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7"/>
  </p:notesMasterIdLst>
  <p:handoutMasterIdLst>
    <p:handoutMasterId r:id="rId28"/>
  </p:handoutMasterIdLst>
  <p:sldIdLst>
    <p:sldId id="256" r:id="rId3"/>
    <p:sldId id="257" r:id="rId4"/>
    <p:sldId id="258" r:id="rId5"/>
    <p:sldId id="259" r:id="rId6"/>
    <p:sldId id="260" r:id="rId7"/>
    <p:sldId id="261" r:id="rId8"/>
    <p:sldId id="262" r:id="rId9"/>
    <p:sldId id="263" r:id="rId10"/>
    <p:sldId id="264" r:id="rId11"/>
    <p:sldId id="265" r:id="rId12"/>
    <p:sldId id="278" r:id="rId13"/>
    <p:sldId id="266" r:id="rId14"/>
    <p:sldId id="267" r:id="rId15"/>
    <p:sldId id="268" r:id="rId16"/>
    <p:sldId id="279" r:id="rId17"/>
    <p:sldId id="269" r:id="rId18"/>
    <p:sldId id="270" r:id="rId19"/>
    <p:sldId id="271" r:id="rId20"/>
    <p:sldId id="272" r:id="rId21"/>
    <p:sldId id="273" r:id="rId22"/>
    <p:sldId id="274" r:id="rId23"/>
    <p:sldId id="275" r:id="rId24"/>
    <p:sldId id="276"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7" d="100"/>
          <a:sy n="97" d="100"/>
        </p:scale>
        <p:origin x="1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C29EA2-4F82-A670-922E-0C17098C13BE}"/>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659D4A11-8BD2-713B-7636-83F039836A66}"/>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67069362-E6B9-F152-0608-DC7C4A27F0A5}"/>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3CB8B45B-66C3-1B77-0FE7-AE7BB442BD4D}"/>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CA9BF8EE-F51B-4839-A917-476C93F37F03}"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28322634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A1D7B-5B9D-8A81-CCB4-ACE379678771}"/>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7EA42504-8C13-6248-2179-74150036F6F0}"/>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AAE65AE2-1E16-24D0-7F1C-6604DAD99046}"/>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F6B12219-EAFF-5120-6991-10543BA9174A}"/>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B348A311-896C-A4D9-CB5D-906FC5B5B551}"/>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ED1D9C90-DB1C-6E10-5816-D2C089B79605}"/>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D8B497A2-B4B9-4B72-B987-0AC19D9D7473}" type="slidenum">
              <a:t>‹#›</a:t>
            </a:fld>
            <a:endParaRPr lang="en-GB"/>
          </a:p>
        </p:txBody>
      </p:sp>
    </p:spTree>
    <p:extLst>
      <p:ext uri="{BB962C8B-B14F-4D97-AF65-F5344CB8AC3E}">
        <p14:creationId xmlns:p14="http://schemas.microsoft.com/office/powerpoint/2010/main" val="3887609514"/>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44C703F-25E1-C74E-151D-DB308891CB62}"/>
              </a:ext>
            </a:extLst>
          </p:cNvPr>
          <p:cNvSpPr txBox="1">
            <a:spLocks noGrp="1"/>
          </p:cNvSpPr>
          <p:nvPr>
            <p:ph type="sldNum" sz="quarter" idx="5"/>
          </p:nvPr>
        </p:nvSpPr>
        <p:spPr>
          <a:ln/>
        </p:spPr>
        <p:txBody>
          <a:bodyPr lIns="0" tIns="0" rIns="0" bIns="0" anchor="b" anchorCtr="0">
            <a:noAutofit/>
          </a:bodyPr>
          <a:lstStyle/>
          <a:p>
            <a:pPr lvl="0"/>
            <a:fld id="{BEFBF480-2335-4BD2-BB4B-E391FC48043F}" type="slidenum">
              <a:t>1</a:t>
            </a:fld>
            <a:endParaRPr lang="en-GB"/>
          </a:p>
        </p:txBody>
      </p:sp>
      <p:sp>
        <p:nvSpPr>
          <p:cNvPr id="2" name="Slide Image Placeholder 1">
            <a:extLst>
              <a:ext uri="{FF2B5EF4-FFF2-40B4-BE49-F238E27FC236}">
                <a16:creationId xmlns:a16="http://schemas.microsoft.com/office/drawing/2014/main" id="{B86EF44C-EAB8-C923-0F73-C2EC234C4453}"/>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AA35750-0E3B-9300-BC3D-4BCB86E4C36F}"/>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2766A4-7F48-B26C-19FB-655E9D6A26E3}"/>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82498BBA-E012-4EC5-BF52-BBA9C99863E1}" type="slidenum">
              <a:t>2</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D2EF4DCD-E164-25A7-894F-5936569D473A}"/>
              </a:ext>
            </a:extLst>
          </p:cNvPr>
          <p:cNvSpPr txBox="1">
            <a:spLocks noGrp="1"/>
          </p:cNvSpPr>
          <p:nvPr>
            <p:ph type="sldNum" sz="quarter" idx="5"/>
          </p:nvPr>
        </p:nvSpPr>
        <p:spPr>
          <a:ln/>
        </p:spPr>
        <p:txBody>
          <a:bodyPr lIns="0" tIns="0" rIns="0" bIns="0" anchor="b" anchorCtr="0">
            <a:noAutofit/>
          </a:bodyPr>
          <a:lstStyle/>
          <a:p>
            <a:pPr lvl="0"/>
            <a:fld id="{6FC825EC-8EB4-4E5D-ABB7-32979B36AD47}" type="slidenum">
              <a:t>2</a:t>
            </a:fld>
            <a:endParaRPr lang="en-GB"/>
          </a:p>
        </p:txBody>
      </p:sp>
      <p:sp>
        <p:nvSpPr>
          <p:cNvPr id="2" name="Slide Image Placeholder 1">
            <a:extLst>
              <a:ext uri="{FF2B5EF4-FFF2-40B4-BE49-F238E27FC236}">
                <a16:creationId xmlns:a16="http://schemas.microsoft.com/office/drawing/2014/main" id="{39016800-D4AC-39CC-A67D-4FD49FB8C8E8}"/>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F6D3859-C219-B669-961C-616AD5E1C092}"/>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Getting to know one another:</a:t>
            </a:r>
          </a:p>
          <a:p>
            <a:pPr lvl="0"/>
            <a:r>
              <a:rPr lang="en-GB"/>
              <a:t>Each student takes turn to introduce himself or herself. The introduction should include the following:</a:t>
            </a:r>
          </a:p>
          <a:p>
            <a:pPr marL="0" lvl="1" hangingPunct="0">
              <a:buSzPct val="45000"/>
              <a:buAutoNum type="arabicPeriod"/>
            </a:pPr>
            <a:r>
              <a:rPr lang="en-GB" sz="2000">
                <a:latin typeface="Arial" pitchFamily="18"/>
                <a:ea typeface="Microsoft YaHei" pitchFamily="2"/>
                <a:cs typeface="Arial" pitchFamily="2"/>
              </a:rPr>
              <a:t>Your full name.</a:t>
            </a:r>
          </a:p>
          <a:p>
            <a:pPr marL="0" lvl="1" hangingPunct="0">
              <a:buSzPct val="45000"/>
              <a:buAutoNum type="arabicPeriod"/>
            </a:pPr>
            <a:r>
              <a:rPr lang="en-GB" sz="2000">
                <a:latin typeface="Arial" pitchFamily="18"/>
                <a:ea typeface="Microsoft YaHei" pitchFamily="2"/>
                <a:cs typeface="Arial" pitchFamily="2"/>
              </a:rPr>
              <a:t>How you want to be called (e.g., first name, nickname, etc.)</a:t>
            </a:r>
          </a:p>
          <a:p>
            <a:pPr marL="0" lvl="1" hangingPunct="0">
              <a:buSzPct val="45000"/>
              <a:buAutoNum type="arabicPeriod"/>
            </a:pPr>
            <a:r>
              <a:rPr lang="en-GB" sz="2000">
                <a:latin typeface="Arial" pitchFamily="18"/>
                <a:ea typeface="Microsoft YaHei" pitchFamily="2"/>
                <a:cs typeface="Arial" pitchFamily="2"/>
              </a:rPr>
              <a:t>Your country of origin.</a:t>
            </a:r>
          </a:p>
          <a:p>
            <a:pPr marL="0" lvl="1" hangingPunct="0">
              <a:buSzPct val="45000"/>
              <a:buAutoNum type="arabicPeriod"/>
            </a:pPr>
            <a:r>
              <a:rPr lang="en-GB" sz="2000">
                <a:latin typeface="Arial" pitchFamily="18"/>
                <a:ea typeface="Microsoft YaHei" pitchFamily="2"/>
                <a:cs typeface="Arial" pitchFamily="2"/>
              </a:rPr>
              <a:t>What you are good at.</a:t>
            </a:r>
          </a:p>
          <a:p>
            <a:pPr marL="0" lvl="1" hangingPunct="0">
              <a:buSzPct val="45000"/>
              <a:buAutoNum type="arabicPeriod"/>
            </a:pPr>
            <a:r>
              <a:rPr lang="en-GB" sz="2000">
                <a:latin typeface="Arial" pitchFamily="18"/>
                <a:ea typeface="Microsoft YaHei" pitchFamily="2"/>
                <a:cs typeface="Arial" pitchFamily="2"/>
              </a:rPr>
              <a:t>Your working experience (if any).</a:t>
            </a:r>
          </a:p>
          <a:p>
            <a:pPr marL="0" lvl="1" hangingPunct="0">
              <a:buSzPct val="45000"/>
              <a:buAutoNum type="arabicPeriod"/>
            </a:pPr>
            <a:r>
              <a:rPr lang="en-GB" sz="2000">
                <a:latin typeface="Arial" pitchFamily="18"/>
                <a:ea typeface="Microsoft YaHei" pitchFamily="2"/>
                <a:cs typeface="Arial" pitchFamily="2"/>
              </a:rPr>
              <a:t>Your future career intention.</a:t>
            </a:r>
          </a:p>
          <a:p>
            <a:pPr marL="0" lvl="1" hangingPunct="0">
              <a:buSzPct val="45000"/>
              <a:buAutoNum type="arabicPeriod"/>
            </a:pPr>
            <a:r>
              <a:rPr lang="en-GB" sz="2000">
                <a:latin typeface="Arial" pitchFamily="18"/>
                <a:ea typeface="Microsoft YaHei" pitchFamily="2"/>
                <a:cs typeface="Arial" pitchFamily="2"/>
              </a:rPr>
              <a:t>What you expect to learn from this module and this semester.</a:t>
            </a:r>
          </a:p>
          <a:p>
            <a:pPr marL="0" lvl="0" indent="0"/>
            <a:endParaRPr lang="en-GB"/>
          </a:p>
          <a:p>
            <a:pPr marL="0" lvl="0" indent="0"/>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EB2A6F7-F208-AC0E-5491-38E041495703}"/>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2C7B6C53-3FE4-4F9F-B9EB-6978D9D63DF4}" type="slidenum">
              <a:t>3</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A65BE5FA-CC80-3E0A-6FB6-28745C6AE258}"/>
              </a:ext>
            </a:extLst>
          </p:cNvPr>
          <p:cNvSpPr txBox="1">
            <a:spLocks noGrp="1"/>
          </p:cNvSpPr>
          <p:nvPr>
            <p:ph type="sldNum" sz="quarter" idx="5"/>
          </p:nvPr>
        </p:nvSpPr>
        <p:spPr>
          <a:ln/>
        </p:spPr>
        <p:txBody>
          <a:bodyPr lIns="0" tIns="0" rIns="0" bIns="0" anchor="b" anchorCtr="0">
            <a:noAutofit/>
          </a:bodyPr>
          <a:lstStyle/>
          <a:p>
            <a:pPr lvl="0"/>
            <a:fld id="{330DCAA3-3CA7-4640-BE67-8CE65CB5487A}" type="slidenum">
              <a:t>3</a:t>
            </a:fld>
            <a:endParaRPr lang="en-GB"/>
          </a:p>
        </p:txBody>
      </p:sp>
      <p:sp>
        <p:nvSpPr>
          <p:cNvPr id="2" name="Slide Image Placeholder 1">
            <a:extLst>
              <a:ext uri="{FF2B5EF4-FFF2-40B4-BE49-F238E27FC236}">
                <a16:creationId xmlns:a16="http://schemas.microsoft.com/office/drawing/2014/main" id="{26396D74-496E-1B1D-C951-17FB606B8508}"/>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90F5F9F-0600-C6D4-293E-64D91FADE56D}"/>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Are these organisations? What do they have in common? What is an organisation?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AFB0DA-DC47-3C94-5FFD-DEB45D6805C8}"/>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63D8845B-B288-4C68-BCD3-18DE93FC4CDD}" type="slidenum">
              <a:t>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4D3C133A-7941-2A08-A34F-293B8CBE36FE}"/>
              </a:ext>
            </a:extLst>
          </p:cNvPr>
          <p:cNvSpPr txBox="1">
            <a:spLocks noGrp="1"/>
          </p:cNvSpPr>
          <p:nvPr>
            <p:ph type="sldNum" sz="quarter" idx="5"/>
          </p:nvPr>
        </p:nvSpPr>
        <p:spPr>
          <a:ln/>
        </p:spPr>
        <p:txBody>
          <a:bodyPr lIns="0" tIns="0" rIns="0" bIns="0" anchor="b" anchorCtr="0">
            <a:noAutofit/>
          </a:bodyPr>
          <a:lstStyle/>
          <a:p>
            <a:pPr lvl="0"/>
            <a:fld id="{C8118761-7A3B-4E57-BC9D-BD5DE9836EF0}" type="slidenum">
              <a:t>4</a:t>
            </a:fld>
            <a:endParaRPr lang="en-GB"/>
          </a:p>
        </p:txBody>
      </p:sp>
      <p:sp>
        <p:nvSpPr>
          <p:cNvPr id="2" name="Slide Image Placeholder 1">
            <a:extLst>
              <a:ext uri="{FF2B5EF4-FFF2-40B4-BE49-F238E27FC236}">
                <a16:creationId xmlns:a16="http://schemas.microsoft.com/office/drawing/2014/main" id="{3537EA91-A4DC-74B3-7BA3-FD00CA4D5549}"/>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893994F-9E92-A38C-5AF0-BFAFBC91068D}"/>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Source: Robbins &amp; Coulter (2020)</a:t>
            </a:r>
          </a:p>
          <a:p>
            <a:pPr lvl="0"/>
            <a:r>
              <a:rPr lang="en-GB"/>
              <a:t>Why it is important to work in organisation, rather than work individually, or in group/team?</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D42358D-59AE-0303-92EE-65247FB3E01F}"/>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0FF8D93E-870A-4EBC-92CF-5A76990703A5}" type="slidenum">
              <a:t>5</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9094B721-3037-3FB9-43F9-650622C6F257}"/>
              </a:ext>
            </a:extLst>
          </p:cNvPr>
          <p:cNvSpPr txBox="1">
            <a:spLocks noGrp="1"/>
          </p:cNvSpPr>
          <p:nvPr>
            <p:ph type="sldNum" sz="quarter" idx="5"/>
          </p:nvPr>
        </p:nvSpPr>
        <p:spPr>
          <a:ln/>
        </p:spPr>
        <p:txBody>
          <a:bodyPr lIns="0" tIns="0" rIns="0" bIns="0" anchor="b" anchorCtr="0">
            <a:noAutofit/>
          </a:bodyPr>
          <a:lstStyle/>
          <a:p>
            <a:pPr lvl="0"/>
            <a:fld id="{B71145D3-CA0F-4DAD-912E-E06A02A456FE}" type="slidenum">
              <a:t>5</a:t>
            </a:fld>
            <a:endParaRPr lang="en-GB"/>
          </a:p>
        </p:txBody>
      </p:sp>
      <p:sp>
        <p:nvSpPr>
          <p:cNvPr id="2" name="Slide Image Placeholder 1">
            <a:extLst>
              <a:ext uri="{FF2B5EF4-FFF2-40B4-BE49-F238E27FC236}">
                <a16:creationId xmlns:a16="http://schemas.microsoft.com/office/drawing/2014/main" id="{672B9F43-2D71-CF60-420D-BA3EF1A00E1C}"/>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17A89DA-4913-2211-B5C7-D40665B6F915}"/>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sz="1200"/>
              <a:t>“A formal organisation is deliberately planned and created with stated objectives. It is a pattern of roles, hierarchy of authority and responsibility” (Mullins and McLean, 2019, p.7)</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7380C8F-97A2-1ADD-E63B-7048DE49C353}"/>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D13D5208-7C8B-4DC1-8355-672915A8261A}" type="slidenum">
              <a:t>6</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DC8CFB2C-C236-9DDC-F4E8-573138560D97}"/>
              </a:ext>
            </a:extLst>
          </p:cNvPr>
          <p:cNvSpPr txBox="1">
            <a:spLocks noGrp="1"/>
          </p:cNvSpPr>
          <p:nvPr>
            <p:ph type="sldNum" sz="quarter" idx="5"/>
          </p:nvPr>
        </p:nvSpPr>
        <p:spPr>
          <a:ln/>
        </p:spPr>
        <p:txBody>
          <a:bodyPr lIns="0" tIns="0" rIns="0" bIns="0" anchor="b" anchorCtr="0">
            <a:noAutofit/>
          </a:bodyPr>
          <a:lstStyle/>
          <a:p>
            <a:pPr lvl="0"/>
            <a:fld id="{7B05409C-B0B0-4012-91F6-CBFE27CDBC25}" type="slidenum">
              <a:t>6</a:t>
            </a:fld>
            <a:endParaRPr lang="en-GB"/>
          </a:p>
        </p:txBody>
      </p:sp>
      <p:sp>
        <p:nvSpPr>
          <p:cNvPr id="2" name="Slide Image Placeholder 1">
            <a:extLst>
              <a:ext uri="{FF2B5EF4-FFF2-40B4-BE49-F238E27FC236}">
                <a16:creationId xmlns:a16="http://schemas.microsoft.com/office/drawing/2014/main" id="{013F7C1F-C20B-36E8-40E8-778087763879}"/>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6824668C-2EEA-C2A8-5D4B-107CC73BABF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Question to the students: are you currently a member of any formal/informal organisations?</a:t>
            </a:r>
          </a:p>
          <a:p>
            <a:pPr lvl="0"/>
            <a:r>
              <a:rPr lang="en-GB" sz="1200"/>
              <a:t>“The informal organisation arises from the interaction of people working in the organisation, their psychological and social needs, and the development of groups with their own relationships and norms of behaviour, irrespective of those defined within the formal structure. The informal organisation is flexible and loosely structured, relationships may be left undefined, and membership is spontaneous with varying degrees of involvement” (Mullins and McLean, 2019, p.7)</a:t>
            </a:r>
          </a:p>
          <a:p>
            <a:pPr lvl="0"/>
            <a:endParaRPr lang="en-GB"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A3CF02-BB92-2C5E-2C7F-1541A4C1C14C}"/>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C1A8DA7E-6391-410D-B546-59A41D4A307C}" type="slidenum">
              <a:t>7</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1B3997D0-CD87-658B-E778-5EC4ADDBBF9A}"/>
              </a:ext>
            </a:extLst>
          </p:cNvPr>
          <p:cNvSpPr txBox="1">
            <a:spLocks noGrp="1"/>
          </p:cNvSpPr>
          <p:nvPr>
            <p:ph type="sldNum" sz="quarter" idx="5"/>
          </p:nvPr>
        </p:nvSpPr>
        <p:spPr>
          <a:ln/>
        </p:spPr>
        <p:txBody>
          <a:bodyPr lIns="0" tIns="0" rIns="0" bIns="0" anchor="b" anchorCtr="0">
            <a:noAutofit/>
          </a:bodyPr>
          <a:lstStyle/>
          <a:p>
            <a:pPr lvl="0"/>
            <a:fld id="{4103D150-3A28-471E-827C-C75638B6DE7A}" type="slidenum">
              <a:t>7</a:t>
            </a:fld>
            <a:endParaRPr lang="en-GB"/>
          </a:p>
        </p:txBody>
      </p:sp>
      <p:sp>
        <p:nvSpPr>
          <p:cNvPr id="2" name="Slide Image Placeholder 1">
            <a:extLst>
              <a:ext uri="{FF2B5EF4-FFF2-40B4-BE49-F238E27FC236}">
                <a16:creationId xmlns:a16="http://schemas.microsoft.com/office/drawing/2014/main" id="{7A6526A2-CD69-8E99-53C0-BD411800352A}"/>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9FFE9E12-2B7C-2260-55FA-B762637DB2E1}"/>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Question to the students: what are the important components of an organisation? Why do we need to understand them? Provide one example for each item shown in the illustration.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77BC76-FB4A-7D67-4EA5-269B4295E3E9}"/>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833EAACF-B634-4F4E-B471-C334221FF7BB}" type="slidenum">
              <a:t>8</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845903E1-1C72-B8F4-4AA1-0E2CCCF72C56}"/>
              </a:ext>
            </a:extLst>
          </p:cNvPr>
          <p:cNvSpPr txBox="1">
            <a:spLocks noGrp="1"/>
          </p:cNvSpPr>
          <p:nvPr>
            <p:ph type="sldNum" sz="quarter" idx="5"/>
          </p:nvPr>
        </p:nvSpPr>
        <p:spPr>
          <a:ln/>
        </p:spPr>
        <p:txBody>
          <a:bodyPr lIns="0" tIns="0" rIns="0" bIns="0" anchor="b" anchorCtr="0">
            <a:noAutofit/>
          </a:bodyPr>
          <a:lstStyle/>
          <a:p>
            <a:pPr lvl="0"/>
            <a:fld id="{C106D60A-A816-491C-BBF2-E30009925B4E}" type="slidenum">
              <a:t>8</a:t>
            </a:fld>
            <a:endParaRPr lang="en-GB"/>
          </a:p>
        </p:txBody>
      </p:sp>
      <p:sp>
        <p:nvSpPr>
          <p:cNvPr id="2" name="Slide Image Placeholder 1">
            <a:extLst>
              <a:ext uri="{FF2B5EF4-FFF2-40B4-BE49-F238E27FC236}">
                <a16:creationId xmlns:a16="http://schemas.microsoft.com/office/drawing/2014/main" id="{7FCB6A4E-9B84-9D49-1298-937B73B01AE1}"/>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F328646-A0BD-4964-4929-0C35B0AD3335}"/>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There are different types of organisations. How are these types differentiated from one another?</a:t>
            </a:r>
          </a:p>
          <a:p>
            <a:pPr marL="0" lvl="0" indent="0" algn="l" hangingPunct="1"/>
            <a:r>
              <a:rPr lang="en-GB" sz="1200"/>
              <a:t>(Mullins, 2019, pp. 68-70)</a:t>
            </a:r>
          </a:p>
          <a:p>
            <a:pPr marL="0" lvl="0" indent="0" algn="l" hangingPunct="1"/>
            <a:endParaRPr lang="en-GB"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F7DEC3-13B8-AEEB-84A8-EADF0AA67299}"/>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DE492529-D94E-4A1F-9F3C-3FE1EFCB27D5}" type="slidenum">
              <a:t>9</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B35A171D-63B2-FAFA-9A0E-7551CE98AFE3}"/>
              </a:ext>
            </a:extLst>
          </p:cNvPr>
          <p:cNvSpPr txBox="1">
            <a:spLocks noGrp="1"/>
          </p:cNvSpPr>
          <p:nvPr>
            <p:ph type="sldNum" sz="quarter" idx="5"/>
          </p:nvPr>
        </p:nvSpPr>
        <p:spPr>
          <a:ln/>
        </p:spPr>
        <p:txBody>
          <a:bodyPr lIns="0" tIns="0" rIns="0" bIns="0" anchor="b" anchorCtr="0">
            <a:noAutofit/>
          </a:bodyPr>
          <a:lstStyle/>
          <a:p>
            <a:pPr lvl="0"/>
            <a:fld id="{E4043AFE-7598-4510-95E3-2E0CCFA9D93C}" type="slidenum">
              <a:t>9</a:t>
            </a:fld>
            <a:endParaRPr lang="en-GB"/>
          </a:p>
        </p:txBody>
      </p:sp>
      <p:sp>
        <p:nvSpPr>
          <p:cNvPr id="2" name="Slide Image Placeholder 1">
            <a:extLst>
              <a:ext uri="{FF2B5EF4-FFF2-40B4-BE49-F238E27FC236}">
                <a16:creationId xmlns:a16="http://schemas.microsoft.com/office/drawing/2014/main" id="{9C60AB05-3E70-2AAF-9549-C08F24B1AD64}"/>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C9A37B1-0740-8DFA-F9E5-8D84412B5FCF}"/>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CF1D2ED-4463-9125-B585-E364E5F1BC8C}"/>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51F7AA0D-A794-4E60-A75B-A3CD39FC073D}" type="slidenum">
              <a:t>10</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C84B683B-4ECA-D1BD-AE14-75002BDD660A}"/>
              </a:ext>
            </a:extLst>
          </p:cNvPr>
          <p:cNvSpPr txBox="1">
            <a:spLocks noGrp="1"/>
          </p:cNvSpPr>
          <p:nvPr>
            <p:ph type="sldNum" sz="quarter" idx="5"/>
          </p:nvPr>
        </p:nvSpPr>
        <p:spPr>
          <a:ln/>
        </p:spPr>
        <p:txBody>
          <a:bodyPr lIns="0" tIns="0" rIns="0" bIns="0" anchor="b" anchorCtr="0">
            <a:noAutofit/>
          </a:bodyPr>
          <a:lstStyle/>
          <a:p>
            <a:pPr lvl="0"/>
            <a:fld id="{D574914E-5866-454F-878F-B73A4AFCF6DF}" type="slidenum">
              <a:t>10</a:t>
            </a:fld>
            <a:endParaRPr lang="en-GB"/>
          </a:p>
        </p:txBody>
      </p:sp>
      <p:sp>
        <p:nvSpPr>
          <p:cNvPr id="2" name="Slide Image Placeholder 1">
            <a:extLst>
              <a:ext uri="{FF2B5EF4-FFF2-40B4-BE49-F238E27FC236}">
                <a16:creationId xmlns:a16="http://schemas.microsoft.com/office/drawing/2014/main" id="{E1F6C6AB-1A5C-52D6-E016-3BD59E47F2B4}"/>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B46F8D2-E3BF-590E-D449-9788AFC04FF4}"/>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From this definition, compare the notions of management and organisation. What is their relationship?</a:t>
            </a:r>
          </a:p>
          <a:p>
            <a:pPr lvl="0"/>
            <a:r>
              <a:rPr lang="en-GB"/>
              <a:t>(Mullins, 2019, p. 376)</a:t>
            </a:r>
          </a:p>
          <a:p>
            <a:pPr lvl="0"/>
            <a:r>
              <a:rPr lang="en-GB"/>
              <a:t>If there is no organisation, is it needed to have management? What are the differences between managing an organisation and managing something else (which is not an organisation)?</a:t>
            </a:r>
          </a:p>
          <a:p>
            <a:pPr lvl="0"/>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A77CE46-B556-8FA7-B6F5-F0959EF1590A}"/>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09A6BC8-5161-493A-818C-A2D2D374539E}" type="slidenum">
              <a:t>12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B1D2E333-39AC-E921-2798-CDC788E7497E}"/>
              </a:ext>
            </a:extLst>
          </p:cNvPr>
          <p:cNvSpPr txBox="1">
            <a:spLocks noGrp="1"/>
          </p:cNvSpPr>
          <p:nvPr>
            <p:ph type="sldNum" sz="quarter" idx="5"/>
          </p:nvPr>
        </p:nvSpPr>
        <p:spPr>
          <a:ln/>
        </p:spPr>
        <p:txBody>
          <a:bodyPr lIns="0" tIns="0" rIns="0" bIns="0" anchor="b" anchorCtr="0">
            <a:noAutofit/>
          </a:bodyPr>
          <a:lstStyle/>
          <a:p>
            <a:pPr lvl="0"/>
            <a:fld id="{EE38402A-14C3-45C8-88AE-81DC0885EB87}" type="slidenum">
              <a:t>12</a:t>
            </a:fld>
            <a:endParaRPr lang="en-GB"/>
          </a:p>
        </p:txBody>
      </p:sp>
      <p:sp>
        <p:nvSpPr>
          <p:cNvPr id="2" name="Slide Image Placeholder 1">
            <a:extLst>
              <a:ext uri="{FF2B5EF4-FFF2-40B4-BE49-F238E27FC236}">
                <a16:creationId xmlns:a16="http://schemas.microsoft.com/office/drawing/2014/main" id="{F04655F1-78C3-90AB-3AE9-690F0DA7E1D7}"/>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52348D2-6D91-758A-7AA1-786D086F7C1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From this definition, compare the notions of management and organisation. What is their relationship?</a:t>
            </a:r>
          </a:p>
          <a:p>
            <a:pPr lvl="0"/>
            <a:r>
              <a:rPr lang="en-GB"/>
              <a:t>(Mullins, 2019, p. 376)</a:t>
            </a:r>
          </a:p>
          <a:p>
            <a:pPr lvl="0"/>
            <a:r>
              <a:rPr lang="en-GB"/>
              <a:t>If there is no organisation, is it needed to have management? What are the differences between managing an organisation and managing something else (which is not an organisation)?</a:t>
            </a:r>
          </a:p>
          <a:p>
            <a:pPr lvl="0"/>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1EC38F4-6A26-B058-F6B9-04F39F15656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DCDE2935-4642-4C53-8FB2-DB186B9753A9}" type="slidenum">
              <a:t>13</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0162BF5E-5F64-BD2F-4CDD-A01EB2ADFBFC}"/>
              </a:ext>
            </a:extLst>
          </p:cNvPr>
          <p:cNvSpPr txBox="1">
            <a:spLocks noGrp="1"/>
          </p:cNvSpPr>
          <p:nvPr>
            <p:ph type="sldNum" sz="quarter" idx="5"/>
          </p:nvPr>
        </p:nvSpPr>
        <p:spPr>
          <a:ln/>
        </p:spPr>
        <p:txBody>
          <a:bodyPr lIns="0" tIns="0" rIns="0" bIns="0" anchor="b" anchorCtr="0">
            <a:noAutofit/>
          </a:bodyPr>
          <a:lstStyle/>
          <a:p>
            <a:pPr lvl="0"/>
            <a:fld id="{D0BC7611-F274-43E6-BC94-E2F1A5127D4B}" type="slidenum">
              <a:t>13</a:t>
            </a:fld>
            <a:endParaRPr lang="en-GB"/>
          </a:p>
        </p:txBody>
      </p:sp>
      <p:sp>
        <p:nvSpPr>
          <p:cNvPr id="2" name="Slide Image Placeholder 1">
            <a:extLst>
              <a:ext uri="{FF2B5EF4-FFF2-40B4-BE49-F238E27FC236}">
                <a16:creationId xmlns:a16="http://schemas.microsoft.com/office/drawing/2014/main" id="{EACEB632-3E57-1DD6-FB7D-4EDA7165ADD1}"/>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9AE7B7B1-695A-A706-D2B6-E8C484CAA7F2}"/>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t>Mullins and McLean, 2019, pp. 451-452</a:t>
            </a:r>
          </a:p>
          <a:p>
            <a:pPr lvl="0" hangingPunct="1"/>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BCC92CC-A551-9DAF-C433-997731664DA0}"/>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CCBD6016-6230-4B76-872E-8725D5A6D42D}" type="slidenum">
              <a:t>14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657F8200-0D48-C4A1-7BDB-6BC01E8BA0C1}"/>
              </a:ext>
            </a:extLst>
          </p:cNvPr>
          <p:cNvSpPr txBox="1">
            <a:spLocks noGrp="1"/>
          </p:cNvSpPr>
          <p:nvPr>
            <p:ph type="sldNum" sz="quarter" idx="5"/>
          </p:nvPr>
        </p:nvSpPr>
        <p:spPr>
          <a:ln/>
        </p:spPr>
        <p:txBody>
          <a:bodyPr lIns="0" tIns="0" rIns="0" bIns="0" anchor="b" anchorCtr="0">
            <a:noAutofit/>
          </a:bodyPr>
          <a:lstStyle/>
          <a:p>
            <a:pPr lvl="0"/>
            <a:fld id="{F0D29203-2F1C-4888-815A-C0299A49A0BC}" type="slidenum">
              <a:t>14</a:t>
            </a:fld>
            <a:endParaRPr lang="en-GB"/>
          </a:p>
        </p:txBody>
      </p:sp>
      <p:sp>
        <p:nvSpPr>
          <p:cNvPr id="2" name="Slide Image Placeholder 1">
            <a:extLst>
              <a:ext uri="{FF2B5EF4-FFF2-40B4-BE49-F238E27FC236}">
                <a16:creationId xmlns:a16="http://schemas.microsoft.com/office/drawing/2014/main" id="{3903DC5B-4535-650A-DD17-B938C7F4BDA1}"/>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EB781F8-5B9F-A829-3DF0-C1DB5890B04D}"/>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3764CC8-7B86-13D3-51AD-868368068173}"/>
              </a:ext>
            </a:extLst>
          </p:cNvPr>
          <p:cNvSpPr txBox="1">
            <a:spLocks noGrp="1"/>
          </p:cNvSpPr>
          <p:nvPr>
            <p:ph type="sldNum" sz="quarter" idx="5"/>
          </p:nvPr>
        </p:nvSpPr>
        <p:spPr>
          <a:ln/>
        </p:spPr>
        <p:txBody>
          <a:bodyPr lIns="0" tIns="0" rIns="0" bIns="0" anchor="b" anchorCtr="0">
            <a:noAutofit/>
          </a:bodyPr>
          <a:lstStyle/>
          <a:p>
            <a:pPr lvl="0"/>
            <a:fld id="{E8B1CADC-E7CC-4A82-8B0D-DF058F524EFA}" type="slidenum">
              <a:t>16</a:t>
            </a:fld>
            <a:endParaRPr lang="en-GB"/>
          </a:p>
        </p:txBody>
      </p:sp>
      <p:sp>
        <p:nvSpPr>
          <p:cNvPr id="2" name="Slide Image Placeholder 1">
            <a:extLst>
              <a:ext uri="{FF2B5EF4-FFF2-40B4-BE49-F238E27FC236}">
                <a16:creationId xmlns:a16="http://schemas.microsoft.com/office/drawing/2014/main" id="{DDFF3303-0DF4-5A6D-D993-7E8632891EB4}"/>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F54EE16-2A38-FD3C-19B7-964B6C356CB4}"/>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60909F3-FA70-DA39-336E-E574D3C886CD}"/>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65AFA838-2BA6-434F-AAAF-2B677560620B}" type="slidenum">
              <a:t>17</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3BA5B990-7208-B625-37B9-BEC82DD869F6}"/>
              </a:ext>
            </a:extLst>
          </p:cNvPr>
          <p:cNvSpPr txBox="1">
            <a:spLocks noGrp="1"/>
          </p:cNvSpPr>
          <p:nvPr>
            <p:ph type="sldNum" sz="quarter" idx="5"/>
          </p:nvPr>
        </p:nvSpPr>
        <p:spPr>
          <a:ln/>
        </p:spPr>
        <p:txBody>
          <a:bodyPr lIns="0" tIns="0" rIns="0" bIns="0" anchor="b" anchorCtr="0">
            <a:noAutofit/>
          </a:bodyPr>
          <a:lstStyle/>
          <a:p>
            <a:pPr lvl="0"/>
            <a:fld id="{4AA485A8-108C-49FA-9408-EF46E28E1029}" type="slidenum">
              <a:t>17</a:t>
            </a:fld>
            <a:endParaRPr lang="en-GB"/>
          </a:p>
        </p:txBody>
      </p:sp>
      <p:sp>
        <p:nvSpPr>
          <p:cNvPr id="2" name="Slide Image Placeholder 1">
            <a:extLst>
              <a:ext uri="{FF2B5EF4-FFF2-40B4-BE49-F238E27FC236}">
                <a16:creationId xmlns:a16="http://schemas.microsoft.com/office/drawing/2014/main" id="{91CF3CBE-403A-79E6-9851-B8A09458FD85}"/>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1B8775A-C262-C2D6-330F-AE0A854D05C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From this definition, compare the notions of management and organisation. What is their relationship?</a:t>
            </a:r>
          </a:p>
          <a:p>
            <a:pPr lvl="0"/>
            <a:r>
              <a:rPr lang="en-GB"/>
              <a:t>(Mullins, 2019, p. 376)</a:t>
            </a:r>
          </a:p>
          <a:p>
            <a:pPr lvl="0"/>
            <a:r>
              <a:rPr lang="en-GB"/>
              <a:t>If there is no organisation, is it needed to have management? What are the differences between managing an organisation and managing something else (which is not an organisation)?</a:t>
            </a:r>
          </a:p>
          <a:p>
            <a:pPr lvl="0"/>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B9CA520-9669-B026-63C2-592DD4F1E202}"/>
              </a:ext>
            </a:extLst>
          </p:cNvPr>
          <p:cNvSpPr txBox="1">
            <a:spLocks noGrp="1"/>
          </p:cNvSpPr>
          <p:nvPr>
            <p:ph type="sldNum" sz="quarter" idx="5"/>
          </p:nvPr>
        </p:nvSpPr>
        <p:spPr>
          <a:ln/>
        </p:spPr>
        <p:txBody>
          <a:bodyPr lIns="0" tIns="0" rIns="0" bIns="0" anchor="b" anchorCtr="0">
            <a:noAutofit/>
          </a:bodyPr>
          <a:lstStyle/>
          <a:p>
            <a:pPr lvl="0"/>
            <a:fld id="{B376E1FD-48EF-45BF-A2EE-3AD1B7F61D06}" type="slidenum">
              <a:t>18</a:t>
            </a:fld>
            <a:endParaRPr lang="en-GB"/>
          </a:p>
        </p:txBody>
      </p:sp>
      <p:sp>
        <p:nvSpPr>
          <p:cNvPr id="2" name="Slide Image Placeholder 1">
            <a:extLst>
              <a:ext uri="{FF2B5EF4-FFF2-40B4-BE49-F238E27FC236}">
                <a16:creationId xmlns:a16="http://schemas.microsoft.com/office/drawing/2014/main" id="{C333A00D-DB9B-BCA5-DE87-BC1E369C304C}"/>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10E76FC4-2845-EB70-E70B-5D5BF5FB60DA}"/>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563FA48-0DF6-541B-F399-3DF6879DB0EC}"/>
              </a:ext>
            </a:extLst>
          </p:cNvPr>
          <p:cNvSpPr txBox="1">
            <a:spLocks noGrp="1"/>
          </p:cNvSpPr>
          <p:nvPr>
            <p:ph type="sldNum" sz="quarter" idx="5"/>
          </p:nvPr>
        </p:nvSpPr>
        <p:spPr>
          <a:ln/>
        </p:spPr>
        <p:txBody>
          <a:bodyPr lIns="0" tIns="0" rIns="0" bIns="0" anchor="b" anchorCtr="0">
            <a:noAutofit/>
          </a:bodyPr>
          <a:lstStyle/>
          <a:p>
            <a:pPr lvl="0"/>
            <a:fld id="{83853FFC-19F3-4C11-B8D9-71FD224FBF0E}" type="slidenum">
              <a:t>19</a:t>
            </a:fld>
            <a:endParaRPr lang="en-GB"/>
          </a:p>
        </p:txBody>
      </p:sp>
      <p:sp>
        <p:nvSpPr>
          <p:cNvPr id="2" name="Slide Image Placeholder 1">
            <a:extLst>
              <a:ext uri="{FF2B5EF4-FFF2-40B4-BE49-F238E27FC236}">
                <a16:creationId xmlns:a16="http://schemas.microsoft.com/office/drawing/2014/main" id="{0E3376E5-07B0-6830-2714-762C4E1AF388}"/>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9002B24-E4AF-2088-45CB-375B0BADDC05}"/>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A023166-8249-29B9-FCC8-B5D62BC0E4FD}"/>
              </a:ext>
            </a:extLst>
          </p:cNvPr>
          <p:cNvSpPr txBox="1">
            <a:spLocks noGrp="1"/>
          </p:cNvSpPr>
          <p:nvPr>
            <p:ph type="sldNum" sz="quarter" idx="5"/>
          </p:nvPr>
        </p:nvSpPr>
        <p:spPr>
          <a:ln/>
        </p:spPr>
        <p:txBody>
          <a:bodyPr lIns="0" tIns="0" rIns="0" bIns="0" anchor="b" anchorCtr="0">
            <a:noAutofit/>
          </a:bodyPr>
          <a:lstStyle/>
          <a:p>
            <a:pPr lvl="0"/>
            <a:fld id="{F71E6790-CDC6-4122-ADD4-F9DBD862347C}" type="slidenum">
              <a:t>20</a:t>
            </a:fld>
            <a:endParaRPr lang="en-GB"/>
          </a:p>
        </p:txBody>
      </p:sp>
      <p:sp>
        <p:nvSpPr>
          <p:cNvPr id="2" name="Slide Image Placeholder 1">
            <a:extLst>
              <a:ext uri="{FF2B5EF4-FFF2-40B4-BE49-F238E27FC236}">
                <a16:creationId xmlns:a16="http://schemas.microsoft.com/office/drawing/2014/main" id="{8F6C1B5A-8A72-F238-F709-74B89557B029}"/>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3450EAD-B5F4-6D81-9040-D6D4ED80E039}"/>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55A98AD-C683-4963-FBC9-17C75FBD82DC}"/>
              </a:ext>
            </a:extLst>
          </p:cNvPr>
          <p:cNvSpPr txBox="1">
            <a:spLocks noGrp="1"/>
          </p:cNvSpPr>
          <p:nvPr>
            <p:ph type="sldNum" sz="quarter" idx="5"/>
          </p:nvPr>
        </p:nvSpPr>
        <p:spPr>
          <a:ln/>
        </p:spPr>
        <p:txBody>
          <a:bodyPr lIns="0" tIns="0" rIns="0" bIns="0" anchor="b" anchorCtr="0">
            <a:noAutofit/>
          </a:bodyPr>
          <a:lstStyle/>
          <a:p>
            <a:pPr lvl="0"/>
            <a:fld id="{7205D8C8-409A-497B-9013-1B64D4545DC9}" type="slidenum">
              <a:t>21</a:t>
            </a:fld>
            <a:endParaRPr lang="en-GB"/>
          </a:p>
        </p:txBody>
      </p:sp>
      <p:sp>
        <p:nvSpPr>
          <p:cNvPr id="2" name="Slide Image Placeholder 1">
            <a:extLst>
              <a:ext uri="{FF2B5EF4-FFF2-40B4-BE49-F238E27FC236}">
                <a16:creationId xmlns:a16="http://schemas.microsoft.com/office/drawing/2014/main" id="{70913CBD-42C0-FC11-574A-C39BC2B7FCC8}"/>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AB1B4E5-F679-7D15-1B23-3D62C1703775}"/>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C7B4D59-8841-DB1B-391D-3B70D6EF2223}"/>
              </a:ext>
            </a:extLst>
          </p:cNvPr>
          <p:cNvSpPr txBox="1">
            <a:spLocks noGrp="1"/>
          </p:cNvSpPr>
          <p:nvPr>
            <p:ph type="sldNum" sz="quarter" idx="5"/>
          </p:nvPr>
        </p:nvSpPr>
        <p:spPr>
          <a:ln/>
        </p:spPr>
        <p:txBody>
          <a:bodyPr lIns="0" tIns="0" rIns="0" bIns="0" anchor="b" anchorCtr="0">
            <a:noAutofit/>
          </a:bodyPr>
          <a:lstStyle/>
          <a:p>
            <a:pPr lvl="0"/>
            <a:fld id="{C1177E22-D915-4AF2-9620-706DCC539F0E}" type="slidenum">
              <a:t>22</a:t>
            </a:fld>
            <a:endParaRPr lang="en-GB"/>
          </a:p>
        </p:txBody>
      </p:sp>
      <p:sp>
        <p:nvSpPr>
          <p:cNvPr id="2" name="Slide Image Placeholder 1">
            <a:extLst>
              <a:ext uri="{FF2B5EF4-FFF2-40B4-BE49-F238E27FC236}">
                <a16:creationId xmlns:a16="http://schemas.microsoft.com/office/drawing/2014/main" id="{22190C38-CE90-5423-F5CF-014019DE9481}"/>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B2105A7-9610-AE4C-14EF-755CB5D79E04}"/>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42FF884-0388-54A9-D161-CC5C2BA63531}"/>
              </a:ext>
            </a:extLst>
          </p:cNvPr>
          <p:cNvSpPr txBox="1">
            <a:spLocks noGrp="1"/>
          </p:cNvSpPr>
          <p:nvPr>
            <p:ph type="sldNum" sz="quarter" idx="5"/>
          </p:nvPr>
        </p:nvSpPr>
        <p:spPr>
          <a:ln/>
        </p:spPr>
        <p:txBody>
          <a:bodyPr lIns="0" tIns="0" rIns="0" bIns="0" anchor="b" anchorCtr="0">
            <a:noAutofit/>
          </a:bodyPr>
          <a:lstStyle/>
          <a:p>
            <a:pPr lvl="0"/>
            <a:fld id="{2D237F52-DA72-444C-917C-7448C8F6F097}" type="slidenum">
              <a:t>23</a:t>
            </a:fld>
            <a:endParaRPr lang="en-GB"/>
          </a:p>
        </p:txBody>
      </p:sp>
      <p:sp>
        <p:nvSpPr>
          <p:cNvPr id="2" name="Slide Image Placeholder 1">
            <a:extLst>
              <a:ext uri="{FF2B5EF4-FFF2-40B4-BE49-F238E27FC236}">
                <a16:creationId xmlns:a16="http://schemas.microsoft.com/office/drawing/2014/main" id="{B1297C62-26C7-7A1D-2516-AC37A8D03BEF}"/>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4302BEE5-BBC7-1F2F-31FB-6D629E0CBECD}"/>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FCC95D1-BF31-7C07-433E-A9F91FD9041D}"/>
              </a:ext>
            </a:extLst>
          </p:cNvPr>
          <p:cNvSpPr txBox="1">
            <a:spLocks noGrp="1"/>
          </p:cNvSpPr>
          <p:nvPr>
            <p:ph type="sldNum" sz="quarter" idx="5"/>
          </p:nvPr>
        </p:nvSpPr>
        <p:spPr>
          <a:ln/>
        </p:spPr>
        <p:txBody>
          <a:bodyPr lIns="0" tIns="0" rIns="0" bIns="0" anchor="b" anchorCtr="0">
            <a:noAutofit/>
          </a:bodyPr>
          <a:lstStyle/>
          <a:p>
            <a:pPr lvl="0"/>
            <a:fld id="{83F21CBF-F92F-4818-BD11-BE1A64B4D6DD}" type="slidenum">
              <a:t>24</a:t>
            </a:fld>
            <a:endParaRPr lang="en-GB"/>
          </a:p>
        </p:txBody>
      </p:sp>
      <p:sp>
        <p:nvSpPr>
          <p:cNvPr id="2" name="Slide Image Placeholder 1">
            <a:extLst>
              <a:ext uri="{FF2B5EF4-FFF2-40B4-BE49-F238E27FC236}">
                <a16:creationId xmlns:a16="http://schemas.microsoft.com/office/drawing/2014/main" id="{27758EC7-06FD-0184-507C-09AADAB697DC}"/>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BAE20C6F-5C24-B919-E630-1579066CB3FB}"/>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B5C13-F616-D5D1-C45F-7936376BEF2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7F8288-372E-E030-0975-3EEAE91C044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CFE53D-CAEF-BCFF-53E2-D66C1287B5E9}"/>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090B3E26-FF55-AC1E-D569-C91FF64DC2C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50C011C-2E71-E6A5-D320-9D92ACEBDD76}"/>
              </a:ext>
            </a:extLst>
          </p:cNvPr>
          <p:cNvSpPr>
            <a:spLocks noGrp="1"/>
          </p:cNvSpPr>
          <p:nvPr>
            <p:ph type="sldNum" sz="quarter" idx="12"/>
          </p:nvPr>
        </p:nvSpPr>
        <p:spPr/>
        <p:txBody>
          <a:bodyPr/>
          <a:lstStyle/>
          <a:p>
            <a:pPr lvl="0"/>
            <a:fld id="{0F992DC9-63B5-452B-B58D-37169BF89E45}" type="slidenum">
              <a:t>‹#›</a:t>
            </a:fld>
            <a:endParaRPr lang="en-GB"/>
          </a:p>
        </p:txBody>
      </p:sp>
    </p:spTree>
    <p:extLst>
      <p:ext uri="{BB962C8B-B14F-4D97-AF65-F5344CB8AC3E}">
        <p14:creationId xmlns:p14="http://schemas.microsoft.com/office/powerpoint/2010/main" val="399665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6BEAD-B442-E114-D1B4-C280A8636C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4B8E86-EE80-1061-D875-8204712407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9A1BD-497F-29C3-A99C-9464DDFBC37A}"/>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7FA777AD-6B77-9A84-E5A4-6F859B106AB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6B642877-4681-A4D8-E4D5-C10B59B69473}"/>
              </a:ext>
            </a:extLst>
          </p:cNvPr>
          <p:cNvSpPr>
            <a:spLocks noGrp="1"/>
          </p:cNvSpPr>
          <p:nvPr>
            <p:ph type="sldNum" sz="quarter" idx="12"/>
          </p:nvPr>
        </p:nvSpPr>
        <p:spPr/>
        <p:txBody>
          <a:bodyPr/>
          <a:lstStyle/>
          <a:p>
            <a:pPr lvl="0"/>
            <a:fld id="{E139EE35-3BA9-4CAE-B973-0D89A56BFA2B}" type="slidenum">
              <a:t>‹#›</a:t>
            </a:fld>
            <a:endParaRPr lang="en-GB"/>
          </a:p>
        </p:txBody>
      </p:sp>
    </p:spTree>
    <p:extLst>
      <p:ext uri="{BB962C8B-B14F-4D97-AF65-F5344CB8AC3E}">
        <p14:creationId xmlns:p14="http://schemas.microsoft.com/office/powerpoint/2010/main" val="183678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E4604-6A3A-7A26-0EDC-CDBA1A38B94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D759E0-86BA-2635-0573-08EB2FA532AD}"/>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949398-6922-3520-792A-CDD04DFE80A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7C0EB870-3477-6AD2-4D96-32FA87E170CA}"/>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581A44A6-ECC6-C796-1EE2-7768B1498E75}"/>
              </a:ext>
            </a:extLst>
          </p:cNvPr>
          <p:cNvSpPr>
            <a:spLocks noGrp="1"/>
          </p:cNvSpPr>
          <p:nvPr>
            <p:ph type="sldNum" sz="quarter" idx="12"/>
          </p:nvPr>
        </p:nvSpPr>
        <p:spPr/>
        <p:txBody>
          <a:bodyPr/>
          <a:lstStyle/>
          <a:p>
            <a:pPr lvl="0"/>
            <a:fld id="{CC0CED19-F830-4485-B13C-4EF0C99E4F61}" type="slidenum">
              <a:t>‹#›</a:t>
            </a:fld>
            <a:endParaRPr lang="en-GB"/>
          </a:p>
        </p:txBody>
      </p:sp>
    </p:spTree>
    <p:extLst>
      <p:ext uri="{BB962C8B-B14F-4D97-AF65-F5344CB8AC3E}">
        <p14:creationId xmlns:p14="http://schemas.microsoft.com/office/powerpoint/2010/main" val="237841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26CBE-8CB8-56FD-CE8E-57472B5637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65AC19-D9D7-A494-9749-32E468074B25}"/>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46BF25-B8F0-D065-6514-AB0FA493B1B3}"/>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60452D-DE33-D4F4-1CA5-FD3B774E7E4E}"/>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1027EF49-55F9-510D-F744-0854CCFD14EF}"/>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8C955B6B-7A37-220D-872B-C9900AD8D8CB}"/>
              </a:ext>
            </a:extLst>
          </p:cNvPr>
          <p:cNvSpPr>
            <a:spLocks noGrp="1"/>
          </p:cNvSpPr>
          <p:nvPr>
            <p:ph type="sldNum" sz="quarter" idx="12"/>
          </p:nvPr>
        </p:nvSpPr>
        <p:spPr/>
        <p:txBody>
          <a:bodyPr/>
          <a:lstStyle/>
          <a:p>
            <a:pPr lvl="0"/>
            <a:fld id="{06710C13-C5AC-43ED-A61C-34A62BBA5178}" type="slidenum">
              <a:t>‹#›</a:t>
            </a:fld>
            <a:endParaRPr lang="en-GB"/>
          </a:p>
        </p:txBody>
      </p:sp>
    </p:spTree>
    <p:extLst>
      <p:ext uri="{BB962C8B-B14F-4D97-AF65-F5344CB8AC3E}">
        <p14:creationId xmlns:p14="http://schemas.microsoft.com/office/powerpoint/2010/main" val="3903507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72DFB-27F6-6DCC-32C9-7C10AF2E4A32}"/>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42AD34-B50E-5F8E-2A5C-1E8F6DE8A69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364EB-7E8C-03BD-23A2-74BC7E8ED33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32EA8F-EF38-F6A3-4207-18703FE3F4E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4EAAB9-3CC8-5558-A720-9D00145D9FA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26887C-AA2B-9AD5-8169-3319F034BC8F}"/>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661DFF03-ECBB-A861-CE9A-F3E5C5EDD60D}"/>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21D3D06F-E6DB-1BC0-7962-85FFE7509B0E}"/>
              </a:ext>
            </a:extLst>
          </p:cNvPr>
          <p:cNvSpPr>
            <a:spLocks noGrp="1"/>
          </p:cNvSpPr>
          <p:nvPr>
            <p:ph type="sldNum" sz="quarter" idx="12"/>
          </p:nvPr>
        </p:nvSpPr>
        <p:spPr/>
        <p:txBody>
          <a:bodyPr/>
          <a:lstStyle/>
          <a:p>
            <a:pPr lvl="0"/>
            <a:fld id="{C17754F1-A120-443F-83C6-217FCB941588}" type="slidenum">
              <a:t>‹#›</a:t>
            </a:fld>
            <a:endParaRPr lang="en-GB"/>
          </a:p>
        </p:txBody>
      </p:sp>
    </p:spTree>
    <p:extLst>
      <p:ext uri="{BB962C8B-B14F-4D97-AF65-F5344CB8AC3E}">
        <p14:creationId xmlns:p14="http://schemas.microsoft.com/office/powerpoint/2010/main" val="1810317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B208-6B79-9573-4908-273D86330F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024387-AFC0-1366-0409-29586F7A5F44}"/>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BE1B6881-F942-FD83-943C-830CA5966456}"/>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DCB9BE12-F78A-E84D-A2DC-E0BEB8E86F42}"/>
              </a:ext>
            </a:extLst>
          </p:cNvPr>
          <p:cNvSpPr>
            <a:spLocks noGrp="1"/>
          </p:cNvSpPr>
          <p:nvPr>
            <p:ph type="sldNum" sz="quarter" idx="12"/>
          </p:nvPr>
        </p:nvSpPr>
        <p:spPr/>
        <p:txBody>
          <a:bodyPr/>
          <a:lstStyle/>
          <a:p>
            <a:pPr lvl="0"/>
            <a:fld id="{F2668E84-3629-4E1D-8A5D-3861C8B534A3}" type="slidenum">
              <a:t>‹#›</a:t>
            </a:fld>
            <a:endParaRPr lang="en-GB"/>
          </a:p>
        </p:txBody>
      </p:sp>
    </p:spTree>
    <p:extLst>
      <p:ext uri="{BB962C8B-B14F-4D97-AF65-F5344CB8AC3E}">
        <p14:creationId xmlns:p14="http://schemas.microsoft.com/office/powerpoint/2010/main" val="2759336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136441-EB82-1DA9-755C-0B010B7DEA40}"/>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2390F9A7-8DE7-6D55-CD9D-0701281A1872}"/>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14981687-462F-1090-DD88-73290AE313EF}"/>
              </a:ext>
            </a:extLst>
          </p:cNvPr>
          <p:cNvSpPr>
            <a:spLocks noGrp="1"/>
          </p:cNvSpPr>
          <p:nvPr>
            <p:ph type="sldNum" sz="quarter" idx="12"/>
          </p:nvPr>
        </p:nvSpPr>
        <p:spPr/>
        <p:txBody>
          <a:bodyPr/>
          <a:lstStyle/>
          <a:p>
            <a:pPr lvl="0"/>
            <a:fld id="{5EAA90CA-3198-4CAD-8C23-3726F2D6ECEF}" type="slidenum">
              <a:t>‹#›</a:t>
            </a:fld>
            <a:endParaRPr lang="en-GB"/>
          </a:p>
        </p:txBody>
      </p:sp>
    </p:spTree>
    <p:extLst>
      <p:ext uri="{BB962C8B-B14F-4D97-AF65-F5344CB8AC3E}">
        <p14:creationId xmlns:p14="http://schemas.microsoft.com/office/powerpoint/2010/main" val="224174433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A45E-39F0-9636-3B16-D08C4F39F4C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1A2965-175D-5630-477A-20593671EE3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593182-12EA-D60D-5050-4E0E9FE29184}"/>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FFD9CD-BC1B-EA75-C11D-3C91B4A9093C}"/>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B9FF26F9-B5E8-FE6A-C01A-5747BDD9BE9C}"/>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16BD9596-5E5B-1AA9-66B2-1B9A2CBAD020}"/>
              </a:ext>
            </a:extLst>
          </p:cNvPr>
          <p:cNvSpPr>
            <a:spLocks noGrp="1"/>
          </p:cNvSpPr>
          <p:nvPr>
            <p:ph type="sldNum" sz="quarter" idx="12"/>
          </p:nvPr>
        </p:nvSpPr>
        <p:spPr/>
        <p:txBody>
          <a:bodyPr/>
          <a:lstStyle/>
          <a:p>
            <a:pPr lvl="0"/>
            <a:fld id="{2C1701F5-8CFB-481F-9465-94B55926FDE3}" type="slidenum">
              <a:t>‹#›</a:t>
            </a:fld>
            <a:endParaRPr lang="en-GB"/>
          </a:p>
        </p:txBody>
      </p:sp>
    </p:spTree>
    <p:extLst>
      <p:ext uri="{BB962C8B-B14F-4D97-AF65-F5344CB8AC3E}">
        <p14:creationId xmlns:p14="http://schemas.microsoft.com/office/powerpoint/2010/main" val="2477097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DC749-691B-D540-42F0-C39CA255E37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EEA778-0554-EF49-0E89-8C1222B8F268}"/>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1A209E-8221-4B7B-78FE-7F7467A1DD1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F4115C-DFEC-02CA-4789-3399DB169892}"/>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D5A23DDE-33C0-61F9-BA44-4EFA2CD100D4}"/>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A50B2893-2033-1EED-3A3D-8880367E948F}"/>
              </a:ext>
            </a:extLst>
          </p:cNvPr>
          <p:cNvSpPr>
            <a:spLocks noGrp="1"/>
          </p:cNvSpPr>
          <p:nvPr>
            <p:ph type="sldNum" sz="quarter" idx="12"/>
          </p:nvPr>
        </p:nvSpPr>
        <p:spPr/>
        <p:txBody>
          <a:bodyPr/>
          <a:lstStyle/>
          <a:p>
            <a:pPr lvl="0"/>
            <a:fld id="{0479499A-7FFF-43D0-81E8-BCEB8F3E7A00}" type="slidenum">
              <a:t>‹#›</a:t>
            </a:fld>
            <a:endParaRPr lang="en-GB"/>
          </a:p>
        </p:txBody>
      </p:sp>
    </p:spTree>
    <p:extLst>
      <p:ext uri="{BB962C8B-B14F-4D97-AF65-F5344CB8AC3E}">
        <p14:creationId xmlns:p14="http://schemas.microsoft.com/office/powerpoint/2010/main" val="1457856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48AF-234D-EE3F-605F-62F55E9446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63309A-B59A-94D8-C05E-805B1A1F21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8FBEB5-E551-274C-C970-F3E3A7420D1F}"/>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BC34065-1724-7332-CB42-3CEB0ACC10AB}"/>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0A9EC46-AC6D-D19D-5359-686746ACAE5B}"/>
              </a:ext>
            </a:extLst>
          </p:cNvPr>
          <p:cNvSpPr>
            <a:spLocks noGrp="1"/>
          </p:cNvSpPr>
          <p:nvPr>
            <p:ph type="sldNum" sz="quarter" idx="12"/>
          </p:nvPr>
        </p:nvSpPr>
        <p:spPr/>
        <p:txBody>
          <a:bodyPr/>
          <a:lstStyle/>
          <a:p>
            <a:pPr lvl="0"/>
            <a:fld id="{C9FA1DA6-60DC-40A2-89E3-E4F7A659A214}" type="slidenum">
              <a:t>‹#›</a:t>
            </a:fld>
            <a:endParaRPr lang="en-GB"/>
          </a:p>
        </p:txBody>
      </p:sp>
    </p:spTree>
    <p:extLst>
      <p:ext uri="{BB962C8B-B14F-4D97-AF65-F5344CB8AC3E}">
        <p14:creationId xmlns:p14="http://schemas.microsoft.com/office/powerpoint/2010/main" val="446515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12A199-8FC1-1000-1071-66161990F738}"/>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485676-0C90-6B56-6599-7F19C9C1DF2B}"/>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6134AC-D75C-F35E-8BBF-D5EFB27CDF5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3BBEA6E8-F2EC-6574-2EBD-DF2FFB10047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D7EE96AB-A5E3-9373-E22D-68CC77894BBC}"/>
              </a:ext>
            </a:extLst>
          </p:cNvPr>
          <p:cNvSpPr>
            <a:spLocks noGrp="1"/>
          </p:cNvSpPr>
          <p:nvPr>
            <p:ph type="sldNum" sz="quarter" idx="12"/>
          </p:nvPr>
        </p:nvSpPr>
        <p:spPr/>
        <p:txBody>
          <a:bodyPr/>
          <a:lstStyle/>
          <a:p>
            <a:pPr lvl="0"/>
            <a:fld id="{9D06FDFC-914B-4D34-8707-92CCB79BBA78}" type="slidenum">
              <a:t>‹#›</a:t>
            </a:fld>
            <a:endParaRPr lang="en-GB"/>
          </a:p>
        </p:txBody>
      </p:sp>
    </p:spTree>
    <p:extLst>
      <p:ext uri="{BB962C8B-B14F-4D97-AF65-F5344CB8AC3E}">
        <p14:creationId xmlns:p14="http://schemas.microsoft.com/office/powerpoint/2010/main" val="1680573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8CD9D-58BF-68AF-2C39-316550EE6194}"/>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784323-FB87-4E44-F0BA-29B79A001A9A}"/>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43B638-F6AB-8B08-52C4-1D5600E81D3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961314C-8D3C-9CCA-3141-4848992D141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2BF8BF46-5F97-1A5F-D2CB-ED5D0CD3F800}"/>
              </a:ext>
            </a:extLst>
          </p:cNvPr>
          <p:cNvSpPr>
            <a:spLocks noGrp="1"/>
          </p:cNvSpPr>
          <p:nvPr>
            <p:ph type="sldNum" sz="quarter" idx="12"/>
          </p:nvPr>
        </p:nvSpPr>
        <p:spPr/>
        <p:txBody>
          <a:bodyPr/>
          <a:lstStyle/>
          <a:p>
            <a:pPr lvl="0"/>
            <a:fld id="{257A029D-2371-4558-9DBD-7072D695B3B1}" type="slidenum">
              <a:t>‹#›</a:t>
            </a:fld>
            <a:endParaRPr lang="en-GB"/>
          </a:p>
        </p:txBody>
      </p:sp>
    </p:spTree>
    <p:extLst>
      <p:ext uri="{BB962C8B-B14F-4D97-AF65-F5344CB8AC3E}">
        <p14:creationId xmlns:p14="http://schemas.microsoft.com/office/powerpoint/2010/main" val="1821634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82C0A-09B8-56A1-EA3B-F44F5B19B0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AAFA77-14F6-AB51-659F-E3C11FFBE0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05812F-B577-6F47-F496-0AE8A24DE8B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C89ABDD9-3A3D-FD6D-08EC-695996BAC78D}"/>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595D5612-4CAD-77D6-9043-B825EC96FEAA}"/>
              </a:ext>
            </a:extLst>
          </p:cNvPr>
          <p:cNvSpPr>
            <a:spLocks noGrp="1"/>
          </p:cNvSpPr>
          <p:nvPr>
            <p:ph type="sldNum" sz="quarter" idx="12"/>
          </p:nvPr>
        </p:nvSpPr>
        <p:spPr/>
        <p:txBody>
          <a:bodyPr/>
          <a:lstStyle/>
          <a:p>
            <a:pPr lvl="0"/>
            <a:fld id="{79FDBE31-4233-4F1F-AF35-7B03741EC9E0}" type="slidenum">
              <a:t>‹#›</a:t>
            </a:fld>
            <a:endParaRPr lang="en-GB"/>
          </a:p>
        </p:txBody>
      </p:sp>
    </p:spTree>
    <p:extLst>
      <p:ext uri="{BB962C8B-B14F-4D97-AF65-F5344CB8AC3E}">
        <p14:creationId xmlns:p14="http://schemas.microsoft.com/office/powerpoint/2010/main" val="129168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55772-4D94-D8A3-549D-E00C897183B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64F1452-0354-E5AF-E8D1-CBBC20837D25}"/>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8FE73A-59DD-E297-EA34-73CB89776EA9}"/>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72466CB6-EF05-208F-E31D-4BF3A8F2B60B}"/>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9AAAA5B9-5E50-8D16-D4C8-E6257E53B8BE}"/>
              </a:ext>
            </a:extLst>
          </p:cNvPr>
          <p:cNvSpPr>
            <a:spLocks noGrp="1"/>
          </p:cNvSpPr>
          <p:nvPr>
            <p:ph type="sldNum" sz="quarter" idx="12"/>
          </p:nvPr>
        </p:nvSpPr>
        <p:spPr/>
        <p:txBody>
          <a:bodyPr/>
          <a:lstStyle/>
          <a:p>
            <a:pPr lvl="0"/>
            <a:fld id="{DEDCD966-189C-41D5-8BB7-2D91507132AC}" type="slidenum">
              <a:t>‹#›</a:t>
            </a:fld>
            <a:endParaRPr lang="en-GB"/>
          </a:p>
        </p:txBody>
      </p:sp>
    </p:spTree>
    <p:extLst>
      <p:ext uri="{BB962C8B-B14F-4D97-AF65-F5344CB8AC3E}">
        <p14:creationId xmlns:p14="http://schemas.microsoft.com/office/powerpoint/2010/main" val="746734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A67FF-AE6C-7BEA-D763-7384577283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953BFB-1A3A-283A-5F66-F8859A50A9F4}"/>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FE2D87-ED99-EEB8-3B2E-743E52572CFA}"/>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10FFBB-CEC8-5FC6-A4EF-C17AC7569738}"/>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E220004C-22A4-735D-A37D-32FF34DF50F1}"/>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788D4207-FEA2-7467-A784-003EA3BA35D4}"/>
              </a:ext>
            </a:extLst>
          </p:cNvPr>
          <p:cNvSpPr>
            <a:spLocks noGrp="1"/>
          </p:cNvSpPr>
          <p:nvPr>
            <p:ph type="sldNum" sz="quarter" idx="12"/>
          </p:nvPr>
        </p:nvSpPr>
        <p:spPr/>
        <p:txBody>
          <a:bodyPr/>
          <a:lstStyle/>
          <a:p>
            <a:pPr lvl="0"/>
            <a:fld id="{4F2FC704-B425-4C9D-A8DC-A18B4A77553E}" type="slidenum">
              <a:t>‹#›</a:t>
            </a:fld>
            <a:endParaRPr lang="en-GB"/>
          </a:p>
        </p:txBody>
      </p:sp>
    </p:spTree>
    <p:extLst>
      <p:ext uri="{BB962C8B-B14F-4D97-AF65-F5344CB8AC3E}">
        <p14:creationId xmlns:p14="http://schemas.microsoft.com/office/powerpoint/2010/main" val="2652156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D6101-4BC4-30B0-84E2-9F514740BAFC}"/>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195046-6AB6-4D93-8DDD-C0815A72B079}"/>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F86A03-F0E5-DF68-B998-83D3768186CE}"/>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85C137-1A45-7076-0B27-9D63B5436FF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6E7D03-B118-7B6E-1FA7-D2B094AB3BDC}"/>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8E6B91-2A7D-FABF-04AA-37A5262E97DD}"/>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1E0A93B4-95F7-A6EC-30C2-F64761E11DB0}"/>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A0EA77A2-F0CB-CB7A-85E0-C1EE2F2F5489}"/>
              </a:ext>
            </a:extLst>
          </p:cNvPr>
          <p:cNvSpPr>
            <a:spLocks noGrp="1"/>
          </p:cNvSpPr>
          <p:nvPr>
            <p:ph type="sldNum" sz="quarter" idx="12"/>
          </p:nvPr>
        </p:nvSpPr>
        <p:spPr/>
        <p:txBody>
          <a:bodyPr/>
          <a:lstStyle/>
          <a:p>
            <a:pPr lvl="0"/>
            <a:fld id="{D6879C1E-27B2-46A1-8EF7-92DDFAD1C2B1}" type="slidenum">
              <a:t>‹#›</a:t>
            </a:fld>
            <a:endParaRPr lang="en-GB"/>
          </a:p>
        </p:txBody>
      </p:sp>
    </p:spTree>
    <p:extLst>
      <p:ext uri="{BB962C8B-B14F-4D97-AF65-F5344CB8AC3E}">
        <p14:creationId xmlns:p14="http://schemas.microsoft.com/office/powerpoint/2010/main" val="332115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3E22E-61AE-1429-5C41-DFAF4DBE7B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8F653A-43D6-543E-A701-164CDDD3B696}"/>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FD432CC9-054D-0DBB-69F2-0034702D4F0C}"/>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12B9FFDF-FA4A-9760-9BB3-6C80432284EC}"/>
              </a:ext>
            </a:extLst>
          </p:cNvPr>
          <p:cNvSpPr>
            <a:spLocks noGrp="1"/>
          </p:cNvSpPr>
          <p:nvPr>
            <p:ph type="sldNum" sz="quarter" idx="12"/>
          </p:nvPr>
        </p:nvSpPr>
        <p:spPr/>
        <p:txBody>
          <a:bodyPr/>
          <a:lstStyle/>
          <a:p>
            <a:pPr lvl="0"/>
            <a:fld id="{D746AD25-13E7-46FB-AC24-89ABD247B5A9}" type="slidenum">
              <a:t>‹#›</a:t>
            </a:fld>
            <a:endParaRPr lang="en-GB"/>
          </a:p>
        </p:txBody>
      </p:sp>
    </p:spTree>
    <p:extLst>
      <p:ext uri="{BB962C8B-B14F-4D97-AF65-F5344CB8AC3E}">
        <p14:creationId xmlns:p14="http://schemas.microsoft.com/office/powerpoint/2010/main" val="1332581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4EFE32-04E1-61DB-B8C6-6AA7D53C2A02}"/>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0A9A690B-DAED-45F0-65DB-212140F50BDA}"/>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6868D0FE-0011-0718-8347-BC0F154F28D2}"/>
              </a:ext>
            </a:extLst>
          </p:cNvPr>
          <p:cNvSpPr>
            <a:spLocks noGrp="1"/>
          </p:cNvSpPr>
          <p:nvPr>
            <p:ph type="sldNum" sz="quarter" idx="12"/>
          </p:nvPr>
        </p:nvSpPr>
        <p:spPr/>
        <p:txBody>
          <a:bodyPr/>
          <a:lstStyle/>
          <a:p>
            <a:pPr lvl="0"/>
            <a:fld id="{A3C7F857-A814-485B-889C-0D72C51A0468}" type="slidenum">
              <a:t>‹#›</a:t>
            </a:fld>
            <a:endParaRPr lang="en-GB"/>
          </a:p>
        </p:txBody>
      </p:sp>
    </p:spTree>
    <p:extLst>
      <p:ext uri="{BB962C8B-B14F-4D97-AF65-F5344CB8AC3E}">
        <p14:creationId xmlns:p14="http://schemas.microsoft.com/office/powerpoint/2010/main" val="3087848207"/>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46BE5-AD57-D556-2788-2AFD6A2DAD7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98531B-93FE-7ED9-5CE1-864014462EF9}"/>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370E80-4A95-D177-C8EB-DD0FB343A85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E484E8-1C94-FB11-5904-5E0567E9C301}"/>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2F6AFA29-4ACD-2087-4D3D-40720634675C}"/>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0EDA009B-1384-9729-2997-24E4BA36F338}"/>
              </a:ext>
            </a:extLst>
          </p:cNvPr>
          <p:cNvSpPr>
            <a:spLocks noGrp="1"/>
          </p:cNvSpPr>
          <p:nvPr>
            <p:ph type="sldNum" sz="quarter" idx="12"/>
          </p:nvPr>
        </p:nvSpPr>
        <p:spPr/>
        <p:txBody>
          <a:bodyPr/>
          <a:lstStyle/>
          <a:p>
            <a:pPr lvl="0"/>
            <a:fld id="{4E75F1C6-395F-478E-B666-0EE7ABA1E5E6}" type="slidenum">
              <a:t>‹#›</a:t>
            </a:fld>
            <a:endParaRPr lang="en-GB"/>
          </a:p>
        </p:txBody>
      </p:sp>
    </p:spTree>
    <p:extLst>
      <p:ext uri="{BB962C8B-B14F-4D97-AF65-F5344CB8AC3E}">
        <p14:creationId xmlns:p14="http://schemas.microsoft.com/office/powerpoint/2010/main" val="40280303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D592C-18CD-0604-8061-F883E1A13B1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BBD106-5862-6FE8-7CE7-38BBB22C0C8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2684DB-E4E8-8388-4AED-7EB3DFCCD86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5E871A-D2A8-F85F-14B5-AA901EBB5C68}"/>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9188CB5C-0444-6233-93C8-3F6C816F50A4}"/>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54CB2EC7-BC54-275E-4408-F5E57B40074F}"/>
              </a:ext>
            </a:extLst>
          </p:cNvPr>
          <p:cNvSpPr>
            <a:spLocks noGrp="1"/>
          </p:cNvSpPr>
          <p:nvPr>
            <p:ph type="sldNum" sz="quarter" idx="12"/>
          </p:nvPr>
        </p:nvSpPr>
        <p:spPr/>
        <p:txBody>
          <a:bodyPr/>
          <a:lstStyle/>
          <a:p>
            <a:pPr lvl="0"/>
            <a:fld id="{DE061E4A-B5A8-4A70-84BD-E1F3E812BB89}" type="slidenum">
              <a:t>‹#›</a:t>
            </a:fld>
            <a:endParaRPr lang="en-GB"/>
          </a:p>
        </p:txBody>
      </p:sp>
    </p:spTree>
    <p:extLst>
      <p:ext uri="{BB962C8B-B14F-4D97-AF65-F5344CB8AC3E}">
        <p14:creationId xmlns:p14="http://schemas.microsoft.com/office/powerpoint/2010/main" val="27590174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9DFF-3B67-9A45-04AB-6BE0BB9EA4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95B8D0-0F7A-AF8C-A1AE-F02803692C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0B0322-846C-7636-05DF-1F3009869CC9}"/>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673FD892-039A-7160-0B2A-81F1E781BC1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EA68F1EF-E9D9-E62F-45A4-4699F29EB8F6}"/>
              </a:ext>
            </a:extLst>
          </p:cNvPr>
          <p:cNvSpPr>
            <a:spLocks noGrp="1"/>
          </p:cNvSpPr>
          <p:nvPr>
            <p:ph type="sldNum" sz="quarter" idx="12"/>
          </p:nvPr>
        </p:nvSpPr>
        <p:spPr/>
        <p:txBody>
          <a:bodyPr/>
          <a:lstStyle/>
          <a:p>
            <a:pPr lvl="0"/>
            <a:fld id="{8755B1FE-8F91-435A-AFAA-7B14AA7248C1}" type="slidenum">
              <a:t>‹#›</a:t>
            </a:fld>
            <a:endParaRPr lang="en-GB"/>
          </a:p>
        </p:txBody>
      </p:sp>
    </p:spTree>
    <p:extLst>
      <p:ext uri="{BB962C8B-B14F-4D97-AF65-F5344CB8AC3E}">
        <p14:creationId xmlns:p14="http://schemas.microsoft.com/office/powerpoint/2010/main" val="958490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3EBFAB-D2E6-17D9-3971-2223FFAAE336}"/>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EC7176-3CB7-AB48-6E43-724E81A1B2E0}"/>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18467E-69BA-1ADC-F415-3BDB2B950E8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3B6A2C5-16C7-C75E-1F3B-7CB38984AD71}"/>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F9EEAD3E-7061-0E5F-BC36-AE3A64B776EA}"/>
              </a:ext>
            </a:extLst>
          </p:cNvPr>
          <p:cNvSpPr>
            <a:spLocks noGrp="1"/>
          </p:cNvSpPr>
          <p:nvPr>
            <p:ph type="sldNum" sz="quarter" idx="12"/>
          </p:nvPr>
        </p:nvSpPr>
        <p:spPr/>
        <p:txBody>
          <a:bodyPr/>
          <a:lstStyle/>
          <a:p>
            <a:pPr lvl="0"/>
            <a:fld id="{4B5E7738-015B-4FEC-A0A5-0F5AF7D9D31B}" type="slidenum">
              <a:t>‹#›</a:t>
            </a:fld>
            <a:endParaRPr lang="en-GB"/>
          </a:p>
        </p:txBody>
      </p:sp>
    </p:spTree>
    <p:extLst>
      <p:ext uri="{BB962C8B-B14F-4D97-AF65-F5344CB8AC3E}">
        <p14:creationId xmlns:p14="http://schemas.microsoft.com/office/powerpoint/2010/main" val="3331480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FEACE-FEE4-7EBE-59EA-FE37BED11F24}"/>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3694FBD8-653F-118D-6224-80FB1CB26BDB}"/>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994F2CED-8338-65B7-E71D-A76ACC0246BF}"/>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985E8784-80E9-F9B5-2CB0-5F81CB642CE2}"/>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5C86BA5D-2F78-4120-90DA-912DC22D1536}" type="slidenum">
              <a:t>‹#›</a:t>
            </a:fld>
            <a:endParaRPr lang="en-GB"/>
          </a:p>
        </p:txBody>
      </p:sp>
      <p:sp>
        <p:nvSpPr>
          <p:cNvPr id="6" name="Text Placeholder 5">
            <a:extLst>
              <a:ext uri="{FF2B5EF4-FFF2-40B4-BE49-F238E27FC236}">
                <a16:creationId xmlns:a16="http://schemas.microsoft.com/office/drawing/2014/main" id="{AD381707-C7FC-F187-A6FB-00AFB6F2F836}"/>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3BD16-A618-0684-AEF5-B011D25FBEC3}"/>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69774959-735C-9304-973D-964C7E865AAC}"/>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4D3DBA-21D7-2037-8BA5-6EB562E096A6}"/>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85244662-C551-14A1-3DED-554415383627}"/>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6EB0F80D-18B1-E15F-E739-02704F4E2971}"/>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8374ABFE-FAAA-4D4E-9FD4-DD88905BBFD6}"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AB354-E590-BAC8-E66C-21BF7D81B7F5}"/>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3" name="Title 1">
            <a:extLst>
              <a:ext uri="{FF2B5EF4-FFF2-40B4-BE49-F238E27FC236}">
                <a16:creationId xmlns:a16="http://schemas.microsoft.com/office/drawing/2014/main" id="{5E13A08E-A0FD-EC4C-8E6F-D456CEFA53BD}"/>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4" name="TextBox 1">
            <a:extLst>
              <a:ext uri="{FF2B5EF4-FFF2-40B4-BE49-F238E27FC236}">
                <a16:creationId xmlns:a16="http://schemas.microsoft.com/office/drawing/2014/main" id="{0C2AFDA9-604F-6611-0498-5FD7F18B6164}"/>
              </a:ext>
            </a:extLst>
          </p:cNvPr>
          <p:cNvSpPr/>
          <p:nvPr/>
        </p:nvSpPr>
        <p:spPr>
          <a:xfrm>
            <a:off x="0" y="3933720"/>
            <a:ext cx="8733240" cy="18273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Week 1: Session 2</a:t>
            </a:r>
          </a:p>
          <a:p>
            <a:pPr marL="0" marR="0" lvl="0" indent="0" algn="r" rtl="0" hangingPunct="1">
              <a:lnSpc>
                <a:spcPct val="150000"/>
              </a:lnSpc>
              <a:spcBef>
                <a:spcPts val="0"/>
              </a:spcBef>
              <a:spcAft>
                <a:spcPts val="0"/>
              </a:spcAft>
              <a:buNone/>
              <a:tabLst/>
              <a:defRPr sz="1800"/>
            </a:pPr>
            <a:r>
              <a:rPr lang="en-GB" sz="2400" b="1" i="0" u="none" strike="noStrike" kern="1200" spc="0">
                <a:ln>
                  <a:noFill/>
                </a:ln>
                <a:solidFill>
                  <a:srgbClr val="000000"/>
                </a:solidFill>
                <a:latin typeface="Arial" pitchFamily="34"/>
                <a:ea typeface="Microsoft YaHei" pitchFamily="2"/>
                <a:cs typeface="Arial" pitchFamily="2"/>
              </a:rPr>
              <a:t>Introduction to Organisation, Management, Organisational Structure, and Organisational Culture</a:t>
            </a:r>
          </a:p>
        </p:txBody>
      </p:sp>
      <p:sp>
        <p:nvSpPr>
          <p:cNvPr id="5" name="Subtitle 4">
            <a:extLst>
              <a:ext uri="{FF2B5EF4-FFF2-40B4-BE49-F238E27FC236}">
                <a16:creationId xmlns:a16="http://schemas.microsoft.com/office/drawing/2014/main" id="{41CF8C08-A935-D914-CBB1-1D263CFDDF69}"/>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defRPr sz="1800"/>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4B9E-56F8-D359-FB7B-5AE960A7852A}"/>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0AC7C9E7-225F-2BB3-8F92-B3D73EACA521}"/>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a:t>By the end of this session, students should be aware of:</a:t>
            </a:r>
          </a:p>
          <a:p>
            <a:pPr lvl="0" hangingPunct="1">
              <a:spcBef>
                <a:spcPts val="479"/>
              </a:spcBef>
              <a:spcAft>
                <a:spcPts val="0"/>
              </a:spcAft>
              <a:buAutoNum type="arabicPeriod"/>
            </a:pPr>
            <a:r>
              <a:rPr lang="en-US"/>
              <a:t>Organisation</a:t>
            </a:r>
          </a:p>
          <a:p>
            <a:pPr lvl="0" hangingPunct="1">
              <a:spcBef>
                <a:spcPts val="479"/>
              </a:spcBef>
              <a:spcAft>
                <a:spcPts val="0"/>
              </a:spcAft>
              <a:buAutoNum type="arabicPeriod"/>
            </a:pPr>
            <a:r>
              <a:rPr lang="en-US" sz="2800"/>
              <a:t>Management</a:t>
            </a:r>
          </a:p>
          <a:p>
            <a:pPr lvl="0" hangingPunct="1">
              <a:spcBef>
                <a:spcPts val="479"/>
              </a:spcBef>
              <a:spcAft>
                <a:spcPts val="0"/>
              </a:spcAft>
              <a:buAutoNum type="arabicPeriod"/>
            </a:pPr>
            <a:r>
              <a:rPr lang="en-US" sz="2800"/>
              <a:t>Organisational structure</a:t>
            </a:r>
          </a:p>
          <a:p>
            <a:pPr lvl="0" hangingPunct="1">
              <a:spcBef>
                <a:spcPts val="479"/>
              </a:spcBef>
              <a:spcAft>
                <a:spcPts val="0"/>
              </a:spcAft>
              <a:buAutoNum type="arabicPeriod"/>
            </a:pPr>
            <a:r>
              <a:rPr lang="en-US" sz="2800"/>
              <a:t>Organisational culture</a:t>
            </a:r>
          </a:p>
        </p:txBody>
      </p:sp>
      <p:sp>
        <p:nvSpPr>
          <p:cNvPr id="4" name="Date Placeholder 3">
            <a:extLst>
              <a:ext uri="{FF2B5EF4-FFF2-40B4-BE49-F238E27FC236}">
                <a16:creationId xmlns:a16="http://schemas.microsoft.com/office/drawing/2014/main" id="{DA18528D-5001-8FC4-DEDD-F9C69D293054}"/>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0274E4F8-1B08-4BB4-995F-41EA11288C97}"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465D0A46-458F-DFEB-ED64-F28BB21CB9B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EB5112A9-BCC7-4350-AE3F-E87F0D4BC038}" type="slidenum">
              <a:rPr lang="en-GB" sz="1200">
                <a:solidFill>
                  <a:srgbClr val="000000"/>
                </a:solidFill>
                <a:latin typeface="Myriad Pro" pitchFamily="18"/>
                <a:cs typeface="Tahoma" pitchFamily="2"/>
              </a:rPr>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Organisation – what is i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A793-3AF7-F455-D5B9-B4212009A9E1}"/>
              </a:ext>
            </a:extLst>
          </p:cNvPr>
          <p:cNvSpPr txBox="1">
            <a:spLocks noGrp="1"/>
          </p:cNvSpPr>
          <p:nvPr>
            <p:ph type="title" idx="4294967295"/>
          </p:nvPr>
        </p:nvSpPr>
        <p:spPr/>
        <p:txBody>
          <a:bodyPr/>
          <a:lstStyle/>
          <a:p>
            <a:pPr lvl="0"/>
            <a:r>
              <a:rPr lang="en-US" b="1"/>
              <a:t>Organisation – what is it?</a:t>
            </a:r>
          </a:p>
        </p:txBody>
      </p:sp>
      <p:sp>
        <p:nvSpPr>
          <p:cNvPr id="3" name="Date Placeholder 3">
            <a:extLst>
              <a:ext uri="{FF2B5EF4-FFF2-40B4-BE49-F238E27FC236}">
                <a16:creationId xmlns:a16="http://schemas.microsoft.com/office/drawing/2014/main" id="{2FE24207-BAEB-7E31-F221-09B388A4D1C5}"/>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E61341DF-CB2F-490A-91C3-4C9A8DFB8CEC}"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678115B1-2C71-1357-6B14-807BB77A89AE}"/>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DA01165F-CFC2-46BD-816D-0471DE32F536}" type="slidenum">
              <a:rPr lang="en-GB" sz="1200">
                <a:solidFill>
                  <a:srgbClr val="000000"/>
                </a:solidFill>
                <a:latin typeface="Myriad Pro" pitchFamily="18"/>
                <a:cs typeface="Tahoma" pitchFamily="2"/>
              </a:rPr>
              <a:t>3</a:t>
            </a:fld>
            <a:endParaRPr lang="en-GB" sz="1200">
              <a:solidFill>
                <a:srgbClr val="000000"/>
              </a:solidFill>
              <a:latin typeface="Myriad Pro" pitchFamily="18"/>
              <a:cs typeface="Tahoma" pitchFamily="2"/>
            </a:endParaRPr>
          </a:p>
        </p:txBody>
      </p:sp>
      <p:pic>
        <p:nvPicPr>
          <p:cNvPr id="5" name="Picture 6">
            <a:extLst>
              <a:ext uri="{FF2B5EF4-FFF2-40B4-BE49-F238E27FC236}">
                <a16:creationId xmlns:a16="http://schemas.microsoft.com/office/drawing/2014/main" id="{4EBBFB6A-8016-ECD5-F407-DCD4C0507064}"/>
              </a:ext>
            </a:extLst>
          </p:cNvPr>
          <p:cNvPicPr>
            <a:picLocks noChangeAspect="1"/>
          </p:cNvPicPr>
          <p:nvPr/>
        </p:nvPicPr>
        <p:blipFill>
          <a:blip r:embed="rId3">
            <a:lum/>
            <a:alphaModFix/>
          </a:blip>
          <a:srcRect t="30470" b="34444"/>
          <a:stretch>
            <a:fillRect/>
          </a:stretch>
        </p:blipFill>
        <p:spPr>
          <a:xfrm>
            <a:off x="5348160" y="4309920"/>
            <a:ext cx="2995200" cy="785520"/>
          </a:xfrm>
          <a:prstGeom prst="rect">
            <a:avLst/>
          </a:prstGeom>
          <a:noFill/>
          <a:ln>
            <a:noFill/>
          </a:ln>
        </p:spPr>
      </p:pic>
      <p:pic>
        <p:nvPicPr>
          <p:cNvPr id="6" name="Picture 12">
            <a:extLst>
              <a:ext uri="{FF2B5EF4-FFF2-40B4-BE49-F238E27FC236}">
                <a16:creationId xmlns:a16="http://schemas.microsoft.com/office/drawing/2014/main" id="{97261074-DDB4-DB25-0A6C-BDBDF03EBCBE}"/>
              </a:ext>
            </a:extLst>
          </p:cNvPr>
          <p:cNvPicPr>
            <a:picLocks noChangeAspect="1"/>
          </p:cNvPicPr>
          <p:nvPr/>
        </p:nvPicPr>
        <p:blipFill>
          <a:blip r:embed="rId4">
            <a:lum/>
            <a:alphaModFix/>
          </a:blip>
          <a:srcRect/>
          <a:stretch>
            <a:fillRect/>
          </a:stretch>
        </p:blipFill>
        <p:spPr>
          <a:xfrm>
            <a:off x="1405800" y="1220040"/>
            <a:ext cx="6332039" cy="4417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Organisation - 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7FF52-ECA3-77C0-0B5E-AC1E039D5C0C}"/>
              </a:ext>
            </a:extLst>
          </p:cNvPr>
          <p:cNvSpPr txBox="1">
            <a:spLocks noGrp="1"/>
          </p:cNvSpPr>
          <p:nvPr>
            <p:ph type="title" idx="4294967295"/>
          </p:nvPr>
        </p:nvSpPr>
        <p:spPr/>
        <p:txBody>
          <a:bodyPr/>
          <a:lstStyle/>
          <a:p>
            <a:pPr lvl="0"/>
            <a:r>
              <a:rPr lang="en-US" b="1"/>
              <a:t>Organisation - definition</a:t>
            </a:r>
          </a:p>
        </p:txBody>
      </p:sp>
      <p:sp>
        <p:nvSpPr>
          <p:cNvPr id="3" name="Content Placeholder 2">
            <a:extLst>
              <a:ext uri="{FF2B5EF4-FFF2-40B4-BE49-F238E27FC236}">
                <a16:creationId xmlns:a16="http://schemas.microsoft.com/office/drawing/2014/main" id="{67C7DEDB-E604-634C-086B-9BC4D5ED3A31}"/>
              </a:ext>
            </a:extLst>
          </p:cNvPr>
          <p:cNvSpPr txBox="1">
            <a:spLocks noGrp="1"/>
          </p:cNvSpPr>
          <p:nvPr>
            <p:ph type="body" idx="4294967295"/>
          </p:nvPr>
        </p:nvSpPr>
        <p:spPr>
          <a:xfrm>
            <a:off x="457200" y="1600200"/>
            <a:ext cx="2819160" cy="3916080"/>
          </a:xfrm>
        </p:spPr>
        <p:txBody>
          <a:bodyPr/>
          <a:lstStyle/>
          <a:p>
            <a:pPr lvl="0">
              <a:spcBef>
                <a:spcPts val="479"/>
              </a:spcBef>
              <a:spcAft>
                <a:spcPts val="0"/>
              </a:spcAft>
              <a:buFont typeface="Arial" pitchFamily="32"/>
              <a:buChar char="•"/>
            </a:pPr>
            <a:r>
              <a:rPr lang="en-US"/>
              <a:t>Group of people</a:t>
            </a:r>
          </a:p>
          <a:p>
            <a:pPr lvl="0">
              <a:spcBef>
                <a:spcPts val="479"/>
              </a:spcBef>
              <a:spcAft>
                <a:spcPts val="0"/>
              </a:spcAft>
              <a:buFont typeface="Arial" pitchFamily="32"/>
              <a:buChar char="•"/>
            </a:pPr>
            <a:r>
              <a:rPr lang="en-US"/>
              <a:t>Structure</a:t>
            </a:r>
          </a:p>
          <a:p>
            <a:pPr lvl="0">
              <a:spcBef>
                <a:spcPts val="479"/>
              </a:spcBef>
              <a:spcAft>
                <a:spcPts val="0"/>
              </a:spcAft>
              <a:buFont typeface="Arial" pitchFamily="32"/>
              <a:buChar char="•"/>
            </a:pPr>
            <a:r>
              <a:rPr lang="en-US"/>
              <a:t>Common goals</a:t>
            </a:r>
          </a:p>
        </p:txBody>
      </p:sp>
      <p:sp>
        <p:nvSpPr>
          <p:cNvPr id="4" name="Date Placeholder 3">
            <a:extLst>
              <a:ext uri="{FF2B5EF4-FFF2-40B4-BE49-F238E27FC236}">
                <a16:creationId xmlns:a16="http://schemas.microsoft.com/office/drawing/2014/main" id="{3960E645-4E6E-62A5-0A20-994E153B865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16DDEDB8-03AB-4A8D-8641-EC1900D2220B}"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E6D4874D-CA65-A9BC-6F8F-54B68689A67D}"/>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39B479C7-1DDD-4563-B4BA-331BE55D8EBE}" type="slidenum">
              <a:rPr lang="en-GB" sz="1200">
                <a:solidFill>
                  <a:srgbClr val="000000"/>
                </a:solidFill>
                <a:latin typeface="Myriad Pro" pitchFamily="18"/>
                <a:cs typeface="Tahoma" pitchFamily="2"/>
              </a:rPr>
              <a:t>4</a:t>
            </a:fld>
            <a:endParaRPr lang="en-GB" sz="1200">
              <a:solidFill>
                <a:srgbClr val="000000"/>
              </a:solidFill>
              <a:latin typeface="Myriad Pro" pitchFamily="18"/>
              <a:cs typeface="Tahoma" pitchFamily="2"/>
            </a:endParaRPr>
          </a:p>
        </p:txBody>
      </p:sp>
      <p:pic>
        <p:nvPicPr>
          <p:cNvPr id="6" name="Picture 5">
            <a:extLst>
              <a:ext uri="{FF2B5EF4-FFF2-40B4-BE49-F238E27FC236}">
                <a16:creationId xmlns:a16="http://schemas.microsoft.com/office/drawing/2014/main" id="{5FA7DCB2-F296-9D3A-8C1C-03E6D791EA14}"/>
              </a:ext>
            </a:extLst>
          </p:cNvPr>
          <p:cNvPicPr>
            <a:picLocks noChangeAspect="1"/>
          </p:cNvPicPr>
          <p:nvPr/>
        </p:nvPicPr>
        <p:blipFill>
          <a:blip r:embed="rId3">
            <a:lum/>
            <a:alphaModFix/>
          </a:blip>
          <a:srcRect l="19095" t="5582" r="13837" b="13077"/>
          <a:stretch>
            <a:fillRect/>
          </a:stretch>
        </p:blipFill>
        <p:spPr>
          <a:xfrm>
            <a:off x="5342760" y="1479240"/>
            <a:ext cx="3343679" cy="3693240"/>
          </a:xfrm>
          <a:prstGeom prst="rect">
            <a:avLst/>
          </a:prstGeom>
          <a:noFill/>
          <a:ln>
            <a:noFill/>
          </a:ln>
        </p:spPr>
      </p:pic>
      <p:sp>
        <p:nvSpPr>
          <p:cNvPr id="7" name="TextBox 7">
            <a:extLst>
              <a:ext uri="{FF2B5EF4-FFF2-40B4-BE49-F238E27FC236}">
                <a16:creationId xmlns:a16="http://schemas.microsoft.com/office/drawing/2014/main" id="{9939C508-8826-4E2B-B6EF-F6C9E794BE63}"/>
              </a:ext>
            </a:extLst>
          </p:cNvPr>
          <p:cNvSpPr/>
          <p:nvPr/>
        </p:nvSpPr>
        <p:spPr>
          <a:xfrm>
            <a:off x="4555440" y="5234400"/>
            <a:ext cx="4472640" cy="36467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Arial" pitchFamily="34"/>
                <a:ea typeface="Microsoft YaHei" pitchFamily="2"/>
                <a:cs typeface="Arial" pitchFamily="2"/>
              </a:rPr>
              <a:t>Source: Mullins and McLean (2019, p. 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Organisation - typ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91530-5E71-7EA8-1123-8C146CB3C135}"/>
              </a:ext>
            </a:extLst>
          </p:cNvPr>
          <p:cNvSpPr txBox="1">
            <a:spLocks noGrp="1"/>
          </p:cNvSpPr>
          <p:nvPr>
            <p:ph type="title" idx="4294967295"/>
          </p:nvPr>
        </p:nvSpPr>
        <p:spPr/>
        <p:txBody>
          <a:bodyPr/>
          <a:lstStyle/>
          <a:p>
            <a:pPr lvl="0"/>
            <a:r>
              <a:rPr lang="en-US" b="1"/>
              <a:t>Organisation - types</a:t>
            </a:r>
          </a:p>
        </p:txBody>
      </p:sp>
      <p:sp>
        <p:nvSpPr>
          <p:cNvPr id="3" name="Content Placeholder 2">
            <a:extLst>
              <a:ext uri="{FF2B5EF4-FFF2-40B4-BE49-F238E27FC236}">
                <a16:creationId xmlns:a16="http://schemas.microsoft.com/office/drawing/2014/main" id="{6FBCA463-9CF3-D6D3-574E-FB2415A4DF9E}"/>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sz="3200"/>
              <a:t>A formal organisation:</a:t>
            </a:r>
          </a:p>
          <a:p>
            <a:pPr lvl="1">
              <a:spcBef>
                <a:spcPts val="420"/>
              </a:spcBef>
              <a:spcAft>
                <a:spcPts val="0"/>
              </a:spcAft>
              <a:buFont typeface="Arial" pitchFamily="32"/>
            </a:pPr>
            <a:r>
              <a:rPr lang="en-US"/>
              <a:t>is deliberately planned,</a:t>
            </a:r>
          </a:p>
          <a:p>
            <a:pPr lvl="1">
              <a:spcBef>
                <a:spcPts val="420"/>
              </a:spcBef>
              <a:spcAft>
                <a:spcPts val="0"/>
              </a:spcAft>
              <a:buFont typeface="Arial" pitchFamily="32"/>
            </a:pPr>
            <a:r>
              <a:rPr lang="en-US"/>
              <a:t>is created with stated objectives,</a:t>
            </a:r>
          </a:p>
          <a:p>
            <a:pPr lvl="1">
              <a:spcBef>
                <a:spcPts val="420"/>
              </a:spcBef>
              <a:spcAft>
                <a:spcPts val="0"/>
              </a:spcAft>
              <a:buFont typeface="Arial" pitchFamily="32"/>
            </a:pPr>
            <a:r>
              <a:rPr lang="en-US"/>
              <a:t>is a pattern of roles, hierarchy of authority and responsibility</a:t>
            </a:r>
          </a:p>
        </p:txBody>
      </p:sp>
      <p:sp>
        <p:nvSpPr>
          <p:cNvPr id="4" name="Date Placeholder 3">
            <a:extLst>
              <a:ext uri="{FF2B5EF4-FFF2-40B4-BE49-F238E27FC236}">
                <a16:creationId xmlns:a16="http://schemas.microsoft.com/office/drawing/2014/main" id="{89B3C039-E679-736A-3B6B-2B6F674D76FD}"/>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29FFBF0-AFB6-4475-BDB7-09BC1A33E132}"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15655C67-82E7-B69F-1C8E-916BF1929000}"/>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E89ED580-AE2A-431E-8059-46562A6B4772}" type="slidenum">
              <a:rPr lang="en-GB" sz="1200">
                <a:solidFill>
                  <a:srgbClr val="000000"/>
                </a:solidFill>
                <a:latin typeface="Myriad Pro" pitchFamily="18"/>
                <a:cs typeface="Tahoma" pitchFamily="2"/>
              </a:rPr>
              <a:t>5</a:t>
            </a:fld>
            <a:endParaRPr lang="en-GB" sz="1200">
              <a:solidFill>
                <a:srgbClr val="000000"/>
              </a:solidFill>
              <a:latin typeface="Myriad Pro" pitchFamily="18"/>
              <a:cs typeface="Tahoma"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Organisation - typ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347F5-C963-5AA2-0809-91295D8B50EC}"/>
              </a:ext>
            </a:extLst>
          </p:cNvPr>
          <p:cNvSpPr txBox="1">
            <a:spLocks noGrp="1"/>
          </p:cNvSpPr>
          <p:nvPr>
            <p:ph type="title" idx="4294967295"/>
          </p:nvPr>
        </p:nvSpPr>
        <p:spPr/>
        <p:txBody>
          <a:bodyPr/>
          <a:lstStyle/>
          <a:p>
            <a:pPr lvl="0"/>
            <a:r>
              <a:rPr lang="en-US" b="1"/>
              <a:t>Organisation - types</a:t>
            </a:r>
          </a:p>
        </p:txBody>
      </p:sp>
      <p:sp>
        <p:nvSpPr>
          <p:cNvPr id="3" name="Content Placeholder 2">
            <a:extLst>
              <a:ext uri="{FF2B5EF4-FFF2-40B4-BE49-F238E27FC236}">
                <a16:creationId xmlns:a16="http://schemas.microsoft.com/office/drawing/2014/main" id="{97B33C57-7A48-B1B6-C9B4-A8FEC488EF12}"/>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sz="2800"/>
              <a:t>The informal organisation:</a:t>
            </a:r>
          </a:p>
          <a:p>
            <a:pPr lvl="1">
              <a:spcBef>
                <a:spcPts val="420"/>
              </a:spcBef>
              <a:spcAft>
                <a:spcPts val="0"/>
              </a:spcAft>
              <a:buFont typeface="Arial" pitchFamily="32"/>
            </a:pPr>
            <a:r>
              <a:rPr lang="en-US" sz="2000"/>
              <a:t>is flexible,</a:t>
            </a:r>
          </a:p>
          <a:p>
            <a:pPr lvl="1">
              <a:spcBef>
                <a:spcPts val="420"/>
              </a:spcBef>
              <a:spcAft>
                <a:spcPts val="0"/>
              </a:spcAft>
              <a:buFont typeface="Arial" pitchFamily="32"/>
            </a:pPr>
            <a:r>
              <a:rPr lang="en-US" sz="2000"/>
              <a:t>loosely structured,</a:t>
            </a:r>
          </a:p>
          <a:p>
            <a:pPr lvl="1">
              <a:spcBef>
                <a:spcPts val="420"/>
              </a:spcBef>
              <a:spcAft>
                <a:spcPts val="0"/>
              </a:spcAft>
              <a:buFont typeface="Arial" pitchFamily="32"/>
            </a:pPr>
            <a:r>
              <a:rPr lang="en-US" sz="2000"/>
              <a:t>relationships may be left undefined,</a:t>
            </a:r>
          </a:p>
          <a:p>
            <a:pPr lvl="1">
              <a:spcBef>
                <a:spcPts val="420"/>
              </a:spcBef>
              <a:spcAft>
                <a:spcPts val="0"/>
              </a:spcAft>
              <a:buFont typeface="Arial" pitchFamily="32"/>
            </a:pPr>
            <a:r>
              <a:rPr lang="en-US" sz="2000"/>
              <a:t>membership is spontaneous with varying degrees of involvement</a:t>
            </a:r>
          </a:p>
        </p:txBody>
      </p:sp>
      <p:sp>
        <p:nvSpPr>
          <p:cNvPr id="4" name="Date Placeholder 3">
            <a:extLst>
              <a:ext uri="{FF2B5EF4-FFF2-40B4-BE49-F238E27FC236}">
                <a16:creationId xmlns:a16="http://schemas.microsoft.com/office/drawing/2014/main" id="{A5388C89-F66B-C7AA-F789-3CC38F970D2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4D31FFE-7134-4250-B23A-C642DC0D4991}"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C1B6B7F8-A918-E8FC-88DF-A13F714FA9C4}"/>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F1A2B3A5-6753-4F67-B9CF-2A3BFE18499E}" type="slidenum">
              <a:rPr lang="en-GB" sz="1200">
                <a:solidFill>
                  <a:srgbClr val="000000"/>
                </a:solidFill>
                <a:latin typeface="Myriad Pro" pitchFamily="18"/>
                <a:cs typeface="Tahoma" pitchFamily="2"/>
              </a:rPr>
              <a:t>6</a:t>
            </a:fld>
            <a:endParaRPr lang="en-GB" sz="1200">
              <a:solidFill>
                <a:srgbClr val="000000"/>
              </a:solidFill>
              <a:latin typeface="Myriad Pro" pitchFamily="18"/>
              <a:cs typeface="Tahoma"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Organisation – formal and inform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EB850-DDB0-300A-9B0A-8582332C4AF4}"/>
              </a:ext>
            </a:extLst>
          </p:cNvPr>
          <p:cNvSpPr txBox="1">
            <a:spLocks noGrp="1"/>
          </p:cNvSpPr>
          <p:nvPr>
            <p:ph type="title" idx="4294967295"/>
          </p:nvPr>
        </p:nvSpPr>
        <p:spPr/>
        <p:txBody>
          <a:bodyPr/>
          <a:lstStyle/>
          <a:p>
            <a:pPr lvl="0"/>
            <a:r>
              <a:rPr lang="en-US" b="1"/>
              <a:t>Organisation – formal and informal</a:t>
            </a:r>
          </a:p>
        </p:txBody>
      </p:sp>
      <p:pic>
        <p:nvPicPr>
          <p:cNvPr id="3" name="Content Placeholder 2">
            <a:extLst>
              <a:ext uri="{FF2B5EF4-FFF2-40B4-BE49-F238E27FC236}">
                <a16:creationId xmlns:a16="http://schemas.microsoft.com/office/drawing/2014/main" id="{6DFDB70B-8B73-0E3A-FD3C-153D0ADD4CCC}"/>
              </a:ext>
            </a:extLst>
          </p:cNvPr>
          <p:cNvPicPr>
            <a:picLocks noChangeAspect="1"/>
          </p:cNvPicPr>
          <p:nvPr/>
        </p:nvPicPr>
        <p:blipFill>
          <a:blip r:embed="rId3">
            <a:lum/>
            <a:alphaModFix/>
          </a:blip>
          <a:srcRect b="12399"/>
          <a:stretch>
            <a:fillRect/>
          </a:stretch>
        </p:blipFill>
        <p:spPr>
          <a:xfrm>
            <a:off x="3890160" y="1417680"/>
            <a:ext cx="5221080" cy="4290120"/>
          </a:xfrm>
          <a:prstGeom prst="rect">
            <a:avLst/>
          </a:prstGeom>
          <a:noFill/>
          <a:ln>
            <a:noFill/>
          </a:ln>
        </p:spPr>
      </p:pic>
      <p:sp>
        <p:nvSpPr>
          <p:cNvPr id="4" name="Date Placeholder 3">
            <a:extLst>
              <a:ext uri="{FF2B5EF4-FFF2-40B4-BE49-F238E27FC236}">
                <a16:creationId xmlns:a16="http://schemas.microsoft.com/office/drawing/2014/main" id="{01CC2D26-BDF3-FB93-D85E-2274D9548B84}"/>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1575982-7E0B-4ADE-B473-14C5CD138A97}"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163FA7B4-3EE4-365E-9648-28B99AB4CEEA}"/>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0214299-7F78-4FEC-A2E4-5B3A418D0D4D}" type="slidenum">
              <a:rPr lang="en-GB" sz="1200">
                <a:solidFill>
                  <a:srgbClr val="000000"/>
                </a:solidFill>
                <a:latin typeface="Myriad Pro" pitchFamily="18"/>
                <a:cs typeface="Tahoma" pitchFamily="2"/>
              </a:rPr>
              <a:t>7</a:t>
            </a:fld>
            <a:endParaRPr lang="en-GB" sz="1200">
              <a:solidFill>
                <a:srgbClr val="000000"/>
              </a:solidFill>
              <a:latin typeface="Myriad Pro" pitchFamily="18"/>
              <a:cs typeface="Tahoma" pitchFamily="2"/>
            </a:endParaRPr>
          </a:p>
        </p:txBody>
      </p:sp>
      <p:sp>
        <p:nvSpPr>
          <p:cNvPr id="6" name="TextBox 7">
            <a:extLst>
              <a:ext uri="{FF2B5EF4-FFF2-40B4-BE49-F238E27FC236}">
                <a16:creationId xmlns:a16="http://schemas.microsoft.com/office/drawing/2014/main" id="{ECECAF7E-5DEA-8667-1341-A71B86C88F41}"/>
              </a:ext>
            </a:extLst>
          </p:cNvPr>
          <p:cNvSpPr/>
          <p:nvPr/>
        </p:nvSpPr>
        <p:spPr>
          <a:xfrm>
            <a:off x="250920" y="3013920"/>
            <a:ext cx="3247920" cy="82188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l" rtl="0" hangingPunct="1">
              <a:lnSpc>
                <a:spcPct val="100000"/>
              </a:lnSpc>
              <a:spcBef>
                <a:spcPts val="0"/>
              </a:spcBef>
              <a:spcAft>
                <a:spcPts val="0"/>
              </a:spcAft>
              <a:buNone/>
              <a:tabLst/>
              <a:defRPr sz="1800"/>
            </a:pPr>
            <a:r>
              <a:rPr lang="en-GB" sz="2400" b="0" i="0" u="none" strike="noStrike" kern="1200" spc="0">
                <a:ln>
                  <a:noFill/>
                </a:ln>
                <a:solidFill>
                  <a:srgbClr val="000000"/>
                </a:solidFill>
                <a:latin typeface="Arial" pitchFamily="34"/>
                <a:ea typeface="Microsoft YaHei" pitchFamily="2"/>
                <a:cs typeface="Arial" pitchFamily="2"/>
              </a:rPr>
              <a:t>Source: Mullins and McLean (2019, p.73)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Organisation - typ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C7C1B-7841-51A6-D210-A7BE08A455C0}"/>
              </a:ext>
            </a:extLst>
          </p:cNvPr>
          <p:cNvSpPr txBox="1">
            <a:spLocks noGrp="1"/>
          </p:cNvSpPr>
          <p:nvPr>
            <p:ph type="title" idx="4294967295"/>
          </p:nvPr>
        </p:nvSpPr>
        <p:spPr/>
        <p:txBody>
          <a:bodyPr/>
          <a:lstStyle/>
          <a:p>
            <a:pPr lvl="0"/>
            <a:r>
              <a:rPr lang="en-US" b="1"/>
              <a:t>Organisation - types</a:t>
            </a:r>
          </a:p>
        </p:txBody>
      </p:sp>
      <p:sp>
        <p:nvSpPr>
          <p:cNvPr id="3" name="Content Placeholder 2">
            <a:extLst>
              <a:ext uri="{FF2B5EF4-FFF2-40B4-BE49-F238E27FC236}">
                <a16:creationId xmlns:a16="http://schemas.microsoft.com/office/drawing/2014/main" id="{A2E5F66B-6590-32B1-8A20-F15C4F00F58A}"/>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a:t>Private organisations: work is directed towards a commercial nature such as profit, return on capital employed, market standing or sales level.</a:t>
            </a:r>
          </a:p>
          <a:p>
            <a:pPr lvl="0">
              <a:spcBef>
                <a:spcPts val="479"/>
              </a:spcBef>
              <a:spcAft>
                <a:spcPts val="0"/>
              </a:spcAft>
              <a:buFont typeface="Arial" pitchFamily="32"/>
              <a:buChar char="•"/>
            </a:pPr>
            <a:r>
              <a:rPr lang="en-US"/>
              <a:t>Public organisations: work is directed to the provision of a service to, and the well-being of, the community.</a:t>
            </a:r>
          </a:p>
          <a:p>
            <a:pPr lvl="0">
              <a:spcBef>
                <a:spcPts val="479"/>
              </a:spcBef>
              <a:spcAft>
                <a:spcPts val="0"/>
              </a:spcAft>
              <a:buFont typeface="Arial" pitchFamily="32"/>
              <a:buChar char="•"/>
            </a:pPr>
            <a:r>
              <a:rPr lang="en-US"/>
              <a:t>For-profit and not-for-profit organisations</a:t>
            </a:r>
          </a:p>
        </p:txBody>
      </p:sp>
      <p:sp>
        <p:nvSpPr>
          <p:cNvPr id="4" name="Date Placeholder 3">
            <a:extLst>
              <a:ext uri="{FF2B5EF4-FFF2-40B4-BE49-F238E27FC236}">
                <a16:creationId xmlns:a16="http://schemas.microsoft.com/office/drawing/2014/main" id="{36A1E53C-A9DB-8C9C-D37F-A150E09B29C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09295C8-97D8-473C-93F0-4180662CC976}"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A6EA297A-5930-E92C-5FA0-3CB6171AAA1D}"/>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53BDCC78-4CCC-4B46-B4C6-880B4D34D7D8}" type="slidenum">
              <a:rPr lang="en-GB" sz="1200">
                <a:solidFill>
                  <a:srgbClr val="000000"/>
                </a:solidFill>
                <a:latin typeface="Myriad Pro" pitchFamily="18"/>
                <a:cs typeface="Tahoma" pitchFamily="2"/>
              </a:rPr>
              <a:t>8</a:t>
            </a:fld>
            <a:endParaRPr lang="en-GB" sz="1200">
              <a:solidFill>
                <a:srgbClr val="000000"/>
              </a:solidFill>
              <a:latin typeface="Myriad Pro" pitchFamily="18"/>
              <a:cs typeface="Tahoma" pitchFamily="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Management – what is i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E428-9262-6ED3-8E22-4E27A94FD754}"/>
              </a:ext>
            </a:extLst>
          </p:cNvPr>
          <p:cNvSpPr txBox="1">
            <a:spLocks noGrp="1"/>
          </p:cNvSpPr>
          <p:nvPr>
            <p:ph type="title" idx="4294967295"/>
          </p:nvPr>
        </p:nvSpPr>
        <p:spPr/>
        <p:txBody>
          <a:bodyPr/>
          <a:lstStyle/>
          <a:p>
            <a:pPr lvl="0"/>
            <a:r>
              <a:rPr lang="en-US" b="1"/>
              <a:t>Management – what is it?</a:t>
            </a:r>
          </a:p>
        </p:txBody>
      </p:sp>
      <p:sp>
        <p:nvSpPr>
          <p:cNvPr id="3" name="Content Placeholder 2">
            <a:extLst>
              <a:ext uri="{FF2B5EF4-FFF2-40B4-BE49-F238E27FC236}">
                <a16:creationId xmlns:a16="http://schemas.microsoft.com/office/drawing/2014/main" id="{7AD1E1B8-8930-427F-2161-2E226A3FC82A}"/>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a:t>An integrating activity permeating all organisation’s operations.</a:t>
            </a:r>
          </a:p>
          <a:p>
            <a:pPr lvl="0">
              <a:spcBef>
                <a:spcPts val="479"/>
              </a:spcBef>
              <a:spcAft>
                <a:spcPts val="0"/>
              </a:spcAft>
              <a:buFont typeface="Arial" pitchFamily="32"/>
              <a:buChar char="•"/>
            </a:pPr>
            <a:r>
              <a:rPr lang="en-US"/>
              <a:t>Is fundamental to the effective operation of work organisations.</a:t>
            </a:r>
          </a:p>
          <a:p>
            <a:pPr lvl="0">
              <a:spcBef>
                <a:spcPts val="479"/>
              </a:spcBef>
              <a:spcAft>
                <a:spcPts val="0"/>
              </a:spcAft>
              <a:buNone/>
            </a:pPr>
            <a:endParaRPr lang="en-US"/>
          </a:p>
        </p:txBody>
      </p:sp>
      <p:sp>
        <p:nvSpPr>
          <p:cNvPr id="4" name="Date Placeholder 3">
            <a:extLst>
              <a:ext uri="{FF2B5EF4-FFF2-40B4-BE49-F238E27FC236}">
                <a16:creationId xmlns:a16="http://schemas.microsoft.com/office/drawing/2014/main" id="{544355FA-C960-7EF8-7F0D-16ED568896C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652D55E-137A-43CE-9349-71E47B37BCCC}"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753AE379-4913-1A6D-1A8F-F2BE8D6AA9D4}"/>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12B3E5E9-AD94-4BF2-B069-D30716218BF7}" type="slidenum">
              <a:rPr lang="en-GB" sz="1200">
                <a:solidFill>
                  <a:srgbClr val="000000"/>
                </a:solidFill>
                <a:latin typeface="Myriad Pro" pitchFamily="18"/>
                <a:cs typeface="Tahoma" pitchFamily="2"/>
              </a:rPr>
              <a:t>9</a:t>
            </a:fld>
            <a:endParaRPr lang="en-GB" sz="1200">
              <a:solidFill>
                <a:srgbClr val="000000"/>
              </a:solidFill>
              <a:latin typeface="Myriad Pro" pitchFamily="18"/>
              <a:cs typeface="Tahoma" pitchFamily="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Management - 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5A319-DB57-606A-05FA-9B521A690ECD}"/>
              </a:ext>
            </a:extLst>
          </p:cNvPr>
          <p:cNvSpPr txBox="1">
            <a:spLocks noGrp="1"/>
          </p:cNvSpPr>
          <p:nvPr>
            <p:ph type="title" idx="4294967295"/>
          </p:nvPr>
        </p:nvSpPr>
        <p:spPr/>
        <p:txBody>
          <a:bodyPr/>
          <a:lstStyle/>
          <a:p>
            <a:pPr lvl="0"/>
            <a:r>
              <a:rPr lang="en-US" b="1"/>
              <a:t>Management - definition</a:t>
            </a:r>
          </a:p>
        </p:txBody>
      </p:sp>
      <p:sp>
        <p:nvSpPr>
          <p:cNvPr id="3" name="Content Placeholder 2">
            <a:extLst>
              <a:ext uri="{FF2B5EF4-FFF2-40B4-BE49-F238E27FC236}">
                <a16:creationId xmlns:a16="http://schemas.microsoft.com/office/drawing/2014/main" id="{2DC87C5C-2416-517B-1D0D-39D4E50C9F2F}"/>
              </a:ext>
            </a:extLst>
          </p:cNvPr>
          <p:cNvSpPr txBox="1">
            <a:spLocks noGrp="1"/>
          </p:cNvSpPr>
          <p:nvPr>
            <p:ph type="body" idx="4294967295"/>
          </p:nvPr>
        </p:nvSpPr>
        <p:spPr>
          <a:xfrm>
            <a:off x="250920" y="1095704"/>
            <a:ext cx="8727542" cy="5428936"/>
          </a:xfrm>
        </p:spPr>
        <p:txBody>
          <a:bodyPr/>
          <a:lstStyle/>
          <a:p>
            <a:pPr lvl="0">
              <a:spcBef>
                <a:spcPts val="479"/>
              </a:spcBef>
              <a:spcAft>
                <a:spcPts val="0"/>
              </a:spcAft>
              <a:buFont typeface="Arial" pitchFamily="32"/>
              <a:buChar char="•"/>
            </a:pPr>
            <a:r>
              <a:rPr lang="en-US" sz="2000" dirty="0"/>
              <a:t>Taking place within a structured </a:t>
            </a:r>
            <a:r>
              <a:rPr lang="en-US" sz="2000" dirty="0" err="1"/>
              <a:t>organisational</a:t>
            </a:r>
            <a:r>
              <a:rPr lang="en-US" sz="2000" dirty="0"/>
              <a:t> setting with prescribed roles;</a:t>
            </a:r>
          </a:p>
          <a:p>
            <a:pPr lvl="0">
              <a:spcBef>
                <a:spcPts val="479"/>
              </a:spcBef>
              <a:spcAft>
                <a:spcPts val="0"/>
              </a:spcAft>
              <a:buFont typeface="Arial" pitchFamily="32"/>
              <a:buChar char="•"/>
            </a:pPr>
            <a:endParaRPr lang="en-US" sz="2000" dirty="0"/>
          </a:p>
          <a:p>
            <a:pPr lvl="0">
              <a:spcBef>
                <a:spcPts val="479"/>
              </a:spcBef>
              <a:spcAft>
                <a:spcPts val="0"/>
              </a:spcAft>
              <a:buFont typeface="Arial" pitchFamily="32"/>
              <a:buChar char="•"/>
            </a:pPr>
            <a:r>
              <a:rPr lang="en-US" sz="2000" dirty="0"/>
              <a:t>Directed towards the attainment of aims and objectives;</a:t>
            </a:r>
          </a:p>
          <a:p>
            <a:pPr lvl="0">
              <a:spcBef>
                <a:spcPts val="479"/>
              </a:spcBef>
              <a:spcAft>
                <a:spcPts val="0"/>
              </a:spcAft>
              <a:buFont typeface="Arial" pitchFamily="32"/>
              <a:buChar char="•"/>
            </a:pPr>
            <a:endParaRPr lang="en-US" sz="2000" dirty="0"/>
          </a:p>
          <a:p>
            <a:pPr lvl="0">
              <a:spcBef>
                <a:spcPts val="479"/>
              </a:spcBef>
              <a:spcAft>
                <a:spcPts val="0"/>
              </a:spcAft>
              <a:buFont typeface="Arial" pitchFamily="32"/>
              <a:buChar char="•"/>
            </a:pPr>
            <a:r>
              <a:rPr lang="en-US" sz="2000" dirty="0"/>
              <a:t>Achieved through the efforts of other people;</a:t>
            </a:r>
          </a:p>
          <a:p>
            <a:pPr lvl="0">
              <a:spcBef>
                <a:spcPts val="479"/>
              </a:spcBef>
              <a:spcAft>
                <a:spcPts val="0"/>
              </a:spcAft>
              <a:buNone/>
            </a:pPr>
            <a:endParaRPr lang="en-US" sz="2000" dirty="0"/>
          </a:p>
          <a:p>
            <a:pPr lvl="0">
              <a:spcBef>
                <a:spcPts val="479"/>
              </a:spcBef>
              <a:spcAft>
                <a:spcPts val="0"/>
              </a:spcAft>
              <a:buNone/>
            </a:pPr>
            <a:r>
              <a:rPr lang="en-US" sz="2000" dirty="0"/>
              <a:t>Using systems and procedures.</a:t>
            </a:r>
          </a:p>
          <a:p>
            <a:pPr lvl="0">
              <a:spcBef>
                <a:spcPts val="479"/>
              </a:spcBef>
              <a:spcAft>
                <a:spcPts val="0"/>
              </a:spcAft>
              <a:buNone/>
            </a:pPr>
            <a:endParaRPr lang="en-US" sz="2000" dirty="0"/>
          </a:p>
          <a:p>
            <a:pPr lvl="0">
              <a:spcBef>
                <a:spcPts val="479"/>
              </a:spcBef>
              <a:spcAft>
                <a:spcPts val="0"/>
              </a:spcAft>
              <a:buNone/>
            </a:pPr>
            <a:r>
              <a:rPr lang="en-US" sz="2000" dirty="0"/>
              <a:t>Management is the art of getting things done through others.</a:t>
            </a:r>
          </a:p>
          <a:p>
            <a:pPr lvl="0">
              <a:spcBef>
                <a:spcPts val="479"/>
              </a:spcBef>
              <a:spcAft>
                <a:spcPts val="0"/>
              </a:spcAft>
              <a:buNone/>
            </a:pPr>
            <a:endParaRPr lang="en-US" sz="2000" dirty="0"/>
          </a:p>
          <a:p>
            <a:pPr lvl="0">
              <a:spcBef>
                <a:spcPts val="479"/>
              </a:spcBef>
              <a:spcAft>
                <a:spcPts val="0"/>
              </a:spcAft>
              <a:buNone/>
            </a:pPr>
            <a:r>
              <a:rPr lang="en-US" sz="2000" b="1" i="1" dirty="0"/>
              <a:t>Management is a process of planning, decision making, organizing, leading motivating, monitoring and controlling the human resource, financial, psychical and information (tangible and intangible resources of an organization to reach its goals efficiently and effectively. </a:t>
            </a:r>
          </a:p>
        </p:txBody>
      </p:sp>
      <p:sp>
        <p:nvSpPr>
          <p:cNvPr id="4" name="Date Placeholder 3">
            <a:extLst>
              <a:ext uri="{FF2B5EF4-FFF2-40B4-BE49-F238E27FC236}">
                <a16:creationId xmlns:a16="http://schemas.microsoft.com/office/drawing/2014/main" id="{CBEB3C65-2DD5-3F44-14C3-2014B2C70E43}"/>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2215A3CE-FFB9-4F59-B748-B542600C5416}"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B4C65E9D-C198-3F76-33D0-86B489B72F8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3485A983-2C00-44DC-8173-98FFE2DC182D}" type="slidenum">
              <a:rPr lang="en-GB" sz="1200">
                <a:solidFill>
                  <a:srgbClr val="000000"/>
                </a:solidFill>
                <a:latin typeface="Myriad Pro" pitchFamily="18"/>
                <a:cs typeface="Tahoma" pitchFamily="2"/>
              </a:rPr>
              <a:t>10</a:t>
            </a:fld>
            <a:endParaRPr lang="en-GB" sz="1200">
              <a:solidFill>
                <a:srgbClr val="000000"/>
              </a:solidFill>
              <a:latin typeface="Myriad Pro" pitchFamily="18"/>
              <a:cs typeface="Tahoma" pitchFamily="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861D26-37EC-544A-0D2D-6CEF95F398F6}"/>
              </a:ext>
            </a:extLst>
          </p:cNvPr>
          <p:cNvPicPr>
            <a:picLocks noChangeAspect="1"/>
          </p:cNvPicPr>
          <p:nvPr/>
        </p:nvPicPr>
        <p:blipFill>
          <a:blip r:embed="rId2"/>
          <a:stretch>
            <a:fillRect/>
          </a:stretch>
        </p:blipFill>
        <p:spPr>
          <a:xfrm>
            <a:off x="2133600" y="1628775"/>
            <a:ext cx="4876800" cy="3600450"/>
          </a:xfrm>
          <a:prstGeom prst="rect">
            <a:avLst/>
          </a:prstGeom>
        </p:spPr>
      </p:pic>
      <p:sp>
        <p:nvSpPr>
          <p:cNvPr id="4" name="Rectangle 3">
            <a:extLst>
              <a:ext uri="{FF2B5EF4-FFF2-40B4-BE49-F238E27FC236}">
                <a16:creationId xmlns:a16="http://schemas.microsoft.com/office/drawing/2014/main" id="{58914B91-CB9E-19EC-8B4A-93376FC10DFB}"/>
              </a:ext>
            </a:extLst>
          </p:cNvPr>
          <p:cNvSpPr/>
          <p:nvPr/>
        </p:nvSpPr>
        <p:spPr>
          <a:xfrm>
            <a:off x="1072055" y="331076"/>
            <a:ext cx="6503276" cy="93016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Functions of Management</a:t>
            </a:r>
            <a:endParaRPr lang="en-GB" b="1" dirty="0">
              <a:solidFill>
                <a:schemeClr val="tx1"/>
              </a:solidFill>
            </a:endParaRPr>
          </a:p>
        </p:txBody>
      </p:sp>
    </p:spTree>
    <p:extLst>
      <p:ext uri="{BB962C8B-B14F-4D97-AF65-F5344CB8AC3E}">
        <p14:creationId xmlns:p14="http://schemas.microsoft.com/office/powerpoint/2010/main" val="789393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Organisational structure - 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64EE4-F9A7-AAB4-683A-8189D4554D01}"/>
              </a:ext>
            </a:extLst>
          </p:cNvPr>
          <p:cNvSpPr txBox="1">
            <a:spLocks noGrp="1"/>
          </p:cNvSpPr>
          <p:nvPr>
            <p:ph type="title" idx="4294967295"/>
          </p:nvPr>
        </p:nvSpPr>
        <p:spPr/>
        <p:txBody>
          <a:bodyPr/>
          <a:lstStyle/>
          <a:p>
            <a:pPr lvl="0"/>
            <a:r>
              <a:rPr lang="en-US" b="1"/>
              <a:t>Organisational structure - definition</a:t>
            </a:r>
          </a:p>
        </p:txBody>
      </p:sp>
      <p:sp>
        <p:nvSpPr>
          <p:cNvPr id="3" name="Content Placeholder 2">
            <a:extLst>
              <a:ext uri="{FF2B5EF4-FFF2-40B4-BE49-F238E27FC236}">
                <a16:creationId xmlns:a16="http://schemas.microsoft.com/office/drawing/2014/main" id="{A9FCFA56-3A44-857A-DBF9-70841FA553AC}"/>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sz="2800" b="1" dirty="0" err="1"/>
              <a:t>Organisational</a:t>
            </a:r>
            <a:r>
              <a:rPr lang="en-US" sz="2800" b="1" dirty="0"/>
              <a:t> structure </a:t>
            </a:r>
            <a:r>
              <a:rPr lang="en-US" sz="2800" dirty="0"/>
              <a:t>is the formal system of task and authority relationships that controls how people are to cooperate and use resources to achieve the organization’s goals.</a:t>
            </a:r>
          </a:p>
          <a:p>
            <a:pPr lvl="0">
              <a:spcBef>
                <a:spcPts val="479"/>
              </a:spcBef>
              <a:spcAft>
                <a:spcPts val="0"/>
              </a:spcAft>
              <a:buNone/>
            </a:pPr>
            <a:endParaRPr lang="en-US" sz="2800" dirty="0"/>
          </a:p>
          <a:p>
            <a:pPr lvl="0">
              <a:spcBef>
                <a:spcPts val="479"/>
              </a:spcBef>
              <a:spcAft>
                <a:spcPts val="0"/>
              </a:spcAft>
              <a:buFont typeface="Arial" pitchFamily="32"/>
              <a:buChar char="•"/>
            </a:pPr>
            <a:r>
              <a:rPr lang="en-US" sz="2800" b="1" dirty="0" err="1"/>
              <a:t>Organisational</a:t>
            </a:r>
            <a:r>
              <a:rPr lang="en-US" sz="2800" b="1" dirty="0"/>
              <a:t> chart </a:t>
            </a:r>
            <a:r>
              <a:rPr lang="en-US" sz="2800" dirty="0"/>
              <a:t>is the visual description of the organizational structure.</a:t>
            </a:r>
          </a:p>
        </p:txBody>
      </p:sp>
      <p:sp>
        <p:nvSpPr>
          <p:cNvPr id="4" name="Date Placeholder 3">
            <a:extLst>
              <a:ext uri="{FF2B5EF4-FFF2-40B4-BE49-F238E27FC236}">
                <a16:creationId xmlns:a16="http://schemas.microsoft.com/office/drawing/2014/main" id="{1BB7F547-1C04-27FC-910D-45F3FE1EE7D8}"/>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F661E23-2ED4-4116-A642-1AD9CC1CAAE7}"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9449A5E0-DC67-CF9F-CDA1-9A862BBC9673}"/>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A7491A1C-AB89-4892-8814-15AA33C4A3EA}" type="slidenum">
              <a:rPr lang="en-GB" sz="1200">
                <a:solidFill>
                  <a:srgbClr val="000000"/>
                </a:solidFill>
                <a:latin typeface="Myriad Pro" pitchFamily="18"/>
                <a:cs typeface="Tahoma" pitchFamily="2"/>
              </a:rPr>
              <a:t>12</a:t>
            </a:fld>
            <a:endParaRPr lang="en-GB" sz="1200">
              <a:solidFill>
                <a:srgbClr val="000000"/>
              </a:solidFill>
              <a:latin typeface="Myriad Pro" pitchFamily="18"/>
              <a:cs typeface="Tahoma" pitchFamily="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Organisational structure - purpos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1B71-F35A-F4E0-2DCE-C75A2015B526}"/>
              </a:ext>
            </a:extLst>
          </p:cNvPr>
          <p:cNvSpPr txBox="1">
            <a:spLocks noGrp="1"/>
          </p:cNvSpPr>
          <p:nvPr>
            <p:ph type="title" idx="4294967295"/>
          </p:nvPr>
        </p:nvSpPr>
        <p:spPr>
          <a:xfrm>
            <a:off x="457200" y="198360"/>
            <a:ext cx="8229240" cy="1142640"/>
          </a:xfrm>
        </p:spPr>
        <p:txBody>
          <a:bodyPr/>
          <a:lstStyle/>
          <a:p>
            <a:pPr lvl="0"/>
            <a:r>
              <a:rPr lang="en-US" b="1"/>
              <a:t>Organisational structure - purposes</a:t>
            </a:r>
          </a:p>
        </p:txBody>
      </p:sp>
      <p:sp>
        <p:nvSpPr>
          <p:cNvPr id="3" name="Content Placeholder 2">
            <a:extLst>
              <a:ext uri="{FF2B5EF4-FFF2-40B4-BE49-F238E27FC236}">
                <a16:creationId xmlns:a16="http://schemas.microsoft.com/office/drawing/2014/main" id="{BD88549C-DE51-2CE6-30A3-B25D9A62811E}"/>
              </a:ext>
            </a:extLst>
          </p:cNvPr>
          <p:cNvSpPr txBox="1">
            <a:spLocks noGrp="1"/>
          </p:cNvSpPr>
          <p:nvPr>
            <p:ph type="body" idx="4294967295"/>
          </p:nvPr>
        </p:nvSpPr>
        <p:spPr>
          <a:xfrm>
            <a:off x="457200" y="1600200"/>
            <a:ext cx="8229240" cy="4781520"/>
          </a:xfrm>
        </p:spPr>
        <p:txBody>
          <a:bodyPr/>
          <a:lstStyle/>
          <a:p>
            <a:pPr lvl="0">
              <a:spcBef>
                <a:spcPts val="479"/>
              </a:spcBef>
              <a:spcAft>
                <a:spcPts val="0"/>
              </a:spcAft>
              <a:buFont typeface="Arial" pitchFamily="32"/>
              <a:buChar char="•"/>
            </a:pPr>
            <a:r>
              <a:rPr lang="en-US" sz="2000" dirty="0"/>
              <a:t>economic and efficient performance of the </a:t>
            </a:r>
            <a:r>
              <a:rPr lang="en-US" sz="2000" dirty="0" err="1"/>
              <a:t>organisation</a:t>
            </a:r>
            <a:r>
              <a:rPr lang="en-US" sz="2000" dirty="0"/>
              <a:t> and level of resource </a:t>
            </a:r>
            <a:r>
              <a:rPr lang="en-US" sz="2000" dirty="0" err="1"/>
              <a:t>utilisation</a:t>
            </a:r>
            <a:r>
              <a:rPr lang="en-US" sz="2000" dirty="0"/>
              <a:t>;</a:t>
            </a:r>
          </a:p>
          <a:p>
            <a:pPr lvl="0">
              <a:spcBef>
                <a:spcPts val="479"/>
              </a:spcBef>
              <a:spcAft>
                <a:spcPts val="0"/>
              </a:spcAft>
              <a:buFont typeface="Arial" pitchFamily="32"/>
              <a:buChar char="•"/>
            </a:pPr>
            <a:r>
              <a:rPr lang="en-US" sz="2000" dirty="0"/>
              <a:t>monitoring activities of the </a:t>
            </a:r>
            <a:r>
              <a:rPr lang="en-US" sz="2000" dirty="0" err="1"/>
              <a:t>organisation</a:t>
            </a:r>
            <a:r>
              <a:rPr lang="en-US" sz="2000" dirty="0"/>
              <a:t>;</a:t>
            </a:r>
          </a:p>
          <a:p>
            <a:pPr lvl="0">
              <a:spcBef>
                <a:spcPts val="479"/>
              </a:spcBef>
              <a:spcAft>
                <a:spcPts val="0"/>
              </a:spcAft>
              <a:buFont typeface="Arial" pitchFamily="32"/>
              <a:buChar char="•"/>
            </a:pPr>
            <a:r>
              <a:rPr lang="en-US" sz="2000" dirty="0"/>
              <a:t>accountability for areas of work undertaken by groups and individual members of the </a:t>
            </a:r>
            <a:r>
              <a:rPr lang="en-US" sz="2000" dirty="0" err="1"/>
              <a:t>organisation</a:t>
            </a:r>
            <a:r>
              <a:rPr lang="en-US" sz="2000" dirty="0"/>
              <a:t>;</a:t>
            </a:r>
          </a:p>
          <a:p>
            <a:pPr lvl="0">
              <a:spcBef>
                <a:spcPts val="479"/>
              </a:spcBef>
              <a:spcAft>
                <a:spcPts val="0"/>
              </a:spcAft>
              <a:buFont typeface="Arial" pitchFamily="32"/>
              <a:buChar char="•"/>
            </a:pPr>
            <a:r>
              <a:rPr lang="en-US" sz="2000" dirty="0"/>
              <a:t>co-ordination of different parts of the </a:t>
            </a:r>
            <a:r>
              <a:rPr lang="en-US" sz="2000" dirty="0" err="1"/>
              <a:t>organisation</a:t>
            </a:r>
            <a:r>
              <a:rPr lang="en-US" sz="2000" dirty="0"/>
              <a:t> and different areas of work;</a:t>
            </a:r>
          </a:p>
          <a:p>
            <a:pPr lvl="0">
              <a:spcBef>
                <a:spcPts val="479"/>
              </a:spcBef>
              <a:spcAft>
                <a:spcPts val="0"/>
              </a:spcAft>
              <a:buFont typeface="Arial" pitchFamily="32"/>
              <a:buChar char="•"/>
            </a:pPr>
            <a:r>
              <a:rPr lang="en-US" sz="2000" dirty="0"/>
              <a:t>flexibility in order to respond to future demands and developments, and to adapt to changing environmental influences;</a:t>
            </a:r>
          </a:p>
          <a:p>
            <a:pPr lvl="0">
              <a:spcBef>
                <a:spcPts val="479"/>
              </a:spcBef>
              <a:spcAft>
                <a:spcPts val="0"/>
              </a:spcAft>
              <a:buFont typeface="Arial" pitchFamily="32"/>
              <a:buChar char="•"/>
            </a:pPr>
            <a:r>
              <a:rPr lang="en-US" sz="2000" dirty="0"/>
              <a:t>and social satisfaction of members working in the </a:t>
            </a:r>
            <a:r>
              <a:rPr lang="en-US" sz="2000" dirty="0" err="1"/>
              <a:t>organisation</a:t>
            </a:r>
            <a:r>
              <a:rPr lang="en-US" sz="2000" dirty="0"/>
              <a:t>.</a:t>
            </a:r>
          </a:p>
          <a:p>
            <a:pPr lvl="0">
              <a:spcBef>
                <a:spcPts val="479"/>
              </a:spcBef>
              <a:spcAft>
                <a:spcPts val="0"/>
              </a:spcAft>
              <a:buFont typeface="Arial" pitchFamily="32"/>
              <a:buChar char="•"/>
            </a:pPr>
            <a:endParaRPr lang="en-US" sz="2000" dirty="0"/>
          </a:p>
          <a:p>
            <a:pPr lvl="0">
              <a:spcBef>
                <a:spcPts val="479"/>
              </a:spcBef>
              <a:spcAft>
                <a:spcPts val="0"/>
              </a:spcAft>
              <a:buFont typeface="Arial" pitchFamily="32"/>
              <a:buChar char="•"/>
            </a:pPr>
            <a:r>
              <a:rPr lang="en-US" sz="1600" b="1" i="1" dirty="0">
                <a:solidFill>
                  <a:schemeClr val="tx1"/>
                </a:solidFill>
                <a:effectLst/>
                <a:latin typeface="Arial" panose="020B0604020202020204" pitchFamily="34" charset="0"/>
              </a:rPr>
              <a:t>An organizational structure is a system that outlines how certain activities are directed in order to achieve the goals of an organization.</a:t>
            </a:r>
            <a:endParaRPr lang="en-US" sz="2000" b="1" i="1" dirty="0">
              <a:solidFill>
                <a:schemeClr val="tx1"/>
              </a:solidFill>
            </a:endParaRPr>
          </a:p>
        </p:txBody>
      </p:sp>
      <p:sp>
        <p:nvSpPr>
          <p:cNvPr id="4" name="Date Placeholder 3">
            <a:extLst>
              <a:ext uri="{FF2B5EF4-FFF2-40B4-BE49-F238E27FC236}">
                <a16:creationId xmlns:a16="http://schemas.microsoft.com/office/drawing/2014/main" id="{FAD98C20-F6D0-5E1A-D9E2-ABC80A6F95CC}"/>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A4CE465C-F07E-4FED-B3D9-50FC3DF270DF}"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78AE4888-4F22-7A48-6821-958D1D9E70F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84F59F98-1409-49A7-AD02-01684CD4E183}" type="slidenum">
              <a:rPr lang="en-GB" sz="1200">
                <a:solidFill>
                  <a:srgbClr val="000000"/>
                </a:solidFill>
                <a:latin typeface="Myriad Pro" pitchFamily="18"/>
                <a:cs typeface="Tahoma" pitchFamily="2"/>
              </a:rPr>
              <a:t>13</a:t>
            </a:fld>
            <a:endParaRPr lang="en-GB" sz="1200">
              <a:solidFill>
                <a:srgbClr val="000000"/>
              </a:solidFill>
              <a:latin typeface="Myriad Pro" pitchFamily="18"/>
              <a:cs typeface="Tahoma" pitchFamily="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Organisational structure - exampl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A806B-37DC-FE3C-572F-A48827E4743F}"/>
              </a:ext>
            </a:extLst>
          </p:cNvPr>
          <p:cNvSpPr txBox="1">
            <a:spLocks noGrp="1"/>
          </p:cNvSpPr>
          <p:nvPr>
            <p:ph type="title" idx="4294967295"/>
          </p:nvPr>
        </p:nvSpPr>
        <p:spPr>
          <a:xfrm>
            <a:off x="457200" y="198360"/>
            <a:ext cx="8229240" cy="621447"/>
          </a:xfrm>
        </p:spPr>
        <p:txBody>
          <a:bodyPr/>
          <a:lstStyle/>
          <a:p>
            <a:pPr lvl="0"/>
            <a:r>
              <a:rPr lang="en-US" b="1" dirty="0" err="1"/>
              <a:t>Organisational</a:t>
            </a:r>
            <a:r>
              <a:rPr lang="en-US" b="1" dirty="0"/>
              <a:t> structure - examples</a:t>
            </a:r>
          </a:p>
        </p:txBody>
      </p:sp>
      <p:sp>
        <p:nvSpPr>
          <p:cNvPr id="3" name="Date Placeholder 3">
            <a:extLst>
              <a:ext uri="{FF2B5EF4-FFF2-40B4-BE49-F238E27FC236}">
                <a16:creationId xmlns:a16="http://schemas.microsoft.com/office/drawing/2014/main" id="{174DB284-E371-5C2C-9C81-C04A2A1F12F3}"/>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9F458BB-DD78-421A-A5AA-361CABD89434}"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357CABB2-C2CE-E9AE-6135-7E241B87028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F16BA6C-5D48-4BA0-B249-3E1CEBE98941}" type="slidenum">
              <a:rPr lang="en-GB" sz="1200">
                <a:solidFill>
                  <a:srgbClr val="000000"/>
                </a:solidFill>
                <a:latin typeface="Myriad Pro" pitchFamily="18"/>
                <a:cs typeface="Tahoma" pitchFamily="2"/>
              </a:rPr>
              <a:t>14</a:t>
            </a:fld>
            <a:endParaRPr lang="en-GB" sz="1200">
              <a:solidFill>
                <a:srgbClr val="000000"/>
              </a:solidFill>
              <a:latin typeface="Myriad Pro" pitchFamily="18"/>
              <a:cs typeface="Tahoma" pitchFamily="2"/>
            </a:endParaRPr>
          </a:p>
        </p:txBody>
      </p:sp>
      <p:pic>
        <p:nvPicPr>
          <p:cNvPr id="13" name="Picture 12">
            <a:extLst>
              <a:ext uri="{FF2B5EF4-FFF2-40B4-BE49-F238E27FC236}">
                <a16:creationId xmlns:a16="http://schemas.microsoft.com/office/drawing/2014/main" id="{DF1EFFC6-C4F3-850D-0513-DFF2D44B32EF}"/>
              </a:ext>
            </a:extLst>
          </p:cNvPr>
          <p:cNvPicPr>
            <a:picLocks noChangeAspect="1"/>
          </p:cNvPicPr>
          <p:nvPr/>
        </p:nvPicPr>
        <p:blipFill>
          <a:blip r:embed="rId3"/>
          <a:stretch>
            <a:fillRect/>
          </a:stretch>
        </p:blipFill>
        <p:spPr>
          <a:xfrm>
            <a:off x="0" y="1446648"/>
            <a:ext cx="9057290" cy="529579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76731D-F113-52AF-AD8C-9FB37FE2C4F9}"/>
              </a:ext>
            </a:extLst>
          </p:cNvPr>
          <p:cNvPicPr>
            <a:picLocks noChangeAspect="1"/>
          </p:cNvPicPr>
          <p:nvPr/>
        </p:nvPicPr>
        <p:blipFill>
          <a:blip r:embed="rId2"/>
          <a:stretch>
            <a:fillRect/>
          </a:stretch>
        </p:blipFill>
        <p:spPr>
          <a:xfrm>
            <a:off x="557212" y="1243012"/>
            <a:ext cx="5205085" cy="2834085"/>
          </a:xfrm>
          <a:prstGeom prst="rect">
            <a:avLst/>
          </a:prstGeom>
        </p:spPr>
      </p:pic>
    </p:spTree>
    <p:extLst>
      <p:ext uri="{BB962C8B-B14F-4D97-AF65-F5344CB8AC3E}">
        <p14:creationId xmlns:p14="http://schemas.microsoft.com/office/powerpoint/2010/main" val="2372956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5382-0A06-E8FD-D87B-CF6A6D2CFC0A}"/>
              </a:ext>
            </a:extLst>
          </p:cNvPr>
          <p:cNvSpPr txBox="1">
            <a:spLocks noGrp="1"/>
          </p:cNvSpPr>
          <p:nvPr>
            <p:ph type="title" idx="4294967295"/>
          </p:nvPr>
        </p:nvSpPr>
        <p:spPr>
          <a:xfrm>
            <a:off x="2723039" y="274680"/>
            <a:ext cx="5963399" cy="1142640"/>
          </a:xfrm>
        </p:spPr>
        <p:txBody>
          <a:bodyPr/>
          <a:lstStyle/>
          <a:p>
            <a:pPr lvl="0"/>
            <a:r>
              <a:rPr lang="en-US" b="1"/>
              <a:t>Organisational structure</a:t>
            </a:r>
          </a:p>
        </p:txBody>
      </p:sp>
      <p:sp>
        <p:nvSpPr>
          <p:cNvPr id="3" name="Content Placeholder 2">
            <a:extLst>
              <a:ext uri="{FF2B5EF4-FFF2-40B4-BE49-F238E27FC236}">
                <a16:creationId xmlns:a16="http://schemas.microsoft.com/office/drawing/2014/main" id="{D9DBD3FD-98E6-BF36-E2EC-A6331F82D92A}"/>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dirty="0"/>
              <a:t>Activity: Individual work. 10 minutes.</a:t>
            </a:r>
          </a:p>
          <a:p>
            <a:pPr lvl="0">
              <a:spcBef>
                <a:spcPts val="479"/>
              </a:spcBef>
              <a:spcAft>
                <a:spcPts val="0"/>
              </a:spcAft>
              <a:buFont typeface="Arial" pitchFamily="32"/>
              <a:buChar char="•"/>
            </a:pPr>
            <a:r>
              <a:rPr lang="en-US" dirty="0"/>
              <a:t>Identify an </a:t>
            </a:r>
            <a:r>
              <a:rPr lang="en-US" dirty="0" err="1"/>
              <a:t>organisation</a:t>
            </a:r>
            <a:r>
              <a:rPr lang="en-US" dirty="0"/>
              <a:t> that you would like to establish, or to work for.</a:t>
            </a:r>
          </a:p>
          <a:p>
            <a:pPr lvl="0">
              <a:spcBef>
                <a:spcPts val="479"/>
              </a:spcBef>
              <a:spcAft>
                <a:spcPts val="0"/>
              </a:spcAft>
              <a:buFont typeface="Arial" pitchFamily="32"/>
              <a:buChar char="•"/>
            </a:pPr>
            <a:r>
              <a:rPr lang="en-US" dirty="0"/>
              <a:t>How do you like its </a:t>
            </a:r>
            <a:r>
              <a:rPr lang="en-US" dirty="0" err="1"/>
              <a:t>organisational</a:t>
            </a:r>
            <a:r>
              <a:rPr lang="en-US" dirty="0"/>
              <a:t> structure to be? Why?</a:t>
            </a:r>
          </a:p>
          <a:p>
            <a:pPr lvl="0">
              <a:spcBef>
                <a:spcPts val="479"/>
              </a:spcBef>
              <a:spcAft>
                <a:spcPts val="0"/>
              </a:spcAft>
              <a:buFont typeface="Arial" pitchFamily="32"/>
              <a:buChar char="•"/>
            </a:pPr>
            <a:endParaRPr lang="en-US" dirty="0"/>
          </a:p>
          <a:p>
            <a:pPr lvl="0">
              <a:spcBef>
                <a:spcPts val="479"/>
              </a:spcBef>
              <a:spcAft>
                <a:spcPts val="0"/>
              </a:spcAft>
              <a:buNone/>
            </a:pPr>
            <a:endParaRPr lang="en-US" dirty="0"/>
          </a:p>
        </p:txBody>
      </p:sp>
      <p:sp>
        <p:nvSpPr>
          <p:cNvPr id="4" name="Title 1">
            <a:extLst>
              <a:ext uri="{FF2B5EF4-FFF2-40B4-BE49-F238E27FC236}">
                <a16:creationId xmlns:a16="http://schemas.microsoft.com/office/drawing/2014/main" id="{1F1F972C-7F92-AD2F-9C33-8A8E4120D105}"/>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Organisational culture - 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D0AEF-3F34-0048-C5E1-4DDDE321BBE9}"/>
              </a:ext>
            </a:extLst>
          </p:cNvPr>
          <p:cNvSpPr txBox="1">
            <a:spLocks noGrp="1"/>
          </p:cNvSpPr>
          <p:nvPr>
            <p:ph type="title" idx="4294967295"/>
          </p:nvPr>
        </p:nvSpPr>
        <p:spPr/>
        <p:txBody>
          <a:bodyPr/>
          <a:lstStyle/>
          <a:p>
            <a:pPr lvl="0"/>
            <a:r>
              <a:rPr lang="en-US" b="1"/>
              <a:t>Organisational culture - definition</a:t>
            </a:r>
          </a:p>
        </p:txBody>
      </p:sp>
      <p:sp>
        <p:nvSpPr>
          <p:cNvPr id="3" name="Content Placeholder 2">
            <a:extLst>
              <a:ext uri="{FF2B5EF4-FFF2-40B4-BE49-F238E27FC236}">
                <a16:creationId xmlns:a16="http://schemas.microsoft.com/office/drawing/2014/main" id="{61F5A9D2-FE7C-2E86-F151-B940B062492D}"/>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sz="2800" dirty="0"/>
              <a:t>‘how things are done around here’.</a:t>
            </a:r>
          </a:p>
          <a:p>
            <a:pPr lvl="0">
              <a:spcBef>
                <a:spcPts val="479"/>
              </a:spcBef>
              <a:spcAft>
                <a:spcPts val="0"/>
              </a:spcAft>
              <a:buFont typeface="Arial" pitchFamily="32"/>
              <a:buChar char="•"/>
            </a:pPr>
            <a:r>
              <a:rPr lang="en-US" sz="2800" dirty="0"/>
              <a:t>the shared values, principles, traditions, and ways of doing things that influence the way organizational members act and that distinguish the organization from other organizations</a:t>
            </a:r>
          </a:p>
        </p:txBody>
      </p:sp>
      <p:sp>
        <p:nvSpPr>
          <p:cNvPr id="4" name="Date Placeholder 3">
            <a:extLst>
              <a:ext uri="{FF2B5EF4-FFF2-40B4-BE49-F238E27FC236}">
                <a16:creationId xmlns:a16="http://schemas.microsoft.com/office/drawing/2014/main" id="{D74A1C29-EE05-F7BA-B4E5-04DDCC1FA70F}"/>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174926B4-2167-4947-B2CA-75847F32A939}"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2FDF2B05-1C74-BE10-5CAB-4C63FF919E3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2C31FABE-3056-478C-9815-78A67F3D40B8}" type="slidenum">
              <a:rPr/>
              <a:t>17</a:t>
            </a:fld>
            <a:endParaRPr lang="en-GB" sz="1200">
              <a:solidFill>
                <a:srgbClr val="000000"/>
              </a:solidFill>
              <a:latin typeface="Myriad Pro" pitchFamily="18"/>
              <a:cs typeface="Tahoma" pitchFamily="2"/>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Organisational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BAB9-7217-FF18-3C96-81CEB5B5B993}"/>
              </a:ext>
            </a:extLst>
          </p:cNvPr>
          <p:cNvSpPr txBox="1">
            <a:spLocks noGrp="1"/>
          </p:cNvSpPr>
          <p:nvPr>
            <p:ph type="title" idx="4294967295"/>
          </p:nvPr>
        </p:nvSpPr>
        <p:spPr>
          <a:xfrm>
            <a:off x="2723039" y="274680"/>
            <a:ext cx="5963399" cy="1142640"/>
          </a:xfrm>
        </p:spPr>
        <p:txBody>
          <a:bodyPr/>
          <a:lstStyle/>
          <a:p>
            <a:pPr lvl="0"/>
            <a:r>
              <a:rPr lang="en-US" b="1"/>
              <a:t>Organisational culture</a:t>
            </a:r>
          </a:p>
        </p:txBody>
      </p:sp>
      <p:sp>
        <p:nvSpPr>
          <p:cNvPr id="3" name="Content Placeholder 2">
            <a:extLst>
              <a:ext uri="{FF2B5EF4-FFF2-40B4-BE49-F238E27FC236}">
                <a16:creationId xmlns:a16="http://schemas.microsoft.com/office/drawing/2014/main" id="{9C66EDE1-D116-D3A4-7CB8-F18F657D8ED2}"/>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a:t>Activity: Individual work. 10 minutes.</a:t>
            </a:r>
          </a:p>
          <a:p>
            <a:pPr lvl="0">
              <a:spcBef>
                <a:spcPts val="479"/>
              </a:spcBef>
              <a:spcAft>
                <a:spcPts val="0"/>
              </a:spcAft>
              <a:buFont typeface="Arial" pitchFamily="32"/>
              <a:buChar char="•"/>
            </a:pPr>
            <a:r>
              <a:rPr lang="en-US"/>
              <a:t>Identify an organisation that you would like to establish, or to work for.</a:t>
            </a:r>
          </a:p>
          <a:p>
            <a:pPr lvl="0">
              <a:spcBef>
                <a:spcPts val="479"/>
              </a:spcBef>
              <a:spcAft>
                <a:spcPts val="0"/>
              </a:spcAft>
              <a:buFont typeface="Arial" pitchFamily="32"/>
              <a:buChar char="•"/>
            </a:pPr>
            <a:r>
              <a:rPr lang="en-US"/>
              <a:t>How do you like its organisational culture to be? Why?</a:t>
            </a:r>
          </a:p>
        </p:txBody>
      </p:sp>
      <p:sp>
        <p:nvSpPr>
          <p:cNvPr id="4" name="Title 1">
            <a:extLst>
              <a:ext uri="{FF2B5EF4-FFF2-40B4-BE49-F238E27FC236}">
                <a16:creationId xmlns:a16="http://schemas.microsoft.com/office/drawing/2014/main" id="{A7545758-494D-D8CD-E8F6-8675D48B53FF}"/>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The importance of organisational structure and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4C97F-D6BD-8D3E-F8C3-D623AAE0A226}"/>
              </a:ext>
            </a:extLst>
          </p:cNvPr>
          <p:cNvSpPr txBox="1">
            <a:spLocks noGrp="1"/>
          </p:cNvSpPr>
          <p:nvPr>
            <p:ph type="title" idx="4294967295"/>
          </p:nvPr>
        </p:nvSpPr>
        <p:spPr/>
        <p:txBody>
          <a:bodyPr/>
          <a:lstStyle/>
          <a:p>
            <a:pPr lvl="0"/>
            <a:r>
              <a:rPr lang="en-US" sz="3600" b="1"/>
              <a:t>The importance of organisational structure and culture</a:t>
            </a:r>
          </a:p>
        </p:txBody>
      </p:sp>
      <p:sp>
        <p:nvSpPr>
          <p:cNvPr id="3" name="Content Placeholder 2">
            <a:extLst>
              <a:ext uri="{FF2B5EF4-FFF2-40B4-BE49-F238E27FC236}">
                <a16:creationId xmlns:a16="http://schemas.microsoft.com/office/drawing/2014/main" id="{4ECEEB71-8A46-C858-31DA-30732BFB0BB4}"/>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a:t>Organisational structure and culture significantly impact organisational performances.</a:t>
            </a:r>
          </a:p>
          <a:p>
            <a:pPr lvl="0">
              <a:spcBef>
                <a:spcPts val="479"/>
              </a:spcBef>
              <a:spcAft>
                <a:spcPts val="0"/>
              </a:spcAft>
              <a:buFont typeface="Arial" pitchFamily="32"/>
              <a:buChar char="•"/>
            </a:pPr>
            <a:r>
              <a:rPr lang="en-US"/>
              <a:t>They are considered the key factors that affect the organisation’s ability to execute their strategies effectively and efficiently.</a:t>
            </a:r>
          </a:p>
          <a:p>
            <a:pPr lvl="0">
              <a:spcBef>
                <a:spcPts val="479"/>
              </a:spcBef>
              <a:spcAft>
                <a:spcPts val="0"/>
              </a:spcAft>
              <a:buFont typeface="Arial" pitchFamily="32"/>
              <a:buChar char="•"/>
            </a:pPr>
            <a:r>
              <a:rPr lang="en-US"/>
              <a:t>They influences how management is practiced.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Case stud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021B8-42BA-A615-79B8-2CD9BF755F1B}"/>
              </a:ext>
            </a:extLst>
          </p:cNvPr>
          <p:cNvSpPr txBox="1">
            <a:spLocks noGrp="1"/>
          </p:cNvSpPr>
          <p:nvPr>
            <p:ph type="title" idx="4294967295"/>
          </p:nvPr>
        </p:nvSpPr>
        <p:spPr/>
        <p:txBody>
          <a:bodyPr/>
          <a:lstStyle/>
          <a:p>
            <a:pPr lvl="0"/>
            <a:r>
              <a:rPr lang="en-US" b="1"/>
              <a:t>Case study</a:t>
            </a:r>
          </a:p>
        </p:txBody>
      </p:sp>
      <p:sp>
        <p:nvSpPr>
          <p:cNvPr id="3" name="Content Placeholder 2">
            <a:extLst>
              <a:ext uri="{FF2B5EF4-FFF2-40B4-BE49-F238E27FC236}">
                <a16:creationId xmlns:a16="http://schemas.microsoft.com/office/drawing/2014/main" id="{48BD03B6-DBAC-F253-E2C8-FAF653BF5928}"/>
              </a:ext>
            </a:extLst>
          </p:cNvPr>
          <p:cNvSpPr txBox="1">
            <a:spLocks noGrp="1"/>
          </p:cNvSpPr>
          <p:nvPr>
            <p:ph type="body" idx="4294967295"/>
          </p:nvPr>
        </p:nvSpPr>
        <p:spPr/>
        <p:txBody>
          <a:bodyPr/>
          <a:lstStyle/>
          <a:p>
            <a:pPr lvl="0">
              <a:spcBef>
                <a:spcPts val="479"/>
              </a:spcBef>
              <a:spcAft>
                <a:spcPts val="0"/>
              </a:spcAft>
              <a:buNone/>
            </a:pPr>
            <a:r>
              <a:rPr lang="en-US"/>
              <a:t>Activity: Groupwork. 40 minutes.</a:t>
            </a:r>
          </a:p>
          <a:p>
            <a:pPr lvl="0">
              <a:spcBef>
                <a:spcPts val="479"/>
              </a:spcBef>
              <a:spcAft>
                <a:spcPts val="0"/>
              </a:spcAft>
              <a:buNone/>
            </a:pPr>
            <a:r>
              <a:rPr lang="en-US"/>
              <a:t>Read the assigned case study and answer the questions in written form. Prepared to share your answers with the class.</a:t>
            </a:r>
          </a:p>
        </p:txBody>
      </p:sp>
      <p:sp>
        <p:nvSpPr>
          <p:cNvPr id="4" name="Title 1">
            <a:extLst>
              <a:ext uri="{FF2B5EF4-FFF2-40B4-BE49-F238E27FC236}">
                <a16:creationId xmlns:a16="http://schemas.microsoft.com/office/drawing/2014/main" id="{4B4EF903-8164-C998-3C55-9E0C6BEBF387}"/>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4273-0DAF-DB1C-E3CE-68F75D2BC152}"/>
              </a:ext>
            </a:extLst>
          </p:cNvPr>
          <p:cNvSpPr txBox="1">
            <a:spLocks noGrp="1"/>
          </p:cNvSpPr>
          <p:nvPr>
            <p:ph type="title" idx="4294967295"/>
          </p:nvPr>
        </p:nvSpPr>
        <p:spPr/>
        <p:txBody>
          <a:bodyPr/>
          <a:lstStyle/>
          <a:p>
            <a:pPr lvl="0"/>
            <a:r>
              <a:rPr lang="en-US" b="1"/>
              <a:t>Key terms</a:t>
            </a:r>
          </a:p>
        </p:txBody>
      </p:sp>
      <p:sp>
        <p:nvSpPr>
          <p:cNvPr id="3" name="Content Placeholder 2">
            <a:extLst>
              <a:ext uri="{FF2B5EF4-FFF2-40B4-BE49-F238E27FC236}">
                <a16:creationId xmlns:a16="http://schemas.microsoft.com/office/drawing/2014/main" id="{AC4030AD-6772-EFD7-B8F3-E11CC63B9A32}"/>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a:t>Organisation</a:t>
            </a:r>
          </a:p>
          <a:p>
            <a:pPr lvl="0">
              <a:spcBef>
                <a:spcPts val="479"/>
              </a:spcBef>
              <a:spcAft>
                <a:spcPts val="0"/>
              </a:spcAft>
              <a:buFont typeface="Arial" pitchFamily="32"/>
              <a:buChar char="•"/>
            </a:pPr>
            <a:r>
              <a:rPr lang="en-US"/>
              <a:t>Private organisation</a:t>
            </a:r>
          </a:p>
          <a:p>
            <a:pPr lvl="0">
              <a:spcBef>
                <a:spcPts val="479"/>
              </a:spcBef>
              <a:spcAft>
                <a:spcPts val="0"/>
              </a:spcAft>
              <a:buFont typeface="Arial" pitchFamily="32"/>
              <a:buChar char="•"/>
            </a:pPr>
            <a:r>
              <a:rPr lang="en-US"/>
              <a:t>Public organisation</a:t>
            </a:r>
          </a:p>
          <a:p>
            <a:pPr lvl="0">
              <a:spcBef>
                <a:spcPts val="479"/>
              </a:spcBef>
              <a:spcAft>
                <a:spcPts val="0"/>
              </a:spcAft>
              <a:buFont typeface="Arial" pitchFamily="32"/>
              <a:buChar char="•"/>
            </a:pPr>
            <a:r>
              <a:rPr lang="en-US"/>
              <a:t>For profit organisations</a:t>
            </a:r>
          </a:p>
          <a:p>
            <a:pPr lvl="0">
              <a:spcBef>
                <a:spcPts val="479"/>
              </a:spcBef>
              <a:spcAft>
                <a:spcPts val="0"/>
              </a:spcAft>
              <a:buFont typeface="Arial" pitchFamily="32"/>
              <a:buChar char="•"/>
            </a:pPr>
            <a:r>
              <a:rPr lang="en-US"/>
              <a:t>Not-for-profit organisations</a:t>
            </a:r>
          </a:p>
        </p:txBody>
      </p:sp>
      <p:sp>
        <p:nvSpPr>
          <p:cNvPr id="4" name="Date Placeholder 3">
            <a:extLst>
              <a:ext uri="{FF2B5EF4-FFF2-40B4-BE49-F238E27FC236}">
                <a16:creationId xmlns:a16="http://schemas.microsoft.com/office/drawing/2014/main" id="{8D5A5EDC-7781-2212-7C7F-AC290D58E0F5}"/>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3034646C-9020-401F-A308-34019D6BF027}"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9768F8EC-DEA6-B98D-BB5A-8A2B09DCB4E0}"/>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855ED2C5-F190-408D-939F-992410219CBD}" type="slidenum">
              <a:rPr/>
              <a:t>21</a:t>
            </a:fld>
            <a:endParaRPr lang="en-GB" sz="1350">
              <a:solidFill>
                <a:srgbClr val="000000"/>
              </a:solidFill>
              <a:latin typeface="Myriad Pro" pitchFamily="18"/>
              <a:cs typeface="Tahoma" pitchFamily="2"/>
            </a:endParaRPr>
          </a:p>
        </p:txBody>
      </p:sp>
      <p:sp>
        <p:nvSpPr>
          <p:cNvPr id="6" name="Content Placeholder 2">
            <a:extLst>
              <a:ext uri="{FF2B5EF4-FFF2-40B4-BE49-F238E27FC236}">
                <a16:creationId xmlns:a16="http://schemas.microsoft.com/office/drawing/2014/main" id="{1B233D3B-A904-946D-236B-5D4F6B88C4A9}"/>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Management</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Organisational structure</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Organisational chart</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Organisational culture</a:t>
            </a:r>
          </a:p>
        </p:txBody>
      </p:sp>
      <p:pic>
        <p:nvPicPr>
          <p:cNvPr id="7" name="Picture 2">
            <a:extLst>
              <a:ext uri="{FF2B5EF4-FFF2-40B4-BE49-F238E27FC236}">
                <a16:creationId xmlns:a16="http://schemas.microsoft.com/office/drawing/2014/main" id="{1C89CC80-9D0D-5BF1-DA61-D63561C70BF5}"/>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Homewo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DA1-8C59-7CBE-B20F-C142544452A8}"/>
              </a:ext>
            </a:extLst>
          </p:cNvPr>
          <p:cNvSpPr txBox="1">
            <a:spLocks noGrp="1"/>
          </p:cNvSpPr>
          <p:nvPr>
            <p:ph type="title" idx="4294967295"/>
          </p:nvPr>
        </p:nvSpPr>
        <p:spPr/>
        <p:txBody>
          <a:bodyPr/>
          <a:lstStyle/>
          <a:p>
            <a:pPr lvl="0"/>
            <a:r>
              <a:rPr lang="en-US" b="1"/>
              <a:t>Homework</a:t>
            </a:r>
          </a:p>
        </p:txBody>
      </p:sp>
      <p:sp>
        <p:nvSpPr>
          <p:cNvPr id="3" name="Content Placeholder 2">
            <a:extLst>
              <a:ext uri="{FF2B5EF4-FFF2-40B4-BE49-F238E27FC236}">
                <a16:creationId xmlns:a16="http://schemas.microsoft.com/office/drawing/2014/main" id="{B5675CE3-B246-A26E-1C8D-2E1D928E555F}"/>
              </a:ext>
            </a:extLst>
          </p:cNvPr>
          <p:cNvSpPr txBox="1">
            <a:spLocks noGrp="1"/>
          </p:cNvSpPr>
          <p:nvPr>
            <p:ph type="body" idx="4294967295"/>
          </p:nvPr>
        </p:nvSpPr>
        <p:spPr/>
        <p:txBody>
          <a:bodyPr/>
          <a:lstStyle/>
          <a:p>
            <a:pPr lvl="0">
              <a:spcBef>
                <a:spcPts val="479"/>
              </a:spcBef>
              <a:spcAft>
                <a:spcPts val="0"/>
              </a:spcAft>
              <a:buAutoNum type="arabicPeriod"/>
            </a:pPr>
            <a:r>
              <a:rPr lang="en-US" sz="2000"/>
              <a:t>Review the key terms. Be prepared to explain them in the next class.</a:t>
            </a:r>
          </a:p>
          <a:p>
            <a:pPr lvl="0">
              <a:spcBef>
                <a:spcPts val="479"/>
              </a:spcBef>
              <a:spcAft>
                <a:spcPts val="0"/>
              </a:spcAft>
              <a:buAutoNum type="arabicPeriod"/>
            </a:pPr>
            <a:r>
              <a:rPr lang="en-US" sz="2000"/>
              <a:t>Select one real organisation. Describe the its organisational structure and culture. Draw its organisational chart. Save your answer in an MS Word file named as Your full name_Your student ID_OSC_Week 1_intro.</a:t>
            </a:r>
          </a:p>
          <a:p>
            <a:pPr lvl="0">
              <a:spcBef>
                <a:spcPts val="479"/>
              </a:spcBef>
              <a:spcAft>
                <a:spcPts val="0"/>
              </a:spcAft>
              <a:buAutoNum type="arabicPeriod"/>
            </a:pPr>
            <a:r>
              <a:rPr lang="en-US" sz="2000"/>
              <a:t>Email the lecturer to introduce yourself. Your email should have the subject as: Your full name_Your student ID_OSC_Week 1_intro. Attached your file to the email.</a:t>
            </a:r>
          </a:p>
        </p:txBody>
      </p:sp>
      <p:sp>
        <p:nvSpPr>
          <p:cNvPr id="4" name="Date Placeholder 3">
            <a:extLst>
              <a:ext uri="{FF2B5EF4-FFF2-40B4-BE49-F238E27FC236}">
                <a16:creationId xmlns:a16="http://schemas.microsoft.com/office/drawing/2014/main" id="{92CE4F35-FA57-1392-138A-0CC7E6E3591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36E62BE-A8BF-4961-91AF-923694C7F5D6}"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657ED77D-31C6-40DC-2164-E47069644EF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E3F3AAAD-AB71-4E87-8B4F-8BF0107A1142}" type="slidenum">
              <a:rPr/>
              <a:t>22</a:t>
            </a:fld>
            <a:endParaRPr lang="en-GB" sz="135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CF2A83F9-9EB1-C94D-5361-B71B2D084930}"/>
              </a:ext>
            </a:extLst>
          </p:cNvPr>
          <p:cNvPicPr>
            <a:picLocks noChangeAspect="1"/>
          </p:cNvPicPr>
          <p:nvPr/>
        </p:nvPicPr>
        <p:blipFill>
          <a:blip r:embed="rId3">
            <a:lum/>
            <a:alphaModFix/>
          </a:blip>
          <a:srcRect t="32105"/>
          <a:stretch>
            <a:fillRect/>
          </a:stretch>
        </p:blipFill>
        <p:spPr>
          <a:xfrm>
            <a:off x="0" y="0"/>
            <a:ext cx="2729520" cy="134676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43764-1CD9-8447-2415-78D44CB0F2E6}"/>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D4972A9F-9F5A-3A74-AA9B-7A405369B89E}"/>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3BBFE6B6-47D2-1FC9-E47D-17CCB32418B0}"/>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09FF54D1-943E-4201-8D30-2A370A26602D}"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AE2CD564-52F4-EA21-393F-22390768B55B}"/>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A7CD4077-5200-4377-AF46-066706A8519B}" type="slidenum">
              <a:t>23</a:t>
            </a:fld>
            <a:endParaRPr lang="en-GB" sz="1200">
              <a:solidFill>
                <a:srgbClr val="000000"/>
              </a:solidFill>
              <a:latin typeface="Myriad Pro" pitchFamily="18"/>
              <a:cs typeface="Tahoma" pitchFamily="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page22">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C90B7EE6-6573-7228-B933-11E59AC8268A}"/>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470F4074-BC07-620B-EDF3-EF838ADCA1A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437FD7B5-7233-4C9B-9558-AD284711B76F}" type="datetime1">
              <a:rPr lang="en-GB" sz="1350">
                <a:solidFill>
                  <a:srgbClr val="000000"/>
                </a:solidFill>
                <a:latin typeface="Myriad Pro" pitchFamily="18"/>
                <a:cs typeface="Tahoma" pitchFamily="2"/>
              </a:rPr>
              <a:pPr lvl="0"/>
              <a:t>15/01/2025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7D3C3575-25D3-8B76-1D73-F683974FA0D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D13C776-A00E-42F7-8DB9-E68C64339A02}" type="slidenum">
              <a:t>24</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9E424258-E33A-5078-3B9E-4124FE569340}"/>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defRPr sz="1800"/>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1449</Words>
  <Application>Microsoft Office PowerPoint</Application>
  <PresentationFormat>On-screen Show (4:3)</PresentationFormat>
  <Paragraphs>201</Paragraphs>
  <Slides>24</Slides>
  <Notes>22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Aharoni</vt:lpstr>
      <vt:lpstr>Arial</vt:lpstr>
      <vt:lpstr>Calibri</vt:lpstr>
      <vt:lpstr>Myriad Pro</vt:lpstr>
      <vt:lpstr>StarSymbol</vt:lpstr>
      <vt:lpstr>Times New Roman</vt:lpstr>
      <vt:lpstr>Verdana</vt:lpstr>
      <vt:lpstr>Default</vt:lpstr>
      <vt:lpstr>Default 1</vt:lpstr>
      <vt:lpstr>LCBB4009</vt:lpstr>
      <vt:lpstr>Lesson Aims</vt:lpstr>
      <vt:lpstr>Organisation – what is it?</vt:lpstr>
      <vt:lpstr>Organisation - definition</vt:lpstr>
      <vt:lpstr>Organisation - types</vt:lpstr>
      <vt:lpstr>Organisation - types</vt:lpstr>
      <vt:lpstr>Organisation – formal and informal</vt:lpstr>
      <vt:lpstr>Organisation - types</vt:lpstr>
      <vt:lpstr>Management – what is it?</vt:lpstr>
      <vt:lpstr>Management - definition</vt:lpstr>
      <vt:lpstr>PowerPoint Presentation</vt:lpstr>
      <vt:lpstr>Organisational structure - definition</vt:lpstr>
      <vt:lpstr>Organisational structure - purposes</vt:lpstr>
      <vt:lpstr>Organisational structure - examples</vt:lpstr>
      <vt:lpstr>PowerPoint Presentation</vt:lpstr>
      <vt:lpstr>Organisational structure</vt:lpstr>
      <vt:lpstr>Organisational culture - definition</vt:lpstr>
      <vt:lpstr>Organisational culture</vt:lpstr>
      <vt:lpstr>The importance of organisational structure and culture</vt:lpstr>
      <vt:lpstr>Case study</vt:lpstr>
      <vt:lpstr>Key terms</vt:lpstr>
      <vt:lpstr>Homework</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Sampath Liyanage Rodrigo</cp:lastModifiedBy>
  <cp:revision>4</cp:revision>
  <dcterms:modified xsi:type="dcterms:W3CDTF">2025-01-15T08:23:35Z</dcterms:modified>
</cp:coreProperties>
</file>