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24"/>
  </p:notesMasterIdLst>
  <p:sldIdLst>
    <p:sldId id="256" r:id="rId2"/>
    <p:sldId id="258" r:id="rId3"/>
    <p:sldId id="259" r:id="rId4"/>
    <p:sldId id="260" r:id="rId5"/>
    <p:sldId id="261" r:id="rId6"/>
    <p:sldId id="262" r:id="rId7"/>
    <p:sldId id="276" r:id="rId8"/>
    <p:sldId id="263" r:id="rId9"/>
    <p:sldId id="265" r:id="rId10"/>
    <p:sldId id="266" r:id="rId11"/>
    <p:sldId id="264" r:id="rId12"/>
    <p:sldId id="275" r:id="rId13"/>
    <p:sldId id="267" r:id="rId14"/>
    <p:sldId id="268" r:id="rId15"/>
    <p:sldId id="269" r:id="rId16"/>
    <p:sldId id="270" r:id="rId17"/>
    <p:sldId id="271" r:id="rId18"/>
    <p:sldId id="272" r:id="rId19"/>
    <p:sldId id="273" r:id="rId20"/>
    <p:sldId id="277" r:id="rId21"/>
    <p:sldId id="274" r:id="rId22"/>
    <p:sldId id="27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63507" autoAdjust="0"/>
  </p:normalViewPr>
  <p:slideViewPr>
    <p:cSldViewPr snapToGrid="0">
      <p:cViewPr varScale="1">
        <p:scale>
          <a:sx n="58" d="100"/>
          <a:sy n="58" d="100"/>
        </p:scale>
        <p:origin x="1128"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FDCBC-5E74-4643-9E7A-89C843F70C95}" type="datetimeFigureOut">
              <a:rPr lang="en-GB" smtClean="0"/>
              <a:t>25/10/2019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44D37-B412-4541-ACC6-CB565DE6A202}" type="slidenum">
              <a:rPr lang="en-GB" smtClean="0"/>
              <a:t>‹#›</a:t>
            </a:fld>
            <a:endParaRPr lang="en-GB"/>
          </a:p>
        </p:txBody>
      </p:sp>
    </p:spTree>
    <p:extLst>
      <p:ext uri="{BB962C8B-B14F-4D97-AF65-F5344CB8AC3E}">
        <p14:creationId xmlns:p14="http://schemas.microsoft.com/office/powerpoint/2010/main" val="2225225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a:t>
            </a:fld>
            <a:endParaRPr lang="en-GB"/>
          </a:p>
        </p:txBody>
      </p:sp>
    </p:spTree>
    <p:extLst>
      <p:ext uri="{BB962C8B-B14F-4D97-AF65-F5344CB8AC3E}">
        <p14:creationId xmlns:p14="http://schemas.microsoft.com/office/powerpoint/2010/main" val="2080232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3</a:t>
            </a:fld>
            <a:endParaRPr lang="en-GB"/>
          </a:p>
        </p:txBody>
      </p:sp>
    </p:spTree>
    <p:extLst>
      <p:ext uri="{BB962C8B-B14F-4D97-AF65-F5344CB8AC3E}">
        <p14:creationId xmlns:p14="http://schemas.microsoft.com/office/powerpoint/2010/main" val="2091191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4</a:t>
            </a:fld>
            <a:endParaRPr lang="en-GB"/>
          </a:p>
        </p:txBody>
      </p:sp>
    </p:spTree>
    <p:extLst>
      <p:ext uri="{BB962C8B-B14F-4D97-AF65-F5344CB8AC3E}">
        <p14:creationId xmlns:p14="http://schemas.microsoft.com/office/powerpoint/2010/main" val="3920259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5</a:t>
            </a:fld>
            <a:endParaRPr lang="en-GB"/>
          </a:p>
        </p:txBody>
      </p:sp>
    </p:spTree>
    <p:extLst>
      <p:ext uri="{BB962C8B-B14F-4D97-AF65-F5344CB8AC3E}">
        <p14:creationId xmlns:p14="http://schemas.microsoft.com/office/powerpoint/2010/main" val="494078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6</a:t>
            </a:fld>
            <a:endParaRPr lang="en-GB"/>
          </a:p>
        </p:txBody>
      </p:sp>
    </p:spTree>
    <p:extLst>
      <p:ext uri="{BB962C8B-B14F-4D97-AF65-F5344CB8AC3E}">
        <p14:creationId xmlns:p14="http://schemas.microsoft.com/office/powerpoint/2010/main" val="3954061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8</a:t>
            </a:fld>
            <a:endParaRPr lang="en-GB"/>
          </a:p>
        </p:txBody>
      </p:sp>
    </p:spTree>
    <p:extLst>
      <p:ext uri="{BB962C8B-B14F-4D97-AF65-F5344CB8AC3E}">
        <p14:creationId xmlns:p14="http://schemas.microsoft.com/office/powerpoint/2010/main" val="155610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9</a:t>
            </a:fld>
            <a:endParaRPr lang="en-GB"/>
          </a:p>
        </p:txBody>
      </p:sp>
    </p:spTree>
    <p:extLst>
      <p:ext uri="{BB962C8B-B14F-4D97-AF65-F5344CB8AC3E}">
        <p14:creationId xmlns:p14="http://schemas.microsoft.com/office/powerpoint/2010/main" val="1010258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10</a:t>
            </a:fld>
            <a:endParaRPr lang="en-GB"/>
          </a:p>
        </p:txBody>
      </p:sp>
    </p:spTree>
    <p:extLst>
      <p:ext uri="{BB962C8B-B14F-4D97-AF65-F5344CB8AC3E}">
        <p14:creationId xmlns:p14="http://schemas.microsoft.com/office/powerpoint/2010/main" val="3869231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11</a:t>
            </a:fld>
            <a:endParaRPr lang="en-GB"/>
          </a:p>
        </p:txBody>
      </p:sp>
    </p:spTree>
    <p:extLst>
      <p:ext uri="{BB962C8B-B14F-4D97-AF65-F5344CB8AC3E}">
        <p14:creationId xmlns:p14="http://schemas.microsoft.com/office/powerpoint/2010/main" val="2296452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Billy Elliot. Movie</a:t>
            </a:r>
            <a:r>
              <a:rPr lang="en-GB" baseline="0" dirty="0" smtClean="0"/>
              <a:t> Clip: Not for lads</a:t>
            </a:r>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12</a:t>
            </a:fld>
            <a:endParaRPr lang="en-GB"/>
          </a:p>
        </p:txBody>
      </p:sp>
    </p:spTree>
    <p:extLst>
      <p:ext uri="{BB962C8B-B14F-4D97-AF65-F5344CB8AC3E}">
        <p14:creationId xmlns:p14="http://schemas.microsoft.com/office/powerpoint/2010/main" val="386267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13</a:t>
            </a:fld>
            <a:endParaRPr lang="en-GB"/>
          </a:p>
        </p:txBody>
      </p:sp>
    </p:spTree>
    <p:extLst>
      <p:ext uri="{BB962C8B-B14F-4D97-AF65-F5344CB8AC3E}">
        <p14:creationId xmlns:p14="http://schemas.microsoft.com/office/powerpoint/2010/main" val="580825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14</a:t>
            </a:fld>
            <a:endParaRPr lang="en-GB"/>
          </a:p>
        </p:txBody>
      </p:sp>
    </p:spTree>
    <p:extLst>
      <p:ext uri="{BB962C8B-B14F-4D97-AF65-F5344CB8AC3E}">
        <p14:creationId xmlns:p14="http://schemas.microsoft.com/office/powerpoint/2010/main" val="10004596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15</a:t>
            </a:fld>
            <a:endParaRPr lang="en-GB"/>
          </a:p>
        </p:txBody>
      </p:sp>
    </p:spTree>
    <p:extLst>
      <p:ext uri="{BB962C8B-B14F-4D97-AF65-F5344CB8AC3E}">
        <p14:creationId xmlns:p14="http://schemas.microsoft.com/office/powerpoint/2010/main" val="23169379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17</a:t>
            </a:fld>
            <a:endParaRPr lang="en-GB"/>
          </a:p>
        </p:txBody>
      </p:sp>
    </p:spTree>
    <p:extLst>
      <p:ext uri="{BB962C8B-B14F-4D97-AF65-F5344CB8AC3E}">
        <p14:creationId xmlns:p14="http://schemas.microsoft.com/office/powerpoint/2010/main" val="26385803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18</a:t>
            </a:fld>
            <a:endParaRPr lang="en-GB"/>
          </a:p>
        </p:txBody>
      </p:sp>
    </p:spTree>
    <p:extLst>
      <p:ext uri="{BB962C8B-B14F-4D97-AF65-F5344CB8AC3E}">
        <p14:creationId xmlns:p14="http://schemas.microsoft.com/office/powerpoint/2010/main" val="13684195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19</a:t>
            </a:fld>
            <a:endParaRPr lang="en-GB"/>
          </a:p>
        </p:txBody>
      </p:sp>
    </p:spTree>
    <p:extLst>
      <p:ext uri="{BB962C8B-B14F-4D97-AF65-F5344CB8AC3E}">
        <p14:creationId xmlns:p14="http://schemas.microsoft.com/office/powerpoint/2010/main" val="2107918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21</a:t>
            </a:fld>
            <a:endParaRPr lang="en-GB"/>
          </a:p>
        </p:txBody>
      </p:sp>
    </p:spTree>
    <p:extLst>
      <p:ext uri="{BB962C8B-B14F-4D97-AF65-F5344CB8AC3E}">
        <p14:creationId xmlns:p14="http://schemas.microsoft.com/office/powerpoint/2010/main" val="18692673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6044D37-B412-4541-ACC6-CB565DE6A202}" type="slidenum">
              <a:rPr lang="en-GB" smtClean="0"/>
              <a:t>22</a:t>
            </a:fld>
            <a:endParaRPr lang="en-GB"/>
          </a:p>
        </p:txBody>
      </p:sp>
    </p:spTree>
    <p:extLst>
      <p:ext uri="{BB962C8B-B14F-4D97-AF65-F5344CB8AC3E}">
        <p14:creationId xmlns:p14="http://schemas.microsoft.com/office/powerpoint/2010/main" val="118235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4253334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806217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32FDAF3-D79C-49F4-80D8-0BFD0555A41C}"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471945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32FDAF3-D79C-49F4-80D8-0BFD0555A41C}" type="datetimeFigureOut">
              <a:rPr lang="en-GB" smtClean="0"/>
              <a:t>25/10/2019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816623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32FDAF3-D79C-49F4-80D8-0BFD0555A41C}" type="datetimeFigureOut">
              <a:rPr lang="en-GB" smtClean="0"/>
              <a:t>25/10/2019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237884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32FDAF3-D79C-49F4-80D8-0BFD0555A41C}" type="datetimeFigureOut">
              <a:rPr lang="en-GB" smtClean="0"/>
              <a:t>25/10/2019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52339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2FDAF3-D79C-49F4-80D8-0BFD0555A41C}" type="datetimeFigureOut">
              <a:rPr lang="en-GB" smtClean="0"/>
              <a:t>25/10/2019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57838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32FDAF3-D79C-49F4-80D8-0BFD0555A41C}" type="datetimeFigureOut">
              <a:rPr lang="en-GB" smtClean="0"/>
              <a:t>25/10/2019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05095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885810" y="6041362"/>
            <a:ext cx="976879" cy="365125"/>
          </a:xfrm>
        </p:spPr>
        <p:txBody>
          <a:bodyPr/>
          <a:lstStyle/>
          <a:p>
            <a:fld id="{E32FDAF3-D79C-49F4-80D8-0BFD0555A41C}" type="datetimeFigureOut">
              <a:rPr lang="en-GB" smtClean="0"/>
              <a:t>25/10/2019</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350822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32FDAF3-D79C-49F4-80D8-0BFD0555A41C}" type="datetimeFigureOut">
              <a:rPr lang="en-GB" smtClean="0"/>
              <a:t>25/10/2019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683625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E32FDAF3-D79C-49F4-80D8-0BFD0555A41C}"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15144765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E32FDAF3-D79C-49F4-80D8-0BFD0555A41C}" type="datetimeFigureOut">
              <a:rPr lang="en-GB" smtClean="0"/>
              <a:t>25/10/2019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792914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542842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2FDAF3-D79C-49F4-80D8-0BFD0555A41C}" type="datetimeFigureOut">
              <a:rPr lang="en-GB" smtClean="0"/>
              <a:t>25/10/2019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1E9531-A656-4D86-86DA-ED6D73F79742}" type="slidenum">
              <a:rPr lang="en-GB" smtClean="0"/>
              <a:t>‹#›</a:t>
            </a:fld>
            <a:endParaRPr lang="en-GB"/>
          </a:p>
        </p:txBody>
      </p:sp>
    </p:spTree>
    <p:extLst>
      <p:ext uri="{BB962C8B-B14F-4D97-AF65-F5344CB8AC3E}">
        <p14:creationId xmlns:p14="http://schemas.microsoft.com/office/powerpoint/2010/main" val="2953705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32FDAF3-D79C-49F4-80D8-0BFD0555A41C}" type="datetimeFigureOut">
              <a:rPr lang="en-GB" smtClean="0"/>
              <a:t>25/10/2019</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11E9531-A656-4D86-86DA-ED6D73F79742}" type="slidenum">
              <a:rPr lang="en-GB" smtClean="0"/>
              <a:t>‹#›</a:t>
            </a:fld>
            <a:endParaRPr lang="en-GB"/>
          </a:p>
        </p:txBody>
      </p:sp>
    </p:spTree>
    <p:extLst>
      <p:ext uri="{BB962C8B-B14F-4D97-AF65-F5344CB8AC3E}">
        <p14:creationId xmlns:p14="http://schemas.microsoft.com/office/powerpoint/2010/main" val="3628856424"/>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bing.com/videos/search?q=Being+a+Man+festival&amp;&amp;view=detail&amp;mid=E7B314408A0640487BEBE7B314408A0640487BEB&amp;&amp;FORM=VRDGAR"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jmgV3OFn0aE#action=shar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Men: shame and therapy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08196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a:t>
            </a:r>
            <a:endParaRPr lang="en-GB" dirty="0"/>
          </a:p>
        </p:txBody>
      </p:sp>
      <p:sp>
        <p:nvSpPr>
          <p:cNvPr id="3" name="Content Placeholder 2"/>
          <p:cNvSpPr>
            <a:spLocks noGrp="1"/>
          </p:cNvSpPr>
          <p:nvPr>
            <p:ph idx="1"/>
          </p:nvPr>
        </p:nvSpPr>
        <p:spPr/>
        <p:txBody>
          <a:bodyPr/>
          <a:lstStyle/>
          <a:p>
            <a:r>
              <a:rPr lang="en-GB" dirty="0" smtClean="0"/>
              <a:t>Shame is a complex and psychological construct</a:t>
            </a:r>
          </a:p>
          <a:p>
            <a:r>
              <a:rPr lang="en-GB" dirty="0" smtClean="0"/>
              <a:t>It consists of negative thoughts that can attack self, self worth and self belief</a:t>
            </a:r>
          </a:p>
          <a:p>
            <a:r>
              <a:rPr lang="en-GB" dirty="0" smtClean="0"/>
              <a:t>It can cause emotional pain</a:t>
            </a:r>
          </a:p>
          <a:p>
            <a:r>
              <a:rPr lang="en-GB" dirty="0" smtClean="0"/>
              <a:t>And can be demonstrated through various body signals as well as behaviours</a:t>
            </a:r>
          </a:p>
          <a:p>
            <a:r>
              <a:rPr lang="en-GB" dirty="0" smtClean="0"/>
              <a:t>Shame has the potential to be pervasive and creates feelings of inadequacy.</a:t>
            </a:r>
            <a:endParaRPr lang="en-GB" dirty="0"/>
          </a:p>
        </p:txBody>
      </p:sp>
    </p:spTree>
    <p:extLst>
      <p:ext uri="{BB962C8B-B14F-4D97-AF65-F5344CB8AC3E}">
        <p14:creationId xmlns:p14="http://schemas.microsoft.com/office/powerpoint/2010/main" val="291743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Blum (2008)</a:t>
            </a:r>
            <a:endParaRPr lang="en-GB" dirty="0"/>
          </a:p>
        </p:txBody>
      </p:sp>
      <p:sp>
        <p:nvSpPr>
          <p:cNvPr id="3" name="Content Placeholder 2"/>
          <p:cNvSpPr>
            <a:spLocks noGrp="1"/>
          </p:cNvSpPr>
          <p:nvPr>
            <p:ph idx="1"/>
          </p:nvPr>
        </p:nvSpPr>
        <p:spPr/>
        <p:txBody>
          <a:bodyPr/>
          <a:lstStyle/>
          <a:p>
            <a:r>
              <a:rPr lang="en-GB" dirty="0" smtClean="0"/>
              <a:t>Felt phenomena of shame:</a:t>
            </a:r>
          </a:p>
          <a:p>
            <a:pPr marL="514350" indent="-514350">
              <a:buFont typeface="+mj-lt"/>
              <a:buAutoNum type="arabicPeriod"/>
            </a:pPr>
            <a:r>
              <a:rPr lang="en-GB" dirty="0" smtClean="0"/>
              <a:t>It creates intense emotional pain (and can include anger and rage against self or others)</a:t>
            </a:r>
          </a:p>
          <a:p>
            <a:pPr marL="514350" indent="-514350">
              <a:buFont typeface="+mj-lt"/>
              <a:buAutoNum type="arabicPeriod"/>
            </a:pPr>
            <a:r>
              <a:rPr lang="en-GB" dirty="0" smtClean="0"/>
              <a:t>It can create feelings of wanting to run or hide away</a:t>
            </a:r>
          </a:p>
          <a:p>
            <a:pPr marL="514350" indent="-514350">
              <a:buFont typeface="+mj-lt"/>
              <a:buAutoNum type="arabicPeriod"/>
            </a:pPr>
            <a:r>
              <a:rPr lang="en-GB" dirty="0" smtClean="0"/>
              <a:t>Self concept is so damaged that it can create a sense of feeling that the self is bad, unworthy or deficient.</a:t>
            </a:r>
            <a:endParaRPr lang="en-GB" dirty="0"/>
          </a:p>
        </p:txBody>
      </p:sp>
    </p:spTree>
    <p:extLst>
      <p:ext uri="{BB962C8B-B14F-4D97-AF65-F5344CB8AC3E}">
        <p14:creationId xmlns:p14="http://schemas.microsoft.com/office/powerpoint/2010/main" val="819894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 and Shame</a:t>
            </a:r>
            <a:endParaRPr lang="en-GB" dirty="0"/>
          </a:p>
        </p:txBody>
      </p:sp>
      <p:sp>
        <p:nvSpPr>
          <p:cNvPr id="3" name="Content Placeholder 2"/>
          <p:cNvSpPr>
            <a:spLocks noGrp="1"/>
          </p:cNvSpPr>
          <p:nvPr>
            <p:ph idx="1"/>
          </p:nvPr>
        </p:nvSpPr>
        <p:spPr/>
        <p:txBody>
          <a:bodyPr/>
          <a:lstStyle/>
          <a:p>
            <a:r>
              <a:rPr lang="en-GB" dirty="0" smtClean="0"/>
              <a:t>Pollack (1998) suggested that there was a ‘boy code’ and there were four primary rules to defining masculinity:</a:t>
            </a:r>
          </a:p>
          <a:p>
            <a:pPr marL="514350" indent="-514350">
              <a:buFont typeface="+mj-lt"/>
              <a:buAutoNum type="arabicPeriod"/>
            </a:pPr>
            <a:r>
              <a:rPr lang="en-GB" dirty="0" smtClean="0"/>
              <a:t>Men do not show any sign of weakness, nor do they demonstrate any signs of pain</a:t>
            </a:r>
          </a:p>
          <a:p>
            <a:pPr marL="514350" indent="-514350">
              <a:buFont typeface="+mj-lt"/>
              <a:buAutoNum type="arabicPeriod"/>
            </a:pPr>
            <a:r>
              <a:rPr lang="en-GB" dirty="0" smtClean="0"/>
              <a:t>Men must always show daring, bravado and be attracted to violence</a:t>
            </a:r>
          </a:p>
          <a:p>
            <a:pPr marL="514350" indent="-514350">
              <a:buFont typeface="+mj-lt"/>
              <a:buAutoNum type="arabicPeriod"/>
            </a:pPr>
            <a:r>
              <a:rPr lang="en-GB" dirty="0" smtClean="0"/>
              <a:t>Men must seek status and power over others</a:t>
            </a:r>
          </a:p>
          <a:p>
            <a:pPr marL="514350" indent="-514350">
              <a:buFont typeface="+mj-lt"/>
              <a:buAutoNum type="arabicPeriod"/>
            </a:pPr>
            <a:r>
              <a:rPr lang="en-GB" dirty="0" smtClean="0"/>
              <a:t>Men do not express tender feelings, such as empathy, warmth or dependence on others.</a:t>
            </a:r>
            <a:endParaRPr lang="en-GB" dirty="0"/>
          </a:p>
        </p:txBody>
      </p:sp>
    </p:spTree>
    <p:extLst>
      <p:ext uri="{BB962C8B-B14F-4D97-AF65-F5344CB8AC3E}">
        <p14:creationId xmlns:p14="http://schemas.microsoft.com/office/powerpoint/2010/main" val="224256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Over a half a century ago research undertaken by Hartley (1959) suggested that boys learn to confirm to the rules of what being a man is from an early age. This is done through repeated humiliations, or being told off if they step outside the norms of what it is to be make.</a:t>
            </a:r>
          </a:p>
          <a:p>
            <a:r>
              <a:rPr lang="en-GB" dirty="0" smtClean="0"/>
              <a:t>Even today these ideas can still be seen.</a:t>
            </a:r>
            <a:endParaRPr lang="en-GB" dirty="0"/>
          </a:p>
        </p:txBody>
      </p:sp>
    </p:spTree>
    <p:extLst>
      <p:ext uri="{BB962C8B-B14F-4D97-AF65-F5344CB8AC3E}">
        <p14:creationId xmlns:p14="http://schemas.microsoft.com/office/powerpoint/2010/main" val="602356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schoolyard..</a:t>
            </a:r>
            <a:endParaRPr lang="en-GB" dirty="0"/>
          </a:p>
        </p:txBody>
      </p:sp>
      <p:sp>
        <p:nvSpPr>
          <p:cNvPr id="3" name="Content Placeholder 2"/>
          <p:cNvSpPr>
            <a:spLocks noGrp="1"/>
          </p:cNvSpPr>
          <p:nvPr>
            <p:ph idx="1"/>
          </p:nvPr>
        </p:nvSpPr>
        <p:spPr/>
        <p:txBody>
          <a:bodyPr>
            <a:normAutofit/>
          </a:bodyPr>
          <a:lstStyle/>
          <a:p>
            <a:r>
              <a:rPr lang="en-GB" dirty="0" smtClean="0"/>
              <a:t>Boys are expected to engage in fighting, are seen to be weak if they are afraid to fight.</a:t>
            </a:r>
          </a:p>
          <a:p>
            <a:r>
              <a:rPr lang="en-GB" dirty="0" smtClean="0"/>
              <a:t>They are often forced to fight and there are school yard chants of “fight, fight, fight” to encourage the fighting between boys</a:t>
            </a:r>
          </a:p>
          <a:p>
            <a:r>
              <a:rPr lang="en-GB" dirty="0" smtClean="0"/>
              <a:t>Many men have felt the shame of being picked last for a team.</a:t>
            </a:r>
          </a:p>
          <a:p>
            <a:r>
              <a:rPr lang="en-GB" dirty="0" smtClean="0"/>
              <a:t>These experiences can generate intense feelings and often become entrenched, shame is at the core of them.</a:t>
            </a:r>
          </a:p>
          <a:p>
            <a:r>
              <a:rPr lang="en-GB" dirty="0" smtClean="0"/>
              <a:t>These experiences, if occurring regularly can also become self-critical voices. They can lead to internal conversations that lead to feelings of weakness and inadequacy.</a:t>
            </a:r>
            <a:endParaRPr lang="en-GB" dirty="0"/>
          </a:p>
        </p:txBody>
      </p:sp>
    </p:spTree>
    <p:extLst>
      <p:ext uri="{BB962C8B-B14F-4D97-AF65-F5344CB8AC3E}">
        <p14:creationId xmlns:p14="http://schemas.microsoft.com/office/powerpoint/2010/main" val="1217105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Being a man – Robert Webb</a:t>
            </a:r>
            <a:endParaRPr lang="en-GB" dirty="0"/>
          </a:p>
        </p:txBody>
      </p:sp>
      <p:sp>
        <p:nvSpPr>
          <p:cNvPr id="3" name="Content Placeholder 2"/>
          <p:cNvSpPr>
            <a:spLocks noGrp="1"/>
          </p:cNvSpPr>
          <p:nvPr>
            <p:ph idx="1"/>
          </p:nvPr>
        </p:nvSpPr>
        <p:spPr/>
        <p:txBody>
          <a:bodyPr/>
          <a:lstStyle/>
          <a:p>
            <a:r>
              <a:rPr lang="en-GB" dirty="0" smtClean="0">
                <a:hlinkClick r:id="rId2"/>
              </a:rPr>
              <a:t>Being a Man Festival - Robert Webb (2017)</a:t>
            </a:r>
            <a:endParaRPr lang="en-GB" dirty="0"/>
          </a:p>
        </p:txBody>
      </p:sp>
    </p:spTree>
    <p:extLst>
      <p:ext uri="{BB962C8B-B14F-4D97-AF65-F5344CB8AC3E}">
        <p14:creationId xmlns:p14="http://schemas.microsoft.com/office/powerpoint/2010/main" val="2187740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 critics</a:t>
            </a:r>
            <a:endParaRPr lang="en-GB" dirty="0"/>
          </a:p>
        </p:txBody>
      </p:sp>
      <p:sp>
        <p:nvSpPr>
          <p:cNvPr id="3" name="Content Placeholder 2"/>
          <p:cNvSpPr>
            <a:spLocks noGrp="1"/>
          </p:cNvSpPr>
          <p:nvPr>
            <p:ph idx="1"/>
          </p:nvPr>
        </p:nvSpPr>
        <p:spPr/>
        <p:txBody>
          <a:bodyPr/>
          <a:lstStyle/>
          <a:p>
            <a:r>
              <a:rPr lang="en-GB" dirty="0" smtClean="0"/>
              <a:t>The negative voices if heard often enough can in turn lead increased self consciousness, it can develop into a lack of confidence and a feeling of ineptitude.</a:t>
            </a:r>
          </a:p>
          <a:p>
            <a:r>
              <a:rPr lang="en-GB" dirty="0" smtClean="0"/>
              <a:t>Over time these feelings can eventually lead to hypervigilance, whereby the boy/man does all that he can to avoid any feelings of shame.</a:t>
            </a:r>
          </a:p>
          <a:p>
            <a:r>
              <a:rPr lang="en-GB" dirty="0" smtClean="0"/>
              <a:t>As an adult if there is any experience that risks his masculinity he will experience shame (</a:t>
            </a:r>
            <a:endParaRPr lang="en-GB" dirty="0"/>
          </a:p>
        </p:txBody>
      </p:sp>
    </p:spTree>
    <p:extLst>
      <p:ext uri="{BB962C8B-B14F-4D97-AF65-F5344CB8AC3E}">
        <p14:creationId xmlns:p14="http://schemas.microsoft.com/office/powerpoint/2010/main" val="1396969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Childhood experiences and impact on adulthood…</a:t>
            </a:r>
            <a:endParaRPr lang="en-GB" dirty="0"/>
          </a:p>
        </p:txBody>
      </p:sp>
      <p:sp>
        <p:nvSpPr>
          <p:cNvPr id="3" name="Content Placeholder 2"/>
          <p:cNvSpPr>
            <a:spLocks noGrp="1"/>
          </p:cNvSpPr>
          <p:nvPr>
            <p:ph idx="1"/>
          </p:nvPr>
        </p:nvSpPr>
        <p:spPr/>
        <p:txBody>
          <a:bodyPr/>
          <a:lstStyle/>
          <a:p>
            <a:r>
              <a:rPr lang="en-GB" dirty="0" smtClean="0"/>
              <a:t>If a young boy experiences high level of shameful or humiliating experiences as a child, they will do anything to avoid re-experiencing this as an adult</a:t>
            </a:r>
          </a:p>
          <a:p>
            <a:r>
              <a:rPr lang="en-GB" dirty="0" smtClean="0"/>
              <a:t>These experiences can come from family experiences, peer groups or the culture at large.</a:t>
            </a:r>
          </a:p>
          <a:p>
            <a:r>
              <a:rPr lang="en-GB" dirty="0" smtClean="0"/>
              <a:t>A deeply shamed boy can become a hypersensitive adult, always on the look out for further shameful experiences and will avoid them at all costs.</a:t>
            </a:r>
          </a:p>
          <a:p>
            <a:pPr marL="0" indent="0">
              <a:buNone/>
            </a:pPr>
            <a:endParaRPr lang="en-GB" dirty="0"/>
          </a:p>
        </p:txBody>
      </p:sp>
    </p:spTree>
    <p:extLst>
      <p:ext uri="{BB962C8B-B14F-4D97-AF65-F5344CB8AC3E}">
        <p14:creationId xmlns:p14="http://schemas.microsoft.com/office/powerpoint/2010/main" val="2206256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Boyhood to adulthood</a:t>
            </a:r>
            <a:endParaRPr lang="en-GB" dirty="0"/>
          </a:p>
        </p:txBody>
      </p:sp>
      <p:sp>
        <p:nvSpPr>
          <p:cNvPr id="3" name="Content Placeholder 2"/>
          <p:cNvSpPr>
            <a:spLocks noGrp="1"/>
          </p:cNvSpPr>
          <p:nvPr>
            <p:ph idx="1"/>
          </p:nvPr>
        </p:nvSpPr>
        <p:spPr/>
        <p:txBody>
          <a:bodyPr/>
          <a:lstStyle/>
          <a:p>
            <a:r>
              <a:rPr lang="en-GB" dirty="0" smtClean="0"/>
              <a:t>Those that require support and affection will often be those that cannot tolerate it and will lash out with blame and rejection towards any that offer it.</a:t>
            </a:r>
          </a:p>
          <a:p>
            <a:endParaRPr lang="en-GB" dirty="0"/>
          </a:p>
          <a:p>
            <a:r>
              <a:rPr lang="en-GB" dirty="0" smtClean="0"/>
              <a:t>Icy water test and masculinity</a:t>
            </a:r>
          </a:p>
          <a:p>
            <a:endParaRPr lang="en-GB" dirty="0"/>
          </a:p>
        </p:txBody>
      </p:sp>
    </p:spTree>
    <p:extLst>
      <p:ext uri="{BB962C8B-B14F-4D97-AF65-F5344CB8AC3E}">
        <p14:creationId xmlns:p14="http://schemas.microsoft.com/office/powerpoint/2010/main" val="17112529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 leads to…</a:t>
            </a:r>
            <a:endParaRPr lang="en-GB" dirty="0"/>
          </a:p>
        </p:txBody>
      </p:sp>
      <p:sp>
        <p:nvSpPr>
          <p:cNvPr id="3" name="Content Placeholder 2"/>
          <p:cNvSpPr>
            <a:spLocks noGrp="1"/>
          </p:cNvSpPr>
          <p:nvPr>
            <p:ph idx="1"/>
          </p:nvPr>
        </p:nvSpPr>
        <p:spPr/>
        <p:txBody>
          <a:bodyPr/>
          <a:lstStyle/>
          <a:p>
            <a:r>
              <a:rPr lang="en-GB" dirty="0" smtClean="0"/>
              <a:t>To cope with the shame many men may look towards self-destructive strategies to help. This can include:</a:t>
            </a:r>
          </a:p>
          <a:p>
            <a:r>
              <a:rPr lang="en-GB" dirty="0" smtClean="0"/>
              <a:t>Substance use</a:t>
            </a:r>
          </a:p>
          <a:p>
            <a:r>
              <a:rPr lang="en-GB" dirty="0" smtClean="0"/>
              <a:t>Rage</a:t>
            </a:r>
          </a:p>
          <a:p>
            <a:r>
              <a:rPr lang="en-GB" dirty="0" smtClean="0"/>
              <a:t>Social withdrawal</a:t>
            </a:r>
          </a:p>
          <a:p>
            <a:endParaRPr lang="en-GB" dirty="0"/>
          </a:p>
          <a:p>
            <a:r>
              <a:rPr lang="en-GB" dirty="0" smtClean="0"/>
              <a:t>These experiences in turn can lead to feelings of inadequacy and feelings of not being able to cope…which in can lead to irritability, violence or further isolation behaviours.</a:t>
            </a:r>
          </a:p>
        </p:txBody>
      </p:sp>
    </p:spTree>
    <p:extLst>
      <p:ext uri="{BB962C8B-B14F-4D97-AF65-F5344CB8AC3E}">
        <p14:creationId xmlns:p14="http://schemas.microsoft.com/office/powerpoint/2010/main" val="32513242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happening here?</a:t>
            </a:r>
            <a:endParaRPr lang="en-GB" dirty="0"/>
          </a:p>
        </p:txBody>
      </p:sp>
      <p:sp>
        <p:nvSpPr>
          <p:cNvPr id="3" name="Content Placeholder 2"/>
          <p:cNvSpPr>
            <a:spLocks noGrp="1"/>
          </p:cNvSpPr>
          <p:nvPr>
            <p:ph idx="1"/>
          </p:nvPr>
        </p:nvSpPr>
        <p:spPr/>
        <p:txBody>
          <a:bodyPr>
            <a:normAutofit/>
          </a:bodyPr>
          <a:lstStyle/>
          <a:p>
            <a:r>
              <a:rPr lang="en-GB" dirty="0" smtClean="0">
                <a:hlinkClick r:id="rId3"/>
              </a:rPr>
              <a:t>Shame</a:t>
            </a:r>
            <a:endParaRPr lang="en-GB" dirty="0"/>
          </a:p>
        </p:txBody>
      </p:sp>
    </p:spTree>
    <p:extLst>
      <p:ext uri="{BB962C8B-B14F-4D97-AF65-F5344CB8AC3E}">
        <p14:creationId xmlns:p14="http://schemas.microsoft.com/office/powerpoint/2010/main" val="15097097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 in therapy</a:t>
            </a:r>
            <a:endParaRPr lang="en-GB" dirty="0"/>
          </a:p>
        </p:txBody>
      </p:sp>
      <p:sp>
        <p:nvSpPr>
          <p:cNvPr id="3" name="Content Placeholder 2"/>
          <p:cNvSpPr>
            <a:spLocks noGrp="1"/>
          </p:cNvSpPr>
          <p:nvPr>
            <p:ph idx="1"/>
          </p:nvPr>
        </p:nvSpPr>
        <p:spPr/>
        <p:txBody>
          <a:bodyPr/>
          <a:lstStyle/>
          <a:p>
            <a:r>
              <a:rPr lang="en-GB" dirty="0" smtClean="0"/>
              <a:t>In therapy we are usually asking our clients to discuss what is wrong with </a:t>
            </a:r>
            <a:r>
              <a:rPr lang="en-GB" dirty="0" err="1" smtClean="0"/>
              <a:t>them..automatically</a:t>
            </a:r>
            <a:r>
              <a:rPr lang="en-GB" dirty="0" smtClean="0"/>
              <a:t> this is going to tap into the feelings of inadequacy that a man might be experiencing.</a:t>
            </a:r>
          </a:p>
          <a:p>
            <a:r>
              <a:rPr lang="en-GB" dirty="0" smtClean="0"/>
              <a:t>We want them to discuss their feelings openly, express their vulnerability and look towards someone else to support and guide them…this all extremely challenging for a man brought  up in a ‘man’s world’.</a:t>
            </a:r>
          </a:p>
          <a:p>
            <a:endParaRPr lang="en-GB" dirty="0"/>
          </a:p>
        </p:txBody>
      </p:sp>
    </p:spTree>
    <p:extLst>
      <p:ext uri="{BB962C8B-B14F-4D97-AF65-F5344CB8AC3E}">
        <p14:creationId xmlns:p14="http://schemas.microsoft.com/office/powerpoint/2010/main" val="12721567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 in therapy</a:t>
            </a:r>
            <a:endParaRPr lang="en-GB" dirty="0"/>
          </a:p>
        </p:txBody>
      </p:sp>
      <p:sp>
        <p:nvSpPr>
          <p:cNvPr id="3" name="Content Placeholder 2"/>
          <p:cNvSpPr>
            <a:spLocks noGrp="1"/>
          </p:cNvSpPr>
          <p:nvPr>
            <p:ph idx="1"/>
          </p:nvPr>
        </p:nvSpPr>
        <p:spPr/>
        <p:txBody>
          <a:bodyPr/>
          <a:lstStyle/>
          <a:p>
            <a:r>
              <a:rPr lang="en-GB" dirty="0" smtClean="0"/>
              <a:t>Only one third of psychotherapy clients are men.</a:t>
            </a:r>
          </a:p>
          <a:p>
            <a:r>
              <a:rPr lang="en-GB" dirty="0" smtClean="0"/>
              <a:t>Men often only go to therapy because they’ve been told to </a:t>
            </a:r>
            <a:r>
              <a:rPr lang="en-GB" dirty="0" err="1" smtClean="0"/>
              <a:t>go..often</a:t>
            </a:r>
            <a:r>
              <a:rPr lang="en-GB" dirty="0" smtClean="0"/>
              <a:t> by their female partner, but it could be their doctor, their boss or another female within the family or social group.</a:t>
            </a:r>
          </a:p>
          <a:p>
            <a:r>
              <a:rPr lang="en-GB" dirty="0" smtClean="0"/>
              <a:t>Some men view the counselling process as unhelpful, challenging to their masculinity and often even threatening.</a:t>
            </a:r>
            <a:endParaRPr lang="en-GB" dirty="0"/>
          </a:p>
        </p:txBody>
      </p:sp>
    </p:spTree>
    <p:extLst>
      <p:ext uri="{BB962C8B-B14F-4D97-AF65-F5344CB8AC3E}">
        <p14:creationId xmlns:p14="http://schemas.microsoft.com/office/powerpoint/2010/main" val="13322741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 in therapy</a:t>
            </a:r>
            <a:endParaRPr lang="en-GB" dirty="0"/>
          </a:p>
        </p:txBody>
      </p:sp>
      <p:sp>
        <p:nvSpPr>
          <p:cNvPr id="3" name="Content Placeholder 2"/>
          <p:cNvSpPr>
            <a:spLocks noGrp="1"/>
          </p:cNvSpPr>
          <p:nvPr>
            <p:ph idx="1"/>
          </p:nvPr>
        </p:nvSpPr>
        <p:spPr/>
        <p:txBody>
          <a:bodyPr>
            <a:normAutofit/>
          </a:bodyPr>
          <a:lstStyle/>
          <a:p>
            <a:r>
              <a:rPr lang="en-GB" dirty="0" smtClean="0"/>
              <a:t>Contemporary relationships have shifted, men are now expected to relate in different ways, to share the parenting load, manage their emotional needs and also still demonstrate masculinity or feel like men.</a:t>
            </a:r>
            <a:endParaRPr lang="en-GB" dirty="0"/>
          </a:p>
          <a:p>
            <a:r>
              <a:rPr lang="en-GB" dirty="0" smtClean="0"/>
              <a:t>Women demonstrate their emotions visibly, William Pollack has suggested that men “weep” by showing anger, a way of demonstrating their pain that perhaps doesn’t involve the tears or other feelings of loss and sadness.</a:t>
            </a:r>
          </a:p>
          <a:p>
            <a:r>
              <a:rPr lang="en-GB" dirty="0" smtClean="0"/>
              <a:t>There may be other ways of men “weeping” such as drinking, withdrawing, blaming, working excessively and so on.</a:t>
            </a:r>
          </a:p>
        </p:txBody>
      </p:sp>
    </p:spTree>
    <p:extLst>
      <p:ext uri="{BB962C8B-B14F-4D97-AF65-F5344CB8AC3E}">
        <p14:creationId xmlns:p14="http://schemas.microsoft.com/office/powerpoint/2010/main" val="19495142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men experience the therapy room..</a:t>
            </a:r>
            <a:endParaRPr lang="en-GB" dirty="0"/>
          </a:p>
        </p:txBody>
      </p:sp>
      <p:sp>
        <p:nvSpPr>
          <p:cNvPr id="3" name="Content Placeholder 2"/>
          <p:cNvSpPr>
            <a:spLocks noGrp="1"/>
          </p:cNvSpPr>
          <p:nvPr>
            <p:ph idx="1"/>
          </p:nvPr>
        </p:nvSpPr>
        <p:spPr/>
        <p:txBody>
          <a:bodyPr/>
          <a:lstStyle/>
          <a:p>
            <a:r>
              <a:rPr lang="en-GB" dirty="0" smtClean="0"/>
              <a:t>Often men struggle with the idea of the therapy room. They are confused about what they should say, what is expected of them and whether they should share very personal things about themselves.</a:t>
            </a:r>
          </a:p>
          <a:p>
            <a:endParaRPr lang="en-GB" dirty="0"/>
          </a:p>
          <a:p>
            <a:r>
              <a:rPr lang="en-GB" dirty="0" smtClean="0"/>
              <a:t>Often men can feel uncomfortable in new situations and want to know the rule book, a kind of manual to tell them what to do, how to take charge and how to perform so that they don’t feel emasculated. </a:t>
            </a:r>
            <a:endParaRPr lang="en-GB" dirty="0"/>
          </a:p>
        </p:txBody>
      </p:sp>
    </p:spTree>
    <p:extLst>
      <p:ext uri="{BB962C8B-B14F-4D97-AF65-F5344CB8AC3E}">
        <p14:creationId xmlns:p14="http://schemas.microsoft.com/office/powerpoint/2010/main" val="39271150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Language in the therapy room</a:t>
            </a:r>
            <a:endParaRPr lang="en-GB" dirty="0"/>
          </a:p>
        </p:txBody>
      </p:sp>
      <p:sp>
        <p:nvSpPr>
          <p:cNvPr id="3" name="Content Placeholder 2"/>
          <p:cNvSpPr>
            <a:spLocks noGrp="1"/>
          </p:cNvSpPr>
          <p:nvPr>
            <p:ph idx="1"/>
          </p:nvPr>
        </p:nvSpPr>
        <p:spPr/>
        <p:txBody>
          <a:bodyPr/>
          <a:lstStyle/>
          <a:p>
            <a:r>
              <a:rPr lang="en-GB" dirty="0" smtClean="0"/>
              <a:t>The terms ‘Counselling’ and ‘psychotherapy’ can put men off before they start. Using different terms can often be more helpful..</a:t>
            </a:r>
          </a:p>
          <a:p>
            <a:endParaRPr lang="en-GB" dirty="0"/>
          </a:p>
          <a:p>
            <a:r>
              <a:rPr lang="en-GB" dirty="0" smtClean="0"/>
              <a:t>Any thoughts?</a:t>
            </a:r>
          </a:p>
          <a:p>
            <a:endParaRPr lang="en-GB" dirty="0"/>
          </a:p>
          <a:p>
            <a:r>
              <a:rPr lang="en-GB" dirty="0" smtClean="0"/>
              <a:t>Robertson and Fitzgerald (1992)</a:t>
            </a:r>
            <a:endParaRPr lang="en-GB" dirty="0"/>
          </a:p>
        </p:txBody>
      </p:sp>
    </p:spTree>
    <p:extLst>
      <p:ext uri="{BB962C8B-B14F-4D97-AF65-F5344CB8AC3E}">
        <p14:creationId xmlns:p14="http://schemas.microsoft.com/office/powerpoint/2010/main" val="10672904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Language in the therapy room</a:t>
            </a:r>
            <a:endParaRPr lang="en-GB" dirty="0"/>
          </a:p>
        </p:txBody>
      </p:sp>
      <p:sp>
        <p:nvSpPr>
          <p:cNvPr id="3" name="Content Placeholder 2"/>
          <p:cNvSpPr>
            <a:spLocks noGrp="1"/>
          </p:cNvSpPr>
          <p:nvPr>
            <p:ph idx="1"/>
          </p:nvPr>
        </p:nvSpPr>
        <p:spPr/>
        <p:txBody>
          <a:bodyPr/>
          <a:lstStyle/>
          <a:p>
            <a:r>
              <a:rPr lang="en-GB" dirty="0" smtClean="0"/>
              <a:t>What would you do to engage a man’s interest and curiosity without making him feel small or ashamed?</a:t>
            </a:r>
          </a:p>
          <a:p>
            <a:r>
              <a:rPr lang="en-GB" dirty="0" smtClean="0"/>
              <a:t>How would you engage men in the therapeutic relationship, using a language that is relational, how would you explore the goals of therapy in appropriate language, where they don’t feel scared, ashamed or uncomfortable?</a:t>
            </a:r>
          </a:p>
          <a:p>
            <a:r>
              <a:rPr lang="en-GB" dirty="0" smtClean="0"/>
              <a:t>Some men have trouble not only talking about feelings, but also openly discussing these.</a:t>
            </a:r>
            <a:endParaRPr lang="en-GB" dirty="0"/>
          </a:p>
        </p:txBody>
      </p:sp>
    </p:spTree>
    <p:extLst>
      <p:ext uri="{BB962C8B-B14F-4D97-AF65-F5344CB8AC3E}">
        <p14:creationId xmlns:p14="http://schemas.microsoft.com/office/powerpoint/2010/main" val="22460170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the relationship</a:t>
            </a:r>
            <a:endParaRPr lang="en-GB" dirty="0"/>
          </a:p>
        </p:txBody>
      </p:sp>
      <p:sp>
        <p:nvSpPr>
          <p:cNvPr id="3" name="Content Placeholder 2"/>
          <p:cNvSpPr>
            <a:spLocks noGrp="1"/>
          </p:cNvSpPr>
          <p:nvPr>
            <p:ph idx="1"/>
          </p:nvPr>
        </p:nvSpPr>
        <p:spPr/>
        <p:txBody>
          <a:bodyPr/>
          <a:lstStyle/>
          <a:p>
            <a:r>
              <a:rPr lang="en-GB" dirty="0" smtClean="0"/>
              <a:t>When working with the male client we need to consider the reluctance they might have to speak and to allow time and space for the client to become comfortable with the situation. Giving them permission to share their feelings gradually.</a:t>
            </a:r>
          </a:p>
          <a:p>
            <a:r>
              <a:rPr lang="en-GB" dirty="0" smtClean="0"/>
              <a:t>You may experience impatience and frustration and this may need exploring in supervision, but the relationship is important and needs time and attention.</a:t>
            </a:r>
          </a:p>
          <a:p>
            <a:r>
              <a:rPr lang="en-GB" dirty="0" smtClean="0"/>
              <a:t>Engaging in small talk might also help, finding the client’s interest and sharing a discussion about this, such as football, music, films etc.</a:t>
            </a:r>
            <a:endParaRPr lang="en-GB" dirty="0"/>
          </a:p>
        </p:txBody>
      </p:sp>
    </p:spTree>
    <p:extLst>
      <p:ext uri="{BB962C8B-B14F-4D97-AF65-F5344CB8AC3E}">
        <p14:creationId xmlns:p14="http://schemas.microsoft.com/office/powerpoint/2010/main" val="33162658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with men</a:t>
            </a:r>
            <a:endParaRPr lang="en-GB" dirty="0"/>
          </a:p>
        </p:txBody>
      </p:sp>
      <p:sp>
        <p:nvSpPr>
          <p:cNvPr id="3" name="Content Placeholder 2"/>
          <p:cNvSpPr>
            <a:spLocks noGrp="1"/>
          </p:cNvSpPr>
          <p:nvPr>
            <p:ph idx="1"/>
          </p:nvPr>
        </p:nvSpPr>
        <p:spPr/>
        <p:txBody>
          <a:bodyPr/>
          <a:lstStyle/>
          <a:p>
            <a:r>
              <a:rPr lang="en-GB" dirty="0" smtClean="0"/>
              <a:t>In small groups discuss your experience of working with men in therapy.</a:t>
            </a:r>
          </a:p>
          <a:p>
            <a:r>
              <a:rPr lang="en-GB" dirty="0" smtClean="0"/>
              <a:t>What are you noticing in their body language?</a:t>
            </a:r>
          </a:p>
          <a:p>
            <a:r>
              <a:rPr lang="en-GB" dirty="0" smtClean="0"/>
              <a:t>How are they referred?</a:t>
            </a:r>
          </a:p>
          <a:p>
            <a:r>
              <a:rPr lang="en-GB" dirty="0" smtClean="0"/>
              <a:t>How do you engage with them personally?</a:t>
            </a:r>
          </a:p>
          <a:p>
            <a:r>
              <a:rPr lang="en-GB" dirty="0" smtClean="0"/>
              <a:t>Do you see them experiencing therapy as difficult?</a:t>
            </a:r>
          </a:p>
          <a:p>
            <a:r>
              <a:rPr lang="en-GB" dirty="0" smtClean="0"/>
              <a:t>How do you experience men in the therapy room?</a:t>
            </a:r>
          </a:p>
        </p:txBody>
      </p:sp>
    </p:spTree>
    <p:extLst>
      <p:ext uri="{BB962C8B-B14F-4D97-AF65-F5344CB8AC3E}">
        <p14:creationId xmlns:p14="http://schemas.microsoft.com/office/powerpoint/2010/main" val="2940471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Recognising and accepting how men feel in therapy is the first step in helping them to heal.</a:t>
            </a:r>
          </a:p>
          <a:p>
            <a:r>
              <a:rPr lang="en-GB" dirty="0" smtClean="0"/>
              <a:t>Allowing them space and time to explore their feelings and honouring these will engage them within the therapeutic space and enable an engagement with the process.</a:t>
            </a:r>
            <a:endParaRPr lang="en-GB" dirty="0"/>
          </a:p>
        </p:txBody>
      </p:sp>
    </p:spTree>
    <p:extLst>
      <p:ext uri="{BB962C8B-B14F-4D97-AF65-F5344CB8AC3E}">
        <p14:creationId xmlns:p14="http://schemas.microsoft.com/office/powerpoint/2010/main" val="31185369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Blum, A. (2008) Shame and Guilt: Misconceptions and Controversies. A critical review of the literature. </a:t>
            </a:r>
            <a:r>
              <a:rPr lang="en-GB" i="1" dirty="0" smtClean="0"/>
              <a:t>Traumatology</a:t>
            </a:r>
            <a:r>
              <a:rPr lang="en-GB" dirty="0" smtClean="0"/>
              <a:t> </a:t>
            </a:r>
            <a:r>
              <a:rPr lang="en-GB" i="1" dirty="0" smtClean="0"/>
              <a:t>14. </a:t>
            </a:r>
            <a:r>
              <a:rPr lang="en-GB" dirty="0" smtClean="0"/>
              <a:t>91-102</a:t>
            </a:r>
          </a:p>
          <a:p>
            <a:r>
              <a:rPr lang="en-GB" dirty="0" smtClean="0"/>
              <a:t>Pollack, W. (1998). Real Boys: Rescuing our boys from the myths of boyhood. New York. </a:t>
            </a:r>
            <a:r>
              <a:rPr lang="en-GB" dirty="0" err="1" smtClean="0"/>
              <a:t>NY:Holt</a:t>
            </a:r>
            <a:endParaRPr lang="en-GB" dirty="0" smtClean="0"/>
          </a:p>
          <a:p>
            <a:r>
              <a:rPr lang="en-GB" dirty="0"/>
              <a:t>Robertson, J.M. &amp; Fitzgerald, L.F., 1992. Overcoming the Masculine Mystique: Preferences for Alternative Forms of Assistance among Men Who Avoid </a:t>
            </a:r>
            <a:r>
              <a:rPr lang="en-GB" dirty="0" err="1"/>
              <a:t>Counseling</a:t>
            </a:r>
            <a:r>
              <a:rPr lang="en-GB" dirty="0"/>
              <a:t>. </a:t>
            </a:r>
            <a:r>
              <a:rPr lang="en-GB" i="1" dirty="0"/>
              <a:t>Journal of </a:t>
            </a:r>
            <a:r>
              <a:rPr lang="en-GB" i="1" dirty="0" err="1"/>
              <a:t>Counseling</a:t>
            </a:r>
            <a:r>
              <a:rPr lang="en-GB" i="1" dirty="0"/>
              <a:t> Psychology</a:t>
            </a:r>
            <a:r>
              <a:rPr lang="en-GB" dirty="0"/>
              <a:t>, 39(2), pp.240–246</a:t>
            </a:r>
          </a:p>
        </p:txBody>
      </p:sp>
    </p:spTree>
    <p:extLst>
      <p:ext uri="{BB962C8B-B14F-4D97-AF65-F5344CB8AC3E}">
        <p14:creationId xmlns:p14="http://schemas.microsoft.com/office/powerpoint/2010/main" val="40489297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1462</TotalTime>
  <Words>1401</Words>
  <Application>Microsoft Office PowerPoint</Application>
  <PresentationFormat>Widescreen</PresentationFormat>
  <Paragraphs>111</Paragraphs>
  <Slides>22</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Century Gothic</vt:lpstr>
      <vt:lpstr>Wingdings 2</vt:lpstr>
      <vt:lpstr>Quotable</vt:lpstr>
      <vt:lpstr>Men: shame and therapy</vt:lpstr>
      <vt:lpstr>Shame</vt:lpstr>
      <vt:lpstr>Blum (2008)</vt:lpstr>
      <vt:lpstr>Men and Shame</vt:lpstr>
      <vt:lpstr>PowerPoint Presentation</vt:lpstr>
      <vt:lpstr>In the schoolyard..</vt:lpstr>
      <vt:lpstr>Being a man – Robert Webb</vt:lpstr>
      <vt:lpstr>Internal critics</vt:lpstr>
      <vt:lpstr>Childhood experiences and impact on adulthood…</vt:lpstr>
      <vt:lpstr>Boyhood to adulthood</vt:lpstr>
      <vt:lpstr>Shame leads to…</vt:lpstr>
      <vt:lpstr>What’s happening here?</vt:lpstr>
      <vt:lpstr>Men in therapy</vt:lpstr>
      <vt:lpstr>Men in therapy</vt:lpstr>
      <vt:lpstr>Men in therapy</vt:lpstr>
      <vt:lpstr>How do men experience the therapy room..</vt:lpstr>
      <vt:lpstr>Language in the therapy room</vt:lpstr>
      <vt:lpstr>Language in the therapy room</vt:lpstr>
      <vt:lpstr>Creating the relationship</vt:lpstr>
      <vt:lpstr>Working with men</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 shame and therapy</dc:title>
  <dc:creator>Catherine Slade</dc:creator>
  <cp:lastModifiedBy>Catherine Slade</cp:lastModifiedBy>
  <cp:revision>21</cp:revision>
  <dcterms:created xsi:type="dcterms:W3CDTF">2019-10-24T10:46:11Z</dcterms:created>
  <dcterms:modified xsi:type="dcterms:W3CDTF">2019-10-25T13:07:49Z</dcterms:modified>
</cp:coreProperties>
</file>