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75" r:id="rId8"/>
    <p:sldId id="263" r:id="rId9"/>
    <p:sldId id="264" r:id="rId10"/>
    <p:sldId id="265" r:id="rId11"/>
    <p:sldId id="266" r:id="rId12"/>
    <p:sldId id="268" r:id="rId13"/>
    <p:sldId id="270" r:id="rId14"/>
    <p:sldId id="271" r:id="rId15"/>
    <p:sldId id="269" r:id="rId16"/>
    <p:sldId id="274" r:id="rId17"/>
    <p:sldId id="272" r:id="rId18"/>
    <p:sldId id="273" r:id="rId19"/>
    <p:sldId id="26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1560"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course/view.php?id=3514#section-2"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course/view.php?id=3514#section-2"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ft.com/content/d1387b70-a5d5-11e2-9b77-00144feabdc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1: Module Overview &amp; First Tutorial</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5" name="TextBox 4">
            <a:extLst>
              <a:ext uri="{FF2B5EF4-FFF2-40B4-BE49-F238E27FC236}">
                <a16:creationId xmlns:a16="http://schemas.microsoft.com/office/drawing/2014/main" id="{F90B5521-E7A7-4D77-A8A0-C186712A4501}"/>
              </a:ext>
            </a:extLst>
          </p:cNvPr>
          <p:cNvSpPr txBox="1"/>
          <p:nvPr/>
        </p:nvSpPr>
        <p:spPr>
          <a:xfrm>
            <a:off x="2699792" y="1412776"/>
            <a:ext cx="3240360" cy="584775"/>
          </a:xfrm>
          <a:prstGeom prst="rect">
            <a:avLst/>
          </a:prstGeom>
          <a:noFill/>
        </p:spPr>
        <p:txBody>
          <a:bodyPr wrap="square" rtlCol="0">
            <a:spAutoFit/>
          </a:bodyPr>
          <a:lstStyle/>
          <a:p>
            <a:pPr algn="ctr"/>
            <a:r>
              <a:rPr lang="en-GB" sz="3200" b="1" dirty="0"/>
              <a:t>Module Aim</a:t>
            </a:r>
          </a:p>
        </p:txBody>
      </p:sp>
      <p:sp>
        <p:nvSpPr>
          <p:cNvPr id="6" name="TextBox 5">
            <a:extLst>
              <a:ext uri="{FF2B5EF4-FFF2-40B4-BE49-F238E27FC236}">
                <a16:creationId xmlns:a16="http://schemas.microsoft.com/office/drawing/2014/main" id="{A6D8FB30-F01A-4E7A-A57B-EFEA4D40434B}"/>
              </a:ext>
            </a:extLst>
          </p:cNvPr>
          <p:cNvSpPr txBox="1"/>
          <p:nvPr/>
        </p:nvSpPr>
        <p:spPr>
          <a:xfrm>
            <a:off x="971600" y="2708920"/>
            <a:ext cx="7272808" cy="2062103"/>
          </a:xfrm>
          <a:prstGeom prst="rect">
            <a:avLst/>
          </a:prstGeom>
          <a:noFill/>
        </p:spPr>
        <p:txBody>
          <a:bodyPr wrap="square" rtlCol="0">
            <a:spAutoFit/>
          </a:bodyPr>
          <a:lstStyle/>
          <a:p>
            <a:pPr algn="just"/>
            <a:r>
              <a:rPr lang="en-GB" sz="3200" dirty="0"/>
              <a:t>To enable students to understand the nature of individual and group identities and their significance for equality.</a:t>
            </a:r>
          </a:p>
          <a:p>
            <a:pPr algn="just"/>
            <a:endParaRPr lang="en-GB" sz="3200" dirty="0"/>
          </a:p>
        </p:txBody>
      </p:sp>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1FD903-2714-427F-AF4F-CF677D7FEE90}"/>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3" name="TextBox 2">
            <a:extLst>
              <a:ext uri="{FF2B5EF4-FFF2-40B4-BE49-F238E27FC236}">
                <a16:creationId xmlns:a16="http://schemas.microsoft.com/office/drawing/2014/main" id="{6790625C-FD96-4AC0-B56C-ECC92EF7CFF0}"/>
              </a:ext>
            </a:extLst>
          </p:cNvPr>
          <p:cNvSpPr txBox="1"/>
          <p:nvPr/>
        </p:nvSpPr>
        <p:spPr>
          <a:xfrm>
            <a:off x="2051720" y="1052736"/>
            <a:ext cx="4536504" cy="584775"/>
          </a:xfrm>
          <a:prstGeom prst="rect">
            <a:avLst/>
          </a:prstGeom>
          <a:noFill/>
        </p:spPr>
        <p:txBody>
          <a:bodyPr wrap="square" rtlCol="0">
            <a:spAutoFit/>
          </a:bodyPr>
          <a:lstStyle/>
          <a:p>
            <a:pPr algn="ctr"/>
            <a:r>
              <a:rPr lang="en-GB" sz="3200" b="1" dirty="0"/>
              <a:t>Learning Outcomes</a:t>
            </a:r>
          </a:p>
        </p:txBody>
      </p:sp>
      <p:sp>
        <p:nvSpPr>
          <p:cNvPr id="4" name="TextBox 3">
            <a:extLst>
              <a:ext uri="{FF2B5EF4-FFF2-40B4-BE49-F238E27FC236}">
                <a16:creationId xmlns:a16="http://schemas.microsoft.com/office/drawing/2014/main" id="{3C6522A1-6589-4AF6-BB61-688EBFCF41CE}"/>
              </a:ext>
            </a:extLst>
          </p:cNvPr>
          <p:cNvSpPr txBox="1"/>
          <p:nvPr/>
        </p:nvSpPr>
        <p:spPr>
          <a:xfrm>
            <a:off x="287524" y="1700808"/>
            <a:ext cx="8064896" cy="830997"/>
          </a:xfrm>
          <a:prstGeom prst="rect">
            <a:avLst/>
          </a:prstGeom>
          <a:noFill/>
        </p:spPr>
        <p:txBody>
          <a:bodyPr wrap="square" rtlCol="0">
            <a:spAutoFit/>
          </a:bodyPr>
          <a:lstStyle/>
          <a:p>
            <a:r>
              <a:rPr lang="en-GB" sz="2400" b="1" dirty="0"/>
              <a:t>Upon the successful completion of this module, the student should be able to demonstrate the ability to:</a:t>
            </a:r>
          </a:p>
        </p:txBody>
      </p:sp>
      <p:sp>
        <p:nvSpPr>
          <p:cNvPr id="5" name="TextBox 4">
            <a:extLst>
              <a:ext uri="{FF2B5EF4-FFF2-40B4-BE49-F238E27FC236}">
                <a16:creationId xmlns:a16="http://schemas.microsoft.com/office/drawing/2014/main" id="{B98C0222-830E-4650-9BBC-C2EBDA1F5E14}"/>
              </a:ext>
            </a:extLst>
          </p:cNvPr>
          <p:cNvSpPr txBox="1"/>
          <p:nvPr/>
        </p:nvSpPr>
        <p:spPr>
          <a:xfrm>
            <a:off x="467544" y="2780928"/>
            <a:ext cx="7884876" cy="2985433"/>
          </a:xfrm>
          <a:prstGeom prst="rect">
            <a:avLst/>
          </a:prstGeom>
          <a:noFill/>
        </p:spPr>
        <p:txBody>
          <a:bodyPr wrap="square" rtlCol="0">
            <a:spAutoFit/>
          </a:bodyPr>
          <a:lstStyle/>
          <a:p>
            <a:pPr marL="342900" lvl="0" indent="-342900" algn="just" fontAlgn="base" hangingPunct="0">
              <a:spcBef>
                <a:spcPts val="600"/>
              </a:spcBef>
              <a:spcAft>
                <a:spcPts val="600"/>
              </a:spcAft>
              <a:buFont typeface="Arial" panose="020B0604020202020204" pitchFamily="34" charset="0"/>
              <a:buChar char="•"/>
            </a:pPr>
            <a:r>
              <a:rPr lang="en-GB" sz="2400" dirty="0"/>
              <a:t>Critically understand the key influences on the social (re)production of individual and group identities.</a:t>
            </a:r>
          </a:p>
          <a:p>
            <a:pPr marL="342900" lvl="0" indent="-342900" algn="just" fontAlgn="base" hangingPunct="0">
              <a:spcBef>
                <a:spcPts val="600"/>
              </a:spcBef>
              <a:spcAft>
                <a:spcPts val="600"/>
              </a:spcAft>
              <a:buFont typeface="Arial" panose="020B0604020202020204" pitchFamily="34" charset="0"/>
              <a:buChar char="•"/>
            </a:pPr>
            <a:r>
              <a:rPr lang="en-GB" sz="2400" dirty="0"/>
              <a:t>Critically explore how gender and sexual diversity, class, poverty, ethnicity, disability, sexual orientation, race and age represented in our society.</a:t>
            </a:r>
          </a:p>
          <a:p>
            <a:pPr marL="342900" lvl="0" indent="-342900" algn="just" fontAlgn="base" hangingPunct="0">
              <a:spcBef>
                <a:spcPts val="600"/>
              </a:spcBef>
              <a:spcAft>
                <a:spcPts val="600"/>
              </a:spcAft>
              <a:buFont typeface="Arial" panose="020B0604020202020204" pitchFamily="34" charset="0"/>
              <a:buChar char="•"/>
            </a:pPr>
            <a:r>
              <a:rPr lang="en-GB" sz="2400" dirty="0"/>
              <a:t>Critically reflect upon individual representations of identity in the media and society and the politics of recognition.</a:t>
            </a:r>
          </a:p>
        </p:txBody>
      </p:sp>
    </p:spTree>
    <p:extLst>
      <p:ext uri="{BB962C8B-B14F-4D97-AF65-F5344CB8AC3E}">
        <p14:creationId xmlns:p14="http://schemas.microsoft.com/office/powerpoint/2010/main" val="213298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C987D1-476A-4E78-B3D3-7B60589E9B7C}"/>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3" name="TextBox 2">
            <a:extLst>
              <a:ext uri="{FF2B5EF4-FFF2-40B4-BE49-F238E27FC236}">
                <a16:creationId xmlns:a16="http://schemas.microsoft.com/office/drawing/2014/main" id="{B01EBBF7-F748-489C-AD70-4C2A5987C996}"/>
              </a:ext>
            </a:extLst>
          </p:cNvPr>
          <p:cNvSpPr txBox="1"/>
          <p:nvPr/>
        </p:nvSpPr>
        <p:spPr>
          <a:xfrm>
            <a:off x="2051720" y="1052736"/>
            <a:ext cx="4536504" cy="584775"/>
          </a:xfrm>
          <a:prstGeom prst="rect">
            <a:avLst/>
          </a:prstGeom>
          <a:noFill/>
        </p:spPr>
        <p:txBody>
          <a:bodyPr wrap="square" rtlCol="0">
            <a:spAutoFit/>
          </a:bodyPr>
          <a:lstStyle/>
          <a:p>
            <a:pPr algn="ctr"/>
            <a:r>
              <a:rPr lang="en-GB" sz="3200" b="1" dirty="0"/>
              <a:t>Indicative Content</a:t>
            </a:r>
          </a:p>
        </p:txBody>
      </p:sp>
      <p:sp>
        <p:nvSpPr>
          <p:cNvPr id="6" name="TextBox 5">
            <a:extLst>
              <a:ext uri="{FF2B5EF4-FFF2-40B4-BE49-F238E27FC236}">
                <a16:creationId xmlns:a16="http://schemas.microsoft.com/office/drawing/2014/main" id="{64B88B25-730B-4FE4-8380-72791E61F9A6}"/>
              </a:ext>
            </a:extLst>
          </p:cNvPr>
          <p:cNvSpPr txBox="1"/>
          <p:nvPr/>
        </p:nvSpPr>
        <p:spPr>
          <a:xfrm>
            <a:off x="395536" y="1844824"/>
            <a:ext cx="8568952" cy="4124206"/>
          </a:xfrm>
          <a:prstGeom prst="rect">
            <a:avLst/>
          </a:prstGeom>
          <a:noFill/>
        </p:spPr>
        <p:txBody>
          <a:bodyPr wrap="square" rtlCol="0">
            <a:spAutoFit/>
          </a:bodyPr>
          <a:lstStyle/>
          <a:p>
            <a:pPr marL="342900" lvl="0" indent="-342900" fontAlgn="base" hangingPunct="0">
              <a:spcBef>
                <a:spcPts val="600"/>
              </a:spcBef>
              <a:spcAft>
                <a:spcPts val="600"/>
              </a:spcAft>
              <a:buFont typeface="Arial" panose="020B0604020202020204" pitchFamily="34" charset="0"/>
              <a:buChar char="•"/>
            </a:pPr>
            <a:r>
              <a:rPr lang="en-GB" sz="2800" dirty="0"/>
              <a:t>A consideration of how social, political, economic and geographic factors impact on our 'selves' and how understandings of our personal identities are relevant for debates about social exclusion and inclusion.</a:t>
            </a:r>
          </a:p>
          <a:p>
            <a:pPr marL="342900" lvl="0" indent="-342900" fontAlgn="base" hangingPunct="0">
              <a:spcBef>
                <a:spcPts val="600"/>
              </a:spcBef>
              <a:spcAft>
                <a:spcPts val="600"/>
              </a:spcAft>
              <a:buFont typeface="Arial" panose="020B0604020202020204" pitchFamily="34" charset="0"/>
              <a:buChar char="•"/>
            </a:pPr>
            <a:r>
              <a:rPr lang="en-GB" sz="2800" dirty="0"/>
              <a:t>An examination of the social groups such as gender, sexuality, class, ethnicity, disability and age which influence the formation of identity and an examination of how these relate to ideas about citizenship and welfare in UK society. </a:t>
            </a:r>
          </a:p>
        </p:txBody>
      </p:sp>
    </p:spTree>
    <p:extLst>
      <p:ext uri="{BB962C8B-B14F-4D97-AF65-F5344CB8AC3E}">
        <p14:creationId xmlns:p14="http://schemas.microsoft.com/office/powerpoint/2010/main" val="395987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C987D1-476A-4E78-B3D3-7B60589E9B7C}"/>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Module Overview</a:t>
            </a:r>
          </a:p>
        </p:txBody>
      </p:sp>
      <p:sp>
        <p:nvSpPr>
          <p:cNvPr id="3" name="TextBox 2">
            <a:extLst>
              <a:ext uri="{FF2B5EF4-FFF2-40B4-BE49-F238E27FC236}">
                <a16:creationId xmlns:a16="http://schemas.microsoft.com/office/drawing/2014/main" id="{B01EBBF7-F748-489C-AD70-4C2A5987C996}"/>
              </a:ext>
            </a:extLst>
          </p:cNvPr>
          <p:cNvSpPr txBox="1"/>
          <p:nvPr/>
        </p:nvSpPr>
        <p:spPr>
          <a:xfrm>
            <a:off x="2051720" y="1052736"/>
            <a:ext cx="4536504" cy="584775"/>
          </a:xfrm>
          <a:prstGeom prst="rect">
            <a:avLst/>
          </a:prstGeom>
          <a:noFill/>
        </p:spPr>
        <p:txBody>
          <a:bodyPr wrap="square" rtlCol="0">
            <a:spAutoFit/>
          </a:bodyPr>
          <a:lstStyle/>
          <a:p>
            <a:pPr algn="ctr"/>
            <a:r>
              <a:rPr lang="en-GB" sz="3200" b="1" dirty="0"/>
              <a:t>Indicative Content</a:t>
            </a:r>
          </a:p>
        </p:txBody>
      </p:sp>
      <p:sp>
        <p:nvSpPr>
          <p:cNvPr id="6" name="TextBox 5">
            <a:extLst>
              <a:ext uri="{FF2B5EF4-FFF2-40B4-BE49-F238E27FC236}">
                <a16:creationId xmlns:a16="http://schemas.microsoft.com/office/drawing/2014/main" id="{64B88B25-730B-4FE4-8380-72791E61F9A6}"/>
              </a:ext>
            </a:extLst>
          </p:cNvPr>
          <p:cNvSpPr txBox="1"/>
          <p:nvPr/>
        </p:nvSpPr>
        <p:spPr>
          <a:xfrm>
            <a:off x="395536" y="1916832"/>
            <a:ext cx="8568952" cy="3693319"/>
          </a:xfrm>
          <a:prstGeom prst="rect">
            <a:avLst/>
          </a:prstGeom>
          <a:noFill/>
        </p:spPr>
        <p:txBody>
          <a:bodyPr wrap="square" rtlCol="0">
            <a:spAutoFit/>
          </a:bodyPr>
          <a:lstStyle/>
          <a:p>
            <a:pPr marL="342900" lvl="0" indent="-342900" fontAlgn="base" hangingPunct="0">
              <a:spcBef>
                <a:spcPts val="600"/>
              </a:spcBef>
              <a:spcAft>
                <a:spcPts val="600"/>
              </a:spcAft>
              <a:buFont typeface="Arial" panose="020B0604020202020204" pitchFamily="34" charset="0"/>
              <a:buChar char="•"/>
            </a:pPr>
            <a:r>
              <a:rPr lang="en-GB" sz="2800" dirty="0"/>
              <a:t>Looking at psychological and social theories to explore how individual and group identities are (re)produced in contemporary society. An explanation of the importance of different levels of identity from social to national and how these relate to issues of exclusion including cultural memory and social reproduction. </a:t>
            </a:r>
          </a:p>
          <a:p>
            <a:pPr marL="342900" lvl="0" indent="-342900" fontAlgn="base" hangingPunct="0">
              <a:spcBef>
                <a:spcPts val="600"/>
              </a:spcBef>
              <a:spcAft>
                <a:spcPts val="600"/>
              </a:spcAft>
              <a:buFont typeface="Arial" panose="020B0604020202020204" pitchFamily="34" charset="0"/>
              <a:buChar char="•"/>
            </a:pPr>
            <a:r>
              <a:rPr lang="en-GB" sz="2800" dirty="0"/>
              <a:t>An exploration of the concept and theory of social capital and its potential impact on inclusion.</a:t>
            </a:r>
          </a:p>
        </p:txBody>
      </p:sp>
    </p:spTree>
    <p:extLst>
      <p:ext uri="{BB962C8B-B14F-4D97-AF65-F5344CB8AC3E}">
        <p14:creationId xmlns:p14="http://schemas.microsoft.com/office/powerpoint/2010/main" val="382558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1</a:t>
            </a:r>
          </a:p>
        </p:txBody>
      </p:sp>
      <p:sp>
        <p:nvSpPr>
          <p:cNvPr id="10" name="Action Button: Document 9">
            <a:hlinkClick r:id="rId2" highlightClick="1"/>
            <a:extLst>
              <a:ext uri="{FF2B5EF4-FFF2-40B4-BE49-F238E27FC236}">
                <a16:creationId xmlns:a16="http://schemas.microsoft.com/office/drawing/2014/main" id="{CB86141F-DF34-4C73-8E32-82D04A47F819}"/>
              </a:ext>
            </a:extLst>
          </p:cNvPr>
          <p:cNvSpPr/>
          <p:nvPr/>
        </p:nvSpPr>
        <p:spPr>
          <a:xfrm>
            <a:off x="3533825" y="1916832"/>
            <a:ext cx="1800200" cy="2664296"/>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25615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DF43B-DB1B-4840-8D98-5B27FFC905C5}"/>
              </a:ext>
            </a:extLst>
          </p:cNvPr>
          <p:cNvSpPr txBox="1"/>
          <p:nvPr/>
        </p:nvSpPr>
        <p:spPr>
          <a:xfrm>
            <a:off x="467544" y="326276"/>
            <a:ext cx="7776864" cy="707886"/>
          </a:xfrm>
          <a:prstGeom prst="rect">
            <a:avLst/>
          </a:prstGeom>
          <a:noFill/>
        </p:spPr>
        <p:txBody>
          <a:bodyPr wrap="square" rtlCol="0">
            <a:spAutoFit/>
          </a:bodyPr>
          <a:lstStyle/>
          <a:p>
            <a:pPr algn="ctr"/>
            <a:r>
              <a:rPr lang="en-GB" sz="4000" b="1" dirty="0"/>
              <a:t>Assignment 2</a:t>
            </a:r>
          </a:p>
        </p:txBody>
      </p:sp>
      <p:sp>
        <p:nvSpPr>
          <p:cNvPr id="10" name="Action Button: Document 9">
            <a:hlinkClick r:id="rId2" highlightClick="1"/>
            <a:extLst>
              <a:ext uri="{FF2B5EF4-FFF2-40B4-BE49-F238E27FC236}">
                <a16:creationId xmlns:a16="http://schemas.microsoft.com/office/drawing/2014/main" id="{CB86141F-DF34-4C73-8E32-82D04A47F819}"/>
              </a:ext>
            </a:extLst>
          </p:cNvPr>
          <p:cNvSpPr/>
          <p:nvPr/>
        </p:nvSpPr>
        <p:spPr>
          <a:xfrm>
            <a:off x="3533825" y="1916832"/>
            <a:ext cx="1800200" cy="2664296"/>
          </a:xfrm>
          <a:prstGeom prst="actionButton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7269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6A9D44-36C9-4A57-A28E-5EEEB5496DC1}"/>
              </a:ext>
            </a:extLst>
          </p:cNvPr>
          <p:cNvSpPr txBox="1"/>
          <p:nvPr/>
        </p:nvSpPr>
        <p:spPr>
          <a:xfrm>
            <a:off x="1187624" y="260648"/>
            <a:ext cx="6408712" cy="707886"/>
          </a:xfrm>
          <a:prstGeom prst="rect">
            <a:avLst/>
          </a:prstGeom>
          <a:noFill/>
        </p:spPr>
        <p:txBody>
          <a:bodyPr wrap="square" rtlCol="0">
            <a:spAutoFit/>
          </a:bodyPr>
          <a:lstStyle/>
          <a:p>
            <a:pPr algn="ctr"/>
            <a:r>
              <a:rPr lang="en-GB" sz="4000" b="1" dirty="0"/>
              <a:t>Key Concepts</a:t>
            </a:r>
          </a:p>
        </p:txBody>
      </p:sp>
      <p:sp>
        <p:nvSpPr>
          <p:cNvPr id="3" name="TextBox 2">
            <a:extLst>
              <a:ext uri="{FF2B5EF4-FFF2-40B4-BE49-F238E27FC236}">
                <a16:creationId xmlns:a16="http://schemas.microsoft.com/office/drawing/2014/main" id="{C06EAEA2-9C48-48D7-89A6-C38BDBD1D179}"/>
              </a:ext>
            </a:extLst>
          </p:cNvPr>
          <p:cNvSpPr txBox="1"/>
          <p:nvPr/>
        </p:nvSpPr>
        <p:spPr>
          <a:xfrm>
            <a:off x="1763688" y="1412776"/>
            <a:ext cx="5328592" cy="646331"/>
          </a:xfrm>
          <a:prstGeom prst="rect">
            <a:avLst/>
          </a:prstGeom>
          <a:noFill/>
        </p:spPr>
        <p:txBody>
          <a:bodyPr wrap="square" rtlCol="0">
            <a:spAutoFit/>
          </a:bodyPr>
          <a:lstStyle/>
          <a:p>
            <a:pPr algn="ctr"/>
            <a:r>
              <a:rPr lang="en-GB" sz="3600" b="1" dirty="0"/>
              <a:t>Individuals </a:t>
            </a:r>
          </a:p>
        </p:txBody>
      </p:sp>
      <p:sp>
        <p:nvSpPr>
          <p:cNvPr id="4" name="TextBox 3">
            <a:extLst>
              <a:ext uri="{FF2B5EF4-FFF2-40B4-BE49-F238E27FC236}">
                <a16:creationId xmlns:a16="http://schemas.microsoft.com/office/drawing/2014/main" id="{FFEC376B-2CC6-412B-8A2B-8B8E1367CDCB}"/>
              </a:ext>
            </a:extLst>
          </p:cNvPr>
          <p:cNvSpPr txBox="1"/>
          <p:nvPr/>
        </p:nvSpPr>
        <p:spPr>
          <a:xfrm>
            <a:off x="1775656" y="2348880"/>
            <a:ext cx="5328592" cy="646331"/>
          </a:xfrm>
          <a:prstGeom prst="rect">
            <a:avLst/>
          </a:prstGeom>
          <a:noFill/>
        </p:spPr>
        <p:txBody>
          <a:bodyPr wrap="square" rtlCol="0">
            <a:spAutoFit/>
          </a:bodyPr>
          <a:lstStyle/>
          <a:p>
            <a:pPr algn="ctr"/>
            <a:r>
              <a:rPr lang="en-GB" sz="3600" b="1" dirty="0"/>
              <a:t>Groups </a:t>
            </a:r>
          </a:p>
        </p:txBody>
      </p:sp>
      <p:sp>
        <p:nvSpPr>
          <p:cNvPr id="5" name="TextBox 4">
            <a:extLst>
              <a:ext uri="{FF2B5EF4-FFF2-40B4-BE49-F238E27FC236}">
                <a16:creationId xmlns:a16="http://schemas.microsoft.com/office/drawing/2014/main" id="{968892D7-1BFD-4E17-ABB7-0C936F2D169D}"/>
              </a:ext>
            </a:extLst>
          </p:cNvPr>
          <p:cNvSpPr txBox="1"/>
          <p:nvPr/>
        </p:nvSpPr>
        <p:spPr>
          <a:xfrm>
            <a:off x="1775656" y="3356992"/>
            <a:ext cx="5328592" cy="646331"/>
          </a:xfrm>
          <a:prstGeom prst="rect">
            <a:avLst/>
          </a:prstGeom>
          <a:noFill/>
        </p:spPr>
        <p:txBody>
          <a:bodyPr wrap="square" rtlCol="0">
            <a:spAutoFit/>
          </a:bodyPr>
          <a:lstStyle/>
          <a:p>
            <a:pPr algn="ctr"/>
            <a:r>
              <a:rPr lang="en-GB" sz="3600" b="1" dirty="0"/>
              <a:t>Society </a:t>
            </a:r>
          </a:p>
        </p:txBody>
      </p:sp>
      <p:sp>
        <p:nvSpPr>
          <p:cNvPr id="6" name="TextBox 5">
            <a:extLst>
              <a:ext uri="{FF2B5EF4-FFF2-40B4-BE49-F238E27FC236}">
                <a16:creationId xmlns:a16="http://schemas.microsoft.com/office/drawing/2014/main" id="{4F675D98-E031-44F8-A15F-15C9B8EA035E}"/>
              </a:ext>
            </a:extLst>
          </p:cNvPr>
          <p:cNvSpPr txBox="1"/>
          <p:nvPr/>
        </p:nvSpPr>
        <p:spPr>
          <a:xfrm>
            <a:off x="467544" y="4293096"/>
            <a:ext cx="8352928"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These are all words that we take for granted but when we use them in the study of people and society then we need to be clear what they mean</a:t>
            </a:r>
          </a:p>
        </p:txBody>
      </p:sp>
    </p:spTree>
    <p:extLst>
      <p:ext uri="{BB962C8B-B14F-4D97-AF65-F5344CB8AC3E}">
        <p14:creationId xmlns:p14="http://schemas.microsoft.com/office/powerpoint/2010/main" val="114019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Individuals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2132856"/>
            <a:ext cx="8208912" cy="2677656"/>
          </a:xfrm>
          <a:prstGeom prst="rect">
            <a:avLst/>
          </a:prstGeom>
          <a:noFill/>
        </p:spPr>
        <p:txBody>
          <a:bodyPr wrap="square" rtlCol="0">
            <a:spAutoFit/>
          </a:bodyPr>
          <a:lstStyle/>
          <a:p>
            <a:pPr algn="ctr"/>
            <a:r>
              <a:rPr lang="en-GB" sz="2800" dirty="0"/>
              <a:t>In small groups, discuss the concept of the ‘individual’.</a:t>
            </a:r>
          </a:p>
          <a:p>
            <a:pPr algn="ctr"/>
            <a:endParaRPr lang="en-GB" sz="2800" dirty="0"/>
          </a:p>
          <a:p>
            <a:pPr algn="ctr"/>
            <a:r>
              <a:rPr lang="en-GB" sz="2800" dirty="0"/>
              <a:t> </a:t>
            </a:r>
            <a:r>
              <a:rPr lang="en-GB" sz="2800" i="1" dirty="0"/>
              <a:t>What do you understand this to mean? </a:t>
            </a:r>
          </a:p>
          <a:p>
            <a:pPr algn="ctr"/>
            <a:endParaRPr lang="en-GB" sz="2800" i="1" dirty="0"/>
          </a:p>
          <a:p>
            <a:pPr algn="ctr"/>
            <a:r>
              <a:rPr lang="en-GB" sz="2800" i="1" dirty="0"/>
              <a:t>What other words and concepts do we associate with the word individual?</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856" y="1061403"/>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211960" y="1268760"/>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2699792" y="5733256"/>
            <a:ext cx="3528392" cy="523220"/>
          </a:xfrm>
          <a:prstGeom prst="rect">
            <a:avLst/>
          </a:prstGeom>
          <a:noFill/>
        </p:spPr>
        <p:txBody>
          <a:bodyPr wrap="square" rtlCol="0">
            <a:spAutoFit/>
          </a:bodyPr>
          <a:lstStyle/>
          <a:p>
            <a:r>
              <a:rPr lang="en-GB" sz="2800" dirty="0"/>
              <a:t>Feedback to your Tutor</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7475" y="4967840"/>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131840" y="5085184"/>
            <a:ext cx="2664296" cy="369332"/>
          </a:xfrm>
          <a:prstGeom prst="rect">
            <a:avLst/>
          </a:prstGeom>
          <a:noFill/>
        </p:spPr>
        <p:txBody>
          <a:bodyPr wrap="square" rtlCol="0">
            <a:spAutoFit/>
          </a:bodyPr>
          <a:lstStyle/>
          <a:p>
            <a:r>
              <a:rPr lang="en-GB" dirty="0"/>
              <a:t>Guided Study Worksheet 1</a:t>
            </a:r>
          </a:p>
        </p:txBody>
      </p:sp>
    </p:spTree>
    <p:extLst>
      <p:ext uri="{BB962C8B-B14F-4D97-AF65-F5344CB8AC3E}">
        <p14:creationId xmlns:p14="http://schemas.microsoft.com/office/powerpoint/2010/main" val="167513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D52AE-3C98-4CFD-9FE6-AB3131B74895}"/>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Individuals </a:t>
            </a:r>
          </a:p>
        </p:txBody>
      </p:sp>
      <p:sp>
        <p:nvSpPr>
          <p:cNvPr id="3" name="TextBox 2">
            <a:extLst>
              <a:ext uri="{FF2B5EF4-FFF2-40B4-BE49-F238E27FC236}">
                <a16:creationId xmlns:a16="http://schemas.microsoft.com/office/drawing/2014/main" id="{0B8CDD36-A1B8-42A9-B628-E6C817C45C74}"/>
              </a:ext>
            </a:extLst>
          </p:cNvPr>
          <p:cNvSpPr txBox="1"/>
          <p:nvPr/>
        </p:nvSpPr>
        <p:spPr>
          <a:xfrm>
            <a:off x="611560" y="1268760"/>
            <a:ext cx="4680520" cy="523220"/>
          </a:xfrm>
          <a:prstGeom prst="rect">
            <a:avLst/>
          </a:prstGeom>
          <a:noFill/>
        </p:spPr>
        <p:txBody>
          <a:bodyPr wrap="square" rtlCol="0">
            <a:spAutoFit/>
          </a:bodyPr>
          <a:lstStyle/>
          <a:p>
            <a:r>
              <a:rPr lang="en-GB" sz="2800" b="1" dirty="0"/>
              <a:t>Individual</a:t>
            </a:r>
            <a:r>
              <a:rPr lang="en-GB" sz="2800" dirty="0"/>
              <a:t>: </a:t>
            </a:r>
            <a:r>
              <a:rPr lang="en-GB" sz="2800" i="1" dirty="0"/>
              <a:t>adjective and noun</a:t>
            </a:r>
            <a:endParaRPr lang="en-GB" sz="2800" dirty="0"/>
          </a:p>
        </p:txBody>
      </p:sp>
      <p:sp>
        <p:nvSpPr>
          <p:cNvPr id="4" name="TextBox 3">
            <a:extLst>
              <a:ext uri="{FF2B5EF4-FFF2-40B4-BE49-F238E27FC236}">
                <a16:creationId xmlns:a16="http://schemas.microsoft.com/office/drawing/2014/main" id="{041BA23E-AC9D-466A-A7A0-47E21E24D042}"/>
              </a:ext>
            </a:extLst>
          </p:cNvPr>
          <p:cNvSpPr txBox="1"/>
          <p:nvPr/>
        </p:nvSpPr>
        <p:spPr>
          <a:xfrm>
            <a:off x="1331640" y="2420888"/>
            <a:ext cx="6768752" cy="1384995"/>
          </a:xfrm>
          <a:prstGeom prst="rect">
            <a:avLst/>
          </a:prstGeom>
          <a:noFill/>
        </p:spPr>
        <p:txBody>
          <a:bodyPr wrap="square" rtlCol="0">
            <a:spAutoFit/>
          </a:bodyPr>
          <a:lstStyle/>
          <a:p>
            <a:r>
              <a:rPr lang="en-GB" sz="2800" i="1" dirty="0"/>
              <a:t>Of, pertaining or peculiar to a single person or thing, rather than a group; characteristic of an individual</a:t>
            </a:r>
          </a:p>
        </p:txBody>
      </p:sp>
      <p:sp>
        <p:nvSpPr>
          <p:cNvPr id="5" name="TextBox 4">
            <a:extLst>
              <a:ext uri="{FF2B5EF4-FFF2-40B4-BE49-F238E27FC236}">
                <a16:creationId xmlns:a16="http://schemas.microsoft.com/office/drawing/2014/main" id="{0B0CD83D-530A-469F-B9F2-0935878EEA92}"/>
              </a:ext>
            </a:extLst>
          </p:cNvPr>
          <p:cNvSpPr txBox="1"/>
          <p:nvPr/>
        </p:nvSpPr>
        <p:spPr>
          <a:xfrm>
            <a:off x="3131840" y="4221088"/>
            <a:ext cx="5184576" cy="400110"/>
          </a:xfrm>
          <a:prstGeom prst="rect">
            <a:avLst/>
          </a:prstGeom>
          <a:noFill/>
        </p:spPr>
        <p:txBody>
          <a:bodyPr wrap="square" rtlCol="0">
            <a:spAutoFit/>
          </a:bodyPr>
          <a:lstStyle/>
          <a:p>
            <a:r>
              <a:rPr lang="en-GB" sz="2000" dirty="0"/>
              <a:t>Shorter Oxford English Dictionary (2007)</a:t>
            </a:r>
          </a:p>
        </p:txBody>
      </p:sp>
    </p:spTree>
    <p:extLst>
      <p:ext uri="{BB962C8B-B14F-4D97-AF65-F5344CB8AC3E}">
        <p14:creationId xmlns:p14="http://schemas.microsoft.com/office/powerpoint/2010/main" val="384495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Groups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1772816"/>
            <a:ext cx="8208912" cy="3447098"/>
          </a:xfrm>
          <a:prstGeom prst="rect">
            <a:avLst/>
          </a:prstGeom>
          <a:noFill/>
        </p:spPr>
        <p:txBody>
          <a:bodyPr wrap="square" rtlCol="0">
            <a:spAutoFit/>
          </a:bodyPr>
          <a:lstStyle/>
          <a:p>
            <a:pPr algn="ctr"/>
            <a:r>
              <a:rPr lang="en-GB" sz="2800" dirty="0"/>
              <a:t>In small groups, discuss the concept of a ‘group’.</a:t>
            </a:r>
          </a:p>
          <a:p>
            <a:pPr algn="ctr"/>
            <a:endParaRPr lang="en-GB" sz="2800" dirty="0"/>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 word group?</a:t>
            </a:r>
          </a:p>
          <a:p>
            <a:pPr algn="ctr">
              <a:spcBef>
                <a:spcPts val="1200"/>
              </a:spcBef>
              <a:spcAft>
                <a:spcPts val="1200"/>
              </a:spcAft>
            </a:pPr>
            <a:r>
              <a:rPr lang="en-GB" sz="2800" i="1" dirty="0"/>
              <a:t>What types of group can you think of?</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08720"/>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067944" y="1116077"/>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3131840" y="6096174"/>
            <a:ext cx="3528392" cy="523220"/>
          </a:xfrm>
          <a:prstGeom prst="rect">
            <a:avLst/>
          </a:prstGeom>
          <a:noFill/>
        </p:spPr>
        <p:txBody>
          <a:bodyPr wrap="square" rtlCol="0">
            <a:spAutoFit/>
          </a:bodyPr>
          <a:lstStyle/>
          <a:p>
            <a:r>
              <a:rPr lang="en-GB" sz="2800" dirty="0"/>
              <a:t>Feedback to your Tutor</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523" y="5424874"/>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563888" y="5542218"/>
            <a:ext cx="2664296" cy="369332"/>
          </a:xfrm>
          <a:prstGeom prst="rect">
            <a:avLst/>
          </a:prstGeom>
          <a:noFill/>
        </p:spPr>
        <p:txBody>
          <a:bodyPr wrap="square" rtlCol="0">
            <a:spAutoFit/>
          </a:bodyPr>
          <a:lstStyle/>
          <a:p>
            <a:r>
              <a:rPr lang="en-GB" dirty="0"/>
              <a:t>Guided Study Worksheet 1</a:t>
            </a:r>
          </a:p>
        </p:txBody>
      </p:sp>
    </p:spTree>
    <p:extLst>
      <p:ext uri="{BB962C8B-B14F-4D97-AF65-F5344CB8AC3E}">
        <p14:creationId xmlns:p14="http://schemas.microsoft.com/office/powerpoint/2010/main" val="268462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D52AE-3C98-4CFD-9FE6-AB3131B74895}"/>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Groups </a:t>
            </a:r>
          </a:p>
        </p:txBody>
      </p:sp>
      <p:sp>
        <p:nvSpPr>
          <p:cNvPr id="3" name="TextBox 2">
            <a:extLst>
              <a:ext uri="{FF2B5EF4-FFF2-40B4-BE49-F238E27FC236}">
                <a16:creationId xmlns:a16="http://schemas.microsoft.com/office/drawing/2014/main" id="{0B8CDD36-A1B8-42A9-B628-E6C817C45C74}"/>
              </a:ext>
            </a:extLst>
          </p:cNvPr>
          <p:cNvSpPr txBox="1"/>
          <p:nvPr/>
        </p:nvSpPr>
        <p:spPr>
          <a:xfrm>
            <a:off x="611560" y="1268760"/>
            <a:ext cx="4680520" cy="523220"/>
          </a:xfrm>
          <a:prstGeom prst="rect">
            <a:avLst/>
          </a:prstGeom>
          <a:noFill/>
        </p:spPr>
        <p:txBody>
          <a:bodyPr wrap="square" rtlCol="0">
            <a:spAutoFit/>
          </a:bodyPr>
          <a:lstStyle/>
          <a:p>
            <a:r>
              <a:rPr lang="en-GB" sz="2800" b="1" dirty="0"/>
              <a:t>Group</a:t>
            </a:r>
            <a:r>
              <a:rPr lang="en-GB" sz="2800" dirty="0"/>
              <a:t>: </a:t>
            </a:r>
            <a:r>
              <a:rPr lang="en-GB" sz="2800" i="1" dirty="0"/>
              <a:t>noun</a:t>
            </a:r>
            <a:endParaRPr lang="en-GB" sz="2800" dirty="0"/>
          </a:p>
        </p:txBody>
      </p:sp>
      <p:sp>
        <p:nvSpPr>
          <p:cNvPr id="4" name="TextBox 3">
            <a:extLst>
              <a:ext uri="{FF2B5EF4-FFF2-40B4-BE49-F238E27FC236}">
                <a16:creationId xmlns:a16="http://schemas.microsoft.com/office/drawing/2014/main" id="{041BA23E-AC9D-466A-A7A0-47E21E24D042}"/>
              </a:ext>
            </a:extLst>
          </p:cNvPr>
          <p:cNvSpPr txBox="1"/>
          <p:nvPr/>
        </p:nvSpPr>
        <p:spPr>
          <a:xfrm>
            <a:off x="1331640" y="2420888"/>
            <a:ext cx="6768752" cy="2246769"/>
          </a:xfrm>
          <a:prstGeom prst="rect">
            <a:avLst/>
          </a:prstGeom>
          <a:noFill/>
        </p:spPr>
        <p:txBody>
          <a:bodyPr wrap="square" rtlCol="0">
            <a:spAutoFit/>
          </a:bodyPr>
          <a:lstStyle/>
          <a:p>
            <a:r>
              <a:rPr lang="en-GB" sz="2800" i="1" dirty="0"/>
              <a:t>A number of people or things regarded as forming a unity or whole on the grounds of some mutual or common relation or purpose, or classed together because of a degree of similarity</a:t>
            </a:r>
          </a:p>
        </p:txBody>
      </p:sp>
      <p:sp>
        <p:nvSpPr>
          <p:cNvPr id="5" name="TextBox 4">
            <a:extLst>
              <a:ext uri="{FF2B5EF4-FFF2-40B4-BE49-F238E27FC236}">
                <a16:creationId xmlns:a16="http://schemas.microsoft.com/office/drawing/2014/main" id="{0B0CD83D-530A-469F-B9F2-0935878EEA92}"/>
              </a:ext>
            </a:extLst>
          </p:cNvPr>
          <p:cNvSpPr txBox="1"/>
          <p:nvPr/>
        </p:nvSpPr>
        <p:spPr>
          <a:xfrm>
            <a:off x="3347864" y="4952355"/>
            <a:ext cx="5184576" cy="400110"/>
          </a:xfrm>
          <a:prstGeom prst="rect">
            <a:avLst/>
          </a:prstGeom>
          <a:noFill/>
        </p:spPr>
        <p:txBody>
          <a:bodyPr wrap="square" rtlCol="0">
            <a:spAutoFit/>
          </a:bodyPr>
          <a:lstStyle/>
          <a:p>
            <a:r>
              <a:rPr lang="en-GB" sz="2000" dirty="0"/>
              <a:t>Shorter Oxford English Dictionary (2007)</a:t>
            </a:r>
          </a:p>
        </p:txBody>
      </p:sp>
    </p:spTree>
    <p:extLst>
      <p:ext uri="{BB962C8B-B14F-4D97-AF65-F5344CB8AC3E}">
        <p14:creationId xmlns:p14="http://schemas.microsoft.com/office/powerpoint/2010/main" val="77671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6A2EA-B4A5-4211-BB59-49022A1F90CF}"/>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Society </a:t>
            </a:r>
          </a:p>
        </p:txBody>
      </p:sp>
      <p:sp>
        <p:nvSpPr>
          <p:cNvPr id="3" name="TextBox 2">
            <a:extLst>
              <a:ext uri="{FF2B5EF4-FFF2-40B4-BE49-F238E27FC236}">
                <a16:creationId xmlns:a16="http://schemas.microsoft.com/office/drawing/2014/main" id="{ECDEE7E9-0997-4007-9CF5-AB4974FD0047}"/>
              </a:ext>
            </a:extLst>
          </p:cNvPr>
          <p:cNvSpPr txBox="1"/>
          <p:nvPr/>
        </p:nvSpPr>
        <p:spPr>
          <a:xfrm>
            <a:off x="467544" y="1772816"/>
            <a:ext cx="8208912" cy="2708434"/>
          </a:xfrm>
          <a:prstGeom prst="rect">
            <a:avLst/>
          </a:prstGeom>
          <a:noFill/>
        </p:spPr>
        <p:txBody>
          <a:bodyPr wrap="square" rtlCol="0">
            <a:spAutoFit/>
          </a:bodyPr>
          <a:lstStyle/>
          <a:p>
            <a:pPr algn="ctr"/>
            <a:r>
              <a:rPr lang="en-GB" sz="2800" dirty="0"/>
              <a:t>In small groups, discuss the concept of  ‘society’.</a:t>
            </a:r>
          </a:p>
          <a:p>
            <a:pPr algn="ctr"/>
            <a:endParaRPr lang="en-GB" sz="2800" dirty="0"/>
          </a:p>
          <a:p>
            <a:pPr algn="ctr">
              <a:spcBef>
                <a:spcPts val="1200"/>
              </a:spcBef>
              <a:spcAft>
                <a:spcPts val="1200"/>
              </a:spcAft>
            </a:pPr>
            <a:r>
              <a:rPr lang="en-GB" sz="2800" dirty="0"/>
              <a:t> </a:t>
            </a:r>
            <a:r>
              <a:rPr lang="en-GB" sz="2800" i="1" dirty="0"/>
              <a:t>What do you understand this to mean? </a:t>
            </a:r>
          </a:p>
          <a:p>
            <a:pPr algn="ctr">
              <a:spcBef>
                <a:spcPts val="1200"/>
              </a:spcBef>
              <a:spcAft>
                <a:spcPts val="1200"/>
              </a:spcAft>
            </a:pPr>
            <a:r>
              <a:rPr lang="en-GB" sz="2800" i="1" dirty="0"/>
              <a:t>What other words and concepts do we associate with the word society?</a:t>
            </a:r>
          </a:p>
        </p:txBody>
      </p:sp>
      <p:pic>
        <p:nvPicPr>
          <p:cNvPr id="5" name="Picture 4">
            <a:extLst>
              <a:ext uri="{FF2B5EF4-FFF2-40B4-BE49-F238E27FC236}">
                <a16:creationId xmlns:a16="http://schemas.microsoft.com/office/drawing/2014/main" id="{DB466202-5CC5-42D9-87EC-DA6D80817B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08720"/>
            <a:ext cx="854825" cy="854825"/>
          </a:xfrm>
          <a:prstGeom prst="rect">
            <a:avLst/>
          </a:prstGeom>
        </p:spPr>
      </p:pic>
      <p:sp>
        <p:nvSpPr>
          <p:cNvPr id="6" name="TextBox 5">
            <a:extLst>
              <a:ext uri="{FF2B5EF4-FFF2-40B4-BE49-F238E27FC236}">
                <a16:creationId xmlns:a16="http://schemas.microsoft.com/office/drawing/2014/main" id="{213F2FB6-7358-4FBA-9745-D9E8E49A733C}"/>
              </a:ext>
            </a:extLst>
          </p:cNvPr>
          <p:cNvSpPr txBox="1"/>
          <p:nvPr/>
        </p:nvSpPr>
        <p:spPr>
          <a:xfrm>
            <a:off x="4067944" y="1116077"/>
            <a:ext cx="2160240" cy="369332"/>
          </a:xfrm>
          <a:prstGeom prst="rect">
            <a:avLst/>
          </a:prstGeom>
          <a:noFill/>
        </p:spPr>
        <p:txBody>
          <a:bodyPr wrap="square" rtlCol="0">
            <a:spAutoFit/>
          </a:bodyPr>
          <a:lstStyle/>
          <a:p>
            <a:r>
              <a:rPr lang="en-GB" dirty="0"/>
              <a:t>Group Activity</a:t>
            </a:r>
          </a:p>
        </p:txBody>
      </p:sp>
      <p:sp>
        <p:nvSpPr>
          <p:cNvPr id="7" name="TextBox 6">
            <a:extLst>
              <a:ext uri="{FF2B5EF4-FFF2-40B4-BE49-F238E27FC236}">
                <a16:creationId xmlns:a16="http://schemas.microsoft.com/office/drawing/2014/main" id="{5BA32A1E-515B-4095-B8FE-ADD989BD40AC}"/>
              </a:ext>
            </a:extLst>
          </p:cNvPr>
          <p:cNvSpPr txBox="1"/>
          <p:nvPr/>
        </p:nvSpPr>
        <p:spPr>
          <a:xfrm>
            <a:off x="3131840" y="6096174"/>
            <a:ext cx="3528392" cy="523220"/>
          </a:xfrm>
          <a:prstGeom prst="rect">
            <a:avLst/>
          </a:prstGeom>
          <a:noFill/>
        </p:spPr>
        <p:txBody>
          <a:bodyPr wrap="square" rtlCol="0">
            <a:spAutoFit/>
          </a:bodyPr>
          <a:lstStyle/>
          <a:p>
            <a:r>
              <a:rPr lang="en-GB" sz="2800" dirty="0"/>
              <a:t>Feedback to your Tutor</a:t>
            </a:r>
          </a:p>
        </p:txBody>
      </p:sp>
      <p:pic>
        <p:nvPicPr>
          <p:cNvPr id="11" name="Picture 10">
            <a:extLst>
              <a:ext uri="{FF2B5EF4-FFF2-40B4-BE49-F238E27FC236}">
                <a16:creationId xmlns:a16="http://schemas.microsoft.com/office/drawing/2014/main" id="{2AAF8449-03EC-4735-A88F-6A7B23AF9E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523" y="5424874"/>
            <a:ext cx="624634" cy="608087"/>
          </a:xfrm>
          <a:prstGeom prst="rect">
            <a:avLst/>
          </a:prstGeom>
        </p:spPr>
      </p:pic>
      <p:sp>
        <p:nvSpPr>
          <p:cNvPr id="12" name="TextBox 11">
            <a:extLst>
              <a:ext uri="{FF2B5EF4-FFF2-40B4-BE49-F238E27FC236}">
                <a16:creationId xmlns:a16="http://schemas.microsoft.com/office/drawing/2014/main" id="{4F5280F0-1BF4-43A2-A25C-4FF87FB60D11}"/>
              </a:ext>
            </a:extLst>
          </p:cNvPr>
          <p:cNvSpPr txBox="1"/>
          <p:nvPr/>
        </p:nvSpPr>
        <p:spPr>
          <a:xfrm>
            <a:off x="3563888" y="5542218"/>
            <a:ext cx="2664296" cy="369332"/>
          </a:xfrm>
          <a:prstGeom prst="rect">
            <a:avLst/>
          </a:prstGeom>
          <a:noFill/>
        </p:spPr>
        <p:txBody>
          <a:bodyPr wrap="square" rtlCol="0">
            <a:spAutoFit/>
          </a:bodyPr>
          <a:lstStyle/>
          <a:p>
            <a:r>
              <a:rPr lang="en-GB" dirty="0"/>
              <a:t>Guided Study Worksheet 1</a:t>
            </a:r>
          </a:p>
        </p:txBody>
      </p:sp>
    </p:spTree>
    <p:extLst>
      <p:ext uri="{BB962C8B-B14F-4D97-AF65-F5344CB8AC3E}">
        <p14:creationId xmlns:p14="http://schemas.microsoft.com/office/powerpoint/2010/main" val="1587851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D52AE-3C98-4CFD-9FE6-AB3131B74895}"/>
              </a:ext>
            </a:extLst>
          </p:cNvPr>
          <p:cNvSpPr txBox="1"/>
          <p:nvPr/>
        </p:nvSpPr>
        <p:spPr>
          <a:xfrm>
            <a:off x="1763688" y="316568"/>
            <a:ext cx="5328592" cy="646331"/>
          </a:xfrm>
          <a:prstGeom prst="rect">
            <a:avLst/>
          </a:prstGeom>
          <a:noFill/>
        </p:spPr>
        <p:txBody>
          <a:bodyPr wrap="square" rtlCol="0">
            <a:spAutoFit/>
          </a:bodyPr>
          <a:lstStyle/>
          <a:p>
            <a:pPr algn="ctr"/>
            <a:r>
              <a:rPr lang="en-GB" sz="3600" b="1" dirty="0"/>
              <a:t>Society </a:t>
            </a:r>
          </a:p>
        </p:txBody>
      </p:sp>
      <p:sp>
        <p:nvSpPr>
          <p:cNvPr id="3" name="TextBox 2">
            <a:extLst>
              <a:ext uri="{FF2B5EF4-FFF2-40B4-BE49-F238E27FC236}">
                <a16:creationId xmlns:a16="http://schemas.microsoft.com/office/drawing/2014/main" id="{0B8CDD36-A1B8-42A9-B628-E6C817C45C74}"/>
              </a:ext>
            </a:extLst>
          </p:cNvPr>
          <p:cNvSpPr txBox="1"/>
          <p:nvPr/>
        </p:nvSpPr>
        <p:spPr>
          <a:xfrm>
            <a:off x="611560" y="1268760"/>
            <a:ext cx="4680520" cy="523220"/>
          </a:xfrm>
          <a:prstGeom prst="rect">
            <a:avLst/>
          </a:prstGeom>
          <a:noFill/>
        </p:spPr>
        <p:txBody>
          <a:bodyPr wrap="square" rtlCol="0">
            <a:spAutoFit/>
          </a:bodyPr>
          <a:lstStyle/>
          <a:p>
            <a:r>
              <a:rPr lang="en-GB" sz="2800" b="1" dirty="0"/>
              <a:t>Society</a:t>
            </a:r>
            <a:r>
              <a:rPr lang="en-GB" sz="2800" dirty="0"/>
              <a:t>: </a:t>
            </a:r>
            <a:r>
              <a:rPr lang="en-GB" sz="2800" i="1" dirty="0"/>
              <a:t>noun</a:t>
            </a:r>
            <a:endParaRPr lang="en-GB" sz="2800" dirty="0"/>
          </a:p>
        </p:txBody>
      </p:sp>
      <p:sp>
        <p:nvSpPr>
          <p:cNvPr id="4" name="TextBox 3">
            <a:extLst>
              <a:ext uri="{FF2B5EF4-FFF2-40B4-BE49-F238E27FC236}">
                <a16:creationId xmlns:a16="http://schemas.microsoft.com/office/drawing/2014/main" id="{041BA23E-AC9D-466A-A7A0-47E21E24D042}"/>
              </a:ext>
            </a:extLst>
          </p:cNvPr>
          <p:cNvSpPr txBox="1"/>
          <p:nvPr/>
        </p:nvSpPr>
        <p:spPr>
          <a:xfrm>
            <a:off x="1331640" y="1814225"/>
            <a:ext cx="6768752" cy="1815882"/>
          </a:xfrm>
          <a:prstGeom prst="rect">
            <a:avLst/>
          </a:prstGeom>
          <a:noFill/>
        </p:spPr>
        <p:txBody>
          <a:bodyPr wrap="square" rtlCol="0">
            <a:spAutoFit/>
          </a:bodyPr>
          <a:lstStyle/>
          <a:p>
            <a:r>
              <a:rPr lang="en-GB" sz="2800" i="1" dirty="0"/>
              <a:t>The system of customs and organization adopted by a body of (esp. human) individuals for harmonious and interactive coexistence for mutual benefit</a:t>
            </a:r>
          </a:p>
        </p:txBody>
      </p:sp>
      <p:sp>
        <p:nvSpPr>
          <p:cNvPr id="5" name="TextBox 4">
            <a:extLst>
              <a:ext uri="{FF2B5EF4-FFF2-40B4-BE49-F238E27FC236}">
                <a16:creationId xmlns:a16="http://schemas.microsoft.com/office/drawing/2014/main" id="{0B0CD83D-530A-469F-B9F2-0935878EEA92}"/>
              </a:ext>
            </a:extLst>
          </p:cNvPr>
          <p:cNvSpPr txBox="1"/>
          <p:nvPr/>
        </p:nvSpPr>
        <p:spPr>
          <a:xfrm>
            <a:off x="3779912" y="6125646"/>
            <a:ext cx="5184576" cy="400110"/>
          </a:xfrm>
          <a:prstGeom prst="rect">
            <a:avLst/>
          </a:prstGeom>
          <a:noFill/>
        </p:spPr>
        <p:txBody>
          <a:bodyPr wrap="square" rtlCol="0">
            <a:spAutoFit/>
          </a:bodyPr>
          <a:lstStyle/>
          <a:p>
            <a:r>
              <a:rPr lang="en-GB" sz="2000" dirty="0"/>
              <a:t>Shorter Oxford English Dictionary (2007)</a:t>
            </a:r>
          </a:p>
        </p:txBody>
      </p:sp>
      <p:sp>
        <p:nvSpPr>
          <p:cNvPr id="6" name="TextBox 5">
            <a:extLst>
              <a:ext uri="{FF2B5EF4-FFF2-40B4-BE49-F238E27FC236}">
                <a16:creationId xmlns:a16="http://schemas.microsoft.com/office/drawing/2014/main" id="{F5246C1A-CBAB-457D-A97A-8A8247DE9B9B}"/>
              </a:ext>
            </a:extLst>
          </p:cNvPr>
          <p:cNvSpPr txBox="1"/>
          <p:nvPr/>
        </p:nvSpPr>
        <p:spPr>
          <a:xfrm>
            <a:off x="1331640" y="3772276"/>
            <a:ext cx="6768752" cy="954107"/>
          </a:xfrm>
          <a:prstGeom prst="rect">
            <a:avLst/>
          </a:prstGeom>
          <a:noFill/>
        </p:spPr>
        <p:txBody>
          <a:bodyPr wrap="square" rtlCol="0">
            <a:spAutoFit/>
          </a:bodyPr>
          <a:lstStyle/>
          <a:p>
            <a:r>
              <a:rPr lang="en-GB" sz="2800" i="1" dirty="0"/>
              <a:t>The aggregate of people living together in a more or less ordered community</a:t>
            </a:r>
          </a:p>
        </p:txBody>
      </p:sp>
    </p:spTree>
    <p:extLst>
      <p:ext uri="{BB962C8B-B14F-4D97-AF65-F5344CB8AC3E}">
        <p14:creationId xmlns:p14="http://schemas.microsoft.com/office/powerpoint/2010/main" val="114435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85F355-F7B3-4CDA-945C-B0EC1752263D}"/>
              </a:ext>
            </a:extLst>
          </p:cNvPr>
          <p:cNvSpPr txBox="1"/>
          <p:nvPr/>
        </p:nvSpPr>
        <p:spPr>
          <a:xfrm>
            <a:off x="1475656" y="286520"/>
            <a:ext cx="5832648" cy="707886"/>
          </a:xfrm>
          <a:prstGeom prst="rect">
            <a:avLst/>
          </a:prstGeom>
          <a:noFill/>
        </p:spPr>
        <p:txBody>
          <a:bodyPr wrap="square" rtlCol="0">
            <a:spAutoFit/>
          </a:bodyPr>
          <a:lstStyle/>
          <a:p>
            <a:pPr algn="ctr"/>
            <a:r>
              <a:rPr lang="en-GB" sz="4000" b="1" dirty="0"/>
              <a:t>Society</a:t>
            </a:r>
          </a:p>
        </p:txBody>
      </p:sp>
      <p:sp>
        <p:nvSpPr>
          <p:cNvPr id="3" name="TextBox 2">
            <a:extLst>
              <a:ext uri="{FF2B5EF4-FFF2-40B4-BE49-F238E27FC236}">
                <a16:creationId xmlns:a16="http://schemas.microsoft.com/office/drawing/2014/main" id="{2D5B90B2-598A-4706-974F-ED99F2281A78}"/>
              </a:ext>
            </a:extLst>
          </p:cNvPr>
          <p:cNvSpPr txBox="1"/>
          <p:nvPr/>
        </p:nvSpPr>
        <p:spPr>
          <a:xfrm>
            <a:off x="647564" y="1689533"/>
            <a:ext cx="7848872"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As we have already said, we use the word society in our everyday speech</a:t>
            </a:r>
          </a:p>
          <a:p>
            <a:pPr marL="457200" indent="-457200">
              <a:spcBef>
                <a:spcPts val="600"/>
              </a:spcBef>
              <a:spcAft>
                <a:spcPts val="600"/>
              </a:spcAft>
              <a:buFont typeface="Arial" panose="020B0604020202020204" pitchFamily="34" charset="0"/>
              <a:buChar char="•"/>
            </a:pPr>
            <a:r>
              <a:rPr lang="en-GB" sz="2800" dirty="0"/>
              <a:t>We talk of ‘modern’ society, Building Society, ‘high’ society, ‘civilised’ society, ‘polite’ society etc.</a:t>
            </a:r>
          </a:p>
          <a:p>
            <a:pPr marL="457200" indent="-457200">
              <a:spcBef>
                <a:spcPts val="600"/>
              </a:spcBef>
              <a:spcAft>
                <a:spcPts val="600"/>
              </a:spcAft>
              <a:buFont typeface="Arial" panose="020B0604020202020204" pitchFamily="34" charset="0"/>
              <a:buChar char="•"/>
            </a:pPr>
            <a:r>
              <a:rPr lang="en-GB" sz="2800" dirty="0"/>
              <a:t>However even with such a common concept there are theoretical and ideological differences</a:t>
            </a:r>
          </a:p>
        </p:txBody>
      </p:sp>
    </p:spTree>
    <p:extLst>
      <p:ext uri="{BB962C8B-B14F-4D97-AF65-F5344CB8AC3E}">
        <p14:creationId xmlns:p14="http://schemas.microsoft.com/office/powerpoint/2010/main" val="3752756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B045F2D0-756E-4E48-AAC8-CD9EAAA18028}"/>
              </a:ext>
            </a:extLst>
          </p:cNvPr>
          <p:cNvSpPr/>
          <p:nvPr/>
        </p:nvSpPr>
        <p:spPr>
          <a:xfrm>
            <a:off x="1547664" y="692696"/>
            <a:ext cx="6336704" cy="6048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E7DC207-CB18-46D7-A193-151EAB7E74CB}"/>
              </a:ext>
            </a:extLst>
          </p:cNvPr>
          <p:cNvSpPr/>
          <p:nvPr/>
        </p:nvSpPr>
        <p:spPr>
          <a:xfrm>
            <a:off x="2617686" y="1628800"/>
            <a:ext cx="4176464" cy="424847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0CF4593-5EC3-45E8-9912-C23765B206B5}"/>
              </a:ext>
            </a:extLst>
          </p:cNvPr>
          <p:cNvSpPr txBox="1"/>
          <p:nvPr/>
        </p:nvSpPr>
        <p:spPr>
          <a:xfrm>
            <a:off x="-47676" y="188703"/>
            <a:ext cx="3528392" cy="707886"/>
          </a:xfrm>
          <a:prstGeom prst="rect">
            <a:avLst/>
          </a:prstGeom>
          <a:noFill/>
        </p:spPr>
        <p:txBody>
          <a:bodyPr wrap="square" rtlCol="0">
            <a:spAutoFit/>
          </a:bodyPr>
          <a:lstStyle/>
          <a:p>
            <a:pPr algn="ctr"/>
            <a:r>
              <a:rPr lang="en-GB" sz="4000" b="1" dirty="0"/>
              <a:t>An example</a:t>
            </a:r>
          </a:p>
        </p:txBody>
      </p:sp>
      <p:grpSp>
        <p:nvGrpSpPr>
          <p:cNvPr id="7" name="Group 6">
            <a:extLst>
              <a:ext uri="{FF2B5EF4-FFF2-40B4-BE49-F238E27FC236}">
                <a16:creationId xmlns:a16="http://schemas.microsoft.com/office/drawing/2014/main" id="{ED10CD8A-6011-4D6A-A9C3-062D1F576D33}"/>
              </a:ext>
            </a:extLst>
          </p:cNvPr>
          <p:cNvGrpSpPr/>
          <p:nvPr/>
        </p:nvGrpSpPr>
        <p:grpSpPr>
          <a:xfrm>
            <a:off x="3830912" y="2996952"/>
            <a:ext cx="1656184" cy="1440160"/>
            <a:chOff x="3624986" y="2708920"/>
            <a:chExt cx="1656184" cy="1440160"/>
          </a:xfrm>
        </p:grpSpPr>
        <p:sp>
          <p:nvSpPr>
            <p:cNvPr id="5" name="Oval 4">
              <a:extLst>
                <a:ext uri="{FF2B5EF4-FFF2-40B4-BE49-F238E27FC236}">
                  <a16:creationId xmlns:a16="http://schemas.microsoft.com/office/drawing/2014/main" id="{8E5E3B6D-21D9-4014-B908-4B5054DD882A}"/>
                </a:ext>
              </a:extLst>
            </p:cNvPr>
            <p:cNvSpPr/>
            <p:nvPr/>
          </p:nvSpPr>
          <p:spPr>
            <a:xfrm>
              <a:off x="3779912" y="2708920"/>
              <a:ext cx="1368152" cy="14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A53B614B-4943-4EAC-B478-46AAE2DF2F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2780928"/>
              <a:ext cx="914285" cy="914285"/>
            </a:xfrm>
            <a:prstGeom prst="rect">
              <a:avLst/>
            </a:prstGeom>
          </p:spPr>
        </p:pic>
        <p:sp>
          <p:nvSpPr>
            <p:cNvPr id="6" name="TextBox 5">
              <a:extLst>
                <a:ext uri="{FF2B5EF4-FFF2-40B4-BE49-F238E27FC236}">
                  <a16:creationId xmlns:a16="http://schemas.microsoft.com/office/drawing/2014/main" id="{5112D49D-E32B-41C3-86EC-AD2FD92B23DC}"/>
                </a:ext>
              </a:extLst>
            </p:cNvPr>
            <p:cNvSpPr txBox="1"/>
            <p:nvPr/>
          </p:nvSpPr>
          <p:spPr>
            <a:xfrm>
              <a:off x="3624986" y="3582555"/>
              <a:ext cx="1656184" cy="369332"/>
            </a:xfrm>
            <a:prstGeom prst="rect">
              <a:avLst/>
            </a:prstGeom>
            <a:noFill/>
          </p:spPr>
          <p:txBody>
            <a:bodyPr wrap="square" rtlCol="0">
              <a:spAutoFit/>
            </a:bodyPr>
            <a:lstStyle/>
            <a:p>
              <a:pPr algn="ctr"/>
              <a:r>
                <a:rPr lang="en-GB" b="1" dirty="0"/>
                <a:t>Individual</a:t>
              </a:r>
            </a:p>
          </p:txBody>
        </p:sp>
      </p:grpSp>
      <p:sp>
        <p:nvSpPr>
          <p:cNvPr id="9" name="TextBox 8">
            <a:extLst>
              <a:ext uri="{FF2B5EF4-FFF2-40B4-BE49-F238E27FC236}">
                <a16:creationId xmlns:a16="http://schemas.microsoft.com/office/drawing/2014/main" id="{08790A54-02BC-4C71-80BB-AE251152C30E}"/>
              </a:ext>
            </a:extLst>
          </p:cNvPr>
          <p:cNvSpPr txBox="1"/>
          <p:nvPr/>
        </p:nvSpPr>
        <p:spPr>
          <a:xfrm>
            <a:off x="3061395" y="2267333"/>
            <a:ext cx="1523078" cy="646331"/>
          </a:xfrm>
          <a:prstGeom prst="rect">
            <a:avLst/>
          </a:prstGeom>
          <a:noFill/>
        </p:spPr>
        <p:txBody>
          <a:bodyPr wrap="square" rtlCol="0">
            <a:spAutoFit/>
          </a:bodyPr>
          <a:lstStyle/>
          <a:p>
            <a:pPr algn="ctr"/>
            <a:r>
              <a:rPr lang="en-GB" b="1" dirty="0"/>
              <a:t>Friendship groups</a:t>
            </a:r>
          </a:p>
        </p:txBody>
      </p:sp>
      <p:sp>
        <p:nvSpPr>
          <p:cNvPr id="10" name="TextBox 9">
            <a:extLst>
              <a:ext uri="{FF2B5EF4-FFF2-40B4-BE49-F238E27FC236}">
                <a16:creationId xmlns:a16="http://schemas.microsoft.com/office/drawing/2014/main" id="{BD785676-DC1A-4C7C-9181-F3AEE99DAC75}"/>
              </a:ext>
            </a:extLst>
          </p:cNvPr>
          <p:cNvSpPr txBox="1"/>
          <p:nvPr/>
        </p:nvSpPr>
        <p:spPr>
          <a:xfrm>
            <a:off x="4725557" y="2262563"/>
            <a:ext cx="1523078" cy="369579"/>
          </a:xfrm>
          <a:prstGeom prst="rect">
            <a:avLst/>
          </a:prstGeom>
          <a:noFill/>
        </p:spPr>
        <p:txBody>
          <a:bodyPr wrap="square" rtlCol="0">
            <a:spAutoFit/>
          </a:bodyPr>
          <a:lstStyle/>
          <a:p>
            <a:pPr algn="ctr"/>
            <a:r>
              <a:rPr lang="en-GB" b="1" dirty="0"/>
              <a:t>Family</a:t>
            </a:r>
          </a:p>
        </p:txBody>
      </p:sp>
      <p:sp>
        <p:nvSpPr>
          <p:cNvPr id="12" name="TextBox 11">
            <a:extLst>
              <a:ext uri="{FF2B5EF4-FFF2-40B4-BE49-F238E27FC236}">
                <a16:creationId xmlns:a16="http://schemas.microsoft.com/office/drawing/2014/main" id="{6C48B54E-2083-4F1C-9A9D-09A5DE1CC508}"/>
              </a:ext>
            </a:extLst>
          </p:cNvPr>
          <p:cNvSpPr txBox="1"/>
          <p:nvPr/>
        </p:nvSpPr>
        <p:spPr>
          <a:xfrm>
            <a:off x="5332171" y="3418341"/>
            <a:ext cx="1523078" cy="646331"/>
          </a:xfrm>
          <a:prstGeom prst="rect">
            <a:avLst/>
          </a:prstGeom>
          <a:noFill/>
        </p:spPr>
        <p:txBody>
          <a:bodyPr wrap="square" rtlCol="0">
            <a:spAutoFit/>
          </a:bodyPr>
          <a:lstStyle/>
          <a:p>
            <a:pPr algn="ctr"/>
            <a:r>
              <a:rPr lang="en-GB" b="1" dirty="0"/>
              <a:t>University Staff</a:t>
            </a:r>
          </a:p>
        </p:txBody>
      </p:sp>
      <p:sp>
        <p:nvSpPr>
          <p:cNvPr id="14" name="TextBox 13">
            <a:extLst>
              <a:ext uri="{FF2B5EF4-FFF2-40B4-BE49-F238E27FC236}">
                <a16:creationId xmlns:a16="http://schemas.microsoft.com/office/drawing/2014/main" id="{7126F4C6-F742-42D0-B0D2-17E01C11AAE4}"/>
              </a:ext>
            </a:extLst>
          </p:cNvPr>
          <p:cNvSpPr txBox="1"/>
          <p:nvPr/>
        </p:nvSpPr>
        <p:spPr>
          <a:xfrm>
            <a:off x="2555776" y="3464133"/>
            <a:ext cx="1523078" cy="646331"/>
          </a:xfrm>
          <a:prstGeom prst="rect">
            <a:avLst/>
          </a:prstGeom>
          <a:noFill/>
        </p:spPr>
        <p:txBody>
          <a:bodyPr wrap="square" rtlCol="0">
            <a:spAutoFit/>
          </a:bodyPr>
          <a:lstStyle/>
          <a:p>
            <a:pPr algn="ctr"/>
            <a:r>
              <a:rPr lang="en-GB" b="1" dirty="0"/>
              <a:t>University Students</a:t>
            </a:r>
          </a:p>
        </p:txBody>
      </p:sp>
      <p:sp>
        <p:nvSpPr>
          <p:cNvPr id="15" name="TextBox 14">
            <a:extLst>
              <a:ext uri="{FF2B5EF4-FFF2-40B4-BE49-F238E27FC236}">
                <a16:creationId xmlns:a16="http://schemas.microsoft.com/office/drawing/2014/main" id="{6C882984-0A12-4E41-96E6-87408B6D8F90}"/>
              </a:ext>
            </a:extLst>
          </p:cNvPr>
          <p:cNvSpPr txBox="1"/>
          <p:nvPr/>
        </p:nvSpPr>
        <p:spPr>
          <a:xfrm>
            <a:off x="3166778" y="4562710"/>
            <a:ext cx="1523078" cy="646331"/>
          </a:xfrm>
          <a:prstGeom prst="rect">
            <a:avLst/>
          </a:prstGeom>
          <a:noFill/>
        </p:spPr>
        <p:txBody>
          <a:bodyPr wrap="square" rtlCol="0">
            <a:spAutoFit/>
          </a:bodyPr>
          <a:lstStyle/>
          <a:p>
            <a:pPr algn="ctr"/>
            <a:r>
              <a:rPr lang="en-GB" b="1" dirty="0"/>
              <a:t>Barnardo’s NAB</a:t>
            </a:r>
          </a:p>
        </p:txBody>
      </p:sp>
      <p:sp>
        <p:nvSpPr>
          <p:cNvPr id="16" name="TextBox 15">
            <a:extLst>
              <a:ext uri="{FF2B5EF4-FFF2-40B4-BE49-F238E27FC236}">
                <a16:creationId xmlns:a16="http://schemas.microsoft.com/office/drawing/2014/main" id="{E83A3692-4C61-4823-A654-FE3A5C3BC1B3}"/>
              </a:ext>
            </a:extLst>
          </p:cNvPr>
          <p:cNvSpPr txBox="1"/>
          <p:nvPr/>
        </p:nvSpPr>
        <p:spPr>
          <a:xfrm>
            <a:off x="4689856" y="4573660"/>
            <a:ext cx="1523078" cy="369332"/>
          </a:xfrm>
          <a:prstGeom prst="rect">
            <a:avLst/>
          </a:prstGeom>
          <a:noFill/>
        </p:spPr>
        <p:txBody>
          <a:bodyPr wrap="square" rtlCol="0">
            <a:spAutoFit/>
          </a:bodyPr>
          <a:lstStyle/>
          <a:p>
            <a:pPr algn="ctr"/>
            <a:r>
              <a:rPr lang="en-GB" b="1" dirty="0"/>
              <a:t>GO! Samba</a:t>
            </a:r>
          </a:p>
        </p:txBody>
      </p:sp>
      <p:sp>
        <p:nvSpPr>
          <p:cNvPr id="18" name="TextBox 17">
            <a:extLst>
              <a:ext uri="{FF2B5EF4-FFF2-40B4-BE49-F238E27FC236}">
                <a16:creationId xmlns:a16="http://schemas.microsoft.com/office/drawing/2014/main" id="{B01CD009-E60E-451A-AB9F-204EEB268180}"/>
              </a:ext>
            </a:extLst>
          </p:cNvPr>
          <p:cNvSpPr txBox="1"/>
          <p:nvPr/>
        </p:nvSpPr>
        <p:spPr>
          <a:xfrm>
            <a:off x="3928317" y="1815207"/>
            <a:ext cx="1523078" cy="461665"/>
          </a:xfrm>
          <a:prstGeom prst="rect">
            <a:avLst/>
          </a:prstGeom>
          <a:solidFill>
            <a:schemeClr val="bg1"/>
          </a:solidFill>
        </p:spPr>
        <p:txBody>
          <a:bodyPr wrap="square" rtlCol="0">
            <a:spAutoFit/>
          </a:bodyPr>
          <a:lstStyle/>
          <a:p>
            <a:pPr algn="ctr"/>
            <a:r>
              <a:rPr lang="en-GB" sz="2400" b="1" u="sng" dirty="0"/>
              <a:t>Groups</a:t>
            </a:r>
          </a:p>
        </p:txBody>
      </p:sp>
      <p:sp>
        <p:nvSpPr>
          <p:cNvPr id="20" name="TextBox 19">
            <a:extLst>
              <a:ext uri="{FF2B5EF4-FFF2-40B4-BE49-F238E27FC236}">
                <a16:creationId xmlns:a16="http://schemas.microsoft.com/office/drawing/2014/main" id="{CDC87520-5CA5-4A19-A334-DB9B33010C6D}"/>
              </a:ext>
            </a:extLst>
          </p:cNvPr>
          <p:cNvSpPr txBox="1"/>
          <p:nvPr/>
        </p:nvSpPr>
        <p:spPr>
          <a:xfrm>
            <a:off x="4106166" y="773139"/>
            <a:ext cx="1285234" cy="461665"/>
          </a:xfrm>
          <a:prstGeom prst="rect">
            <a:avLst/>
          </a:prstGeom>
          <a:noFill/>
        </p:spPr>
        <p:txBody>
          <a:bodyPr wrap="square" rtlCol="0">
            <a:spAutoFit/>
          </a:bodyPr>
          <a:lstStyle/>
          <a:p>
            <a:pPr algn="ctr"/>
            <a:r>
              <a:rPr lang="en-GB" sz="2400" b="1" u="sng" dirty="0"/>
              <a:t>Society</a:t>
            </a:r>
          </a:p>
        </p:txBody>
      </p:sp>
      <p:sp>
        <p:nvSpPr>
          <p:cNvPr id="21" name="TextBox 20">
            <a:extLst>
              <a:ext uri="{FF2B5EF4-FFF2-40B4-BE49-F238E27FC236}">
                <a16:creationId xmlns:a16="http://schemas.microsoft.com/office/drawing/2014/main" id="{BC50D17A-E2F6-4B3F-9DDC-C0D582BB65DF}"/>
              </a:ext>
            </a:extLst>
          </p:cNvPr>
          <p:cNvSpPr txBox="1"/>
          <p:nvPr/>
        </p:nvSpPr>
        <p:spPr>
          <a:xfrm>
            <a:off x="2195482" y="1731648"/>
            <a:ext cx="1285234" cy="646331"/>
          </a:xfrm>
          <a:prstGeom prst="rect">
            <a:avLst/>
          </a:prstGeom>
          <a:noFill/>
        </p:spPr>
        <p:txBody>
          <a:bodyPr wrap="square" rtlCol="0">
            <a:spAutoFit/>
          </a:bodyPr>
          <a:lstStyle/>
          <a:p>
            <a:pPr algn="ctr"/>
            <a:r>
              <a:rPr lang="en-GB" b="1" dirty="0"/>
              <a:t>Merthyr Tydfil</a:t>
            </a:r>
          </a:p>
        </p:txBody>
      </p:sp>
      <p:sp>
        <p:nvSpPr>
          <p:cNvPr id="22" name="TextBox 21">
            <a:extLst>
              <a:ext uri="{FF2B5EF4-FFF2-40B4-BE49-F238E27FC236}">
                <a16:creationId xmlns:a16="http://schemas.microsoft.com/office/drawing/2014/main" id="{3D78C6B0-721F-4A14-8197-02BE2F0F497F}"/>
              </a:ext>
            </a:extLst>
          </p:cNvPr>
          <p:cNvSpPr txBox="1"/>
          <p:nvPr/>
        </p:nvSpPr>
        <p:spPr>
          <a:xfrm>
            <a:off x="6248635" y="2013621"/>
            <a:ext cx="1285234" cy="646331"/>
          </a:xfrm>
          <a:prstGeom prst="rect">
            <a:avLst/>
          </a:prstGeom>
          <a:noFill/>
        </p:spPr>
        <p:txBody>
          <a:bodyPr wrap="square" rtlCol="0">
            <a:spAutoFit/>
          </a:bodyPr>
          <a:lstStyle/>
          <a:p>
            <a:pPr algn="ctr"/>
            <a:r>
              <a:rPr lang="en-GB" b="1" dirty="0"/>
              <a:t>‘The Valleys’</a:t>
            </a:r>
          </a:p>
        </p:txBody>
      </p:sp>
      <p:sp>
        <p:nvSpPr>
          <p:cNvPr id="23" name="TextBox 22">
            <a:extLst>
              <a:ext uri="{FF2B5EF4-FFF2-40B4-BE49-F238E27FC236}">
                <a16:creationId xmlns:a16="http://schemas.microsoft.com/office/drawing/2014/main" id="{F72CE513-6AAD-49D5-B2E8-9F92CD62B805}"/>
              </a:ext>
            </a:extLst>
          </p:cNvPr>
          <p:cNvSpPr txBox="1"/>
          <p:nvPr/>
        </p:nvSpPr>
        <p:spPr>
          <a:xfrm>
            <a:off x="1527248" y="4182008"/>
            <a:ext cx="1285234" cy="369332"/>
          </a:xfrm>
          <a:prstGeom prst="rect">
            <a:avLst/>
          </a:prstGeom>
          <a:noFill/>
        </p:spPr>
        <p:txBody>
          <a:bodyPr wrap="square" rtlCol="0">
            <a:spAutoFit/>
          </a:bodyPr>
          <a:lstStyle/>
          <a:p>
            <a:pPr algn="ctr"/>
            <a:r>
              <a:rPr lang="en-GB" b="1" dirty="0"/>
              <a:t>Wales</a:t>
            </a:r>
          </a:p>
        </p:txBody>
      </p:sp>
      <p:sp>
        <p:nvSpPr>
          <p:cNvPr id="24" name="TextBox 23">
            <a:extLst>
              <a:ext uri="{FF2B5EF4-FFF2-40B4-BE49-F238E27FC236}">
                <a16:creationId xmlns:a16="http://schemas.microsoft.com/office/drawing/2014/main" id="{C4E5270F-5DF3-4934-B28B-9A83310A7897}"/>
              </a:ext>
            </a:extLst>
          </p:cNvPr>
          <p:cNvSpPr txBox="1"/>
          <p:nvPr/>
        </p:nvSpPr>
        <p:spPr>
          <a:xfrm>
            <a:off x="5796136" y="5356539"/>
            <a:ext cx="1285234" cy="646331"/>
          </a:xfrm>
          <a:prstGeom prst="rect">
            <a:avLst/>
          </a:prstGeom>
          <a:noFill/>
        </p:spPr>
        <p:txBody>
          <a:bodyPr wrap="square" rtlCol="0">
            <a:spAutoFit/>
          </a:bodyPr>
          <a:lstStyle/>
          <a:p>
            <a:pPr algn="ctr"/>
            <a:r>
              <a:rPr lang="en-GB" b="1" dirty="0"/>
              <a:t>United Kingdom</a:t>
            </a:r>
          </a:p>
        </p:txBody>
      </p:sp>
      <p:sp>
        <p:nvSpPr>
          <p:cNvPr id="25" name="TextBox 24">
            <a:extLst>
              <a:ext uri="{FF2B5EF4-FFF2-40B4-BE49-F238E27FC236}">
                <a16:creationId xmlns:a16="http://schemas.microsoft.com/office/drawing/2014/main" id="{71894CF3-C0C5-4FCF-927C-10B8338E9290}"/>
              </a:ext>
            </a:extLst>
          </p:cNvPr>
          <p:cNvSpPr txBox="1"/>
          <p:nvPr/>
        </p:nvSpPr>
        <p:spPr>
          <a:xfrm>
            <a:off x="2418778" y="5457064"/>
            <a:ext cx="1285234" cy="369332"/>
          </a:xfrm>
          <a:prstGeom prst="rect">
            <a:avLst/>
          </a:prstGeom>
          <a:noFill/>
        </p:spPr>
        <p:txBody>
          <a:bodyPr wrap="square" rtlCol="0">
            <a:spAutoFit/>
          </a:bodyPr>
          <a:lstStyle/>
          <a:p>
            <a:pPr algn="ctr"/>
            <a:r>
              <a:rPr lang="en-GB" b="1" dirty="0"/>
              <a:t>Europe?</a:t>
            </a:r>
          </a:p>
        </p:txBody>
      </p:sp>
    </p:spTree>
    <p:extLst>
      <p:ext uri="{BB962C8B-B14F-4D97-AF65-F5344CB8AC3E}">
        <p14:creationId xmlns:p14="http://schemas.microsoft.com/office/powerpoint/2010/main" val="353731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3"/>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8" grpId="0" animBg="1"/>
      <p:bldP spid="9" grpId="0"/>
      <p:bldP spid="10" grpId="0"/>
      <p:bldP spid="12" grpId="0"/>
      <p:bldP spid="14" grpId="0"/>
      <p:bldP spid="15" grpId="0"/>
      <p:bldP spid="16" grpId="0"/>
      <p:bldP spid="18" grpId="0" animBg="1"/>
      <p:bldP spid="20" grpId="0"/>
      <p:bldP spid="21" grpId="0"/>
      <p:bldP spid="22" grpId="0"/>
      <p:bldP spid="23" grpId="0"/>
      <p:bldP spid="24" grpId="0"/>
      <p:bldP spid="2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FC8022-B5E9-4A9F-A9BA-69D7CF300726}"/>
              </a:ext>
            </a:extLst>
          </p:cNvPr>
          <p:cNvSpPr txBox="1"/>
          <p:nvPr/>
        </p:nvSpPr>
        <p:spPr>
          <a:xfrm>
            <a:off x="1475656" y="286520"/>
            <a:ext cx="5832648" cy="707886"/>
          </a:xfrm>
          <a:prstGeom prst="rect">
            <a:avLst/>
          </a:prstGeom>
          <a:noFill/>
        </p:spPr>
        <p:txBody>
          <a:bodyPr wrap="square" rtlCol="0">
            <a:spAutoFit/>
          </a:bodyPr>
          <a:lstStyle/>
          <a:p>
            <a:pPr algn="ctr"/>
            <a:r>
              <a:rPr lang="en-GB" sz="4000" b="1" dirty="0"/>
              <a:t>Society</a:t>
            </a:r>
          </a:p>
        </p:txBody>
      </p:sp>
      <p:sp>
        <p:nvSpPr>
          <p:cNvPr id="3" name="TextBox 2">
            <a:extLst>
              <a:ext uri="{FF2B5EF4-FFF2-40B4-BE49-F238E27FC236}">
                <a16:creationId xmlns:a16="http://schemas.microsoft.com/office/drawing/2014/main" id="{8D14B387-55DB-4692-9C51-7C7604B9937D}"/>
              </a:ext>
            </a:extLst>
          </p:cNvPr>
          <p:cNvSpPr txBox="1"/>
          <p:nvPr/>
        </p:nvSpPr>
        <p:spPr>
          <a:xfrm>
            <a:off x="575556" y="1124744"/>
            <a:ext cx="79928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For example, a late 20</a:t>
            </a:r>
            <a:r>
              <a:rPr lang="en-GB" sz="2800" baseline="30000" dirty="0"/>
              <a:t>th</a:t>
            </a:r>
            <a:r>
              <a:rPr lang="en-GB" sz="2800" dirty="0"/>
              <a:t> Century Prime Minister once said;</a:t>
            </a:r>
          </a:p>
        </p:txBody>
      </p:sp>
      <p:sp>
        <p:nvSpPr>
          <p:cNvPr id="4" name="TextBox 3">
            <a:extLst>
              <a:ext uri="{FF2B5EF4-FFF2-40B4-BE49-F238E27FC236}">
                <a16:creationId xmlns:a16="http://schemas.microsoft.com/office/drawing/2014/main" id="{2A0EEC77-6905-49F9-9AEA-6D983333B969}"/>
              </a:ext>
            </a:extLst>
          </p:cNvPr>
          <p:cNvSpPr txBox="1"/>
          <p:nvPr/>
        </p:nvSpPr>
        <p:spPr>
          <a:xfrm>
            <a:off x="585630" y="2209189"/>
            <a:ext cx="7992888" cy="3477875"/>
          </a:xfrm>
          <a:prstGeom prst="rect">
            <a:avLst/>
          </a:prstGeom>
          <a:noFill/>
        </p:spPr>
        <p:txBody>
          <a:bodyPr wrap="square" rtlCol="0">
            <a:spAutoFit/>
          </a:bodyPr>
          <a:lstStyle/>
          <a:p>
            <a:pPr algn="just"/>
            <a:r>
              <a:rPr lang="en-GB" sz="2000" dirty="0"/>
              <a:t>“I think we have been through a period when too many people have been given to understand that when they have a problem it is government’s job to cope with it. ‘I have a problem, I’ll get a grant. I’m homeless, the government must house me.’ They are casting their problems on society. And, you know, there is no such thing as society. There are individual men and women and there are families. And no governments can do anything except through people, and people must look to themselves first. It is our duty to look after ourselves and then, also, to look after our neighbours. People have got their entitlements too much in mind, without the obligations. There is no such thing as an entitlement, unless someone has first met an obligation.”</a:t>
            </a:r>
          </a:p>
        </p:txBody>
      </p:sp>
      <p:sp>
        <p:nvSpPr>
          <p:cNvPr id="6" name="TextBox 5">
            <a:extLst>
              <a:ext uri="{FF2B5EF4-FFF2-40B4-BE49-F238E27FC236}">
                <a16:creationId xmlns:a16="http://schemas.microsoft.com/office/drawing/2014/main" id="{101BF827-9333-4794-99D3-5CB7C5A89923}"/>
              </a:ext>
            </a:extLst>
          </p:cNvPr>
          <p:cNvSpPr txBox="1"/>
          <p:nvPr/>
        </p:nvSpPr>
        <p:spPr>
          <a:xfrm>
            <a:off x="3491880" y="6202148"/>
            <a:ext cx="5400600" cy="369332"/>
          </a:xfrm>
          <a:prstGeom prst="rect">
            <a:avLst/>
          </a:prstGeom>
          <a:noFill/>
        </p:spPr>
        <p:txBody>
          <a:bodyPr wrap="square" rtlCol="0">
            <a:spAutoFit/>
          </a:bodyPr>
          <a:lstStyle/>
          <a:p>
            <a:r>
              <a:rPr lang="en-GB" dirty="0"/>
              <a:t>Thatcher (1996) cited in Brittan (2013)</a:t>
            </a:r>
          </a:p>
        </p:txBody>
      </p:sp>
    </p:spTree>
    <p:extLst>
      <p:ext uri="{BB962C8B-B14F-4D97-AF65-F5344CB8AC3E}">
        <p14:creationId xmlns:p14="http://schemas.microsoft.com/office/powerpoint/2010/main" val="3583709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65DB92-1C0C-4605-9694-9E663EC89F8D}"/>
              </a:ext>
            </a:extLst>
          </p:cNvPr>
          <p:cNvSpPr txBox="1"/>
          <p:nvPr/>
        </p:nvSpPr>
        <p:spPr>
          <a:xfrm>
            <a:off x="1691680" y="260648"/>
            <a:ext cx="5328592" cy="646331"/>
          </a:xfrm>
          <a:prstGeom prst="rect">
            <a:avLst/>
          </a:prstGeom>
          <a:noFill/>
        </p:spPr>
        <p:txBody>
          <a:bodyPr wrap="square" rtlCol="0">
            <a:spAutoFit/>
          </a:bodyPr>
          <a:lstStyle/>
          <a:p>
            <a:pPr algn="ctr"/>
            <a:r>
              <a:rPr lang="en-GB" sz="3600" b="1" dirty="0"/>
              <a:t>Society </a:t>
            </a:r>
          </a:p>
        </p:txBody>
      </p:sp>
      <p:pic>
        <p:nvPicPr>
          <p:cNvPr id="3" name="Picture 2">
            <a:extLst>
              <a:ext uri="{FF2B5EF4-FFF2-40B4-BE49-F238E27FC236}">
                <a16:creationId xmlns:a16="http://schemas.microsoft.com/office/drawing/2014/main" id="{05BD4C3E-3967-4104-A637-B2F603700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08720"/>
            <a:ext cx="854825" cy="854825"/>
          </a:xfrm>
          <a:prstGeom prst="rect">
            <a:avLst/>
          </a:prstGeom>
        </p:spPr>
      </p:pic>
      <p:sp>
        <p:nvSpPr>
          <p:cNvPr id="4" name="TextBox 3">
            <a:extLst>
              <a:ext uri="{FF2B5EF4-FFF2-40B4-BE49-F238E27FC236}">
                <a16:creationId xmlns:a16="http://schemas.microsoft.com/office/drawing/2014/main" id="{31252DD3-0BE2-4750-A6D1-9929B07D3EF5}"/>
              </a:ext>
            </a:extLst>
          </p:cNvPr>
          <p:cNvSpPr txBox="1"/>
          <p:nvPr/>
        </p:nvSpPr>
        <p:spPr>
          <a:xfrm>
            <a:off x="4067944" y="1116077"/>
            <a:ext cx="2160240" cy="369332"/>
          </a:xfrm>
          <a:prstGeom prst="rect">
            <a:avLst/>
          </a:prstGeom>
          <a:noFill/>
        </p:spPr>
        <p:txBody>
          <a:bodyPr wrap="square" rtlCol="0">
            <a:spAutoFit/>
          </a:bodyPr>
          <a:lstStyle/>
          <a:p>
            <a:r>
              <a:rPr lang="en-GB" dirty="0"/>
              <a:t>Group Activity</a:t>
            </a:r>
          </a:p>
        </p:txBody>
      </p:sp>
      <p:sp>
        <p:nvSpPr>
          <p:cNvPr id="5" name="TextBox 4">
            <a:extLst>
              <a:ext uri="{FF2B5EF4-FFF2-40B4-BE49-F238E27FC236}">
                <a16:creationId xmlns:a16="http://schemas.microsoft.com/office/drawing/2014/main" id="{9234F883-4064-4112-BE5C-8ED9B265E2A1}"/>
              </a:ext>
            </a:extLst>
          </p:cNvPr>
          <p:cNvSpPr txBox="1"/>
          <p:nvPr/>
        </p:nvSpPr>
        <p:spPr>
          <a:xfrm>
            <a:off x="611560" y="1916832"/>
            <a:ext cx="7632848" cy="3062377"/>
          </a:xfrm>
          <a:prstGeom prst="rect">
            <a:avLst/>
          </a:prstGeom>
          <a:noFill/>
        </p:spPr>
        <p:txBody>
          <a:bodyPr wrap="square" rtlCol="0">
            <a:spAutoFit/>
          </a:bodyPr>
          <a:lstStyle/>
          <a:p>
            <a:pPr algn="ctr"/>
            <a:r>
              <a:rPr lang="en-GB" sz="2800" dirty="0"/>
              <a:t>In small groups, discuss this quote from Margaret Thatcher.</a:t>
            </a:r>
          </a:p>
          <a:p>
            <a:pPr algn="ctr"/>
            <a:endParaRPr lang="en-GB" sz="2800" dirty="0"/>
          </a:p>
          <a:p>
            <a:pPr algn="ctr">
              <a:spcBef>
                <a:spcPts val="600"/>
              </a:spcBef>
              <a:spcAft>
                <a:spcPts val="600"/>
              </a:spcAft>
            </a:pPr>
            <a:r>
              <a:rPr lang="en-GB" sz="2800" i="1" dirty="0"/>
              <a:t>What do you understand her argument to be?</a:t>
            </a:r>
          </a:p>
          <a:p>
            <a:pPr algn="ctr">
              <a:spcBef>
                <a:spcPts val="600"/>
              </a:spcBef>
              <a:spcAft>
                <a:spcPts val="600"/>
              </a:spcAft>
            </a:pPr>
            <a:r>
              <a:rPr lang="en-GB" sz="2800" i="1" dirty="0"/>
              <a:t>Do you agree or disagree with her?</a:t>
            </a:r>
          </a:p>
          <a:p>
            <a:pPr algn="ctr">
              <a:spcBef>
                <a:spcPts val="600"/>
              </a:spcBef>
              <a:spcAft>
                <a:spcPts val="600"/>
              </a:spcAft>
            </a:pPr>
            <a:r>
              <a:rPr lang="en-GB" sz="2800" i="1" dirty="0"/>
              <a:t>What is your own view of society?</a:t>
            </a:r>
          </a:p>
        </p:txBody>
      </p:sp>
      <p:pic>
        <p:nvPicPr>
          <p:cNvPr id="6" name="Picture 5">
            <a:extLst>
              <a:ext uri="{FF2B5EF4-FFF2-40B4-BE49-F238E27FC236}">
                <a16:creationId xmlns:a16="http://schemas.microsoft.com/office/drawing/2014/main" id="{44C9DD9D-CB2D-4C59-8F03-A84EAE29E8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19523" y="5424874"/>
            <a:ext cx="624634" cy="608087"/>
          </a:xfrm>
          <a:prstGeom prst="rect">
            <a:avLst/>
          </a:prstGeom>
        </p:spPr>
      </p:pic>
      <p:sp>
        <p:nvSpPr>
          <p:cNvPr id="7" name="TextBox 6">
            <a:extLst>
              <a:ext uri="{FF2B5EF4-FFF2-40B4-BE49-F238E27FC236}">
                <a16:creationId xmlns:a16="http://schemas.microsoft.com/office/drawing/2014/main" id="{730550A9-E2A7-42E3-BED6-9F7649E0ED0D}"/>
              </a:ext>
            </a:extLst>
          </p:cNvPr>
          <p:cNvSpPr txBox="1"/>
          <p:nvPr/>
        </p:nvSpPr>
        <p:spPr>
          <a:xfrm>
            <a:off x="3563888" y="5542218"/>
            <a:ext cx="2664296" cy="369332"/>
          </a:xfrm>
          <a:prstGeom prst="rect">
            <a:avLst/>
          </a:prstGeom>
          <a:noFill/>
        </p:spPr>
        <p:txBody>
          <a:bodyPr wrap="square" rtlCol="0">
            <a:spAutoFit/>
          </a:bodyPr>
          <a:lstStyle/>
          <a:p>
            <a:r>
              <a:rPr lang="en-GB" dirty="0"/>
              <a:t>Guided Study Worksheet 2</a:t>
            </a:r>
          </a:p>
        </p:txBody>
      </p:sp>
    </p:spTree>
    <p:extLst>
      <p:ext uri="{BB962C8B-B14F-4D97-AF65-F5344CB8AC3E}">
        <p14:creationId xmlns:p14="http://schemas.microsoft.com/office/powerpoint/2010/main" val="171640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C20814-0728-4278-A6A8-03384753AD34}"/>
              </a:ext>
            </a:extLst>
          </p:cNvPr>
          <p:cNvSpPr txBox="1"/>
          <p:nvPr/>
        </p:nvSpPr>
        <p:spPr>
          <a:xfrm>
            <a:off x="1115616" y="260648"/>
            <a:ext cx="6552728" cy="707886"/>
          </a:xfrm>
          <a:prstGeom prst="rect">
            <a:avLst/>
          </a:prstGeom>
          <a:noFill/>
        </p:spPr>
        <p:txBody>
          <a:bodyPr wrap="square" rtlCol="0">
            <a:spAutoFit/>
          </a:bodyPr>
          <a:lstStyle/>
          <a:p>
            <a:pPr algn="ctr"/>
            <a:r>
              <a:rPr lang="en-GB" sz="4000" b="1" dirty="0"/>
              <a:t>References</a:t>
            </a:r>
          </a:p>
        </p:txBody>
      </p:sp>
      <p:sp>
        <p:nvSpPr>
          <p:cNvPr id="3" name="TextBox 2">
            <a:extLst>
              <a:ext uri="{FF2B5EF4-FFF2-40B4-BE49-F238E27FC236}">
                <a16:creationId xmlns:a16="http://schemas.microsoft.com/office/drawing/2014/main" id="{037789BD-2099-4748-9419-39A4D52F0B4E}"/>
              </a:ext>
            </a:extLst>
          </p:cNvPr>
          <p:cNvSpPr txBox="1"/>
          <p:nvPr/>
        </p:nvSpPr>
        <p:spPr>
          <a:xfrm>
            <a:off x="755576" y="3081439"/>
            <a:ext cx="6912768" cy="369332"/>
          </a:xfrm>
          <a:prstGeom prst="rect">
            <a:avLst/>
          </a:prstGeom>
          <a:noFill/>
        </p:spPr>
        <p:txBody>
          <a:bodyPr wrap="square" rtlCol="0">
            <a:spAutoFit/>
          </a:bodyPr>
          <a:lstStyle/>
          <a:p>
            <a:r>
              <a:rPr lang="en-GB" dirty="0"/>
              <a:t>OUP (2007) </a:t>
            </a:r>
            <a:r>
              <a:rPr lang="en-GB" i="1" dirty="0"/>
              <a:t>Shorter Oxford English Dictionary </a:t>
            </a:r>
            <a:r>
              <a:rPr lang="en-GB" dirty="0"/>
              <a:t>Oxford: OUP</a:t>
            </a:r>
          </a:p>
        </p:txBody>
      </p:sp>
      <p:sp>
        <p:nvSpPr>
          <p:cNvPr id="4" name="TextBox 3">
            <a:extLst>
              <a:ext uri="{FF2B5EF4-FFF2-40B4-BE49-F238E27FC236}">
                <a16:creationId xmlns:a16="http://schemas.microsoft.com/office/drawing/2014/main" id="{3635F49B-CC92-4841-A661-F2F7C26A3488}"/>
              </a:ext>
            </a:extLst>
          </p:cNvPr>
          <p:cNvSpPr txBox="1"/>
          <p:nvPr/>
        </p:nvSpPr>
        <p:spPr>
          <a:xfrm>
            <a:off x="757672" y="1655654"/>
            <a:ext cx="6912768" cy="923330"/>
          </a:xfrm>
          <a:prstGeom prst="rect">
            <a:avLst/>
          </a:prstGeom>
          <a:noFill/>
        </p:spPr>
        <p:txBody>
          <a:bodyPr wrap="square" rtlCol="0">
            <a:spAutoFit/>
          </a:bodyPr>
          <a:lstStyle/>
          <a:p>
            <a:r>
              <a:rPr lang="en-GB" dirty="0"/>
              <a:t>Brittan, S. (2013) ‘Thatcher was right – there is ‘no society’ in Financial Times Online Available at: </a:t>
            </a:r>
            <a:r>
              <a:rPr lang="en-GB" dirty="0">
                <a:hlinkClick r:id="rId2"/>
              </a:rPr>
              <a:t>https://www.ft.com/content/d1387b70-a5d5-11e2-9b77-00144feabdc0</a:t>
            </a:r>
            <a:r>
              <a:rPr lang="en-GB" dirty="0"/>
              <a:t> (Accessed 30/09/2018)</a:t>
            </a:r>
          </a:p>
        </p:txBody>
      </p:sp>
    </p:spTree>
    <p:extLst>
      <p:ext uri="{BB962C8B-B14F-4D97-AF65-F5344CB8AC3E}">
        <p14:creationId xmlns:p14="http://schemas.microsoft.com/office/powerpoint/2010/main" val="676878692"/>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645</TotalTime>
  <Words>949</Words>
  <Application>Microsoft Office PowerPoint</Application>
  <PresentationFormat>On-screen Show (4:3)</PresentationFormat>
  <Paragraphs>100</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UWTSD blue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32</cp:revision>
  <dcterms:created xsi:type="dcterms:W3CDTF">2018-09-30T11:39:06Z</dcterms:created>
  <dcterms:modified xsi:type="dcterms:W3CDTF">2019-09-19T14:15:58Z</dcterms:modified>
</cp:coreProperties>
</file>