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35"/>
  </p:notesMasterIdLst>
  <p:handoutMasterIdLst>
    <p:handoutMasterId r:id="rId36"/>
  </p:handoutMasterIdLst>
  <p:sldIdLst>
    <p:sldId id="264" r:id="rId3"/>
    <p:sldId id="282" r:id="rId4"/>
    <p:sldId id="341" r:id="rId5"/>
    <p:sldId id="340" r:id="rId6"/>
    <p:sldId id="330" r:id="rId7"/>
    <p:sldId id="296" r:id="rId8"/>
    <p:sldId id="298" r:id="rId9"/>
    <p:sldId id="322" r:id="rId10"/>
    <p:sldId id="299" r:id="rId11"/>
    <p:sldId id="333" r:id="rId12"/>
    <p:sldId id="300" r:id="rId13"/>
    <p:sldId id="301" r:id="rId14"/>
    <p:sldId id="332" r:id="rId15"/>
    <p:sldId id="325" r:id="rId16"/>
    <p:sldId id="326" r:id="rId17"/>
    <p:sldId id="328" r:id="rId18"/>
    <p:sldId id="327" r:id="rId19"/>
    <p:sldId id="334" r:id="rId20"/>
    <p:sldId id="302" r:id="rId21"/>
    <p:sldId id="303" r:id="rId22"/>
    <p:sldId id="335" r:id="rId23"/>
    <p:sldId id="304" r:id="rId24"/>
    <p:sldId id="336" r:id="rId25"/>
    <p:sldId id="329" r:id="rId26"/>
    <p:sldId id="337" r:id="rId27"/>
    <p:sldId id="323" r:id="rId28"/>
    <p:sldId id="338" r:id="rId29"/>
    <p:sldId id="331" r:id="rId30"/>
    <p:sldId id="324" r:id="rId31"/>
    <p:sldId id="339" r:id="rId32"/>
    <p:sldId id="342" r:id="rId33"/>
    <p:sldId id="321" r:id="rId3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53" autoAdjust="0"/>
    <p:restoredTop sz="94660"/>
  </p:normalViewPr>
  <p:slideViewPr>
    <p:cSldViewPr showGuides="1">
      <p:cViewPr varScale="1">
        <p:scale>
          <a:sx n="87" d="100"/>
          <a:sy n="87" d="100"/>
        </p:scale>
        <p:origin x="39" y="435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2355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2/7/2019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2/7/2019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375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27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741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990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36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770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345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477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566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81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40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5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675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46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69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9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965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9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66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602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540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618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310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9029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719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435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6321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342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23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825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9737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32</a:t>
            </a:fld>
            <a:endParaRPr lang="en-GB" altLang="en-US" smtClean="0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536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2/7/2019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2/7/2019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2/7/2019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2/7/2019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6LEcM0E0io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t4N9GSBoMI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wv93ceUyQ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SJEU6007C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Classroom Management /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/>
              <a:t>Dosbarth</a:t>
            </a:r>
            <a:r>
              <a:rPr lang="en-US" dirty="0" smtClean="0"/>
              <a:t>   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Alison </a:t>
            </a:r>
            <a:r>
              <a:rPr lang="en-US" dirty="0" err="1" smtClean="0"/>
              <a:t>Baggott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3200" dirty="0"/>
              <a:t>Dangos dealltwriaeth feirniadol o ddamcaniaethau seicolegol allweddol yn ymwneud â rheolaeth dosbarth effeithiol.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 </a:t>
            </a:r>
            <a:r>
              <a:rPr lang="en-GB" sz="3200" i="1" dirty="0"/>
              <a:t>Demonstrate a critical understanding of key psychological theories concerning effective classroom management.</a:t>
            </a:r>
          </a:p>
          <a:p>
            <a:pPr marL="0" lv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6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br>
              <a:rPr lang="en-GB" dirty="0" smtClean="0"/>
            </a:b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909836" y="1693553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fontAlgn="base" hangingPunct="0"/>
            <a:r>
              <a:rPr lang="cy-GB" sz="3200" dirty="0"/>
              <a:t>Dangos dadansoddiad beirniadol o sgiliau rheoli dosbarth fel elfen allweddol o amgylchedd dysgu cadarnhaol a chynhwysol yn cynnwys y defnydd o DGCh.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3200" i="1" dirty="0"/>
              <a:t>Demonstrate a critical analysis of classroom management skills as a key element of a positive and inclusive learning environment including the use of ICT.</a:t>
            </a:r>
          </a:p>
          <a:p>
            <a:pPr marL="0" lvl="0" indent="0">
              <a:buNone/>
            </a:pPr>
            <a:r>
              <a:rPr lang="en-GB" i="1" dirty="0" smtClean="0"/>
              <a:t> 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2126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Aseiniad</a:t>
            </a:r>
            <a:r>
              <a:rPr lang="en-GB" dirty="0"/>
              <a:t> </a:t>
            </a:r>
            <a:r>
              <a:rPr lang="en-GB" dirty="0" smtClean="0"/>
              <a:t>1                     </a:t>
            </a:r>
            <a:br>
              <a:rPr lang="en-GB" dirty="0" smtClean="0"/>
            </a:br>
            <a:r>
              <a:rPr lang="en-GB" i="1" dirty="0" smtClean="0"/>
              <a:t>Assignment 1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870" y="1701800"/>
            <a:ext cx="4977104" cy="447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/>
              <a:t>Pwyso’r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- </a:t>
            </a:r>
            <a:r>
              <a:rPr lang="en-GB" dirty="0"/>
              <a:t>6</a:t>
            </a:r>
            <a:r>
              <a:rPr lang="en-GB" dirty="0" smtClean="0"/>
              <a:t>0%</a:t>
            </a:r>
            <a:endParaRPr lang="en-GB" dirty="0"/>
          </a:p>
          <a:p>
            <a:r>
              <a:rPr lang="en-GB" dirty="0" smtClean="0"/>
              <a:t>3000 </a:t>
            </a:r>
            <a:r>
              <a:rPr lang="en-GB" dirty="0"/>
              <a:t>o </a:t>
            </a:r>
            <a:r>
              <a:rPr lang="en-GB" dirty="0" err="1" smtClean="0"/>
              <a:t>eiriau</a:t>
            </a:r>
            <a:r>
              <a:rPr lang="en-GB" dirty="0" smtClean="0"/>
              <a:t> </a:t>
            </a:r>
            <a:r>
              <a:rPr lang="en-GB" dirty="0"/>
              <a:t>	</a:t>
            </a:r>
          </a:p>
          <a:p>
            <a:r>
              <a:rPr lang="en-GB" dirty="0" err="1" smtClean="0"/>
              <a:t>Erbyn</a:t>
            </a:r>
            <a:r>
              <a:rPr lang="en-GB" dirty="0" smtClean="0"/>
              <a:t>: </a:t>
            </a:r>
            <a:r>
              <a:rPr lang="en-GB" b="1" dirty="0" smtClean="0"/>
              <a:t>10/5/19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Traethawd</a:t>
            </a:r>
            <a:r>
              <a:rPr lang="en-GB" dirty="0" smtClean="0"/>
              <a:t>: </a:t>
            </a:r>
            <a:r>
              <a:rPr lang="en-GB" dirty="0" err="1"/>
              <a:t>Arfarnwch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cyfrannu</a:t>
            </a:r>
            <a:r>
              <a:rPr lang="en-GB" dirty="0" smtClean="0"/>
              <a:t> at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/>
              <a:t>Module Weighting - 6</a:t>
            </a:r>
            <a:r>
              <a:rPr lang="en-GB" i="1" dirty="0" smtClean="0"/>
              <a:t>0</a:t>
            </a:r>
            <a:r>
              <a:rPr lang="en-GB" i="1" dirty="0"/>
              <a:t>%</a:t>
            </a:r>
          </a:p>
          <a:p>
            <a:r>
              <a:rPr lang="en-GB" i="1" dirty="0"/>
              <a:t>Word Count: 3000 words</a:t>
            </a:r>
          </a:p>
          <a:p>
            <a:r>
              <a:rPr lang="en-GB" i="1" dirty="0"/>
              <a:t>Due: 	</a:t>
            </a:r>
            <a:r>
              <a:rPr lang="en-GB" b="1" i="1" dirty="0" smtClean="0"/>
              <a:t>10/5/19</a:t>
            </a:r>
            <a:endParaRPr lang="en-GB" b="1" i="1" dirty="0"/>
          </a:p>
          <a:p>
            <a:r>
              <a:rPr lang="en-GB" i="1" dirty="0"/>
              <a:t>Essay: </a:t>
            </a:r>
            <a:r>
              <a:rPr lang="en-GB" dirty="0"/>
              <a:t>Critically analyse </a:t>
            </a:r>
            <a:r>
              <a:rPr lang="en-GB" dirty="0" smtClean="0"/>
              <a:t>how key theories contribute to effective classroom management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53651">
            <a:off x="5436816" y="5072974"/>
            <a:ext cx="1296144" cy="179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86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/>
              <a:t>Sut</a:t>
            </a:r>
            <a:r>
              <a:rPr lang="en-GB" sz="4000" dirty="0" smtClean="0"/>
              <a:t> </a:t>
            </a:r>
            <a:r>
              <a:rPr lang="en-GB" sz="4000" dirty="0" err="1" smtClean="0"/>
              <a:t>mae</a:t>
            </a:r>
            <a:r>
              <a:rPr lang="en-GB" sz="4000" dirty="0" smtClean="0"/>
              <a:t> </a:t>
            </a:r>
            <a:r>
              <a:rPr lang="en-GB" sz="4000" dirty="0" err="1" smtClean="0"/>
              <a:t>rheolaeth</a:t>
            </a:r>
            <a:r>
              <a:rPr lang="en-GB" sz="4000" dirty="0" smtClean="0"/>
              <a:t> </a:t>
            </a:r>
            <a:r>
              <a:rPr lang="en-GB" sz="4000" dirty="0" err="1" smtClean="0"/>
              <a:t>dosbarth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cael</a:t>
            </a:r>
            <a:r>
              <a:rPr lang="en-GB" sz="4000" dirty="0" smtClean="0"/>
              <a:t> </a:t>
            </a:r>
            <a:r>
              <a:rPr lang="en-GB" sz="4000" dirty="0" err="1" smtClean="0"/>
              <a:t>ei</a:t>
            </a:r>
            <a:r>
              <a:rPr lang="en-GB" sz="4000" dirty="0" smtClean="0"/>
              <a:t> </a:t>
            </a:r>
            <a:r>
              <a:rPr lang="en-GB" sz="4000" dirty="0" err="1" smtClean="0"/>
              <a:t>ddylanwadu</a:t>
            </a:r>
            <a:r>
              <a:rPr lang="en-GB" sz="4000" dirty="0" smtClean="0"/>
              <a:t> </a:t>
            </a:r>
            <a:r>
              <a:rPr lang="en-GB" sz="4000" dirty="0" err="1" smtClean="0"/>
              <a:t>gan</a:t>
            </a:r>
            <a:r>
              <a:rPr lang="en-GB" sz="4000" dirty="0" smtClean="0"/>
              <a:t> </a:t>
            </a:r>
            <a:r>
              <a:rPr lang="en-GB" sz="4000" dirty="0" err="1" smtClean="0"/>
              <a:t>brif</a:t>
            </a:r>
            <a:r>
              <a:rPr lang="en-GB" sz="4000" dirty="0" smtClean="0"/>
              <a:t> </a:t>
            </a:r>
            <a:r>
              <a:rPr lang="en-GB" sz="4000" dirty="0" err="1" smtClean="0"/>
              <a:t>ddamcaniaethau</a:t>
            </a:r>
            <a:r>
              <a:rPr lang="en-GB" sz="4000" dirty="0" smtClean="0"/>
              <a:t> </a:t>
            </a:r>
            <a:r>
              <a:rPr lang="en-GB" sz="4000" dirty="0" err="1" smtClean="0"/>
              <a:t>ymddygiad</a:t>
            </a:r>
            <a:r>
              <a:rPr lang="en-GB" sz="4000" dirty="0" smtClean="0"/>
              <a:t>?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How is classroom management influenced by major behaviour theories?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2446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4570"/>
            <a:ext cx="11931286" cy="1397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 smtClean="0">
                <a:effectLst/>
              </a:rPr>
              <a:t>Major behaviour theories</a:t>
            </a:r>
            <a:br>
              <a:rPr lang="cy-GB" sz="3600" dirty="0" smtClean="0">
                <a:effectLst/>
              </a:rPr>
            </a:br>
            <a:r>
              <a:rPr lang="cy-GB" sz="3600" dirty="0" smtClean="0"/>
              <a:t>Prif ddamcaniaethau ymddygiad</a:t>
            </a:r>
            <a:endParaRPr lang="cy-GB" sz="3600" dirty="0">
              <a:effectLst/>
            </a:endParaRPr>
          </a:p>
        </p:txBody>
      </p:sp>
      <p:sp>
        <p:nvSpPr>
          <p:cNvPr id="8197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endParaRPr lang="en-GB" altLang="en-US" sz="3200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Ymddygiadol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Gwybyddol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Dynol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Systemig</a:t>
            </a:r>
            <a:r>
              <a:rPr lang="en-GB" altLang="en-US" sz="3600" i="1" dirty="0" smtClean="0">
                <a:ea typeface="ＭＳ Ｐゴシック" pitchFamily="34" charset="-128"/>
              </a:rPr>
              <a:t> 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Seicodeinamig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Biolegol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Ecolegol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 smtClean="0">
                <a:ea typeface="ＭＳ Ｐゴシック" pitchFamily="34" charset="-128"/>
              </a:rPr>
              <a:t>Dysgu</a:t>
            </a:r>
            <a:r>
              <a:rPr lang="en-GB" altLang="en-US" sz="3600" i="1" dirty="0" smtClean="0">
                <a:ea typeface="ＭＳ Ｐゴシック" pitchFamily="34" charset="-128"/>
              </a:rPr>
              <a:t> </a:t>
            </a:r>
            <a:r>
              <a:rPr lang="en-GB" altLang="en-US" sz="3600" i="1" dirty="0" err="1" smtClean="0">
                <a:ea typeface="ＭＳ Ｐゴシック" pitchFamily="34" charset="-128"/>
              </a:rPr>
              <a:t>cymdeithasol</a:t>
            </a:r>
            <a:endParaRPr lang="en-US" altLang="en-US" sz="3600" i="1" dirty="0">
              <a:ea typeface="ＭＳ Ｐゴシック" pitchFamily="34" charset="-128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6544645" y="1988840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Behavioural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Humanistic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</a:t>
            </a:r>
            <a:r>
              <a:rPr lang="en-GB" altLang="en-US" sz="3600" i="1" dirty="0" smtClean="0">
                <a:ea typeface="ＭＳ Ｐゴシック" pitchFamily="34" charset="-128"/>
              </a:rPr>
              <a:t>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</a:t>
            </a:r>
            <a:r>
              <a:rPr lang="en-GB" altLang="en-US" sz="3600" i="1" dirty="0" smtClean="0">
                <a:ea typeface="ＭＳ Ｐゴシック" pitchFamily="34" charset="-128"/>
              </a:rPr>
              <a:t>sychodynamic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Biological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Ecological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smtClean="0">
                <a:ea typeface="ＭＳ Ｐゴシック" pitchFamily="34" charset="-128"/>
              </a:rPr>
              <a:t>Social learning</a:t>
            </a:r>
            <a:endParaRPr lang="en-US" altLang="en-US" sz="3600" i="1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 smtClean="0">
                <a:ea typeface="ＭＳ Ｐゴシック" pitchFamily="34" charset="-128"/>
              </a:rPr>
              <a:t>               </a:t>
            </a:r>
            <a:r>
              <a:rPr lang="cy-GB" altLang="en-US" sz="1100" dirty="0" smtClean="0">
                <a:ea typeface="ＭＳ Ｐゴシック" pitchFamily="34" charset="-128"/>
              </a:rPr>
              <a:t>(Grigg, 2015, Welsh Government, 2012)</a:t>
            </a:r>
          </a:p>
        </p:txBody>
      </p:sp>
      <p:pic>
        <p:nvPicPr>
          <p:cNvPr id="8199" name="Picture 7" descr="C:\Users\Dave\AppData\Local\Microsoft\Windows\Temporary Internet Files\Content.IE5\18Y0NM93\toddler-behavior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24" y="5399445"/>
            <a:ext cx="1629548" cy="1268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/>
          <a:lstStyle/>
          <a:p>
            <a:pPr algn="r">
              <a:defRPr/>
            </a:pPr>
            <a:r>
              <a:rPr lang="cy-GB" sz="3200" b="0" dirty="0" smtClean="0">
                <a:effectLst/>
              </a:rPr>
              <a:t>Ymddygiadol                                                   </a:t>
            </a:r>
            <a:r>
              <a:rPr lang="cy-GB" sz="3200" b="0" dirty="0" err="1" smtClean="0">
                <a:effectLst/>
              </a:rPr>
              <a:t>Behavioura</a:t>
            </a:r>
            <a:r>
              <a:rPr lang="cy-GB" sz="3200" dirty="0" err="1" smtClean="0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0245" name="Content Placeholder 4"/>
          <p:cNvSpPr>
            <a:spLocks noGrp="1"/>
          </p:cNvSpPr>
          <p:nvPr>
            <p:ph sz="quarter" idx="2"/>
          </p:nvPr>
        </p:nvSpPr>
        <p:spPr>
          <a:xfrm>
            <a:off x="526913" y="2492896"/>
            <a:ext cx="5385514" cy="33972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smtClean="0">
                <a:ea typeface="ＭＳ Ｐゴシック" pitchFamily="34" charset="-128"/>
              </a:rPr>
              <a:t>Mae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o </a:t>
            </a:r>
            <a:r>
              <a:rPr lang="en-GB" altLang="en-US" sz="2400" dirty="0" err="1" smtClean="0">
                <a:ea typeface="ＭＳ Ｐゴシック" pitchFamily="34" charset="-128"/>
              </a:rPr>
              <a:t>ganlyniad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hyn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sy’n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ddysgu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amgylchedd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hytrach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na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phroses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gwybyddol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Medrir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addasu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drwy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gyflyru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Gwyliwch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fideo</a:t>
            </a:r>
            <a:r>
              <a:rPr lang="en-GB" altLang="en-US" sz="2400" dirty="0" smtClean="0">
                <a:ea typeface="ＭＳ Ｐゴシック" pitchFamily="34" charset="-128"/>
              </a:rPr>
              <a:t> ac </a:t>
            </a:r>
            <a:r>
              <a:rPr lang="en-GB" altLang="en-US" sz="2400" dirty="0" err="1" smtClean="0">
                <a:ea typeface="ＭＳ Ｐゴシック" pitchFamily="34" charset="-128"/>
              </a:rPr>
              <a:t>ysgrifennwch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nodiadau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ynglyn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a’r</a:t>
            </a:r>
            <a:r>
              <a:rPr lang="en-GB" altLang="en-US" sz="2400" dirty="0" smtClean="0">
                <a:ea typeface="ＭＳ Ｐゴシック" pitchFamily="34" charset="-128"/>
              </a:rPr>
              <a:t>…</a:t>
            </a:r>
          </a:p>
          <a:p>
            <a:r>
              <a:rPr lang="en-GB" altLang="en-US" sz="2400" dirty="0" err="1" smtClean="0">
                <a:ea typeface="ＭＳ Ｐゴシック" pitchFamily="34" charset="-128"/>
              </a:rPr>
              <a:t>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fath</a:t>
            </a:r>
            <a:r>
              <a:rPr lang="en-GB" altLang="en-US" sz="2400" dirty="0" smtClean="0">
                <a:ea typeface="ＭＳ Ｐゴシック" pitchFamily="34" charset="-128"/>
              </a:rPr>
              <a:t> o </a:t>
            </a:r>
            <a:r>
              <a:rPr lang="en-GB" altLang="en-US" sz="2400" dirty="0" err="1" smtClean="0">
                <a:ea typeface="ＭＳ Ｐゴシック" pitchFamily="34" charset="-128"/>
              </a:rPr>
              <a:t>gyflyru</a:t>
            </a:r>
            <a:r>
              <a:rPr lang="en-GB" altLang="en-US" sz="2400" dirty="0" smtClean="0">
                <a:ea typeface="ＭＳ Ｐゴシック" pitchFamily="34" charset="-128"/>
              </a:rPr>
              <a:t>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2492896"/>
            <a:ext cx="5387630" cy="339725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 smtClean="0"/>
              <a:t>Behaviour is the result of learning from the environment rather than cognitive processes</a:t>
            </a:r>
          </a:p>
          <a:p>
            <a:pPr>
              <a:defRPr/>
            </a:pPr>
            <a:r>
              <a:rPr lang="en-GB" sz="2400" i="1" dirty="0" smtClean="0"/>
              <a:t>Behaviour </a:t>
            </a:r>
            <a:r>
              <a:rPr lang="en-GB" sz="2400" i="1" dirty="0"/>
              <a:t>can be modified through ‘conditioning‘. </a:t>
            </a:r>
            <a:endParaRPr lang="en-GB" sz="2400" i="1" dirty="0" smtClean="0"/>
          </a:p>
          <a:p>
            <a:pPr>
              <a:defRPr/>
            </a:pPr>
            <a:r>
              <a:rPr lang="en-GB" sz="2400" i="1" dirty="0" smtClean="0"/>
              <a:t>Watch the following video and make notes about the…</a:t>
            </a:r>
          </a:p>
          <a:p>
            <a:pPr>
              <a:defRPr/>
            </a:pPr>
            <a:r>
              <a:rPr lang="en-GB" sz="2400" i="1" dirty="0" smtClean="0">
                <a:hlinkClick r:id="rId3"/>
              </a:rPr>
              <a:t>Two </a:t>
            </a:r>
            <a:r>
              <a:rPr lang="en-GB" sz="2400" i="1" dirty="0">
                <a:hlinkClick r:id="rId3"/>
              </a:rPr>
              <a:t>types of ‘</a:t>
            </a:r>
            <a:r>
              <a:rPr lang="en-GB" sz="2400" i="1" dirty="0" smtClean="0">
                <a:hlinkClick r:id="rId3"/>
              </a:rPr>
              <a:t>conditioning’: </a:t>
            </a:r>
            <a:endParaRPr lang="en-GB" sz="2400" i="1" dirty="0"/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140" y="116632"/>
            <a:ext cx="5040559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 err="1">
                <a:ea typeface="ＭＳ Ｐゴシック" pitchFamily="34" charset="-128"/>
              </a:rPr>
              <a:t>Cyflyru</a:t>
            </a:r>
            <a:r>
              <a:rPr lang="en-GB" altLang="en-US" b="1" dirty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clasurol</a:t>
            </a:r>
            <a:r>
              <a:rPr lang="en-GB" altLang="en-US" b="1" dirty="0" smtClean="0">
                <a:ea typeface="ＭＳ Ｐゴシック" pitchFamily="34" charset="-128"/>
              </a:rPr>
              <a:t/>
            </a:r>
            <a:br>
              <a:rPr lang="en-GB" altLang="en-US" b="1" dirty="0" smtClean="0">
                <a:ea typeface="ＭＳ Ｐゴシック" pitchFamily="34" charset="-128"/>
              </a:rPr>
            </a:br>
            <a:r>
              <a:rPr lang="en-GB" b="1" i="1" dirty="0" smtClean="0"/>
              <a:t>Classical </a:t>
            </a:r>
            <a:r>
              <a:rPr lang="en-GB" b="1" i="1" dirty="0"/>
              <a:t>conditioning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978451" y="3645024"/>
            <a:ext cx="4977104" cy="2959224"/>
          </a:xfrm>
        </p:spPr>
        <p:txBody>
          <a:bodyPr/>
          <a:lstStyle/>
          <a:p>
            <a:r>
              <a:rPr lang="en-GB" altLang="en-US" b="1" dirty="0" err="1">
                <a:ea typeface="ＭＳ Ｐゴシック" pitchFamily="34" charset="-128"/>
              </a:rPr>
              <a:t>Y</a:t>
            </a:r>
            <a:r>
              <a:rPr lang="en-GB" altLang="en-US" dirty="0" err="1" smtClean="0">
                <a:ea typeface="ＭＳ Ｐゴシック" pitchFamily="34" charset="-128"/>
              </a:rPr>
              <a:t>mddygiad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ynghlwm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gyda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symbyliad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 smtClean="0">
                <a:ea typeface="ＭＳ Ｐゴシック" pitchFamily="34" charset="-128"/>
              </a:rPr>
              <a:t>penodol</a:t>
            </a:r>
            <a:endParaRPr lang="en-GB" altLang="en-US" dirty="0">
              <a:ea typeface="ＭＳ Ｐゴシック" pitchFamily="34" charset="-128"/>
            </a:endParaRPr>
          </a:p>
          <a:p>
            <a:r>
              <a:rPr lang="en-GB" dirty="0" err="1" smtClean="0">
                <a:ea typeface="ＭＳ Ｐゴシック" pitchFamily="34" charset="-128"/>
              </a:rPr>
              <a:t>Yr</a:t>
            </a:r>
            <a:r>
              <a:rPr lang="en-GB" dirty="0" smtClean="0">
                <a:ea typeface="ＭＳ Ｐゴシック" pitchFamily="34" charset="-128"/>
              </a:rPr>
              <a:t> </a:t>
            </a:r>
            <a:r>
              <a:rPr lang="en-GB" dirty="0" err="1" smtClean="0">
                <a:ea typeface="ＭＳ Ｐゴシック" pitchFamily="34" charset="-128"/>
              </a:rPr>
              <a:t>athro</a:t>
            </a:r>
            <a:r>
              <a:rPr lang="en-GB" dirty="0" smtClean="0">
                <a:ea typeface="ＭＳ Ｐゴシック" pitchFamily="34" charset="-128"/>
              </a:rPr>
              <a:t> </a:t>
            </a:r>
            <a:r>
              <a:rPr lang="en-GB" dirty="0" err="1" smtClean="0">
                <a:ea typeface="ＭＳ Ｐゴシック" pitchFamily="34" charset="-128"/>
              </a:rPr>
              <a:t>sy’n</a:t>
            </a:r>
            <a:r>
              <a:rPr lang="en-GB" dirty="0" smtClean="0">
                <a:ea typeface="ＭＳ Ｐゴシック" pitchFamily="34" charset="-128"/>
              </a:rPr>
              <a:t> </a:t>
            </a:r>
            <a:r>
              <a:rPr lang="en-GB" dirty="0" err="1" smtClean="0">
                <a:ea typeface="ＭＳ Ｐゴシック" pitchFamily="34" charset="-128"/>
              </a:rPr>
              <a:t>cyflwyno’r</a:t>
            </a:r>
            <a:r>
              <a:rPr lang="en-GB" dirty="0" smtClean="0">
                <a:ea typeface="ＭＳ Ｐゴシック" pitchFamily="34" charset="-128"/>
              </a:rPr>
              <a:t> </a:t>
            </a:r>
            <a:r>
              <a:rPr lang="en-GB" dirty="0" err="1" smtClean="0">
                <a:ea typeface="ＭＳ Ｐゴシック" pitchFamily="34" charset="-128"/>
              </a:rPr>
              <a:t>symbyliad</a:t>
            </a:r>
            <a:endParaRPr lang="en-GB" dirty="0" smtClean="0">
              <a:ea typeface="ＭＳ Ｐゴシック" pitchFamily="34" charset="-128"/>
            </a:endParaRPr>
          </a:p>
          <a:p>
            <a:r>
              <a:rPr lang="en-GB" b="1" dirty="0" err="1" smtClean="0">
                <a:ea typeface="ＭＳ Ｐゴシック" pitchFamily="34" charset="-128"/>
              </a:rPr>
              <a:t>Rhowch</a:t>
            </a:r>
            <a:r>
              <a:rPr lang="en-GB" b="1" dirty="0" smtClean="0">
                <a:ea typeface="ＭＳ Ｐゴシック" pitchFamily="34" charset="-128"/>
              </a:rPr>
              <a:t> </a:t>
            </a:r>
            <a:r>
              <a:rPr lang="en-GB" b="1" dirty="0" err="1" smtClean="0">
                <a:ea typeface="ＭＳ Ｐゴシック" pitchFamily="34" charset="-128"/>
              </a:rPr>
              <a:t>esiamplau</a:t>
            </a:r>
            <a:r>
              <a:rPr lang="en-GB" b="1" dirty="0" smtClean="0">
                <a:ea typeface="ＭＳ Ｐゴシック" pitchFamily="34" charset="-128"/>
              </a:rPr>
              <a:t> o </a:t>
            </a:r>
            <a:r>
              <a:rPr lang="en-GB" b="1" dirty="0" err="1" smtClean="0">
                <a:ea typeface="ＭＳ Ｐゴシック" pitchFamily="34" charset="-128"/>
              </a:rPr>
              <a:t>hyn</a:t>
            </a:r>
            <a:r>
              <a:rPr lang="en-GB" b="1" dirty="0" smtClean="0">
                <a:ea typeface="ＭＳ Ｐゴシック" pitchFamily="34" charset="-128"/>
              </a:rPr>
              <a:t> </a:t>
            </a:r>
            <a:r>
              <a:rPr lang="en-GB" b="1" dirty="0" err="1" smtClean="0">
                <a:ea typeface="ＭＳ Ｐゴシック" pitchFamily="34" charset="-128"/>
              </a:rPr>
              <a:t>mewn</a:t>
            </a:r>
            <a:r>
              <a:rPr lang="en-GB" b="1" dirty="0" smtClean="0">
                <a:ea typeface="ＭＳ Ｐゴシック" pitchFamily="34" charset="-128"/>
              </a:rPr>
              <a:t> </a:t>
            </a:r>
            <a:r>
              <a:rPr lang="en-GB" b="1" dirty="0" err="1" smtClean="0">
                <a:ea typeface="ＭＳ Ｐゴシック" pitchFamily="34" charset="-128"/>
              </a:rPr>
              <a:t>dosbarth</a:t>
            </a:r>
            <a:r>
              <a:rPr lang="en-GB" b="1" dirty="0" smtClean="0">
                <a:ea typeface="ＭＳ Ｐゴシック" pitchFamily="34" charset="-128"/>
              </a:rPr>
              <a:t>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670476" y="3645024"/>
            <a:ext cx="4977104" cy="3031232"/>
          </a:xfrm>
        </p:spPr>
        <p:txBody>
          <a:bodyPr/>
          <a:lstStyle/>
          <a:p>
            <a:r>
              <a:rPr lang="en-GB" dirty="0"/>
              <a:t>B</a:t>
            </a:r>
            <a:r>
              <a:rPr lang="en-GB" dirty="0" smtClean="0"/>
              <a:t>ehaviour </a:t>
            </a:r>
            <a:r>
              <a:rPr lang="en-GB" dirty="0"/>
              <a:t>connected with a certain </a:t>
            </a:r>
            <a:r>
              <a:rPr lang="en-GB" dirty="0" smtClean="0"/>
              <a:t>stimulus</a:t>
            </a:r>
          </a:p>
          <a:p>
            <a:r>
              <a:rPr lang="en-GB" dirty="0" smtClean="0"/>
              <a:t>Stimulus is introduced by the classroom teacher</a:t>
            </a:r>
          </a:p>
          <a:p>
            <a:r>
              <a:rPr lang="en-GB" b="1" i="1" dirty="0" smtClean="0"/>
              <a:t>Can you think of any classroom examples? 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1412776"/>
            <a:ext cx="2314575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57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600" b="1" dirty="0" err="1">
                <a:ea typeface="ＭＳ Ｐゴシック" pitchFamily="34" charset="-128"/>
                <a:hlinkClick r:id="rId3"/>
              </a:rPr>
              <a:t>Cyflyru</a:t>
            </a:r>
            <a:r>
              <a:rPr lang="en-GB" altLang="en-US" sz="3600" b="1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sz="3600" b="1" dirty="0" err="1" smtClean="0">
                <a:ea typeface="ＭＳ Ｐゴシック" pitchFamily="34" charset="-128"/>
                <a:hlinkClick r:id="rId3"/>
              </a:rPr>
              <a:t>gweithredol</a:t>
            </a:r>
            <a:r>
              <a:rPr lang="en-GB" altLang="en-US" sz="3600" b="1" dirty="0" smtClean="0">
                <a:ea typeface="ＭＳ Ｐゴシック" pitchFamily="34" charset="-128"/>
                <a:hlinkClick r:id="rId3"/>
              </a:rPr>
              <a:t/>
            </a:r>
            <a:br>
              <a:rPr lang="en-GB" altLang="en-US" sz="3600" b="1" dirty="0" smtClean="0">
                <a:ea typeface="ＭＳ Ｐゴシック" pitchFamily="34" charset="-128"/>
                <a:hlinkClick r:id="rId3"/>
              </a:rPr>
            </a:br>
            <a:r>
              <a:rPr lang="en-GB" sz="3600" b="1" i="1" dirty="0">
                <a:hlinkClick r:id="rId3"/>
              </a:rPr>
              <a:t>Operant conditioning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quarter" idx="2"/>
          </p:nvPr>
        </p:nvSpPr>
        <p:spPr>
          <a:xfrm>
            <a:off x="600633" y="3573016"/>
            <a:ext cx="5385514" cy="309634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GB" altLang="en-US" sz="2400" dirty="0" smtClean="0">
                <a:ea typeface="ＭＳ Ｐゴシック" pitchFamily="34" charset="-128"/>
              </a:rPr>
              <a:t>Mae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ddysgu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a’I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ailadrodd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wrth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wobrwyo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cadarnhaol</a:t>
            </a:r>
            <a:r>
              <a:rPr lang="en-GB" altLang="en-US" sz="2400" dirty="0" smtClean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rhoi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canlyniad</a:t>
            </a:r>
            <a:r>
              <a:rPr lang="en-GB" altLang="en-US" sz="2400" dirty="0" smtClean="0">
                <a:ea typeface="ＭＳ Ｐゴシック" pitchFamily="34" charset="-128"/>
              </a:rPr>
              <a:t> am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negyddol</a:t>
            </a:r>
            <a:r>
              <a:rPr lang="en-GB" altLang="en-US" sz="2400" dirty="0" smtClean="0">
                <a:ea typeface="ＭＳ Ｐゴシック" pitchFamily="34" charset="-128"/>
              </a:rPr>
              <a:t>. </a:t>
            </a:r>
          </a:p>
          <a:p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Pa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ddamcaniaethydd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sydd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ynghlwm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a’r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ddamcaniaeth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solidFill>
                  <a:srgbClr val="FF0000"/>
                </a:solidFill>
                <a:ea typeface="ＭＳ Ｐゴシック" pitchFamily="34" charset="-128"/>
              </a:rPr>
              <a:t>hyn</a:t>
            </a:r>
            <a:r>
              <a:rPr lang="en-GB" altLang="en-US" sz="2400" dirty="0" smtClean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  <a:endParaRPr lang="cy-GB" altLang="en-US" sz="2400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3573016"/>
            <a:ext cx="5387630" cy="295232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A </a:t>
            </a:r>
            <a:r>
              <a:rPr lang="en-GB" sz="2400" i="1" dirty="0"/>
              <a:t>behaviour is connected and repeated by rewarding the positive behaviour and issuing sanctions for the negative behaviour. </a:t>
            </a:r>
            <a:endParaRPr lang="en-GB" sz="2400" i="1" dirty="0" smtClean="0"/>
          </a:p>
          <a:p>
            <a:r>
              <a:rPr lang="cy-GB" sz="2400" i="1" dirty="0" err="1" smtClean="0">
                <a:solidFill>
                  <a:srgbClr val="FF0000"/>
                </a:solidFill>
              </a:rPr>
              <a:t>Which</a:t>
            </a:r>
            <a:r>
              <a:rPr lang="cy-GB" sz="2400" i="1" dirty="0" smtClean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theorist</a:t>
            </a:r>
            <a:r>
              <a:rPr lang="cy-GB" sz="2400" i="1" dirty="0">
                <a:solidFill>
                  <a:srgbClr val="FF0000"/>
                </a:solidFill>
              </a:rPr>
              <a:t> is </a:t>
            </a:r>
            <a:r>
              <a:rPr lang="cy-GB" sz="2400" i="1" dirty="0" err="1">
                <a:solidFill>
                  <a:srgbClr val="FF0000"/>
                </a:solidFill>
              </a:rPr>
              <a:t>this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theory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 smtClean="0">
                <a:solidFill>
                  <a:srgbClr val="FF0000"/>
                </a:solidFill>
              </a:rPr>
              <a:t>associated</a:t>
            </a:r>
            <a:r>
              <a:rPr lang="cy-GB" sz="2400" i="1" dirty="0" smtClean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with</a:t>
            </a:r>
            <a:r>
              <a:rPr lang="cy-GB" sz="2400" i="1" dirty="0">
                <a:solidFill>
                  <a:srgbClr val="FF0000"/>
                </a:solidFill>
              </a:rPr>
              <a:t>?</a:t>
            </a:r>
            <a:endParaRPr lang="en-GB" sz="24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1484784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3852" y="620688"/>
            <a:ext cx="10157354" cy="1397000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How might this theory apply in the classroom?</a:t>
            </a:r>
            <a:br>
              <a:rPr lang="en-GB" sz="3600" dirty="0" smtClean="0"/>
            </a:b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fedr</a:t>
            </a:r>
            <a:r>
              <a:rPr lang="en-GB" sz="3600" dirty="0" smtClean="0"/>
              <a:t> y </a:t>
            </a:r>
            <a:r>
              <a:rPr lang="en-GB" sz="3600" dirty="0" err="1" smtClean="0"/>
              <a:t>ddamcaniaeth</a:t>
            </a:r>
            <a:r>
              <a:rPr lang="en-GB" sz="3600" dirty="0" smtClean="0"/>
              <a:t> hon </a:t>
            </a:r>
            <a:r>
              <a:rPr lang="en-GB" sz="3600" dirty="0" err="1" smtClean="0"/>
              <a:t>ymddangos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y </a:t>
            </a:r>
            <a:r>
              <a:rPr lang="en-GB" sz="3600" dirty="0" err="1" smtClean="0"/>
              <a:t>dosbarth</a:t>
            </a:r>
            <a:r>
              <a:rPr lang="en-GB" sz="3600" dirty="0" smtClean="0"/>
              <a:t>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77788" y="1772816"/>
            <a:ext cx="4977104" cy="447040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Defnyddiwch</a:t>
            </a:r>
            <a:r>
              <a:rPr lang="en-GB" sz="3200" dirty="0" smtClean="0"/>
              <a:t> </a:t>
            </a:r>
            <a:r>
              <a:rPr lang="en-GB" sz="3200" dirty="0" err="1" smtClean="0"/>
              <a:t>gwobrwyon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atgyfnerthu</a:t>
            </a:r>
            <a:r>
              <a:rPr lang="en-GB" sz="3200" dirty="0" smtClean="0"/>
              <a:t> </a:t>
            </a:r>
            <a:r>
              <a:rPr lang="en-GB" sz="3200" dirty="0" err="1" smtClean="0"/>
              <a:t>ymddygiad</a:t>
            </a:r>
            <a:r>
              <a:rPr lang="en-GB" sz="3200" dirty="0" smtClean="0"/>
              <a:t> da a </a:t>
            </a:r>
            <a:r>
              <a:rPr lang="en-GB" sz="3200" dirty="0" err="1" smtClean="0"/>
              <a:t>sancsiynau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dilyn</a:t>
            </a:r>
            <a:r>
              <a:rPr lang="en-GB" sz="3200" dirty="0" smtClean="0"/>
              <a:t> </a:t>
            </a:r>
            <a:r>
              <a:rPr lang="en-GB" sz="3200" dirty="0" err="1" smtClean="0"/>
              <a:t>ymddygiad</a:t>
            </a:r>
            <a:r>
              <a:rPr lang="en-GB" sz="3200" dirty="0" smtClean="0"/>
              <a:t> </a:t>
            </a:r>
            <a:r>
              <a:rPr lang="en-GB" sz="3200" dirty="0" err="1" smtClean="0"/>
              <a:t>annerbyniol</a:t>
            </a:r>
            <a:endParaRPr lang="en-GB" sz="3200" dirty="0" smtClean="0"/>
          </a:p>
          <a:p>
            <a:r>
              <a:rPr lang="en-GB" sz="3200" dirty="0" err="1" smtClean="0"/>
              <a:t>Gweithredwch</a:t>
            </a:r>
            <a:r>
              <a:rPr lang="en-GB" sz="3200" dirty="0" smtClean="0"/>
              <a:t> </a:t>
            </a:r>
            <a:r>
              <a:rPr lang="en-GB" sz="3200" dirty="0" err="1" smtClean="0"/>
              <a:t>reolau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deg</a:t>
            </a:r>
            <a:r>
              <a:rPr lang="en-GB" sz="3200" dirty="0" smtClean="0"/>
              <a:t> a </a:t>
            </a:r>
            <a:r>
              <a:rPr lang="en-GB" sz="3200" dirty="0" err="1" smtClean="0"/>
              <a:t>chyson</a:t>
            </a:r>
            <a:endParaRPr lang="en-GB" sz="32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7246540" y="1772816"/>
            <a:ext cx="4617064" cy="44704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Use rewards to reinforce good behaviour and sanctions following poor behaviour</a:t>
            </a:r>
          </a:p>
          <a:p>
            <a:r>
              <a:rPr lang="en-GB" sz="3200" dirty="0" smtClean="0"/>
              <a:t>Impose rules consistently and objectively</a:t>
            </a:r>
            <a:endParaRPr lang="en-GB" sz="3200" dirty="0"/>
          </a:p>
        </p:txBody>
      </p:sp>
      <p:pic>
        <p:nvPicPr>
          <p:cNvPr id="3077" name="Picture 5" descr="C:\Users\Alison\AppData\Local\Microsoft\Windows\INetCache\IE\18Z7RKTF\Sta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92" y="188640"/>
            <a:ext cx="1538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lison\AppData\Local\Microsoft\Windows\INetCache\IE\TV69KJVG\My_Smiley_Faces_preview_1__69530.1456453911.380.50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20" y="1216193"/>
            <a:ext cx="269484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5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 smtClean="0"/>
              <a:t> </a:t>
            </a:r>
            <a:endParaRPr lang="cy-GB" sz="2400" dirty="0"/>
          </a:p>
        </p:txBody>
      </p:sp>
      <p:sp>
        <p:nvSpPr>
          <p:cNvPr id="12293" name="Content Placeholder 4"/>
          <p:cNvSpPr>
            <a:spLocks noGrp="1"/>
          </p:cNvSpPr>
          <p:nvPr>
            <p:ph sz="quarter" idx="2"/>
          </p:nvPr>
        </p:nvSpPr>
        <p:spPr>
          <a:xfrm>
            <a:off x="360080" y="1537613"/>
            <a:ext cx="5385514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smtClean="0">
                <a:ea typeface="ＭＳ Ｐゴシック" pitchFamily="34" charset="-128"/>
              </a:rPr>
              <a:t>Mae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benderfynu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gan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patrymau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meddwl</a:t>
            </a:r>
            <a:r>
              <a:rPr lang="en-GB" altLang="en-US" sz="2400" dirty="0" smtClean="0">
                <a:ea typeface="ＭＳ Ｐゴシック" pitchFamily="34" charset="-128"/>
              </a:rPr>
              <a:t>, cred, </a:t>
            </a:r>
            <a:r>
              <a:rPr lang="en-GB" altLang="en-US" sz="2400" dirty="0" err="1" smtClean="0">
                <a:ea typeface="ＭＳ Ｐゴシック" pitchFamily="34" charset="-128"/>
              </a:rPr>
              <a:t>hunan-hyder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agweddau</a:t>
            </a:r>
            <a:r>
              <a:rPr lang="en-GB" altLang="en-US" sz="2400" dirty="0" smtClean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disgwyliadau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Mae’r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ffordd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ydym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ymddwyn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ddylanwadu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gan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ffordd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ydym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meddwl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smtClean="0">
                <a:ea typeface="ＭＳ Ｐゴシック" pitchFamily="34" charset="-128"/>
              </a:rPr>
              <a:t>Y </a:t>
            </a:r>
            <a:r>
              <a:rPr lang="en-GB" altLang="en-US" sz="2400" dirty="0" err="1" smtClean="0">
                <a:ea typeface="ＭＳ Ｐゴシック" pitchFamily="34" charset="-128"/>
              </a:rPr>
              <a:t>cortecs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yw’r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rhan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ymwybodol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meddwl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rhesymegol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o’r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ymennydd</a:t>
            </a:r>
            <a:r>
              <a:rPr lang="en-GB" altLang="en-US" sz="2400" dirty="0" smtClean="0">
                <a:ea typeface="ＭＳ Ｐゴシック" pitchFamily="34" charset="-128"/>
              </a:rPr>
              <a:t> ac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penderfynu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ymateb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plentyn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mewn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sefyllfaoedd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penodol</a:t>
            </a:r>
            <a:endParaRPr lang="cy-GB" altLang="en-US" sz="2400" dirty="0" smtClean="0">
              <a:ea typeface="ＭＳ Ｐゴシック" pitchFamily="34" charset="-128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1436825"/>
            <a:ext cx="5832648" cy="518457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dirty="0" smtClean="0"/>
              <a:t>Behaviour is determined by thinking patterns, beliefs, self-confidence, attitudes and expectations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endParaRPr lang="en-GB" sz="2400" dirty="0" smtClean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dirty="0" smtClean="0"/>
              <a:t>The </a:t>
            </a:r>
            <a:r>
              <a:rPr lang="en-GB" sz="2400" dirty="0"/>
              <a:t>way in which we behave is influenced by our </a:t>
            </a:r>
            <a:r>
              <a:rPr lang="en-GB" sz="2400" dirty="0" smtClean="0"/>
              <a:t>thinking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400" dirty="0" smtClean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dirty="0" smtClean="0"/>
              <a:t>The </a:t>
            </a:r>
            <a:r>
              <a:rPr lang="en-GB" sz="2400" dirty="0"/>
              <a:t>cortex is the conscious, rational-thinking part of the brain and determines the </a:t>
            </a:r>
            <a:r>
              <a:rPr lang="en-GB" sz="2400" dirty="0" smtClean="0"/>
              <a:t>child’s </a:t>
            </a:r>
            <a:r>
              <a:rPr lang="en-GB" sz="2400" dirty="0"/>
              <a:t>response to certain </a:t>
            </a:r>
            <a:r>
              <a:rPr lang="en-GB" sz="2400" dirty="0" smtClean="0"/>
              <a:t>situations 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800" dirty="0" smtClean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46" y="0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77788" y="340151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/>
              <a:t>Gwybyddol                                                                         </a:t>
            </a:r>
            <a:r>
              <a:rPr lang="cy-GB" sz="3200" dirty="0" err="1"/>
              <a:t>Cognitive</a:t>
            </a:r>
            <a:r>
              <a:rPr lang="cy-GB" sz="3200" dirty="0"/>
              <a:t>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>
            <a:normAutofit/>
          </a:bodyPr>
          <a:lstStyle/>
          <a:p>
            <a:pPr marL="109537">
              <a:spcBef>
                <a:spcPts val="400"/>
              </a:spcBef>
              <a:defRPr/>
            </a:pPr>
            <a:r>
              <a:rPr lang="cy-GB" sz="3200" dirty="0" smtClean="0"/>
              <a:t>Gwybyddol                                                                         </a:t>
            </a:r>
            <a:r>
              <a:rPr lang="cy-GB" sz="3200" dirty="0" err="1" smtClean="0"/>
              <a:t>Cognitive</a:t>
            </a:r>
            <a:r>
              <a:rPr lang="cy-GB" sz="3200" dirty="0" smtClean="0"/>
              <a:t> </a:t>
            </a:r>
            <a:endParaRPr lang="cy-GB" sz="3200" dirty="0"/>
          </a:p>
        </p:txBody>
      </p:sp>
      <p:sp>
        <p:nvSpPr>
          <p:cNvPr id="13316" name="Text Placeholder 3"/>
          <p:cNvSpPr>
            <a:spLocks noGrp="1"/>
          </p:cNvSpPr>
          <p:nvPr>
            <p:ph type="body" sz="half" idx="3"/>
          </p:nvPr>
        </p:nvSpPr>
        <p:spPr>
          <a:xfrm>
            <a:off x="6516486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Consider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 the </a:t>
            </a:r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negative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that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 can </a:t>
            </a:r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cause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 smtClean="0">
                <a:solidFill>
                  <a:srgbClr val="FF0000"/>
                </a:solidFill>
                <a:ea typeface="ＭＳ Ｐゴシック" pitchFamily="34" charset="-128"/>
              </a:rPr>
              <a:t>response</a:t>
            </a:r>
            <a:r>
              <a:rPr lang="cy-GB" altLang="en-US" dirty="0" smtClean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7" name="Content Placeholder 4"/>
          <p:cNvSpPr>
            <a:spLocks noGrp="1"/>
          </p:cNvSpPr>
          <p:nvPr>
            <p:ph sz="quarter" idx="2"/>
          </p:nvPr>
        </p:nvSpPr>
        <p:spPr>
          <a:xfrm>
            <a:off x="261764" y="1444626"/>
            <a:ext cx="5733191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err="1" smtClean="0">
                <a:ea typeface="ＭＳ Ｐゴシック" pitchFamily="34" charset="-128"/>
              </a:rPr>
              <a:t>Os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ydy’r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plentyn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gyson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profi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sefyllfaoedd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negyddol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fe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fydd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cysylltiadau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sydd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creu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cortecs</a:t>
            </a:r>
            <a:r>
              <a:rPr lang="en-GB" altLang="en-US" sz="2400" dirty="0" smtClean="0">
                <a:ea typeface="ＭＳ Ｐゴシック" pitchFamily="34" charset="-128"/>
              </a:rPr>
              <a:t> am </a:t>
            </a:r>
            <a:r>
              <a:rPr lang="en-GB" altLang="en-US" sz="2400" dirty="0" err="1" smtClean="0">
                <a:ea typeface="ＭＳ Ｐゴシック" pitchFamily="34" charset="-128"/>
              </a:rPr>
              <a:t>ddelio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mewn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ffordd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rhesymegol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gyda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sefyllfaoedd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gyfyng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Rhaid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plentyn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ddibynnu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ar</a:t>
            </a:r>
            <a:r>
              <a:rPr lang="en-GB" altLang="en-US" sz="2400" dirty="0" smtClean="0">
                <a:ea typeface="ＭＳ Ｐゴシック" pitchFamily="34" charset="-128"/>
              </a:rPr>
              <a:t> y system ‘limbic’ (</a:t>
            </a:r>
            <a:r>
              <a:rPr lang="en-GB" altLang="en-US" sz="2400" dirty="0" err="1" smtClean="0">
                <a:ea typeface="ＭＳ Ｐゴシック" pitchFamily="34" charset="-128"/>
              </a:rPr>
              <a:t>cloc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larwm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corff</a:t>
            </a:r>
            <a:r>
              <a:rPr lang="en-GB" altLang="en-US" sz="2400" dirty="0" smtClean="0">
                <a:ea typeface="ＭＳ Ｐゴシック" pitchFamily="34" charset="-128"/>
              </a:rPr>
              <a:t>)</a:t>
            </a:r>
          </a:p>
          <a:p>
            <a:r>
              <a:rPr lang="en-GB" altLang="en-US" sz="2400" dirty="0" smtClean="0">
                <a:ea typeface="ＭＳ Ｐゴシック" pitchFamily="34" charset="-128"/>
              </a:rPr>
              <a:t>Pan </a:t>
            </a:r>
            <a:r>
              <a:rPr lang="en-GB" altLang="en-US" sz="2400" dirty="0" err="1" smtClean="0">
                <a:ea typeface="ＭＳ Ｐゴシック" pitchFamily="34" charset="-128"/>
              </a:rPr>
              <a:t>fyddant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wynebu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sefyllfa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ysgafn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fe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fydd</a:t>
            </a:r>
            <a:r>
              <a:rPr lang="en-GB" altLang="en-US" sz="2400" dirty="0" smtClean="0">
                <a:ea typeface="ＭＳ Ｐゴシック" pitchFamily="34" charset="-128"/>
              </a:rPr>
              <a:t> y system ‘limbic’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sbarduno</a:t>
            </a:r>
            <a:r>
              <a:rPr lang="en-GB" altLang="en-US" sz="2400" dirty="0" smtClean="0">
                <a:ea typeface="ＭＳ Ｐゴシック" pitchFamily="34" charset="-128"/>
              </a:rPr>
              <a:t> ac  </a:t>
            </a:r>
            <a:r>
              <a:rPr lang="en-GB" altLang="en-US" sz="2400" dirty="0" err="1" smtClean="0">
                <a:ea typeface="ＭＳ Ｐゴシック" pitchFamily="34" charset="-128"/>
              </a:rPr>
              <a:t>arddangos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ymateb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ymladd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neu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ffoi</a:t>
            </a:r>
            <a:endParaRPr lang="cy-GB" altLang="en-US" sz="2400" dirty="0" smtClean="0">
              <a:ea typeface="ＭＳ Ｐゴシック" pitchFamily="34" charset="-128"/>
            </a:endParaRPr>
          </a:p>
        </p:txBody>
      </p:sp>
      <p:sp>
        <p:nvSpPr>
          <p:cNvPr id="1331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447274" cy="428863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 smtClean="0">
                <a:ea typeface="ＭＳ Ｐゴシック" pitchFamily="34" charset="-128"/>
              </a:rPr>
              <a:t>If a child is constantly subjected to negative situations, the connections forming the cortex to deal with situations in a rational way, are limited.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 smtClean="0">
                <a:ea typeface="ＭＳ Ｐゴシック" pitchFamily="34" charset="-128"/>
              </a:rPr>
              <a:t>The child has to rely on the limbic system (the body‘s alarm system) 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dirty="0" smtClean="0">
                <a:ea typeface="ＭＳ Ｐゴシック" pitchFamily="34" charset="-128"/>
              </a:rPr>
              <a:t>When  they are faced with  even a mild situation the limbic system is triggered displaying the flight/fight reaction. </a:t>
            </a:r>
            <a:endParaRPr lang="en-US" altLang="en-US" sz="2400" dirty="0" smtClean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cy-GB" altLang="en-US" sz="800" dirty="0" smtClean="0">
                <a:ea typeface="ＭＳ Ｐゴシック" pitchFamily="34" charset="-128"/>
              </a:rPr>
              <a:t>                                                                   (Welsh </a:t>
            </a:r>
            <a:r>
              <a:rPr lang="cy-GB" altLang="en-US" sz="800" dirty="0" err="1" smtClean="0">
                <a:ea typeface="ＭＳ Ｐゴシック" pitchFamily="34" charset="-128"/>
              </a:rPr>
              <a:t>Government</a:t>
            </a:r>
            <a:r>
              <a:rPr lang="cy-GB" altLang="en-US" sz="800" dirty="0" smtClean="0">
                <a:ea typeface="ＭＳ Ｐゴシック" pitchFamily="34" charset="-128"/>
              </a:rPr>
              <a:t>, 2012)</a:t>
            </a: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-26988"/>
            <a:ext cx="338437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4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-8302" y="-77812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dirty="0" err="1" smtClean="0"/>
              <a:t>Damcaniaeth</a:t>
            </a:r>
            <a:r>
              <a:rPr lang="en-US" sz="4000" dirty="0" smtClean="0"/>
              <a:t> </a:t>
            </a:r>
            <a:r>
              <a:rPr lang="en-US" sz="4000" dirty="0" err="1" smtClean="0"/>
              <a:t>Gwybyddol</a:t>
            </a:r>
            <a:r>
              <a:rPr lang="en-US" sz="4000" dirty="0" smtClean="0"/>
              <a:t>   Cognitive Theory</a:t>
            </a:r>
            <a:endParaRPr lang="en-US" sz="4000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66420" y="1485746"/>
            <a:ext cx="4977104" cy="4470400"/>
          </a:xfrm>
        </p:spPr>
        <p:txBody>
          <a:bodyPr>
            <a:noAutofit/>
          </a:bodyPr>
          <a:lstStyle/>
          <a:p>
            <a:pPr fontAlgn="base" hangingPunct="0"/>
            <a:r>
              <a:rPr lang="en-GB" sz="2800" dirty="0" smtClean="0"/>
              <a:t>Involve pupils in setting and monitoring their own behaviour targets through individual plans</a:t>
            </a:r>
          </a:p>
          <a:p>
            <a:pPr fontAlgn="base" hangingPunct="0"/>
            <a:r>
              <a:rPr lang="en-GB" sz="2800" dirty="0" smtClean="0"/>
              <a:t>Use self- regulation strategies such as:</a:t>
            </a:r>
          </a:p>
          <a:p>
            <a:pPr lvl="1" fontAlgn="base" hangingPunct="0"/>
            <a:r>
              <a:rPr lang="en-GB" sz="2800" dirty="0" smtClean="0"/>
              <a:t> visualisation </a:t>
            </a:r>
          </a:p>
          <a:p>
            <a:pPr lvl="1" fontAlgn="base" hangingPunct="0"/>
            <a:r>
              <a:rPr lang="en-GB" sz="2800" dirty="0" smtClean="0"/>
              <a:t>talking aloud </a:t>
            </a:r>
          </a:p>
          <a:p>
            <a:pPr lvl="1" fontAlgn="base" hangingPunct="0"/>
            <a:r>
              <a:rPr lang="en-GB" sz="2800" dirty="0" smtClean="0"/>
              <a:t>exploring options</a:t>
            </a:r>
            <a:endParaRPr lang="en-GB" sz="2800" dirty="0"/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249" y="5186852"/>
            <a:ext cx="1752246" cy="162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484784"/>
            <a:ext cx="5204384" cy="4470400"/>
          </a:xfrm>
          <a:prstGeom prst="rect">
            <a:avLst/>
          </a:prstGeom>
        </p:spPr>
        <p:txBody>
          <a:bodyPr vert="horz" lIns="121899" tIns="60949" rIns="121899" bIns="60949" rtlCol="0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disgyblion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broses o </a:t>
            </a:r>
            <a:r>
              <a:rPr lang="en-GB" sz="2800" dirty="0" err="1" smtClean="0"/>
              <a:t>osod</a:t>
            </a:r>
            <a:r>
              <a:rPr lang="en-GB" sz="2800" dirty="0" smtClean="0"/>
              <a:t> a </a:t>
            </a:r>
            <a:r>
              <a:rPr lang="en-GB" sz="2800" dirty="0" err="1" smtClean="0"/>
              <a:t>monitro</a:t>
            </a:r>
            <a:r>
              <a:rPr lang="en-GB" sz="2800" dirty="0" smtClean="0"/>
              <a:t> </a:t>
            </a:r>
            <a:r>
              <a:rPr lang="en-GB" sz="2800" dirty="0" err="1" smtClean="0"/>
              <a:t>targedau</a:t>
            </a:r>
            <a:r>
              <a:rPr lang="en-GB" sz="2800" dirty="0" smtClean="0"/>
              <a:t> </a:t>
            </a:r>
            <a:r>
              <a:rPr lang="en-GB" sz="2800" dirty="0" err="1" smtClean="0"/>
              <a:t>ymddygiad</a:t>
            </a:r>
            <a:r>
              <a:rPr lang="en-GB" sz="2800" dirty="0" smtClean="0"/>
              <a:t> </a:t>
            </a:r>
            <a:r>
              <a:rPr lang="en-GB" sz="2800" dirty="0" err="1" smtClean="0"/>
              <a:t>trwy</a:t>
            </a:r>
            <a:r>
              <a:rPr lang="en-GB" sz="2800" dirty="0" smtClean="0"/>
              <a:t> </a:t>
            </a:r>
            <a:r>
              <a:rPr lang="en-GB" sz="2800" dirty="0" err="1" smtClean="0"/>
              <a:t>gynlluniau</a:t>
            </a:r>
            <a:r>
              <a:rPr lang="en-GB" sz="2800" dirty="0" smtClean="0"/>
              <a:t> </a:t>
            </a:r>
            <a:r>
              <a:rPr lang="en-GB" sz="2800" dirty="0" err="1" smtClean="0"/>
              <a:t>unigol</a:t>
            </a:r>
            <a:endParaRPr lang="en-GB" sz="2800" dirty="0" smtClean="0"/>
          </a:p>
          <a:p>
            <a:pPr fontAlgn="base" hangingPunct="0"/>
            <a:r>
              <a:rPr lang="en-GB" sz="2800" dirty="0" err="1" smtClean="0"/>
              <a:t>Defnyddio</a:t>
            </a:r>
            <a:r>
              <a:rPr lang="en-GB" sz="2800" dirty="0" smtClean="0"/>
              <a:t> </a:t>
            </a:r>
            <a:r>
              <a:rPr lang="en-GB" sz="2800" dirty="0" err="1" smtClean="0"/>
              <a:t>strategaethau</a:t>
            </a:r>
            <a:r>
              <a:rPr lang="en-GB" sz="2800" dirty="0" smtClean="0"/>
              <a:t> </a:t>
            </a:r>
            <a:r>
              <a:rPr lang="en-GB" sz="2800" dirty="0" err="1" smtClean="0"/>
              <a:t>hunan-reolaeth</a:t>
            </a:r>
            <a:r>
              <a:rPr lang="en-GB" sz="2800" dirty="0" smtClean="0"/>
              <a:t> </a:t>
            </a:r>
            <a:r>
              <a:rPr lang="en-GB" sz="2800" dirty="0" err="1" smtClean="0"/>
              <a:t>fel</a:t>
            </a:r>
            <a:r>
              <a:rPr lang="en-GB" sz="2800" dirty="0" smtClean="0"/>
              <a:t>:</a:t>
            </a:r>
          </a:p>
          <a:p>
            <a:pPr lvl="1" fontAlgn="base" hangingPunct="0"/>
            <a:r>
              <a:rPr lang="en-GB" sz="2800" dirty="0" err="1" smtClean="0"/>
              <a:t>Delweddu</a:t>
            </a:r>
            <a:endParaRPr lang="en-GB" sz="2800" dirty="0" smtClean="0"/>
          </a:p>
          <a:p>
            <a:pPr lvl="1" fontAlgn="base" hangingPunct="0"/>
            <a:r>
              <a:rPr lang="en-GB" sz="2800" dirty="0" err="1" smtClean="0"/>
              <a:t>Siarad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uchel</a:t>
            </a:r>
            <a:endParaRPr lang="en-GB" sz="2800" dirty="0" smtClean="0"/>
          </a:p>
          <a:p>
            <a:pPr lvl="1" fontAlgn="base" hangingPunct="0"/>
            <a:r>
              <a:rPr lang="en-GB" sz="2800" dirty="0" err="1" smtClean="0"/>
              <a:t>Ymchwilio</a:t>
            </a:r>
            <a:r>
              <a:rPr lang="en-GB" sz="2800" dirty="0" smtClean="0"/>
              <a:t> </a:t>
            </a:r>
            <a:r>
              <a:rPr lang="en-GB" sz="2800" dirty="0" err="1" smtClean="0"/>
              <a:t>opsiynau</a:t>
            </a:r>
            <a:endParaRPr lang="en-GB" sz="2800" dirty="0" smtClean="0"/>
          </a:p>
          <a:p>
            <a:pPr fontAlgn="base" hangingPunct="0"/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97446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7747" y="218108"/>
            <a:ext cx="12071077" cy="1397000"/>
          </a:xfrm>
        </p:spPr>
        <p:txBody>
          <a:bodyPr>
            <a:normAutofit/>
          </a:bodyPr>
          <a:lstStyle/>
          <a:p>
            <a:pPr algn="r"/>
            <a:r>
              <a:rPr lang="en-US" sz="4000" i="1" dirty="0" err="1" smtClean="0"/>
              <a:t>Damcaniaeth</a:t>
            </a:r>
            <a:r>
              <a:rPr lang="en-US" sz="4000" i="1" dirty="0" smtClean="0"/>
              <a:t> </a:t>
            </a:r>
            <a:r>
              <a:rPr lang="en-US" sz="4000" i="1" dirty="0" err="1" smtClean="0"/>
              <a:t>Dynol</a:t>
            </a:r>
            <a:r>
              <a:rPr lang="en-US" sz="4000" i="1" dirty="0" smtClean="0"/>
              <a:t>                  </a:t>
            </a:r>
            <a:r>
              <a:rPr lang="en-US" sz="4000" dirty="0" smtClean="0"/>
              <a:t>Humanist Theory</a:t>
            </a:r>
            <a:endParaRPr lang="en-US" sz="4000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238427" y="1701800"/>
            <a:ext cx="5112569" cy="4967560"/>
          </a:xfrm>
        </p:spPr>
        <p:txBody>
          <a:bodyPr>
            <a:normAutofit fontScale="85000" lnSpcReduction="10000"/>
          </a:bodyPr>
          <a:lstStyle/>
          <a:p>
            <a:pPr fontAlgn="base" hangingPunct="0"/>
            <a:r>
              <a:rPr lang="en-GB" sz="3200" dirty="0" smtClean="0"/>
              <a:t>Behaviour is established through relationships and responding to the emotional needs of each individual</a:t>
            </a:r>
          </a:p>
          <a:p>
            <a:pPr fontAlgn="base" hangingPunct="0"/>
            <a:r>
              <a:rPr lang="en-GB" sz="3200" dirty="0" smtClean="0"/>
              <a:t>Person-centred</a:t>
            </a:r>
          </a:p>
          <a:p>
            <a:pPr fontAlgn="base" hangingPunct="0"/>
            <a:r>
              <a:rPr lang="en-GB" sz="3200" dirty="0" smtClean="0"/>
              <a:t>Teacher empathy; care for pupils; raise self-esteem</a:t>
            </a:r>
          </a:p>
          <a:p>
            <a:pPr fontAlgn="base" hangingPunct="0"/>
            <a:r>
              <a:rPr lang="en-GB" sz="3200" dirty="0" smtClean="0"/>
              <a:t>Pupils make own choices</a:t>
            </a:r>
          </a:p>
          <a:p>
            <a:pPr fontAlgn="base" hangingPunct="0"/>
            <a:r>
              <a:rPr lang="en-GB" sz="3200" dirty="0" smtClean="0"/>
              <a:t>E.g. Maslow</a:t>
            </a:r>
            <a:endParaRPr lang="en-GB" sz="32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6"/>
            <a:ext cx="5184576" cy="4911431"/>
          </a:xfrm>
          <a:prstGeom prst="rect">
            <a:avLst/>
          </a:prstGeom>
        </p:spPr>
        <p:txBody>
          <a:bodyPr vert="horz" lIns="121899" tIns="60949" rIns="121899" bIns="60949" rtlCol="0">
            <a:normAutofit fontScale="850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dirty="0" smtClean="0"/>
              <a:t>Mae </a:t>
            </a:r>
            <a:r>
              <a:rPr lang="en-GB" sz="3200" dirty="0" err="1" smtClean="0"/>
              <a:t>ymddygiad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/>
              <a:t> </a:t>
            </a:r>
            <a:r>
              <a:rPr lang="en-GB" sz="3200" dirty="0" err="1" smtClean="0"/>
              <a:t>ddylanwadu</a:t>
            </a:r>
            <a:r>
              <a:rPr lang="en-GB" sz="3200" dirty="0" smtClean="0"/>
              <a:t> </a:t>
            </a:r>
            <a:r>
              <a:rPr lang="en-GB" sz="3200" dirty="0" err="1" smtClean="0"/>
              <a:t>gan</a:t>
            </a:r>
            <a:r>
              <a:rPr lang="en-GB" sz="3200" dirty="0" smtClean="0"/>
              <a:t> </a:t>
            </a:r>
            <a:r>
              <a:rPr lang="en-GB" sz="3200" dirty="0" err="1" smtClean="0"/>
              <a:t>berthnasau</a:t>
            </a:r>
            <a:r>
              <a:rPr lang="en-GB" sz="3200" dirty="0" smtClean="0"/>
              <a:t> ac </a:t>
            </a:r>
            <a:r>
              <a:rPr lang="en-GB" sz="3200" dirty="0" err="1" smtClean="0"/>
              <a:t>ymateb</a:t>
            </a:r>
            <a:r>
              <a:rPr lang="en-GB" sz="3200" dirty="0" smtClean="0"/>
              <a:t> I </a:t>
            </a:r>
            <a:r>
              <a:rPr lang="en-GB" sz="3200" dirty="0" err="1" smtClean="0"/>
              <a:t>anghenion</a:t>
            </a:r>
            <a:r>
              <a:rPr lang="en-GB" sz="3200" dirty="0" smtClean="0"/>
              <a:t> </a:t>
            </a:r>
            <a:r>
              <a:rPr lang="en-GB" sz="3200" dirty="0" err="1" smtClean="0"/>
              <a:t>emosiynol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unigolyn</a:t>
            </a:r>
            <a:endParaRPr lang="en-GB" sz="3200" dirty="0" smtClean="0"/>
          </a:p>
          <a:p>
            <a:pPr fontAlgn="base" hangingPunct="0"/>
            <a:r>
              <a:rPr lang="en-GB" sz="3200" dirty="0" smtClean="0"/>
              <a:t>Person -</a:t>
            </a:r>
            <a:r>
              <a:rPr lang="en-GB" sz="3200" dirty="0" err="1" smtClean="0"/>
              <a:t>ganolog</a:t>
            </a:r>
            <a:endParaRPr lang="en-GB" sz="3200" dirty="0" smtClean="0"/>
          </a:p>
          <a:p>
            <a:pPr fontAlgn="base" hangingPunct="0"/>
            <a:r>
              <a:rPr lang="en-GB" sz="3200" dirty="0" err="1" smtClean="0"/>
              <a:t>Empathi</a:t>
            </a:r>
            <a:r>
              <a:rPr lang="en-GB" sz="3200" dirty="0" smtClean="0"/>
              <a:t> </a:t>
            </a:r>
            <a:r>
              <a:rPr lang="en-GB" sz="3200" dirty="0" err="1" smtClean="0"/>
              <a:t>athro</a:t>
            </a:r>
            <a:r>
              <a:rPr lang="en-GB" sz="3200" dirty="0" smtClean="0"/>
              <a:t>; </a:t>
            </a:r>
            <a:r>
              <a:rPr lang="en-GB" sz="3200" dirty="0" err="1" smtClean="0"/>
              <a:t>gofal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disgyblion</a:t>
            </a:r>
            <a:r>
              <a:rPr lang="en-GB" sz="3200" dirty="0" smtClean="0"/>
              <a:t>; </a:t>
            </a:r>
            <a:r>
              <a:rPr lang="en-GB" sz="3200" dirty="0" err="1" smtClean="0"/>
              <a:t>codi</a:t>
            </a:r>
            <a:r>
              <a:rPr lang="en-GB" sz="3200" dirty="0" smtClean="0"/>
              <a:t> </a:t>
            </a:r>
            <a:r>
              <a:rPr lang="en-GB" sz="3200" dirty="0" err="1" smtClean="0"/>
              <a:t>hunan</a:t>
            </a:r>
            <a:r>
              <a:rPr lang="en-GB" sz="3200" dirty="0" smtClean="0"/>
              <a:t> - </a:t>
            </a:r>
            <a:r>
              <a:rPr lang="en-GB" sz="3200" dirty="0" err="1" smtClean="0"/>
              <a:t>werth</a:t>
            </a:r>
            <a:endParaRPr lang="en-GB" sz="3200" dirty="0" smtClean="0"/>
          </a:p>
          <a:p>
            <a:pPr fontAlgn="base" hangingPunct="0"/>
            <a:r>
              <a:rPr lang="en-GB" sz="3200" dirty="0" err="1" smtClean="0"/>
              <a:t>Disgyblion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gwneud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dewisiadau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hun</a:t>
            </a:r>
            <a:endParaRPr lang="en-GB" sz="3200" dirty="0" smtClean="0"/>
          </a:p>
          <a:p>
            <a:pPr fontAlgn="base" hangingPunct="0"/>
            <a:r>
              <a:rPr lang="en-GB" sz="3200" dirty="0" err="1" smtClean="0"/>
              <a:t>E.e</a:t>
            </a:r>
            <a:r>
              <a:rPr lang="en-GB" sz="3200" dirty="0" smtClean="0"/>
              <a:t>. Maslow</a:t>
            </a:r>
            <a:endParaRPr lang="en-GB" sz="3200" dirty="0"/>
          </a:p>
        </p:txBody>
      </p:sp>
      <p:pic>
        <p:nvPicPr>
          <p:cNvPr id="4098" name="Picture 2" descr="C:\Users\Alison\AppData\Local\Microsoft\Windows\INetCache\IE\8XJYQPI8\together_holding_hands_by_juganue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5806380" y="0"/>
            <a:ext cx="1181877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ison\AppData\Local\Microsoft\Windows\INetCache\IE\TV69KJVG\be-empathetic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445224"/>
            <a:ext cx="1757197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5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Esiampl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this looks like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err="1" smtClean="0"/>
              <a:t>Gwyliwch</a:t>
            </a:r>
            <a:r>
              <a:rPr lang="en-GB" sz="3200" dirty="0" smtClean="0"/>
              <a:t> y </a:t>
            </a:r>
            <a:r>
              <a:rPr lang="en-GB" sz="3200" dirty="0" err="1" smtClean="0"/>
              <a:t>fideo</a:t>
            </a:r>
            <a:r>
              <a:rPr lang="en-GB" sz="3200" dirty="0" smtClean="0"/>
              <a:t> o </a:t>
            </a:r>
            <a:r>
              <a:rPr lang="en-GB" sz="3200" dirty="0" err="1" smtClean="0"/>
              <a:t>ddefnydd</a:t>
            </a:r>
            <a:r>
              <a:rPr lang="en-GB" sz="3200" dirty="0" smtClean="0"/>
              <a:t> un </a:t>
            </a:r>
            <a:r>
              <a:rPr lang="en-GB" sz="3200" dirty="0" err="1" smtClean="0"/>
              <a:t>ysgol</a:t>
            </a:r>
            <a:r>
              <a:rPr lang="en-GB" sz="3200" dirty="0" smtClean="0"/>
              <a:t> o </a:t>
            </a:r>
            <a:r>
              <a:rPr lang="en-GB" sz="3200" dirty="0" err="1" smtClean="0"/>
              <a:t>grwpiau</a:t>
            </a:r>
            <a:r>
              <a:rPr lang="en-GB" sz="3200" dirty="0" smtClean="0"/>
              <a:t> </a:t>
            </a:r>
            <a:r>
              <a:rPr lang="en-GB" sz="3200" dirty="0" err="1" smtClean="0"/>
              <a:t>magwraeth</a:t>
            </a:r>
            <a:r>
              <a:rPr lang="en-GB" sz="3200" dirty="0" smtClean="0"/>
              <a:t>. </a:t>
            </a:r>
          </a:p>
          <a:p>
            <a:endParaRPr lang="en-GB" sz="3200" dirty="0" smtClean="0"/>
          </a:p>
          <a:p>
            <a:endParaRPr lang="en-GB" sz="3200" dirty="0"/>
          </a:p>
          <a:p>
            <a:r>
              <a:rPr lang="en-GB" sz="3200" dirty="0" err="1" smtClean="0"/>
              <a:t>Adlewyrchwch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</a:t>
            </a:r>
            <a:r>
              <a:rPr lang="en-GB" sz="3200" dirty="0" err="1" smtClean="0"/>
              <a:t>hwn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ddangos</a:t>
            </a:r>
            <a:r>
              <a:rPr lang="en-GB" sz="3200" dirty="0" smtClean="0"/>
              <a:t> </a:t>
            </a:r>
            <a:r>
              <a:rPr lang="en-GB" sz="3200" dirty="0" err="1" smtClean="0"/>
              <a:t>damcaniaeth</a:t>
            </a:r>
            <a:r>
              <a:rPr lang="en-GB" sz="3200" dirty="0" smtClean="0"/>
              <a:t> </a:t>
            </a:r>
            <a:r>
              <a:rPr lang="en-GB" sz="3200" dirty="0" err="1" smtClean="0"/>
              <a:t>dynol</a:t>
            </a:r>
            <a:r>
              <a:rPr lang="en-GB" sz="3200" dirty="0" smtClean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hlinkClick r:id="rId3"/>
              </a:rPr>
              <a:t>Watch this short clip </a:t>
            </a:r>
            <a:r>
              <a:rPr lang="en-GB" sz="3200" dirty="0" smtClean="0"/>
              <a:t>about one school’s use of ‘nurture groups’. </a:t>
            </a:r>
          </a:p>
          <a:p>
            <a:pPr marL="0" indent="0">
              <a:buNone/>
            </a:pPr>
            <a:endParaRPr lang="en-GB" sz="3200" dirty="0" smtClean="0"/>
          </a:p>
          <a:p>
            <a:r>
              <a:rPr lang="en-GB" sz="3200" dirty="0" smtClean="0"/>
              <a:t>Reflect on how this demonstrates the principles of humanist theory. </a:t>
            </a:r>
            <a:endParaRPr lang="en-GB" sz="3200" dirty="0"/>
          </a:p>
        </p:txBody>
      </p:sp>
      <p:pic>
        <p:nvPicPr>
          <p:cNvPr id="5124" name="Picture 4" descr="C:\Users\Alison\AppData\Local\Microsoft\Windows\INetCache\IE\8XJYQPI8\children-clip-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900" y="116632"/>
            <a:ext cx="1530553" cy="139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20" y="116633"/>
            <a:ext cx="10297144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4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628800"/>
            <a:ext cx="5328593" cy="4470400"/>
          </a:xfrm>
        </p:spPr>
        <p:txBody>
          <a:bodyPr>
            <a:noAutofit/>
          </a:bodyPr>
          <a:lstStyle/>
          <a:p>
            <a:r>
              <a:rPr lang="en-GB" sz="3200" dirty="0" err="1"/>
              <a:t>Adlewyrchwch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Maslow. </a:t>
            </a:r>
          </a:p>
          <a:p>
            <a:r>
              <a:rPr lang="en-GB" sz="3200" dirty="0"/>
              <a:t>Pa </a:t>
            </a:r>
            <a:r>
              <a:rPr lang="en-GB" sz="3200" dirty="0" err="1"/>
              <a:t>strategaethau</a:t>
            </a:r>
            <a:r>
              <a:rPr lang="en-GB" sz="3200" dirty="0"/>
              <a:t> gall </a:t>
            </a:r>
            <a:r>
              <a:rPr lang="en-GB" sz="3200" dirty="0" err="1"/>
              <a:t>ysgolion</a:t>
            </a:r>
            <a:r>
              <a:rPr lang="en-GB" sz="3200" dirty="0"/>
              <a:t> </a:t>
            </a:r>
            <a:r>
              <a:rPr lang="en-GB" sz="3200" dirty="0" err="1"/>
              <a:t>defnyddion</a:t>
            </a:r>
            <a:r>
              <a:rPr lang="en-GB" sz="3200" dirty="0"/>
              <a:t> </a:t>
            </a:r>
            <a:r>
              <a:rPr lang="en-GB" sz="3200" dirty="0" err="1"/>
              <a:t>er</a:t>
            </a:r>
            <a:r>
              <a:rPr lang="en-GB" sz="3200" dirty="0"/>
              <a:t> </a:t>
            </a:r>
            <a:r>
              <a:rPr lang="en-GB" sz="3200" dirty="0" err="1"/>
              <a:t>mwyn</a:t>
            </a:r>
            <a:r>
              <a:rPr lang="en-GB" sz="3200" dirty="0"/>
              <a:t> </a:t>
            </a:r>
            <a:r>
              <a:rPr lang="en-GB" sz="3200" dirty="0" err="1"/>
              <a:t>sicrhau</a:t>
            </a:r>
            <a:r>
              <a:rPr lang="en-GB" sz="3200" dirty="0"/>
              <a:t> bod </a:t>
            </a:r>
            <a:r>
              <a:rPr lang="en-GB" sz="3200" dirty="0" err="1"/>
              <a:t>anghenion</a:t>
            </a:r>
            <a:r>
              <a:rPr lang="en-GB" sz="3200" dirty="0"/>
              <a:t> plant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chwrdd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bob </a:t>
            </a:r>
            <a:r>
              <a:rPr lang="en-GB" sz="3200" dirty="0" err="1"/>
              <a:t>lefel</a:t>
            </a:r>
            <a:r>
              <a:rPr lang="en-GB" sz="3200" dirty="0"/>
              <a:t>?</a:t>
            </a:r>
          </a:p>
          <a:p>
            <a:r>
              <a:rPr lang="en-GB" sz="3200" dirty="0" err="1"/>
              <a:t>Sut</a:t>
            </a:r>
            <a:r>
              <a:rPr lang="en-GB" sz="3200" dirty="0"/>
              <a:t> gall </a:t>
            </a:r>
            <a:r>
              <a:rPr lang="en-GB" sz="3200" dirty="0" err="1"/>
              <a:t>hwn</a:t>
            </a:r>
            <a:r>
              <a:rPr lang="en-GB" sz="3200" dirty="0"/>
              <a:t> </a:t>
            </a:r>
            <a:r>
              <a:rPr lang="en-GB" sz="3200" dirty="0" err="1"/>
              <a:t>effeithio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 smtClean="0"/>
              <a:t>reolaeth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? 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556792"/>
            <a:ext cx="5125445" cy="4615408"/>
          </a:xfrm>
        </p:spPr>
        <p:txBody>
          <a:bodyPr>
            <a:noAutofit/>
          </a:bodyPr>
          <a:lstStyle/>
          <a:p>
            <a:r>
              <a:rPr lang="en-GB" sz="3200" dirty="0" smtClean="0"/>
              <a:t>Reflect on Maslow’s Hierarchy  of Needs. </a:t>
            </a:r>
          </a:p>
          <a:p>
            <a:r>
              <a:rPr lang="en-GB" sz="3200" dirty="0" smtClean="0"/>
              <a:t>What strategies or initiatives can schools use to meet children’s needs at each level? </a:t>
            </a:r>
          </a:p>
          <a:p>
            <a:r>
              <a:rPr lang="en-GB" sz="3200" dirty="0" smtClean="0"/>
              <a:t>How might this impact on </a:t>
            </a:r>
            <a:r>
              <a:rPr lang="en-GB" sz="3200" dirty="0" smtClean="0"/>
              <a:t>classroom management? </a:t>
            </a:r>
            <a:endParaRPr lang="en-GB" sz="3200" dirty="0"/>
          </a:p>
        </p:txBody>
      </p:sp>
      <p:pic>
        <p:nvPicPr>
          <p:cNvPr id="6148" name="Picture 4" descr="C:\Users\Alison\AppData\Local\Microsoft\Windows\INetCache\IE\18Z7RKTF\tasks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556" y="11663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91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does this look in the classroom?</a:t>
            </a:r>
            <a:br>
              <a:rPr lang="en-GB" dirty="0" smtClean="0"/>
            </a:b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9756" y="1701800"/>
            <a:ext cx="5904657" cy="467952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Gwrandewch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ddweud</a:t>
            </a:r>
            <a:endParaRPr lang="en-GB" dirty="0" smtClean="0"/>
          </a:p>
          <a:p>
            <a:r>
              <a:rPr lang="en-GB" dirty="0" err="1" smtClean="0"/>
              <a:t>Sefydlwch</a:t>
            </a:r>
            <a:r>
              <a:rPr lang="en-GB" dirty="0" smtClean="0"/>
              <a:t> dialog un-</a:t>
            </a:r>
            <a:r>
              <a:rPr lang="en-GB" dirty="0" err="1" smtClean="0"/>
              <a:t>wrth</a:t>
            </a:r>
            <a:r>
              <a:rPr lang="en-GB" dirty="0" smtClean="0"/>
              <a:t>-un</a:t>
            </a:r>
          </a:p>
          <a:p>
            <a:r>
              <a:rPr lang="en-GB" dirty="0" err="1" smtClean="0"/>
              <a:t>Cefnogwch</a:t>
            </a:r>
            <a:r>
              <a:rPr lang="en-GB" dirty="0" smtClean="0"/>
              <a:t> </a:t>
            </a:r>
            <a:r>
              <a:rPr lang="en-GB" dirty="0" err="1" smtClean="0"/>
              <a:t>perthnasau</a:t>
            </a:r>
            <a:r>
              <a:rPr lang="en-GB" dirty="0" smtClean="0"/>
              <a:t> plant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cyfoedion</a:t>
            </a:r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gwnselwyr</a:t>
            </a:r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maeth</a:t>
            </a:r>
            <a:endParaRPr lang="en-GB" dirty="0" smtClean="0"/>
          </a:p>
          <a:p>
            <a:r>
              <a:rPr lang="en-GB" dirty="0" err="1" smtClean="0"/>
              <a:t>Cofiwch</a:t>
            </a:r>
            <a:r>
              <a:rPr lang="en-GB" dirty="0" smtClean="0"/>
              <a:t> </a:t>
            </a:r>
            <a:r>
              <a:rPr lang="en-GB" dirty="0" err="1" smtClean="0"/>
              <a:t>wahaniaethu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– </a:t>
            </a:r>
            <a:r>
              <a:rPr lang="en-GB" dirty="0" err="1" smtClean="0"/>
              <a:t>peidiwch</a:t>
            </a:r>
            <a:r>
              <a:rPr lang="en-GB" dirty="0" smtClean="0"/>
              <a:t> </a:t>
            </a:r>
            <a:r>
              <a:rPr lang="en-GB" dirty="0" err="1" smtClean="0"/>
              <a:t>beio’r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cyntaf</a:t>
            </a:r>
            <a:r>
              <a:rPr lang="en-GB" dirty="0" smtClean="0"/>
              <a:t> plant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73517" cy="4470400"/>
          </a:xfrm>
        </p:spPr>
        <p:txBody>
          <a:bodyPr>
            <a:noAutofit/>
          </a:bodyPr>
          <a:lstStyle/>
          <a:p>
            <a:r>
              <a:rPr lang="en-GB" dirty="0" smtClean="0"/>
              <a:t>Listen carefully to what pupils say</a:t>
            </a:r>
          </a:p>
          <a:p>
            <a:r>
              <a:rPr lang="en-GB" dirty="0" smtClean="0"/>
              <a:t>Establish one-to-one dialogue</a:t>
            </a:r>
          </a:p>
          <a:p>
            <a:r>
              <a:rPr lang="en-GB" dirty="0" smtClean="0"/>
              <a:t>Support peer-to-peer relationships</a:t>
            </a:r>
          </a:p>
          <a:p>
            <a:r>
              <a:rPr lang="en-GB" dirty="0" smtClean="0"/>
              <a:t>Use counsellors</a:t>
            </a:r>
          </a:p>
          <a:p>
            <a:r>
              <a:rPr lang="en-GB" dirty="0" smtClean="0"/>
              <a:t>Use nurture groups</a:t>
            </a:r>
          </a:p>
          <a:p>
            <a:r>
              <a:rPr lang="en-GB" dirty="0" smtClean="0"/>
              <a:t>Distinguish between poor behaviour and the child – don’t blame the latter</a:t>
            </a:r>
          </a:p>
          <a:p>
            <a:r>
              <a:rPr lang="en-GB" dirty="0" smtClean="0"/>
              <a:t>Use children’s first names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58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b="0" dirty="0" smtClean="0"/>
              <a:t>Systematic</a:t>
            </a:r>
            <a:endParaRPr lang="cy-GB" b="0" dirty="0"/>
          </a:p>
        </p:txBody>
      </p:sp>
      <p:sp>
        <p:nvSpPr>
          <p:cNvPr id="14339" name="Text Placeholder 2"/>
          <p:cNvSpPr>
            <a:spLocks noGrp="1"/>
          </p:cNvSpPr>
          <p:nvPr>
            <p:ph type="body" idx="1"/>
          </p:nvPr>
        </p:nvSpPr>
        <p:spPr>
          <a:xfrm>
            <a:off x="405780" y="466281"/>
            <a:ext cx="4973041" cy="512064"/>
          </a:xfrm>
          <a:ln>
            <a:headEnd/>
            <a:tailEnd/>
          </a:ln>
        </p:spPr>
        <p:txBody>
          <a:bodyPr/>
          <a:lstStyle/>
          <a:p>
            <a:endParaRPr lang="cy-GB" altLang="en-US" smtClean="0">
              <a:ea typeface="ＭＳ Ｐゴシック" pitchFamily="34" charset="-128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quarter" idx="2"/>
          </p:nvPr>
        </p:nvSpPr>
        <p:spPr>
          <a:xfrm>
            <a:off x="609440" y="1444626"/>
            <a:ext cx="5677539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smtClean="0">
                <a:ea typeface="ＭＳ Ｐゴシック" pitchFamily="34" charset="-128"/>
              </a:rPr>
              <a:t>Mae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gysylltiedig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ethos </a:t>
            </a:r>
            <a:r>
              <a:rPr lang="en-GB" altLang="en-US" sz="2400" dirty="0" err="1" smtClean="0">
                <a:ea typeface="ＭＳ Ｐゴシック" pitchFamily="34" charset="-128"/>
              </a:rPr>
              <a:t>yr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ysgol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hyn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sy’n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arferol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gymdeithas</a:t>
            </a:r>
            <a:r>
              <a:rPr lang="en-GB" altLang="en-US" sz="2400" dirty="0" smtClean="0">
                <a:ea typeface="ＭＳ Ｐゴシック" pitchFamily="34" charset="-128"/>
              </a:rPr>
              <a:t> ac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diwylliant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o’u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cwmpas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Systemau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cynnwys</a:t>
            </a:r>
            <a:r>
              <a:rPr lang="en-GB" altLang="en-US" sz="2400" dirty="0" smtClean="0">
                <a:ea typeface="ＭＳ Ｐゴシック" pitchFamily="34" charset="-128"/>
              </a:rPr>
              <a:t>: </a:t>
            </a:r>
            <a:r>
              <a:rPr lang="en-GB" altLang="en-US" sz="2400" dirty="0" err="1" smtClean="0">
                <a:ea typeface="ＭＳ Ｐゴシック" pitchFamily="34" charset="-128"/>
              </a:rPr>
              <a:t>teulu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ffrinidau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ysgol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cymuned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clybiau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Ansawdd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 smtClean="0">
                <a:ea typeface="ＭＳ Ｐゴシック" pitchFamily="34" charset="-128"/>
              </a:rPr>
              <a:t>systemau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effeithio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smtClean="0">
                <a:ea typeface="ＭＳ Ｐゴシック" pitchFamily="34" charset="-128"/>
              </a:rPr>
              <a:t>Fe </a:t>
            </a:r>
            <a:r>
              <a:rPr lang="en-GB" altLang="en-US" sz="2400" dirty="0" err="1" smtClean="0">
                <a:ea typeface="ＭＳ Ｐゴシック" pitchFamily="34" charset="-128"/>
              </a:rPr>
              <a:t>fydd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plentyn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hi’n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anodd</a:t>
            </a:r>
            <a:r>
              <a:rPr lang="en-GB" altLang="en-US" sz="2400" dirty="0" smtClean="0">
                <a:ea typeface="ＭＳ Ｐゴシック" pitchFamily="34" charset="-128"/>
              </a:rPr>
              <a:t> o </a:t>
            </a:r>
            <a:r>
              <a:rPr lang="en-GB" altLang="en-US" sz="2400" dirty="0" err="1" smtClean="0">
                <a:ea typeface="ＭＳ Ｐゴシック" pitchFamily="34" charset="-128"/>
              </a:rPr>
              <a:t>fewn</a:t>
            </a:r>
            <a:r>
              <a:rPr lang="en-GB" altLang="en-US" sz="2400" dirty="0" smtClean="0">
                <a:ea typeface="ＭＳ Ｐゴシック" pitchFamily="34" charset="-128"/>
              </a:rPr>
              <a:t> system </a:t>
            </a:r>
            <a:r>
              <a:rPr lang="en-GB" altLang="en-US" sz="2400" dirty="0" err="1" smtClean="0">
                <a:ea typeface="ＭＳ Ｐゴシック" pitchFamily="34" charset="-128"/>
              </a:rPr>
              <a:t>arall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os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ydy’r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amgylchedd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cartref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wahanol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iawn</a:t>
            </a:r>
            <a:endParaRPr lang="cy-GB" altLang="en-US" sz="2400" dirty="0" smtClean="0">
              <a:ea typeface="ＭＳ Ｐゴシック" pitchFamily="34" charset="-128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286980" y="1484313"/>
            <a:ext cx="5387630" cy="394176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 smtClean="0"/>
              <a:t>Behaviour is linked to the school ethos and wider social and cultural norms</a:t>
            </a:r>
          </a:p>
          <a:p>
            <a:pPr>
              <a:defRPr/>
            </a:pPr>
            <a:r>
              <a:rPr lang="en-GB" sz="2400" dirty="0" smtClean="0"/>
              <a:t>Systems include</a:t>
            </a:r>
            <a:r>
              <a:rPr lang="en-GB" sz="2400" dirty="0"/>
              <a:t>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dirty="0" smtClean="0"/>
              <a:t>family </a:t>
            </a:r>
            <a:r>
              <a:rPr lang="en-GB" sz="2400" dirty="0"/>
              <a:t>,</a:t>
            </a:r>
            <a:r>
              <a:rPr lang="en-GB" sz="2400" dirty="0" smtClean="0"/>
              <a:t> friends, school, community , </a:t>
            </a:r>
            <a:r>
              <a:rPr lang="en-GB" sz="2400" dirty="0"/>
              <a:t>outside school </a:t>
            </a:r>
            <a:r>
              <a:rPr lang="en-GB" sz="2400" dirty="0" smtClean="0"/>
              <a:t>clubs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Q</a:t>
            </a:r>
            <a:r>
              <a:rPr lang="en-GB" sz="2400" dirty="0" smtClean="0"/>
              <a:t>uality </a:t>
            </a:r>
            <a:r>
              <a:rPr lang="en-GB" sz="2400" dirty="0"/>
              <a:t>of these systems </a:t>
            </a:r>
            <a:r>
              <a:rPr lang="en-GB" sz="2400" dirty="0" smtClean="0"/>
              <a:t>influences a child’s </a:t>
            </a:r>
            <a:r>
              <a:rPr lang="en-GB" sz="2400" dirty="0"/>
              <a:t>behaviour. </a:t>
            </a: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A child will struggle </a:t>
            </a:r>
            <a:r>
              <a:rPr lang="en-GB" sz="2400" dirty="0"/>
              <a:t> </a:t>
            </a:r>
            <a:r>
              <a:rPr lang="en-GB" sz="2400" dirty="0" smtClean="0"/>
              <a:t>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0" y="0"/>
            <a:ext cx="5472608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556792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800" dirty="0" smtClean="0">
                <a:ea typeface="ＭＳ Ｐゴシック" pitchFamily="34" charset="-128"/>
              </a:rPr>
              <a:t>Fe </a:t>
            </a:r>
            <a:r>
              <a:rPr lang="en-GB" altLang="en-US" sz="2800" dirty="0" err="1" smtClean="0">
                <a:ea typeface="ＭＳ Ｐゴシック" pitchFamily="34" charset="-128"/>
              </a:rPr>
              <a:t>fyddai’r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ymddygiad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mae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plentyn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yn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ei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brofi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adref</a:t>
            </a:r>
            <a:r>
              <a:rPr lang="en-GB" altLang="en-US" sz="2800" dirty="0" smtClean="0">
                <a:ea typeface="ＭＳ Ｐゴシック" pitchFamily="34" charset="-128"/>
              </a:rPr>
              <a:t> ( </a:t>
            </a:r>
            <a:r>
              <a:rPr lang="en-GB" altLang="en-US" sz="2800" dirty="0" err="1" smtClean="0">
                <a:ea typeface="ＭＳ Ｐゴシック" pitchFamily="34" charset="-128"/>
              </a:rPr>
              <a:t>e.e</a:t>
            </a:r>
            <a:r>
              <a:rPr lang="en-GB" altLang="en-US" sz="2800" dirty="0" smtClean="0">
                <a:ea typeface="ＭＳ Ｐゴシック" pitchFamily="34" charset="-128"/>
              </a:rPr>
              <a:t>. </a:t>
            </a:r>
            <a:r>
              <a:rPr lang="en-GB" altLang="en-US" sz="2800" dirty="0" err="1" smtClean="0">
                <a:ea typeface="ＭＳ Ｐゴシック" pitchFamily="34" charset="-128"/>
              </a:rPr>
              <a:t>gweiddi</a:t>
            </a:r>
            <a:r>
              <a:rPr lang="en-GB" altLang="en-US" sz="2800" dirty="0" smtClean="0">
                <a:ea typeface="ＭＳ Ｐゴシック" pitchFamily="34" charset="-128"/>
              </a:rPr>
              <a:t>) </a:t>
            </a:r>
            <a:r>
              <a:rPr lang="en-GB" altLang="en-US" sz="2800" dirty="0" err="1" smtClean="0">
                <a:ea typeface="ＭＳ Ｐゴシック" pitchFamily="34" charset="-128"/>
              </a:rPr>
              <a:t>ddim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yn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gweithio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mewn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cyd-destun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ysgol</a:t>
            </a:r>
            <a:r>
              <a:rPr lang="en-GB" altLang="en-US" sz="2800" dirty="0" smtClean="0">
                <a:ea typeface="ＭＳ Ｐゴシック" pitchFamily="34" charset="-128"/>
              </a:rPr>
              <a:t> felly </a:t>
            </a:r>
            <a:r>
              <a:rPr lang="en-GB" altLang="en-US" sz="2800" dirty="0" err="1" smtClean="0">
                <a:ea typeface="ＭＳ Ｐゴシック" pitchFamily="34" charset="-128"/>
              </a:rPr>
              <a:t>medrai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hyn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achosi</a:t>
            </a:r>
            <a:r>
              <a:rPr lang="en-GB" altLang="en-US" sz="2800" dirty="0" smtClean="0"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ea typeface="ＭＳ Ｐゴシック" pitchFamily="34" charset="-128"/>
              </a:rPr>
              <a:t>problemau</a:t>
            </a:r>
            <a:endParaRPr lang="en-GB" altLang="en-US" sz="2800" dirty="0" smtClean="0">
              <a:ea typeface="ＭＳ Ｐゴシック" pitchFamily="34" charset="-128"/>
            </a:endParaRPr>
          </a:p>
          <a:p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Beth </a:t>
            </a:r>
            <a:r>
              <a:rPr lang="en-GB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yw</a:t>
            </a: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oblygiadau</a:t>
            </a: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ymarferol</a:t>
            </a: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damcaniaeth</a:t>
            </a: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hyn</a:t>
            </a: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?</a:t>
            </a: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466348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800" dirty="0" smtClean="0">
                <a:ea typeface="ＭＳ Ｐゴシック" pitchFamily="34" charset="-128"/>
              </a:rPr>
              <a:t>The behaviour the child experiences at home, (e.g. shouting) will not work in a school context and so causes problems for the child.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What are the practical implications of this theory?</a:t>
            </a:r>
            <a:endParaRPr lang="cy-GB" altLang="en-US" sz="2800" dirty="0" smtClean="0">
              <a:solidFill>
                <a:srgbClr val="00B05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cy-GB" altLang="en-US" sz="2800" dirty="0" smtClean="0">
              <a:ea typeface="ＭＳ Ｐゴシック" pitchFamily="34" charset="-128"/>
            </a:endParaRPr>
          </a:p>
        </p:txBody>
      </p:sp>
      <p:pic>
        <p:nvPicPr>
          <p:cNvPr id="15367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94" r="33896"/>
          <a:stretch/>
        </p:blipFill>
        <p:spPr bwMode="auto">
          <a:xfrm>
            <a:off x="4150196" y="137159"/>
            <a:ext cx="3617637" cy="142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s.ainsworth\AppData\Local\Microsoft\Windows\Temporary Internet Files\Content.IE5\S4DWR18J\stick-figure-family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428" y="5438943"/>
            <a:ext cx="3487736" cy="126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3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How might this look in a school context?</a:t>
            </a:r>
            <a:br>
              <a:rPr lang="en-GB" sz="3600" dirty="0" smtClean="0"/>
            </a:br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mae</a:t>
            </a:r>
            <a:r>
              <a:rPr lang="en-GB" sz="3600" dirty="0" smtClean="0"/>
              <a:t> </a:t>
            </a:r>
            <a:r>
              <a:rPr lang="en-GB" sz="3600" dirty="0" err="1" smtClean="0"/>
              <a:t>hyn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gweithio</a:t>
            </a:r>
            <a:r>
              <a:rPr lang="en-GB" sz="3600" dirty="0" smtClean="0"/>
              <a:t> </a:t>
            </a:r>
            <a:r>
              <a:rPr lang="en-GB" sz="3600" dirty="0" err="1" smtClean="0"/>
              <a:t>yng</a:t>
            </a:r>
            <a:r>
              <a:rPr lang="en-GB" sz="3600" dirty="0" smtClean="0"/>
              <a:t> </a:t>
            </a:r>
            <a:r>
              <a:rPr lang="en-GB" sz="3600" dirty="0" err="1" smtClean="0"/>
              <a:t>nghyd-destun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17748" y="1701800"/>
            <a:ext cx="5976665" cy="5156200"/>
          </a:xfrm>
        </p:spPr>
        <p:txBody>
          <a:bodyPr>
            <a:normAutofit/>
          </a:bodyPr>
          <a:lstStyle/>
          <a:p>
            <a:r>
              <a:rPr lang="en-GB" dirty="0" err="1" smtClean="0"/>
              <a:t>Ceisiwch</a:t>
            </a:r>
            <a:r>
              <a:rPr lang="en-GB" dirty="0" smtClean="0"/>
              <a:t> weld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lygaid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, </a:t>
            </a:r>
            <a:r>
              <a:rPr lang="en-GB" dirty="0" err="1" smtClean="0"/>
              <a:t>hapusrwydd</a:t>
            </a:r>
            <a:r>
              <a:rPr lang="en-GB" dirty="0" smtClean="0"/>
              <a:t>, </a:t>
            </a:r>
            <a:r>
              <a:rPr lang="en-GB" dirty="0" err="1" smtClean="0"/>
              <a:t>peryglon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adolygwch</a:t>
            </a:r>
            <a:r>
              <a:rPr lang="en-GB" dirty="0" smtClean="0"/>
              <a:t> </a:t>
            </a:r>
            <a:r>
              <a:rPr lang="en-GB" dirty="0" err="1" smtClean="0"/>
              <a:t>bolisiau</a:t>
            </a:r>
            <a:r>
              <a:rPr lang="en-GB" dirty="0" smtClean="0"/>
              <a:t> ac </a:t>
            </a:r>
            <a:r>
              <a:rPr lang="en-GB" dirty="0" err="1" smtClean="0"/>
              <a:t>arferion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Sicrhewch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rieni</a:t>
            </a:r>
            <a:r>
              <a:rPr lang="en-GB" dirty="0" smtClean="0"/>
              <a:t>/</a:t>
            </a:r>
            <a:r>
              <a:rPr lang="en-GB" dirty="0" err="1" smtClean="0"/>
              <a:t>gwarchodwyr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gymuned</a:t>
            </a:r>
            <a:r>
              <a:rPr lang="en-GB" dirty="0" smtClean="0"/>
              <a:t> </a:t>
            </a:r>
            <a:r>
              <a:rPr lang="en-GB" dirty="0" err="1" smtClean="0"/>
              <a:t>ehangach</a:t>
            </a:r>
            <a:r>
              <a:rPr lang="en-GB" dirty="0" smtClean="0"/>
              <a:t> ac impact </a:t>
            </a:r>
            <a:r>
              <a:rPr lang="en-GB" dirty="0" err="1" smtClean="0"/>
              <a:t>diwylliannol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5891266" cy="5156200"/>
          </a:xfrm>
        </p:spPr>
        <p:txBody>
          <a:bodyPr>
            <a:normAutofit/>
          </a:bodyPr>
          <a:lstStyle/>
          <a:p>
            <a:r>
              <a:rPr lang="en-GB" dirty="0" smtClean="0"/>
              <a:t>View the school through the child’s eyes – what are the potential learning experiences, joys, hazards?</a:t>
            </a:r>
          </a:p>
          <a:p>
            <a:r>
              <a:rPr lang="en-GB" dirty="0" smtClean="0"/>
              <a:t>Following this, review school policies and practices</a:t>
            </a:r>
          </a:p>
          <a:p>
            <a:r>
              <a:rPr lang="en-GB" dirty="0" smtClean="0"/>
              <a:t>Establish open and frequent communications with parents/carers</a:t>
            </a:r>
          </a:p>
          <a:p>
            <a:r>
              <a:rPr lang="en-GB" dirty="0" smtClean="0"/>
              <a:t>Consider wider community and cultural impact on the individual child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73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sz="3600" dirty="0" err="1" smtClean="0"/>
              <a:t>Seicodeinameg</a:t>
            </a:r>
            <a:r>
              <a:rPr lang="en-GB" sz="3600" dirty="0" smtClean="0"/>
              <a:t>                                  Psychodynamic</a:t>
            </a:r>
            <a:endParaRPr lang="en-GB" sz="3600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xfrm>
            <a:off x="477788" y="1701800"/>
            <a:ext cx="5616625" cy="47515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r>
              <a:rPr lang="en-US" altLang="en-US" sz="2800" dirty="0" smtClean="0">
                <a:ea typeface="ＭＳ Ｐゴシック" pitchFamily="34" charset="-128"/>
              </a:rPr>
              <a:t>Mae </a:t>
            </a:r>
            <a:r>
              <a:rPr lang="en-US" altLang="en-US" sz="2800" dirty="0" err="1" smtClean="0">
                <a:ea typeface="ＭＳ Ｐゴシック" pitchFamily="34" charset="-128"/>
              </a:rPr>
              <a:t>ymddygiad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gysylltiedig</a:t>
            </a:r>
            <a:r>
              <a:rPr lang="en-US" altLang="en-US" sz="2800" dirty="0" smtClean="0">
                <a:ea typeface="ＭＳ Ｐゴシック" pitchFamily="34" charset="-128"/>
              </a:rPr>
              <a:t> a </a:t>
            </a:r>
            <a:r>
              <a:rPr lang="en-US" altLang="en-US" sz="2800" dirty="0" err="1" smtClean="0">
                <a:ea typeface="ＭＳ Ｐゴシック" pitchFamily="34" charset="-128"/>
              </a:rPr>
              <a:t>phrofiadau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plentyndod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cynnar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sydd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wedi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datblygu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tra’u</a:t>
            </a:r>
            <a:r>
              <a:rPr lang="en-US" altLang="en-US" sz="2800" dirty="0" smtClean="0">
                <a:ea typeface="ＭＳ Ｐゴシック" pitchFamily="34" charset="-128"/>
              </a:rPr>
              <a:t> bod </a:t>
            </a:r>
            <a:r>
              <a:rPr lang="en-US" altLang="en-US" sz="2800" dirty="0" err="1" smtClean="0">
                <a:ea typeface="ＭＳ Ｐゴシック" pitchFamily="34" charset="-128"/>
              </a:rPr>
              <a:t>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fabanod</a:t>
            </a:r>
            <a:endParaRPr lang="en-US" altLang="en-US" sz="2800" dirty="0" smtClean="0">
              <a:ea typeface="ＭＳ Ｐゴシック" pitchFamily="34" charset="-128"/>
            </a:endParaRPr>
          </a:p>
          <a:p>
            <a:r>
              <a:rPr lang="en-US" altLang="en-US" sz="2800" dirty="0" err="1" smtClean="0">
                <a:ea typeface="ＭＳ Ｐゴシック" pitchFamily="34" charset="-128"/>
              </a:rPr>
              <a:t>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cael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ei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ddefnyddio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mewn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sefyllfa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clinigol</a:t>
            </a:r>
            <a:endParaRPr lang="en-US" altLang="en-US" sz="2800" dirty="0" smtClean="0">
              <a:ea typeface="ＭＳ Ｐゴシック" pitchFamily="34" charset="-128"/>
            </a:endParaRPr>
          </a:p>
          <a:p>
            <a:r>
              <a:rPr lang="en-US" altLang="en-US" sz="2800" dirty="0" err="1" smtClean="0">
                <a:ea typeface="ＭＳ Ｐゴシック" pitchFamily="34" charset="-128"/>
              </a:rPr>
              <a:t>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canolbwyntio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ar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ddeall</a:t>
            </a:r>
            <a:r>
              <a:rPr lang="en-US" altLang="en-US" sz="2800" dirty="0" smtClean="0">
                <a:ea typeface="ＭＳ Ｐゴシック" pitchFamily="34" charset="-128"/>
              </a:rPr>
              <a:t> ac </a:t>
            </a:r>
            <a:r>
              <a:rPr lang="en-US" altLang="en-US" sz="2800" dirty="0" err="1" smtClean="0">
                <a:ea typeface="ＭＳ Ｐゴシック" pitchFamily="34" charset="-128"/>
              </a:rPr>
              <a:t>ymyrryd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wrth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datod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profiadau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yn</a:t>
            </a:r>
            <a:r>
              <a:rPr lang="en-US" altLang="en-US" sz="2800" dirty="0" smtClean="0">
                <a:ea typeface="ＭＳ Ｐゴシック" pitchFamily="34" charset="-128"/>
              </a:rPr>
              <a:t> y </a:t>
            </a:r>
            <a:r>
              <a:rPr lang="en-US" altLang="en-US" sz="2800" dirty="0" err="1" smtClean="0">
                <a:ea typeface="ＭＳ Ｐゴシック" pitchFamily="34" charset="-128"/>
              </a:rPr>
              <a:t>gorffennol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er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mwyn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rhoi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cymorth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i’r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plentyn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i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ddelio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gyda</a:t>
            </a:r>
            <a:r>
              <a:rPr lang="en-US" altLang="en-US" sz="2800" dirty="0" smtClean="0"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ea typeface="ＭＳ Ｐゴシック" pitchFamily="34" charset="-128"/>
              </a:rPr>
              <a:t>nhw</a:t>
            </a:r>
            <a:endParaRPr lang="en-US" altLang="en-US" sz="2800" dirty="0" smtClean="0">
              <a:ea typeface="ＭＳ Ｐゴシック" pitchFamily="34" charset="-128"/>
            </a:endParaRPr>
          </a:p>
          <a:p>
            <a:r>
              <a:rPr lang="en-US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Beth </a:t>
            </a:r>
            <a:r>
              <a:rPr lang="en-US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yw</a:t>
            </a:r>
            <a:r>
              <a:rPr lang="en-US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oblygiadau</a:t>
            </a:r>
            <a:r>
              <a:rPr lang="en-US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ymarferol</a:t>
            </a:r>
            <a:r>
              <a:rPr lang="en-US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 smtClean="0">
                <a:solidFill>
                  <a:srgbClr val="00B050"/>
                </a:solidFill>
                <a:ea typeface="ＭＳ Ｐゴシック" pitchFamily="34" charset="-128"/>
              </a:rPr>
              <a:t>hyn</a:t>
            </a:r>
            <a:r>
              <a:rPr lang="en-US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?</a:t>
            </a: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01509" cy="50395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 smtClean="0">
                <a:ea typeface="ＭＳ Ｐゴシック" pitchFamily="34" charset="-128"/>
              </a:rPr>
              <a:t>Behaviour is linked to early childhood experiences and attachment patterns developed in infancy</a:t>
            </a:r>
          </a:p>
          <a:p>
            <a:pPr>
              <a:spcBef>
                <a:spcPct val="0"/>
              </a:spcBef>
            </a:pPr>
            <a:endParaRPr lang="en-GB" altLang="en-US" sz="2800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 smtClean="0">
                <a:ea typeface="ＭＳ Ｐゴシック" pitchFamily="34" charset="-128"/>
              </a:rPr>
              <a:t>Used in a clinical setting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dirty="0" smtClean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dirty="0" smtClean="0">
                <a:ea typeface="ＭＳ Ｐゴシック" pitchFamily="34" charset="-128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 smtClean="0">
                <a:solidFill>
                  <a:srgbClr val="00B050"/>
                </a:solidFill>
                <a:ea typeface="ＭＳ Ｐゴシック" pitchFamily="34" charset="-128"/>
              </a:rPr>
              <a:t>What are the practical implications of this?</a:t>
            </a:r>
          </a:p>
        </p:txBody>
      </p:sp>
      <p:pic>
        <p:nvPicPr>
          <p:cNvPr id="2051" name="Picture 3" descr="C:\Users\s.ainsworth\AppData\Local\Microsoft\Windows\Temporary Internet Files\Content.IE5\237NACTQ\bigstock-Future-Past--Present-20878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52" y="173690"/>
            <a:ext cx="2376264" cy="142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7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this look in the classroom?</a:t>
            </a:r>
            <a:br>
              <a:rPr lang="en-GB" dirty="0"/>
            </a:b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Mae </a:t>
            </a:r>
            <a:r>
              <a:rPr lang="en-GB" sz="3200" dirty="0" err="1" smtClean="0"/>
              <a:t>therapyddion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defnyddio</a:t>
            </a:r>
            <a:r>
              <a:rPr lang="en-GB" sz="3200" dirty="0" smtClean="0"/>
              <a:t> </a:t>
            </a:r>
            <a:r>
              <a:rPr lang="en-GB" sz="3200" dirty="0" err="1" smtClean="0"/>
              <a:t>metaffor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celf</a:t>
            </a:r>
            <a:r>
              <a:rPr lang="en-GB" sz="3200" dirty="0" smtClean="0"/>
              <a:t>, drama, a </a:t>
            </a:r>
            <a:r>
              <a:rPr lang="en-GB" sz="3200" dirty="0" err="1" smtClean="0"/>
              <a:t>chwarae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ddatgelu</a:t>
            </a:r>
            <a:r>
              <a:rPr lang="en-GB" sz="3200" dirty="0" smtClean="0"/>
              <a:t> </a:t>
            </a:r>
            <a:r>
              <a:rPr lang="en-GB" sz="3200" dirty="0" err="1" smtClean="0"/>
              <a:t>pryderon</a:t>
            </a:r>
            <a:r>
              <a:rPr lang="en-GB" sz="3200" dirty="0" smtClean="0"/>
              <a:t> plant</a:t>
            </a:r>
          </a:p>
          <a:p>
            <a:r>
              <a:rPr lang="en-GB" sz="3200" dirty="0" err="1" smtClean="0"/>
              <a:t>Oedolion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dod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ffigurau</a:t>
            </a:r>
            <a:r>
              <a:rPr lang="en-GB" sz="3200" dirty="0" smtClean="0"/>
              <a:t> </a:t>
            </a:r>
            <a:r>
              <a:rPr lang="en-GB" sz="3200" dirty="0" err="1" smtClean="0"/>
              <a:t>ymlyniad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Therapists use metaphor in artwork, drama, play and stories to ‘unlock’ conflicts</a:t>
            </a:r>
          </a:p>
          <a:p>
            <a:r>
              <a:rPr lang="en-GB" sz="3200" dirty="0" smtClean="0"/>
              <a:t>Adults act as substitute attachment figures</a:t>
            </a:r>
            <a:endParaRPr lang="en-GB" sz="3200" dirty="0"/>
          </a:p>
        </p:txBody>
      </p:sp>
      <p:pic>
        <p:nvPicPr>
          <p:cNvPr id="7170" name="Picture 2" descr="C:\Users\Alison\AppData\Local\Microsoft\Windows\INetCache\IE\TV69KJVG\art_therapy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5" t="8466" r="19042" b="10051"/>
          <a:stretch/>
        </p:blipFill>
        <p:spPr bwMode="auto">
          <a:xfrm>
            <a:off x="10774932" y="332656"/>
            <a:ext cx="1234440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2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5" y="230188"/>
            <a:ext cx="11427658" cy="1143000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cy-GB" dirty="0" smtClean="0"/>
              <a:t>Biolegol                                         Biological</a:t>
            </a:r>
            <a:endParaRPr lang="cy-GB" dirty="0"/>
          </a:p>
        </p:txBody>
      </p:sp>
      <p:sp>
        <p:nvSpPr>
          <p:cNvPr id="9221" name="Content Placeholder 4"/>
          <p:cNvSpPr>
            <a:spLocks noGrp="1"/>
          </p:cNvSpPr>
          <p:nvPr>
            <p:ph sz="quarter" idx="2"/>
          </p:nvPr>
        </p:nvSpPr>
        <p:spPr>
          <a:xfrm>
            <a:off x="412644" y="2276476"/>
            <a:ext cx="538551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o </a:t>
            </a:r>
            <a:r>
              <a:rPr lang="en-GB" altLang="en-US" sz="2400" dirty="0" err="1" smtClean="0">
                <a:ea typeface="ＭＳ Ｐゴシック" pitchFamily="34" charset="-128"/>
              </a:rPr>
              <a:t>ganlyniad</a:t>
            </a:r>
            <a:r>
              <a:rPr lang="en-GB" altLang="en-US" sz="2400" dirty="0" smtClean="0">
                <a:ea typeface="ＭＳ Ｐゴシック" pitchFamily="34" charset="-128"/>
              </a:rPr>
              <a:t> I </a:t>
            </a:r>
            <a:r>
              <a:rPr lang="en-GB" altLang="en-US" sz="2400" dirty="0" err="1" smtClean="0">
                <a:ea typeface="ＭＳ Ｐゴシック" pitchFamily="34" charset="-128"/>
              </a:rPr>
              <a:t>brosesau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biolegol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Magwraeth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a’r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amgylchedd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glwm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mewn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datblygiad</a:t>
            </a:r>
            <a:endParaRPr lang="en-GB" altLang="en-US" sz="2400" dirty="0" smtClean="0">
              <a:ea typeface="ＭＳ Ｐゴシック" pitchFamily="34" charset="-128"/>
            </a:endParaRPr>
          </a:p>
          <a:p>
            <a:r>
              <a:rPr lang="en-GB" altLang="en-US" sz="2400" dirty="0" err="1" smtClean="0">
                <a:ea typeface="ＭＳ Ｐゴシック" pitchFamily="34" charset="-128"/>
              </a:rPr>
              <a:t>Angenrheidiol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fod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sylw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yn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cael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ei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rhoi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greu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amgylchedd</a:t>
            </a:r>
            <a:r>
              <a:rPr lang="en-GB" altLang="en-US" sz="2400" dirty="0" smtClean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phrofiadau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positif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hybu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ymddygiad</a:t>
            </a:r>
            <a:r>
              <a:rPr lang="en-GB" altLang="en-US" sz="2400" dirty="0" smtClean="0">
                <a:ea typeface="ＭＳ Ｐゴシック" pitchFamily="34" charset="-128"/>
              </a:rPr>
              <a:t> da</a:t>
            </a:r>
            <a:endParaRPr lang="cy-GB" altLang="en-US" sz="2400" dirty="0" smtClean="0">
              <a:ea typeface="ＭＳ Ｐゴシック" pitchFamily="34" charset="-128"/>
            </a:endParaRPr>
          </a:p>
        </p:txBody>
      </p:sp>
      <p:sp>
        <p:nvSpPr>
          <p:cNvPr id="9222" name="Content Placeholder 5"/>
          <p:cNvSpPr>
            <a:spLocks noGrp="1"/>
          </p:cNvSpPr>
          <p:nvPr>
            <p:ph sz="quarter" idx="4"/>
          </p:nvPr>
        </p:nvSpPr>
        <p:spPr>
          <a:xfrm>
            <a:off x="6189639" y="2276476"/>
            <a:ext cx="5387630" cy="289401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altLang="en-US" sz="2400" dirty="0" smtClean="0">
                <a:ea typeface="ＭＳ Ｐゴシック" pitchFamily="34" charset="-128"/>
              </a:rPr>
              <a:t>Behaviour is a result of biological processes</a:t>
            </a:r>
          </a:p>
          <a:p>
            <a:pPr>
              <a:spcBef>
                <a:spcPct val="0"/>
              </a:spcBef>
            </a:pPr>
            <a:endParaRPr lang="en-GB" altLang="en-US" sz="2400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 smtClean="0">
                <a:ea typeface="ＭＳ Ｐゴシック" pitchFamily="34" charset="-128"/>
              </a:rPr>
              <a:t>Both nature and nurture involved in development</a:t>
            </a:r>
          </a:p>
          <a:p>
            <a:pPr>
              <a:spcBef>
                <a:spcPct val="0"/>
              </a:spcBef>
            </a:pPr>
            <a:endParaRPr lang="en-GB" altLang="en-US" sz="2400" dirty="0" smtClean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 smtClean="0">
                <a:ea typeface="ＭＳ Ｐゴシック" pitchFamily="34" charset="-128"/>
              </a:rPr>
              <a:t>Vital that attention paid to creating a positive environment and experiences to promote good behaviour </a:t>
            </a:r>
            <a:endParaRPr lang="cy-GB" altLang="en-US" sz="2400" dirty="0" smtClean="0">
              <a:ea typeface="ＭＳ Ｐゴシック" pitchFamily="34" charset="-128"/>
            </a:endParaRPr>
          </a:p>
        </p:txBody>
      </p:sp>
      <p:pic>
        <p:nvPicPr>
          <p:cNvPr id="9223" name="Picture 9" descr="C:\Users\Dave\AppData\Local\Microsoft\Windows\Temporary Internet Files\Content.IE5\18Y0NM93\childsmiling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108" y="194297"/>
            <a:ext cx="504056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7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this look in the classroom?</a:t>
            </a:r>
            <a:br>
              <a:rPr lang="en-GB" dirty="0"/>
            </a:b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Mae’r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gweithio’n</a:t>
            </a:r>
            <a:r>
              <a:rPr lang="en-GB" sz="3600" dirty="0" smtClean="0"/>
              <a:t> </a:t>
            </a:r>
            <a:r>
              <a:rPr lang="en-GB" sz="3600" dirty="0" err="1" smtClean="0"/>
              <a:t>agos</a:t>
            </a:r>
            <a:r>
              <a:rPr lang="en-GB" sz="3600" dirty="0" smtClean="0"/>
              <a:t> </a:t>
            </a:r>
            <a:r>
              <a:rPr lang="en-GB" sz="3600" dirty="0" err="1" smtClean="0"/>
              <a:t>gydag</a:t>
            </a:r>
            <a:r>
              <a:rPr lang="en-GB" sz="3600" dirty="0" smtClean="0"/>
              <a:t> </a:t>
            </a:r>
            <a:r>
              <a:rPr lang="en-GB" sz="3600" dirty="0" err="1" smtClean="0"/>
              <a:t>arbennigwyr</a:t>
            </a:r>
            <a:r>
              <a:rPr lang="en-GB" sz="3600" dirty="0" smtClean="0"/>
              <a:t> </a:t>
            </a:r>
            <a:r>
              <a:rPr lang="en-GB" sz="3600" dirty="0" err="1" smtClean="0"/>
              <a:t>iechyd</a:t>
            </a:r>
            <a:r>
              <a:rPr lang="en-GB" sz="3600" dirty="0" smtClean="0"/>
              <a:t> </a:t>
            </a:r>
            <a:r>
              <a:rPr lang="en-GB" sz="3600" dirty="0" err="1" smtClean="0"/>
              <a:t>ee</a:t>
            </a:r>
            <a:r>
              <a:rPr lang="en-GB" sz="3600" dirty="0" smtClean="0"/>
              <a:t>. </a:t>
            </a:r>
            <a:r>
              <a:rPr lang="en-GB" sz="3600" dirty="0" err="1" smtClean="0"/>
              <a:t>Seiciatryddion</a:t>
            </a:r>
            <a:endParaRPr lang="en-GB" sz="3600" dirty="0" smtClean="0"/>
          </a:p>
          <a:p>
            <a:r>
              <a:rPr lang="en-GB" sz="3600" dirty="0" err="1" smtClean="0"/>
              <a:t>Efallai</a:t>
            </a:r>
            <a:r>
              <a:rPr lang="en-GB" sz="3600" dirty="0" smtClean="0"/>
              <a:t> </a:t>
            </a:r>
            <a:r>
              <a:rPr lang="en-GB" sz="3600" dirty="0" err="1" smtClean="0"/>
              <a:t>bydd</a:t>
            </a:r>
            <a:r>
              <a:rPr lang="en-GB" sz="3600" dirty="0" smtClean="0"/>
              <a:t> </a:t>
            </a:r>
            <a:r>
              <a:rPr lang="en-GB" sz="3600" dirty="0" err="1" smtClean="0"/>
              <a:t>moddion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cael</a:t>
            </a:r>
            <a:r>
              <a:rPr lang="en-GB" sz="3600" dirty="0" smtClean="0"/>
              <a:t> </a:t>
            </a:r>
            <a:r>
              <a:rPr lang="en-GB" sz="3600" dirty="0" err="1" smtClean="0"/>
              <a:t>ei</a:t>
            </a:r>
            <a:r>
              <a:rPr lang="en-GB" sz="3600" dirty="0" smtClean="0"/>
              <a:t> </a:t>
            </a:r>
            <a:r>
              <a:rPr lang="en-GB" sz="3600" dirty="0" err="1" smtClean="0"/>
              <a:t>roi</a:t>
            </a:r>
            <a:r>
              <a:rPr lang="en-GB" sz="3600" dirty="0" smtClean="0"/>
              <a:t> </a:t>
            </a:r>
            <a:r>
              <a:rPr lang="en-GB" sz="3600" dirty="0" err="1"/>
              <a:t>i</a:t>
            </a:r>
            <a:r>
              <a:rPr lang="en-GB" sz="3600" dirty="0" err="1" smtClean="0"/>
              <a:t>’r</a:t>
            </a:r>
            <a:r>
              <a:rPr lang="en-GB" sz="3600" dirty="0" smtClean="0"/>
              <a:t> </a:t>
            </a:r>
            <a:r>
              <a:rPr lang="en-GB" sz="3600" dirty="0" err="1" smtClean="0"/>
              <a:t>plentyn</a:t>
            </a:r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Schools work closely with health professionals such as psychiatrists</a:t>
            </a:r>
          </a:p>
          <a:p>
            <a:r>
              <a:rPr lang="en-GB" sz="3600" dirty="0" smtClean="0"/>
              <a:t>Drugs may be prescribed</a:t>
            </a:r>
            <a:endParaRPr lang="en-GB" sz="3600" dirty="0"/>
          </a:p>
        </p:txBody>
      </p:sp>
      <p:pic>
        <p:nvPicPr>
          <p:cNvPr id="8203" name="Picture 11" descr="C:\Users\Alison\AppData\Local\Microsoft\Windows\INetCache\IE\TV69KJVG\causes-of-adhd-400x4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8828" y="4581128"/>
            <a:ext cx="2081808" cy="208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4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Ecolegol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E</a:t>
            </a:r>
            <a:r>
              <a:rPr lang="en-GB" dirty="0" smtClean="0"/>
              <a:t>cological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Ymddygiad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cael</a:t>
            </a:r>
            <a:r>
              <a:rPr lang="en-GB" sz="3600" dirty="0" smtClean="0"/>
              <a:t> </a:t>
            </a:r>
            <a:r>
              <a:rPr lang="en-GB" sz="3600" dirty="0" err="1" smtClean="0"/>
              <a:t>ei</a:t>
            </a:r>
            <a:r>
              <a:rPr lang="en-GB" sz="3600" dirty="0" smtClean="0"/>
              <a:t> </a:t>
            </a:r>
            <a:r>
              <a:rPr lang="en-GB" sz="3600" dirty="0" err="1" smtClean="0"/>
              <a:t>ddylanwadu</a:t>
            </a:r>
            <a:r>
              <a:rPr lang="en-GB" sz="3600" dirty="0" smtClean="0"/>
              <a:t> </a:t>
            </a:r>
            <a:r>
              <a:rPr lang="en-GB" sz="3600" dirty="0" err="1" smtClean="0"/>
              <a:t>gan</a:t>
            </a:r>
            <a:r>
              <a:rPr lang="en-GB" sz="3600" dirty="0" smtClean="0"/>
              <a:t> </a:t>
            </a:r>
            <a:r>
              <a:rPr lang="en-GB" sz="3600" dirty="0" err="1" smtClean="0"/>
              <a:t>amgylcheddau</a:t>
            </a:r>
            <a:r>
              <a:rPr lang="en-GB" sz="3600" dirty="0" smtClean="0"/>
              <a:t> </a:t>
            </a:r>
            <a:r>
              <a:rPr lang="en-GB" sz="3600" dirty="0" err="1" smtClean="0"/>
              <a:t>cymdeithasol</a:t>
            </a:r>
            <a:r>
              <a:rPr lang="en-GB" sz="3600" dirty="0" smtClean="0"/>
              <a:t>, </a:t>
            </a:r>
            <a:r>
              <a:rPr lang="en-GB" sz="3600" dirty="0" err="1" smtClean="0"/>
              <a:t>corfforol</a:t>
            </a:r>
            <a:r>
              <a:rPr lang="en-GB" sz="3600" dirty="0" smtClean="0"/>
              <a:t> – </a:t>
            </a:r>
            <a:r>
              <a:rPr lang="en-GB" sz="3600" dirty="0" err="1" smtClean="0"/>
              <a:t>gofodol</a:t>
            </a:r>
            <a:r>
              <a:rPr lang="en-GB" sz="3600" dirty="0" smtClean="0"/>
              <a:t> </a:t>
            </a:r>
            <a:r>
              <a:rPr lang="en-GB" sz="3600" dirty="0" err="1" smtClean="0"/>
              <a:t>e.e.Bronfenbrenner</a:t>
            </a:r>
            <a:endParaRPr lang="en-GB" sz="3600" dirty="0" smtClean="0"/>
          </a:p>
          <a:p>
            <a:r>
              <a:rPr lang="en-GB" sz="3600" dirty="0" err="1" smtClean="0">
                <a:solidFill>
                  <a:srgbClr val="00B050"/>
                </a:solidFill>
              </a:rPr>
              <a:t>Sut</a:t>
            </a:r>
            <a:r>
              <a:rPr lang="en-GB" sz="3600" dirty="0" smtClean="0">
                <a:solidFill>
                  <a:srgbClr val="00B050"/>
                </a:solidFill>
              </a:rPr>
              <a:t> gall </a:t>
            </a:r>
            <a:r>
              <a:rPr lang="en-GB" sz="3600" dirty="0" err="1" smtClean="0">
                <a:solidFill>
                  <a:srgbClr val="00B050"/>
                </a:solidFill>
              </a:rPr>
              <a:t>wybod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hyn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effeithio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rheolaeth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dosbarth</a:t>
            </a:r>
            <a:r>
              <a:rPr lang="en-GB" sz="3600" dirty="0" smtClean="0">
                <a:solidFill>
                  <a:srgbClr val="00B050"/>
                </a:solidFill>
              </a:rPr>
              <a:t>?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8428" y="1700808"/>
            <a:ext cx="4977104" cy="4470400"/>
          </a:xfrm>
        </p:spPr>
        <p:txBody>
          <a:bodyPr>
            <a:noAutofit/>
          </a:bodyPr>
          <a:lstStyle/>
          <a:p>
            <a:r>
              <a:rPr lang="en-GB" sz="3600" dirty="0" smtClean="0"/>
              <a:t>Behaviour is influenced by physical – spatial and social environments e.g. Bronfenbrenner</a:t>
            </a:r>
            <a:endParaRPr lang="en-GB" sz="3600" dirty="0"/>
          </a:p>
          <a:p>
            <a:r>
              <a:rPr lang="en-GB" sz="3600" dirty="0" smtClean="0">
                <a:solidFill>
                  <a:srgbClr val="00B050"/>
                </a:solidFill>
              </a:rPr>
              <a:t>How can this impact classroom management?</a:t>
            </a:r>
            <a:endParaRPr lang="en-GB" sz="3600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Alison\AppData\Local\Microsoft\Windows\INetCache\IE\18Z7RKTF\hamburg_wilhelmsburg_germany_international_building_exhibition_architecture_building_modern_home-9823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500" y="116632"/>
            <a:ext cx="2343527" cy="135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844" y="116632"/>
            <a:ext cx="158260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59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this look in the classroom?</a:t>
            </a:r>
            <a:br>
              <a:rPr lang="en-GB" dirty="0"/>
            </a:b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Pensaeri</a:t>
            </a:r>
            <a:r>
              <a:rPr lang="en-GB" dirty="0" smtClean="0"/>
              <a:t>, </a:t>
            </a:r>
            <a:r>
              <a:rPr lang="en-GB" dirty="0" err="1" smtClean="0"/>
              <a:t>athrawon</a:t>
            </a:r>
            <a:r>
              <a:rPr lang="en-GB" dirty="0" smtClean="0"/>
              <a:t> ac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ceisio</a:t>
            </a:r>
            <a:r>
              <a:rPr lang="en-GB" dirty="0" smtClean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adeiladau</a:t>
            </a:r>
            <a:r>
              <a:rPr lang="en-GB" dirty="0" smtClean="0"/>
              <a:t> ac </a:t>
            </a:r>
            <a:r>
              <a:rPr lang="en-GB" dirty="0" err="1" smtClean="0"/>
              <a:t>amgylcheddau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atyniadol</a:t>
            </a:r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cynlluniau</a:t>
            </a:r>
            <a:r>
              <a:rPr lang="en-GB" dirty="0" smtClean="0"/>
              <a:t> </a:t>
            </a:r>
            <a:r>
              <a:rPr lang="en-GB" dirty="0" err="1" smtClean="0"/>
              <a:t>eistedd</a:t>
            </a:r>
            <a:r>
              <a:rPr lang="en-GB" dirty="0" smtClean="0"/>
              <a:t>, </a:t>
            </a:r>
            <a:r>
              <a:rPr lang="en-GB" dirty="0" err="1" smtClean="0"/>
              <a:t>goleuo</a:t>
            </a:r>
            <a:r>
              <a:rPr lang="en-GB" dirty="0" smtClean="0"/>
              <a:t>, </a:t>
            </a:r>
            <a:r>
              <a:rPr lang="en-GB" dirty="0" err="1" smtClean="0"/>
              <a:t>gwres</a:t>
            </a:r>
            <a:r>
              <a:rPr lang="en-GB" dirty="0" smtClean="0"/>
              <a:t> a </a:t>
            </a:r>
            <a:r>
              <a:rPr lang="en-GB" dirty="0" err="1" smtClean="0"/>
              <a:t>chelfi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/>
              <a:t> </a:t>
            </a:r>
            <a:r>
              <a:rPr lang="en-GB" dirty="0" smtClean="0"/>
              <a:t>ac o </a:t>
            </a:r>
            <a:r>
              <a:rPr lang="en-GB" dirty="0" err="1" smtClean="0"/>
              <a:t>gwmpas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cytundebau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/</a:t>
            </a:r>
            <a:r>
              <a:rPr lang="en-GB" dirty="0" err="1" smtClean="0"/>
              <a:t>gofalwyr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Architects, teachers and others seek to create attractive buildings and learning environments</a:t>
            </a:r>
          </a:p>
          <a:p>
            <a:r>
              <a:rPr lang="en-GB" dirty="0" smtClean="0"/>
              <a:t>Consider seating plans, lighting, heating and furniture within classroom, corridors and wider school environment</a:t>
            </a:r>
          </a:p>
          <a:p>
            <a:r>
              <a:rPr lang="en-GB" dirty="0" smtClean="0"/>
              <a:t>Use behaviour contracts with parents/carers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663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lison\AppData\Local\Microsoft\Windows\INetCache\IE\TV69KJVG\bronfenbrenner_ecosystem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076" y="206599"/>
            <a:ext cx="6660823" cy="652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67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Social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err="1" smtClean="0"/>
              <a:t>Ymddygiad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 smtClean="0"/>
              <a:t> </a:t>
            </a:r>
            <a:r>
              <a:rPr lang="en-GB" sz="3200" dirty="0" err="1" smtClean="0"/>
              <a:t>ddylanwadu</a:t>
            </a:r>
            <a:r>
              <a:rPr lang="en-GB" sz="3200" dirty="0" smtClean="0"/>
              <a:t> </a:t>
            </a:r>
            <a:r>
              <a:rPr lang="en-GB" sz="3200" dirty="0" err="1" smtClean="0"/>
              <a:t>gan</a:t>
            </a:r>
            <a:r>
              <a:rPr lang="en-GB" sz="3200" dirty="0" smtClean="0"/>
              <a:t> </a:t>
            </a:r>
            <a:r>
              <a:rPr lang="en-GB" sz="3200" dirty="0" err="1" smtClean="0"/>
              <a:t>weithredoedd</a:t>
            </a:r>
            <a:r>
              <a:rPr lang="en-GB" sz="3200" dirty="0" smtClean="0"/>
              <a:t> </a:t>
            </a:r>
            <a:r>
              <a:rPr lang="en-GB" sz="3200" dirty="0" err="1" smtClean="0"/>
              <a:t>eraill</a:t>
            </a:r>
            <a:r>
              <a:rPr lang="en-GB" sz="3200" dirty="0"/>
              <a:t> (Bandura</a:t>
            </a:r>
            <a:r>
              <a:rPr lang="en-GB" sz="3200" dirty="0" smtClean="0"/>
              <a:t>)</a:t>
            </a:r>
            <a:endParaRPr lang="en-GB" sz="3200" dirty="0"/>
          </a:p>
          <a:p>
            <a:r>
              <a:rPr lang="en-GB" sz="3200" dirty="0" smtClean="0">
                <a:solidFill>
                  <a:srgbClr val="00B050"/>
                </a:solidFill>
              </a:rPr>
              <a:t>Beth </a:t>
            </a:r>
            <a:r>
              <a:rPr lang="en-GB" sz="3200" dirty="0" err="1" smtClean="0">
                <a:solidFill>
                  <a:srgbClr val="00B050"/>
                </a:solidFill>
              </a:rPr>
              <a:t>yw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goblygiadau’r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ddamcaniaeth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hyn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ar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gyfer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rheolaeth</a:t>
            </a:r>
            <a:r>
              <a:rPr lang="en-GB" sz="3200" dirty="0" smtClean="0">
                <a:solidFill>
                  <a:srgbClr val="00B050"/>
                </a:solidFill>
              </a:rPr>
              <a:t> </a:t>
            </a:r>
            <a:r>
              <a:rPr lang="en-GB" sz="3200" dirty="0" err="1" smtClean="0">
                <a:solidFill>
                  <a:srgbClr val="00B050"/>
                </a:solidFill>
              </a:rPr>
              <a:t>dosbarth</a:t>
            </a:r>
            <a:r>
              <a:rPr lang="en-GB" sz="3200" dirty="0" smtClean="0">
                <a:solidFill>
                  <a:srgbClr val="00B050"/>
                </a:solidFill>
              </a:rPr>
              <a:t>?</a:t>
            </a:r>
            <a:endParaRPr lang="en-GB" sz="3200" dirty="0">
              <a:solidFill>
                <a:srgbClr val="00B05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Behaviour is influenced by observing the actions of </a:t>
            </a:r>
            <a:r>
              <a:rPr lang="en-GB" sz="3200" dirty="0" smtClean="0"/>
              <a:t>others (Bandura)</a:t>
            </a:r>
            <a:endParaRPr lang="en-GB" sz="3200" dirty="0"/>
          </a:p>
          <a:p>
            <a:r>
              <a:rPr lang="en-GB" sz="3200" dirty="0" smtClean="0">
                <a:solidFill>
                  <a:srgbClr val="00B050"/>
                </a:solidFill>
              </a:rPr>
              <a:t>What are the implications of this theory for classroom management?</a:t>
            </a:r>
            <a:endParaRPr lang="en-GB" sz="3200" dirty="0">
              <a:solidFill>
                <a:srgbClr val="00B050"/>
              </a:solidFill>
            </a:endParaRPr>
          </a:p>
        </p:txBody>
      </p:sp>
      <p:pic>
        <p:nvPicPr>
          <p:cNvPr id="9218" name="Picture 2" descr="C:\Users\Alison\AppData\Local\Microsoft\Windows\INetCache\IE\TV69KJVG\connec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772" y="19456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4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this might look?</a:t>
            </a:r>
            <a:br>
              <a:rPr lang="en-GB" dirty="0" smtClean="0"/>
            </a:b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Defnyddio</a:t>
            </a:r>
            <a:r>
              <a:rPr lang="en-GB" sz="3600" dirty="0" smtClean="0"/>
              <a:t> system </a:t>
            </a:r>
            <a:r>
              <a:rPr lang="en-GB" sz="3600" dirty="0" err="1" smtClean="0"/>
              <a:t>cyfeillio</a:t>
            </a:r>
            <a:endParaRPr lang="en-GB" sz="3600" dirty="0" smtClean="0"/>
          </a:p>
          <a:p>
            <a:r>
              <a:rPr lang="en-GB" sz="3600" dirty="0" err="1" smtClean="0"/>
              <a:t>Modelu</a:t>
            </a:r>
            <a:r>
              <a:rPr lang="en-GB" sz="3600" dirty="0" smtClean="0"/>
              <a:t> </a:t>
            </a:r>
            <a:r>
              <a:rPr lang="en-GB" sz="3600" dirty="0" err="1" smtClean="0"/>
              <a:t>ymddygiad</a:t>
            </a:r>
            <a:r>
              <a:rPr lang="en-GB" sz="3600" dirty="0" smtClean="0"/>
              <a:t> da </a:t>
            </a:r>
            <a:r>
              <a:rPr lang="en-GB" sz="3600" dirty="0" err="1" smtClean="0"/>
              <a:t>trwy</a:t>
            </a:r>
            <a:r>
              <a:rPr lang="en-GB" sz="3600" dirty="0" smtClean="0"/>
              <a:t> </a:t>
            </a:r>
            <a:r>
              <a:rPr lang="en-GB" sz="3600" dirty="0" err="1" smtClean="0"/>
              <a:t>gydol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Use of buddy system</a:t>
            </a:r>
          </a:p>
          <a:p>
            <a:r>
              <a:rPr lang="en-GB" sz="3600" dirty="0" smtClean="0"/>
              <a:t>Model good behaviour throughout school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6567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</a:t>
            </a:r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 </a:t>
            </a:r>
            <a:r>
              <a:rPr lang="en-GB" dirty="0" err="1" smtClean="0"/>
              <a:t>Grwp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1764" y="1701800"/>
            <a:ext cx="5832649" cy="447040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Dewiswch</a:t>
            </a:r>
            <a:r>
              <a:rPr lang="en-GB" sz="3200" dirty="0" smtClean="0"/>
              <a:t> </a:t>
            </a:r>
            <a:r>
              <a:rPr lang="en-GB" sz="3200" dirty="0" err="1" smtClean="0"/>
              <a:t>damcaniaeth</a:t>
            </a:r>
            <a:r>
              <a:rPr lang="en-GB" sz="3200" dirty="0" smtClean="0"/>
              <a:t> </a:t>
            </a:r>
            <a:r>
              <a:rPr lang="en-GB" sz="3200" dirty="0" err="1" smtClean="0"/>
              <a:t>rheolaeth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 </a:t>
            </a:r>
            <a:r>
              <a:rPr lang="en-GB" sz="3200" dirty="0" err="1" smtClean="0"/>
              <a:t>a’i</a:t>
            </a:r>
            <a:r>
              <a:rPr lang="en-GB" sz="3200" dirty="0" smtClean="0"/>
              <a:t> </a:t>
            </a:r>
            <a:r>
              <a:rPr lang="en-GB" sz="3200" dirty="0" err="1" smtClean="0"/>
              <a:t>ymchwilio</a:t>
            </a:r>
            <a:r>
              <a:rPr lang="en-GB" sz="3200" dirty="0" smtClean="0"/>
              <a:t> </a:t>
            </a:r>
            <a:r>
              <a:rPr lang="en-GB" sz="3200" dirty="0" err="1" smtClean="0"/>
              <a:t>ymhellach</a:t>
            </a:r>
            <a:endParaRPr lang="en-GB" sz="3200" dirty="0" smtClean="0"/>
          </a:p>
          <a:p>
            <a:r>
              <a:rPr lang="en-GB" sz="3200" dirty="0" smtClean="0"/>
              <a:t> </a:t>
            </a:r>
            <a:r>
              <a:rPr lang="en-GB" sz="3200" dirty="0" err="1" smtClean="0"/>
              <a:t>Ewch</a:t>
            </a:r>
            <a:r>
              <a:rPr lang="en-GB" sz="3200" dirty="0" smtClean="0"/>
              <a:t> </a:t>
            </a:r>
            <a:r>
              <a:rPr lang="en-GB" sz="3200" dirty="0" err="1" smtClean="0"/>
              <a:t>ati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greu</a:t>
            </a:r>
            <a:r>
              <a:rPr lang="en-GB" sz="3200" dirty="0" smtClean="0"/>
              <a:t> </a:t>
            </a:r>
            <a:r>
              <a:rPr lang="en-GB" sz="3200" dirty="0"/>
              <a:t>p</a:t>
            </a:r>
            <a:r>
              <a:rPr lang="en-GB" sz="3200" dirty="0" smtClean="0"/>
              <a:t>oster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egluro</a:t>
            </a:r>
            <a:r>
              <a:rPr lang="en-GB" sz="3200" dirty="0" smtClean="0"/>
              <a:t> </a:t>
            </a:r>
            <a:r>
              <a:rPr lang="en-GB" sz="3200" dirty="0" err="1" smtClean="0"/>
              <a:t>sut</a:t>
            </a:r>
            <a:r>
              <a:rPr lang="en-GB" sz="3200" dirty="0" smtClean="0"/>
              <a:t> gall y </a:t>
            </a:r>
            <a:r>
              <a:rPr lang="en-GB" sz="3200" dirty="0" err="1" smtClean="0"/>
              <a:t>ddamcaniaeth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 smtClean="0"/>
              <a:t> </a:t>
            </a:r>
            <a:r>
              <a:rPr lang="en-GB" sz="3200" dirty="0" err="1" smtClean="0"/>
              <a:t>ddefnyddio</a:t>
            </a:r>
            <a:r>
              <a:rPr lang="en-GB" sz="3200" dirty="0" smtClean="0"/>
              <a:t> o </a:t>
            </a:r>
            <a:r>
              <a:rPr lang="en-GB" sz="3200" dirty="0" err="1" smtClean="0"/>
              <a:t>fewn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endParaRPr lang="en-GB" sz="3200" dirty="0">
              <a:solidFill>
                <a:srgbClr val="C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6460" y="1268760"/>
            <a:ext cx="5269461" cy="4470400"/>
          </a:xfrm>
        </p:spPr>
        <p:txBody>
          <a:bodyPr>
            <a:noAutofit/>
          </a:bodyPr>
          <a:lstStyle/>
          <a:p>
            <a:r>
              <a:rPr lang="en-GB" sz="3400" dirty="0" smtClean="0">
                <a:solidFill>
                  <a:srgbClr val="C00000"/>
                </a:solidFill>
              </a:rPr>
              <a:t>Choose a classroom management theory and research it further</a:t>
            </a:r>
          </a:p>
          <a:p>
            <a:r>
              <a:rPr lang="en-GB" sz="3400" dirty="0" smtClean="0">
                <a:solidFill>
                  <a:srgbClr val="C00000"/>
                </a:solidFill>
              </a:rPr>
              <a:t>create a poster explaining the theory and how it can be applied in a school setting</a:t>
            </a:r>
            <a:endParaRPr lang="en-GB" sz="3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93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1268414"/>
            <a:ext cx="10969943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Aubrey, K. &amp; Riley, A. (2016) Understanding and Using </a:t>
            </a:r>
            <a:r>
              <a:rPr lang="en-GB" altLang="en-US" sz="1800" smtClean="0">
                <a:ea typeface="ＭＳ Ｐゴシック" pitchFamily="34" charset="-128"/>
              </a:rPr>
              <a:t>Educational Theories. </a:t>
            </a:r>
            <a:r>
              <a:rPr lang="en-GB" altLang="en-US" sz="1800" dirty="0" smtClean="0">
                <a:ea typeface="ＭＳ Ｐゴシック" pitchFamily="34" charset="-128"/>
              </a:rPr>
              <a:t>Sage: London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 smtClean="0">
                <a:ea typeface="ＭＳ Ｐゴシック" pitchFamily="34" charset="-128"/>
              </a:rPr>
              <a:t>Llywodraeth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Cymru</a:t>
            </a:r>
            <a:r>
              <a:rPr lang="en-GB" altLang="en-US" sz="1800" dirty="0" smtClean="0">
                <a:ea typeface="ＭＳ Ｐゴシック" pitchFamily="34" charset="-128"/>
              </a:rPr>
              <a:t> – </a:t>
            </a:r>
            <a:r>
              <a:rPr lang="en-GB" altLang="en-US" sz="1800" dirty="0" err="1" smtClean="0">
                <a:ea typeface="ＭＳ Ｐゴシック" pitchFamily="34" charset="-128"/>
              </a:rPr>
              <a:t>Dysgu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Cymru</a:t>
            </a:r>
            <a:r>
              <a:rPr lang="en-GB" altLang="en-US" sz="1800" dirty="0" smtClean="0">
                <a:ea typeface="ＭＳ Ｐゴシック" pitchFamily="34" charset="-128"/>
              </a:rPr>
              <a:t>: </a:t>
            </a:r>
            <a:r>
              <a:rPr lang="en-GB" altLang="en-US" sz="1800" dirty="0" err="1" smtClean="0">
                <a:ea typeface="ＭＳ Ｐゴシック" pitchFamily="34" charset="-128"/>
              </a:rPr>
              <a:t>Ymddygiad</a:t>
            </a:r>
            <a:r>
              <a:rPr lang="en-GB" altLang="en-US" sz="1800" dirty="0" smtClean="0">
                <a:ea typeface="ＭＳ Ｐゴシック" pitchFamily="34" charset="-128"/>
              </a:rPr>
              <a:t>. Available at </a:t>
            </a:r>
            <a:r>
              <a:rPr lang="en-GB" altLang="en-US" sz="1800" dirty="0" smtClean="0">
                <a:ea typeface="ＭＳ Ｐゴシック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dirty="0" smtClean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 smtClean="0">
                <a:ea typeface="ＭＳ Ｐゴシック" pitchFamily="34" charset="-128"/>
              </a:rPr>
              <a:t>Llywodraeth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Cymru</a:t>
            </a:r>
            <a:r>
              <a:rPr lang="en-GB" altLang="en-US" sz="1800" dirty="0" smtClean="0">
                <a:ea typeface="ＭＳ Ｐゴシック" pitchFamily="34" charset="-128"/>
              </a:rPr>
              <a:t> (2012) </a:t>
            </a:r>
            <a:r>
              <a:rPr lang="en-GB" altLang="en-US" sz="1800" dirty="0" err="1" smtClean="0">
                <a:ea typeface="ＭＳ Ｐゴシック" pitchFamily="34" charset="-128"/>
              </a:rPr>
              <a:t>Llawlyfr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ar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Reoli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Ymddygiad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ar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gyfer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Ysgolion</a:t>
            </a:r>
            <a:r>
              <a:rPr lang="en-GB" altLang="en-US" sz="1800" dirty="0" smtClean="0">
                <a:ea typeface="ＭＳ Ｐゴシック" pitchFamily="34" charset="-128"/>
              </a:rPr>
              <a:t> </a:t>
            </a:r>
            <a:r>
              <a:rPr lang="en-GB" altLang="en-US" sz="1800" dirty="0" err="1" smtClean="0">
                <a:ea typeface="ＭＳ Ｐゴシック" pitchFamily="34" charset="-128"/>
              </a:rPr>
              <a:t>Gynradd</a:t>
            </a:r>
            <a:r>
              <a:rPr lang="en-GB" altLang="en-US" sz="1800" dirty="0" smtClean="0">
                <a:ea typeface="ＭＳ Ｐゴシック" pitchFamily="34" charset="-128"/>
              </a:rPr>
              <a:t>. Available at </a:t>
            </a:r>
            <a:r>
              <a:rPr lang="en-GB" altLang="en-US" sz="1800" dirty="0" smtClean="0">
                <a:ea typeface="ＭＳ Ｐゴシック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dirty="0" smtClean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Rogers, B. (2007) </a:t>
            </a:r>
            <a:r>
              <a:rPr lang="en-GB" altLang="en-US" sz="1800" i="1" dirty="0" smtClean="0">
                <a:ea typeface="ＭＳ Ｐゴシック" pitchFamily="34" charset="-128"/>
              </a:rPr>
              <a:t>Behaviour Management </a:t>
            </a:r>
            <a:r>
              <a:rPr lang="en-GB" altLang="en-US" sz="1800" dirty="0" smtClean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Rogers, B. (2012) </a:t>
            </a:r>
            <a:r>
              <a:rPr lang="en-GB" altLang="en-US" sz="1800" i="1" dirty="0" smtClean="0">
                <a:ea typeface="ＭＳ Ｐゴシック" pitchFamily="34" charset="-128"/>
              </a:rPr>
              <a:t>Classroom Behaviour  </a:t>
            </a:r>
            <a:r>
              <a:rPr lang="en-GB" altLang="en-US" sz="1800" dirty="0" smtClean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Rogers, B. (2009) </a:t>
            </a:r>
            <a:r>
              <a:rPr lang="en-GB" altLang="en-US" sz="1800" i="1" dirty="0" smtClean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1800" dirty="0" smtClean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sz="1800" dirty="0" smtClean="0">
                <a:ea typeface="ＭＳ Ｐゴシック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dirty="0" smtClean="0">
                <a:ea typeface="ＭＳ Ｐゴシック" pitchFamily="34" charset="-128"/>
              </a:rPr>
              <a:t> (Accessed 22.07.17)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ea typeface="ＭＳ Ｐゴシック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dirty="0" smtClean="0">
                <a:ea typeface="ＭＳ Ｐゴシック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dirty="0" smtClean="0">
                <a:ea typeface="ＭＳ Ｐゴシック" pitchFamily="34" charset="-128"/>
              </a:rPr>
              <a:t> (Accessed 08.07.17)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ea typeface="ＭＳ Ｐゴシック" pitchFamily="34" charset="-128"/>
              <a:hlinkClick r:id="rId7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441" y="2746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> / 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1898</Words>
  <Application>Microsoft Office PowerPoint</Application>
  <PresentationFormat>Custom</PresentationFormat>
  <Paragraphs>269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ＭＳ Ｐゴシック</vt:lpstr>
      <vt:lpstr>Arial</vt:lpstr>
      <vt:lpstr>Century Gothic</vt:lpstr>
      <vt:lpstr>Wingdings 3</vt:lpstr>
      <vt:lpstr>Books 16x9</vt:lpstr>
      <vt:lpstr>SJEU6007C  Classroom Management / Rheolaeth Dosbarth   3</vt:lpstr>
      <vt:lpstr>         Deilliannau Dysgu    Learning Outcomes</vt:lpstr>
      <vt:lpstr>         Deilliannau Dysgu     Learning Outcomes</vt:lpstr>
      <vt:lpstr>Aseiniad 1                      Assignment 1</vt:lpstr>
      <vt:lpstr>PowerPoint Presentation</vt:lpstr>
      <vt:lpstr>Major behaviour theories Prif ddamcaniaethau ymddygiad</vt:lpstr>
      <vt:lpstr>Ymddygiadol                                                   Behavioural</vt:lpstr>
      <vt:lpstr>Cyflyru clasurol Classical conditioning </vt:lpstr>
      <vt:lpstr>Cyflyru gweithredol Operant conditioning</vt:lpstr>
      <vt:lpstr>How might this theory apply in the classroom? Sut fedr y ddamcaniaeth hon ymddangos yn y dosbarth? </vt:lpstr>
      <vt:lpstr> </vt:lpstr>
      <vt:lpstr>Gwybyddol                                                                         Cognitive </vt:lpstr>
      <vt:lpstr>Damcaniaeth Gwybyddol   Cognitive Theory</vt:lpstr>
      <vt:lpstr>Damcaniaeth Dynol                  Humanist Theory</vt:lpstr>
      <vt:lpstr>Esiampl Ymarferol What this looks like</vt:lpstr>
      <vt:lpstr>PowerPoint Presentation</vt:lpstr>
      <vt:lpstr>Tasg  Task </vt:lpstr>
      <vt:lpstr>How does this look in the classroom? Sut mae hyn yn edrych yn y dosbarth?</vt:lpstr>
      <vt:lpstr>Systematic</vt:lpstr>
      <vt:lpstr>PowerPoint Presentation</vt:lpstr>
      <vt:lpstr>How might this look in a school context? Sut mae hyn yn gweithio yng nghyd-destun yr ysgol?</vt:lpstr>
      <vt:lpstr>Seicodeinameg                                  Psychodynamic</vt:lpstr>
      <vt:lpstr>How does this look in the classroom? Sut mae hyn yn edrych yn y dosbarth?</vt:lpstr>
      <vt:lpstr>Biolegol                                         Biological</vt:lpstr>
      <vt:lpstr>How does this look in the classroom? Sut mae hyn yn edrych yn y dosbarth?</vt:lpstr>
      <vt:lpstr>Ecolegol Ecological</vt:lpstr>
      <vt:lpstr>How does this look in the classroom? Sut mae hyn yn edrych yn y dosbarth?</vt:lpstr>
      <vt:lpstr>PowerPoint Presentation</vt:lpstr>
      <vt:lpstr>Dysgu cymdeithasol Social learning</vt:lpstr>
      <vt:lpstr>How this might look? Sut allai hyn edrych?</vt:lpstr>
      <vt:lpstr>Group Tasg Task Grwp</vt:lpstr>
      <vt:lpstr>Llyfryddiaeth 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2019-02-07T15:11:05Z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