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8"/>
  </p:notesMasterIdLst>
  <p:sldIdLst>
    <p:sldId id="256" r:id="rId2"/>
    <p:sldId id="260" r:id="rId3"/>
    <p:sldId id="261" r:id="rId4"/>
    <p:sldId id="262" r:id="rId5"/>
    <p:sldId id="263" r:id="rId6"/>
    <p:sldId id="264" r:id="rId7"/>
    <p:sldId id="265" r:id="rId8"/>
    <p:sldId id="267" r:id="rId9"/>
    <p:sldId id="268" r:id="rId10"/>
    <p:sldId id="269" r:id="rId11"/>
    <p:sldId id="270" r:id="rId12"/>
    <p:sldId id="271" r:id="rId13"/>
    <p:sldId id="272" r:id="rId14"/>
    <p:sldId id="273"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5B76A0-D65F-4490-B046-2FCF37C1761C}" type="datetimeFigureOut">
              <a:rPr lang="en-GB" smtClean="0"/>
              <a:t>18/02/2021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0F3833-2EA3-4E79-8A8D-8D6558035949}" type="slidenum">
              <a:rPr lang="en-GB" smtClean="0"/>
              <a:t>‹#›</a:t>
            </a:fld>
            <a:endParaRPr lang="en-GB"/>
          </a:p>
        </p:txBody>
      </p:sp>
    </p:spTree>
    <p:extLst>
      <p:ext uri="{BB962C8B-B14F-4D97-AF65-F5344CB8AC3E}">
        <p14:creationId xmlns:p14="http://schemas.microsoft.com/office/powerpoint/2010/main" val="167197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2/18/2021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1093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1392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2/18/2021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77996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08460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50825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2/18/2021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68710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2/18/2021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730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2/18/2021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86620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2/18/2021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33432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2/18/2021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28180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2/18/2021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27042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2/18/2021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21785092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29" r:id="rId6"/>
    <p:sldLayoutId id="2147483725" r:id="rId7"/>
    <p:sldLayoutId id="2147483726" r:id="rId8"/>
    <p:sldLayoutId id="2147483727" r:id="rId9"/>
    <p:sldLayoutId id="2147483728" r:id="rId10"/>
    <p:sldLayoutId id="2147483730"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0">
            <a:extLst>
              <a:ext uri="{FF2B5EF4-FFF2-40B4-BE49-F238E27FC236}">
                <a16:creationId xmlns:a16="http://schemas.microsoft.com/office/drawing/2014/main" id="{9A2AA00F-5896-4994-BC0E-75070DE6B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96D21-CF9F-40A6-9289-CEE9A961B2A0}"/>
              </a:ext>
            </a:extLst>
          </p:cNvPr>
          <p:cNvSpPr>
            <a:spLocks noGrp="1"/>
          </p:cNvSpPr>
          <p:nvPr>
            <p:ph type="ctrTitle"/>
          </p:nvPr>
        </p:nvSpPr>
        <p:spPr>
          <a:xfrm>
            <a:off x="941990" y="1143000"/>
            <a:ext cx="4842063" cy="2898648"/>
          </a:xfrm>
        </p:spPr>
        <p:txBody>
          <a:bodyPr>
            <a:normAutofit/>
          </a:bodyPr>
          <a:lstStyle/>
          <a:p>
            <a:r>
              <a:rPr lang="en-GB" sz="5400" dirty="0"/>
              <a:t>Young people in focus</a:t>
            </a:r>
          </a:p>
        </p:txBody>
      </p:sp>
      <p:sp>
        <p:nvSpPr>
          <p:cNvPr id="3" name="Subtitle 2">
            <a:extLst>
              <a:ext uri="{FF2B5EF4-FFF2-40B4-BE49-F238E27FC236}">
                <a16:creationId xmlns:a16="http://schemas.microsoft.com/office/drawing/2014/main" id="{49B29C8D-5124-41A4-B934-BE23A2254F17}"/>
              </a:ext>
            </a:extLst>
          </p:cNvPr>
          <p:cNvSpPr>
            <a:spLocks noGrp="1"/>
          </p:cNvSpPr>
          <p:nvPr>
            <p:ph type="subTitle" idx="1"/>
          </p:nvPr>
        </p:nvSpPr>
        <p:spPr>
          <a:xfrm>
            <a:off x="941990" y="4407408"/>
            <a:ext cx="4842063" cy="1335024"/>
          </a:xfrm>
        </p:spPr>
        <p:txBody>
          <a:bodyPr>
            <a:normAutofit/>
          </a:bodyPr>
          <a:lstStyle/>
          <a:p>
            <a:r>
              <a:rPr lang="en-GB" sz="2400"/>
              <a:t>ECYW6003</a:t>
            </a:r>
          </a:p>
        </p:txBody>
      </p:sp>
      <p:sp>
        <p:nvSpPr>
          <p:cNvPr id="42" name="Rectangle 32">
            <a:extLst>
              <a:ext uri="{FF2B5EF4-FFF2-40B4-BE49-F238E27FC236}">
                <a16:creationId xmlns:a16="http://schemas.microsoft.com/office/drawing/2014/main" id="{525AB062-92FF-4E0B-9B19-2D5D7422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362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oup of people smiling&#10;&#10;Description automatically generated with medium confidence">
            <a:extLst>
              <a:ext uri="{FF2B5EF4-FFF2-40B4-BE49-F238E27FC236}">
                <a16:creationId xmlns:a16="http://schemas.microsoft.com/office/drawing/2014/main" id="{A976FA07-AE9E-4C26-B0F8-ED8A57296ED1}"/>
              </a:ext>
            </a:extLst>
          </p:cNvPr>
          <p:cNvPicPr>
            <a:picLocks noChangeAspect="1"/>
          </p:cNvPicPr>
          <p:nvPr/>
        </p:nvPicPr>
        <p:blipFill rotWithShape="1">
          <a:blip r:embed="rId2">
            <a:extLst>
              <a:ext uri="{28A0092B-C50C-407E-A947-70E740481C1C}">
                <a14:useLocalDpi xmlns:a14="http://schemas.microsoft.com/office/drawing/2010/main" val="0"/>
              </a:ext>
            </a:extLst>
          </a:blip>
          <a:srcRect r="16182" b="-1"/>
          <a:stretch/>
        </p:blipFill>
        <p:spPr>
          <a:xfrm>
            <a:off x="6652828" y="1"/>
            <a:ext cx="4610390" cy="4041222"/>
          </a:xfrm>
          <a:prstGeom prst="rect">
            <a:avLst/>
          </a:prstGeom>
        </p:spPr>
      </p:pic>
      <p:sp>
        <p:nvSpPr>
          <p:cNvPr id="43" name="Rectangle 34">
            <a:extLst>
              <a:ext uri="{FF2B5EF4-FFF2-40B4-BE49-F238E27FC236}">
                <a16:creationId xmlns:a16="http://schemas.microsoft.com/office/drawing/2014/main" id="{0D67612D-2CF6-4831-8BE5-EE34DC823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4546" y="4177748"/>
            <a:ext cx="4824407"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93C5CB3-DA53-4E6B-AC9F-5EC6C8258986}"/>
              </a:ext>
            </a:extLst>
          </p:cNvPr>
          <p:cNvPicPr>
            <a:picLocks noChangeAspect="1"/>
          </p:cNvPicPr>
          <p:nvPr/>
        </p:nvPicPr>
        <p:blipFill rotWithShape="1">
          <a:blip r:embed="rId3"/>
          <a:srcRect t="9164"/>
          <a:stretch/>
        </p:blipFill>
        <p:spPr>
          <a:xfrm>
            <a:off x="6652828" y="4177748"/>
            <a:ext cx="4610390" cy="2680252"/>
          </a:xfrm>
          <a:prstGeom prst="rect">
            <a:avLst/>
          </a:prstGeom>
        </p:spPr>
      </p:pic>
      <p:sp>
        <p:nvSpPr>
          <p:cNvPr id="5" name="TextBox 4">
            <a:extLst>
              <a:ext uri="{FF2B5EF4-FFF2-40B4-BE49-F238E27FC236}">
                <a16:creationId xmlns:a16="http://schemas.microsoft.com/office/drawing/2014/main" id="{D26EFF6A-AFEC-4538-AB73-2A15F61C4AAC}"/>
              </a:ext>
            </a:extLst>
          </p:cNvPr>
          <p:cNvSpPr txBox="1"/>
          <p:nvPr/>
        </p:nvSpPr>
        <p:spPr>
          <a:xfrm>
            <a:off x="1457739" y="1497496"/>
            <a:ext cx="2113079" cy="369332"/>
          </a:xfrm>
          <a:prstGeom prst="rect">
            <a:avLst/>
          </a:prstGeom>
          <a:noFill/>
        </p:spPr>
        <p:txBody>
          <a:bodyPr wrap="none" rtlCol="0">
            <a:spAutoFit/>
          </a:bodyPr>
          <a:lstStyle/>
          <a:p>
            <a:r>
              <a:rPr lang="en-GB" dirty="0"/>
              <a:t>WENDY HUGHES </a:t>
            </a:r>
          </a:p>
        </p:txBody>
      </p:sp>
      <p:sp>
        <p:nvSpPr>
          <p:cNvPr id="7" name="TextBox 6">
            <a:extLst>
              <a:ext uri="{FF2B5EF4-FFF2-40B4-BE49-F238E27FC236}">
                <a16:creationId xmlns:a16="http://schemas.microsoft.com/office/drawing/2014/main" id="{813CD5EC-7B42-4310-8B35-1C05123B26B4}"/>
              </a:ext>
            </a:extLst>
          </p:cNvPr>
          <p:cNvSpPr txBox="1"/>
          <p:nvPr/>
        </p:nvSpPr>
        <p:spPr>
          <a:xfrm>
            <a:off x="3670852" y="5102087"/>
            <a:ext cx="2904962" cy="1200329"/>
          </a:xfrm>
          <a:prstGeom prst="rect">
            <a:avLst/>
          </a:prstGeom>
          <a:noFill/>
        </p:spPr>
        <p:txBody>
          <a:bodyPr wrap="none" rtlCol="0">
            <a:spAutoFit/>
          </a:bodyPr>
          <a:lstStyle/>
          <a:p>
            <a:r>
              <a:rPr lang="en-GB" dirty="0"/>
              <a:t>So lets talk about my </a:t>
            </a:r>
          </a:p>
          <a:p>
            <a:r>
              <a:rPr lang="en-GB" dirty="0"/>
              <a:t>Particular group of young</a:t>
            </a:r>
          </a:p>
          <a:p>
            <a:r>
              <a:rPr lang="en-GB" dirty="0"/>
              <a:t>People, and what issues</a:t>
            </a:r>
          </a:p>
          <a:p>
            <a:r>
              <a:rPr lang="en-GB" dirty="0"/>
              <a:t>They are facing.</a:t>
            </a:r>
          </a:p>
        </p:txBody>
      </p:sp>
    </p:spTree>
    <p:extLst>
      <p:ext uri="{BB962C8B-B14F-4D97-AF65-F5344CB8AC3E}">
        <p14:creationId xmlns:p14="http://schemas.microsoft.com/office/powerpoint/2010/main" val="3433410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8E0422F-BFD0-47DB-8576-B24303FE4139}"/>
              </a:ext>
            </a:extLst>
          </p:cNvPr>
          <p:cNvPicPr>
            <a:picLocks noChangeAspect="1"/>
          </p:cNvPicPr>
          <p:nvPr/>
        </p:nvPicPr>
        <p:blipFill rotWithShape="1">
          <a:blip r:embed="rId2"/>
          <a:srcRect t="14329" r="-2" b="14014"/>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descr="A picture containing person&#10;&#10;Description automatically generated">
            <a:extLst>
              <a:ext uri="{FF2B5EF4-FFF2-40B4-BE49-F238E27FC236}">
                <a16:creationId xmlns:a16="http://schemas.microsoft.com/office/drawing/2014/main" id="{FBCC80CF-83FE-482D-8933-2CE74F1DA8A3}"/>
              </a:ext>
            </a:extLst>
          </p:cNvPr>
          <p:cNvPicPr>
            <a:picLocks noChangeAspect="1"/>
          </p:cNvPicPr>
          <p:nvPr/>
        </p:nvPicPr>
        <p:blipFill rotWithShape="1">
          <a:blip r:embed="rId3">
            <a:extLst>
              <a:ext uri="{28A0092B-C50C-407E-A947-70E740481C1C}">
                <a14:useLocalDpi xmlns:a14="http://schemas.microsoft.com/office/drawing/2010/main" val="0"/>
              </a:ext>
            </a:extLst>
          </a:blip>
          <a:srcRect t="18121" b="15633"/>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8" name="Freeform: Shape 17">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A581A4-DBCC-446E-965A-21E5BA587B00}"/>
              </a:ext>
            </a:extLst>
          </p:cNvPr>
          <p:cNvSpPr>
            <a:spLocks noGrp="1"/>
          </p:cNvSpPr>
          <p:nvPr>
            <p:ph type="ctrTitle"/>
          </p:nvPr>
        </p:nvSpPr>
        <p:spPr>
          <a:xfrm>
            <a:off x="438912" y="1524659"/>
            <a:ext cx="5019074" cy="2774088"/>
          </a:xfrm>
        </p:spPr>
        <p:txBody>
          <a:bodyPr>
            <a:normAutofit/>
          </a:bodyPr>
          <a:lstStyle/>
          <a:p>
            <a:r>
              <a:rPr lang="en-GB" sz="5400" dirty="0"/>
              <a:t>SUBSTANCE MISSUSE</a:t>
            </a:r>
          </a:p>
        </p:txBody>
      </p:sp>
      <p:sp>
        <p:nvSpPr>
          <p:cNvPr id="3" name="Subtitle 2">
            <a:extLst>
              <a:ext uri="{FF2B5EF4-FFF2-40B4-BE49-F238E27FC236}">
                <a16:creationId xmlns:a16="http://schemas.microsoft.com/office/drawing/2014/main" id="{C14BF1D0-9724-4C63-A6E6-59F5E23ED1DE}"/>
              </a:ext>
            </a:extLst>
          </p:cNvPr>
          <p:cNvSpPr>
            <a:spLocks noGrp="1"/>
          </p:cNvSpPr>
          <p:nvPr>
            <p:ph type="subTitle" idx="1"/>
          </p:nvPr>
        </p:nvSpPr>
        <p:spPr>
          <a:xfrm>
            <a:off x="438912" y="4687367"/>
            <a:ext cx="4917948" cy="1335024"/>
          </a:xfrm>
        </p:spPr>
        <p:txBody>
          <a:bodyPr>
            <a:normAutofit/>
          </a:bodyPr>
          <a:lstStyle/>
          <a:p>
            <a:r>
              <a:rPr lang="en-GB" dirty="0"/>
              <a:t>WHAT ARE MY YOUNG PEOPLE INVOLVED IN</a:t>
            </a:r>
          </a:p>
        </p:txBody>
      </p:sp>
      <p:sp>
        <p:nvSpPr>
          <p:cNvPr id="22" name="Rectangle 21">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9C52874-7979-49D0-83B0-9931F022E8BE}"/>
              </a:ext>
            </a:extLst>
          </p:cNvPr>
          <p:cNvSpPr txBox="1"/>
          <p:nvPr/>
        </p:nvSpPr>
        <p:spPr>
          <a:xfrm>
            <a:off x="787791" y="6022391"/>
            <a:ext cx="3074881" cy="369332"/>
          </a:xfrm>
          <a:prstGeom prst="rect">
            <a:avLst/>
          </a:prstGeom>
          <a:noFill/>
        </p:spPr>
        <p:txBody>
          <a:bodyPr wrap="none" rtlCol="0">
            <a:spAutoFit/>
          </a:bodyPr>
          <a:lstStyle/>
          <a:p>
            <a:r>
              <a:rPr lang="en-GB" dirty="0"/>
              <a:t>WHO WHAT WHY WHERE</a:t>
            </a:r>
          </a:p>
        </p:txBody>
      </p:sp>
      <p:sp>
        <p:nvSpPr>
          <p:cNvPr id="15" name="TextBox 14">
            <a:extLst>
              <a:ext uri="{FF2B5EF4-FFF2-40B4-BE49-F238E27FC236}">
                <a16:creationId xmlns:a16="http://schemas.microsoft.com/office/drawing/2014/main" id="{3298D19C-974D-4934-B861-1E569AECFD97}"/>
              </a:ext>
            </a:extLst>
          </p:cNvPr>
          <p:cNvSpPr txBox="1"/>
          <p:nvPr/>
        </p:nvSpPr>
        <p:spPr>
          <a:xfrm>
            <a:off x="5824736" y="5952512"/>
            <a:ext cx="6105378" cy="646331"/>
          </a:xfrm>
          <a:prstGeom prst="rect">
            <a:avLst/>
          </a:prstGeom>
          <a:noFill/>
        </p:spPr>
        <p:txBody>
          <a:bodyPr wrap="square">
            <a:spAutoFit/>
          </a:bodyPr>
          <a:lstStyle/>
          <a:p>
            <a:r>
              <a:rPr lang="en-GB" b="0" i="0" dirty="0">
                <a:solidFill>
                  <a:srgbClr val="000000"/>
                </a:solidFill>
                <a:effectLst/>
                <a:latin typeface="Open Sans"/>
              </a:rPr>
              <a:t>(Substance Misuse - Hampshire Police and Crime Commissioner, 2017)</a:t>
            </a:r>
            <a:endParaRPr lang="en-GB" dirty="0"/>
          </a:p>
        </p:txBody>
      </p:sp>
    </p:spTree>
    <p:extLst>
      <p:ext uri="{BB962C8B-B14F-4D97-AF65-F5344CB8AC3E}">
        <p14:creationId xmlns:p14="http://schemas.microsoft.com/office/powerpoint/2010/main" val="3345204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2EE22A0-5A99-468B-B490-8E1326F7AC9E}"/>
              </a:ext>
            </a:extLst>
          </p:cNvPr>
          <p:cNvPicPr>
            <a:picLocks noChangeAspect="1"/>
          </p:cNvPicPr>
          <p:nvPr/>
        </p:nvPicPr>
        <p:blipFill rotWithShape="1">
          <a:blip r:embed="rId2"/>
          <a:srcRect l="7814" r="7813" b="-1"/>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6C3E19-85FB-41C6-9173-1337EDFBD5B2}"/>
              </a:ext>
            </a:extLst>
          </p:cNvPr>
          <p:cNvSpPr>
            <a:spLocks noGrp="1"/>
          </p:cNvSpPr>
          <p:nvPr>
            <p:ph type="ctrTitle"/>
          </p:nvPr>
        </p:nvSpPr>
        <p:spPr>
          <a:xfrm>
            <a:off x="477981" y="1122363"/>
            <a:ext cx="4023360" cy="3204134"/>
          </a:xfrm>
        </p:spPr>
        <p:txBody>
          <a:bodyPr anchor="b">
            <a:normAutofit/>
          </a:bodyPr>
          <a:lstStyle/>
          <a:p>
            <a:r>
              <a:rPr lang="en-GB" sz="4800" dirty="0"/>
              <a:t>PEER PRESSURE.</a:t>
            </a:r>
            <a:br>
              <a:rPr lang="en-GB" sz="4800" dirty="0"/>
            </a:br>
            <a:endParaRPr lang="en-GB" sz="4800" dirty="0"/>
          </a:p>
        </p:txBody>
      </p:sp>
      <p:sp>
        <p:nvSpPr>
          <p:cNvPr id="3" name="Subtitle 2">
            <a:extLst>
              <a:ext uri="{FF2B5EF4-FFF2-40B4-BE49-F238E27FC236}">
                <a16:creationId xmlns:a16="http://schemas.microsoft.com/office/drawing/2014/main" id="{E2650026-6D80-4FBD-BA64-A3F710CB8195}"/>
              </a:ext>
            </a:extLst>
          </p:cNvPr>
          <p:cNvSpPr>
            <a:spLocks noGrp="1"/>
          </p:cNvSpPr>
          <p:nvPr>
            <p:ph type="subTitle" idx="1"/>
          </p:nvPr>
        </p:nvSpPr>
        <p:spPr>
          <a:xfrm>
            <a:off x="477980" y="4872922"/>
            <a:ext cx="4023359" cy="1208141"/>
          </a:xfrm>
        </p:spPr>
        <p:txBody>
          <a:bodyPr>
            <a:normAutofit/>
          </a:bodyPr>
          <a:lstStyle/>
          <a:p>
            <a:r>
              <a:rPr lang="en-GB" sz="2000" dirty="0"/>
              <a:t>KNOW HOW TO RESPOND</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172A701-06F7-4E15-837A-FD95082ECCA5}"/>
              </a:ext>
            </a:extLst>
          </p:cNvPr>
          <p:cNvSpPr txBox="1"/>
          <p:nvPr/>
        </p:nvSpPr>
        <p:spPr>
          <a:xfrm>
            <a:off x="1828800" y="5735637"/>
            <a:ext cx="4653838" cy="369332"/>
          </a:xfrm>
          <a:prstGeom prst="rect">
            <a:avLst/>
          </a:prstGeom>
          <a:noFill/>
        </p:spPr>
        <p:txBody>
          <a:bodyPr wrap="none" rtlCol="0">
            <a:spAutoFit/>
          </a:bodyPr>
          <a:lstStyle/>
          <a:p>
            <a:r>
              <a:rPr lang="en-GB" dirty="0"/>
              <a:t>A SHORT VIDEO WILL NOW BE PLAYED</a:t>
            </a:r>
          </a:p>
        </p:txBody>
      </p:sp>
    </p:spTree>
    <p:extLst>
      <p:ext uri="{BB962C8B-B14F-4D97-AF65-F5344CB8AC3E}">
        <p14:creationId xmlns:p14="http://schemas.microsoft.com/office/powerpoint/2010/main" val="4101053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932495F0-C5CB-4823-AE70-EED61EBAB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B3AAB-68DB-4E80-BC86-457F21D1F7F7}"/>
              </a:ext>
            </a:extLst>
          </p:cNvPr>
          <p:cNvSpPr>
            <a:spLocks noGrp="1"/>
          </p:cNvSpPr>
          <p:nvPr>
            <p:ph type="ctrTitle"/>
          </p:nvPr>
        </p:nvSpPr>
        <p:spPr>
          <a:xfrm>
            <a:off x="851183" y="1143000"/>
            <a:ext cx="4846320" cy="2898648"/>
          </a:xfrm>
        </p:spPr>
        <p:txBody>
          <a:bodyPr>
            <a:normAutofit/>
          </a:bodyPr>
          <a:lstStyle/>
          <a:p>
            <a:r>
              <a:rPr lang="en-GB" sz="5400"/>
              <a:t>CANNABIS</a:t>
            </a:r>
          </a:p>
        </p:txBody>
      </p:sp>
      <p:sp>
        <p:nvSpPr>
          <p:cNvPr id="3" name="Subtitle 2">
            <a:extLst>
              <a:ext uri="{FF2B5EF4-FFF2-40B4-BE49-F238E27FC236}">
                <a16:creationId xmlns:a16="http://schemas.microsoft.com/office/drawing/2014/main" id="{A5B69AA9-BE76-43D2-B5AE-B9EBD5E69790}"/>
              </a:ext>
            </a:extLst>
          </p:cNvPr>
          <p:cNvSpPr>
            <a:spLocks noGrp="1"/>
          </p:cNvSpPr>
          <p:nvPr>
            <p:ph type="subTitle" idx="1"/>
          </p:nvPr>
        </p:nvSpPr>
        <p:spPr>
          <a:xfrm>
            <a:off x="851183" y="4407408"/>
            <a:ext cx="4846320" cy="1335024"/>
          </a:xfrm>
        </p:spPr>
        <p:txBody>
          <a:bodyPr>
            <a:normAutofit/>
          </a:bodyPr>
          <a:lstStyle/>
          <a:p>
            <a:r>
              <a:rPr lang="en-GB" sz="2400" dirty="0"/>
              <a:t>HOW OFTEN. HOW THEY FEEL. </a:t>
            </a:r>
          </a:p>
        </p:txBody>
      </p:sp>
      <p:sp>
        <p:nvSpPr>
          <p:cNvPr id="29" name="Rectangle 19">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82975"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7954077B-6670-463C-BB99-7F3CA866E6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1586" y="83267"/>
            <a:ext cx="5441001" cy="2760157"/>
          </a:xfrm>
          <a:prstGeom prst="rect">
            <a:avLst/>
          </a:prstGeom>
        </p:spPr>
      </p:pic>
      <p:sp>
        <p:nvSpPr>
          <p:cNvPr id="30" name="Rectangle 21">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97" y="4177748"/>
            <a:ext cx="4824407"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E95E3D7-522E-4ED0-8889-3C2ADFE23B07}"/>
              </a:ext>
            </a:extLst>
          </p:cNvPr>
          <p:cNvPicPr>
            <a:picLocks noChangeAspect="1"/>
          </p:cNvPicPr>
          <p:nvPr/>
        </p:nvPicPr>
        <p:blipFill rotWithShape="1">
          <a:blip r:embed="rId3"/>
          <a:srcRect b="15730"/>
          <a:stretch/>
        </p:blipFill>
        <p:spPr>
          <a:xfrm>
            <a:off x="6260956" y="3563823"/>
            <a:ext cx="5441001" cy="3060574"/>
          </a:xfrm>
          <a:prstGeom prst="rect">
            <a:avLst/>
          </a:prstGeom>
        </p:spPr>
      </p:pic>
      <p:sp>
        <p:nvSpPr>
          <p:cNvPr id="4" name="TextBox 3">
            <a:extLst>
              <a:ext uri="{FF2B5EF4-FFF2-40B4-BE49-F238E27FC236}">
                <a16:creationId xmlns:a16="http://schemas.microsoft.com/office/drawing/2014/main" id="{CFED2F3B-AFD1-4400-A6FE-0947BF3324A8}"/>
              </a:ext>
            </a:extLst>
          </p:cNvPr>
          <p:cNvSpPr txBox="1"/>
          <p:nvPr/>
        </p:nvSpPr>
        <p:spPr>
          <a:xfrm>
            <a:off x="3376246" y="4923692"/>
            <a:ext cx="184731" cy="369332"/>
          </a:xfrm>
          <a:prstGeom prst="rect">
            <a:avLst/>
          </a:prstGeom>
          <a:noFill/>
        </p:spPr>
        <p:txBody>
          <a:bodyPr wrap="none" rtlCol="0">
            <a:spAutoFit/>
          </a:bodyPr>
          <a:lstStyle/>
          <a:p>
            <a:endParaRPr lang="en-GB" dirty="0"/>
          </a:p>
        </p:txBody>
      </p:sp>
      <p:sp>
        <p:nvSpPr>
          <p:cNvPr id="13" name="TextBox 12">
            <a:extLst>
              <a:ext uri="{FF2B5EF4-FFF2-40B4-BE49-F238E27FC236}">
                <a16:creationId xmlns:a16="http://schemas.microsoft.com/office/drawing/2014/main" id="{2509F9D2-92C5-4132-809E-B464E2006833}"/>
              </a:ext>
            </a:extLst>
          </p:cNvPr>
          <p:cNvSpPr txBox="1"/>
          <p:nvPr/>
        </p:nvSpPr>
        <p:spPr>
          <a:xfrm>
            <a:off x="6295248" y="2909015"/>
            <a:ext cx="6096000" cy="646331"/>
          </a:xfrm>
          <a:prstGeom prst="rect">
            <a:avLst/>
          </a:prstGeom>
          <a:noFill/>
        </p:spPr>
        <p:txBody>
          <a:bodyPr wrap="square">
            <a:spAutoFit/>
          </a:bodyPr>
          <a:lstStyle/>
          <a:p>
            <a:r>
              <a:rPr lang="en-GB" b="0" i="0" dirty="0">
                <a:solidFill>
                  <a:srgbClr val="000000"/>
                </a:solidFill>
                <a:effectLst/>
                <a:latin typeface="Open Sans"/>
              </a:rPr>
              <a:t>(Medical Marijuana Dispensaries Say They Are Losing Money, 2015)</a:t>
            </a:r>
            <a:endParaRPr lang="en-GB" dirty="0"/>
          </a:p>
        </p:txBody>
      </p:sp>
      <p:sp>
        <p:nvSpPr>
          <p:cNvPr id="7" name="TextBox 6">
            <a:extLst>
              <a:ext uri="{FF2B5EF4-FFF2-40B4-BE49-F238E27FC236}">
                <a16:creationId xmlns:a16="http://schemas.microsoft.com/office/drawing/2014/main" id="{A85CCB0E-2F4C-4F01-B23A-3376069F7A57}"/>
              </a:ext>
            </a:extLst>
          </p:cNvPr>
          <p:cNvSpPr txBox="1"/>
          <p:nvPr/>
        </p:nvSpPr>
        <p:spPr>
          <a:xfrm>
            <a:off x="2411896" y="5473148"/>
            <a:ext cx="3956532" cy="923330"/>
          </a:xfrm>
          <a:prstGeom prst="rect">
            <a:avLst/>
          </a:prstGeom>
          <a:noFill/>
        </p:spPr>
        <p:txBody>
          <a:bodyPr wrap="none" rtlCol="0">
            <a:spAutoFit/>
          </a:bodyPr>
          <a:lstStyle/>
          <a:p>
            <a:r>
              <a:rPr lang="en-GB" dirty="0"/>
              <a:t>Cannabis maybe a class c drug</a:t>
            </a:r>
          </a:p>
          <a:p>
            <a:r>
              <a:rPr lang="en-GB" dirty="0"/>
              <a:t>However, that does not make it less</a:t>
            </a:r>
          </a:p>
          <a:p>
            <a:r>
              <a:rPr lang="en-GB" dirty="0"/>
              <a:t>Dangerous and addictive</a:t>
            </a:r>
          </a:p>
        </p:txBody>
      </p:sp>
    </p:spTree>
    <p:extLst>
      <p:ext uri="{BB962C8B-B14F-4D97-AF65-F5344CB8AC3E}">
        <p14:creationId xmlns:p14="http://schemas.microsoft.com/office/powerpoint/2010/main" val="1532045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6CF1BA-426F-460B-95DA-E9BCEF5A3FDE}"/>
              </a:ext>
            </a:extLst>
          </p:cNvPr>
          <p:cNvPicPr>
            <a:picLocks noChangeAspect="1"/>
          </p:cNvPicPr>
          <p:nvPr/>
        </p:nvPicPr>
        <p:blipFill rotWithShape="1">
          <a:blip r:embed="rId2"/>
          <a:srcRect r="-1" b="20885"/>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22B3B0-A740-42DC-9001-8C8EEACB62ED}"/>
              </a:ext>
            </a:extLst>
          </p:cNvPr>
          <p:cNvSpPr>
            <a:spLocks noGrp="1"/>
          </p:cNvSpPr>
          <p:nvPr>
            <p:ph type="ctrTitle"/>
          </p:nvPr>
        </p:nvSpPr>
        <p:spPr>
          <a:xfrm>
            <a:off x="477981" y="1122363"/>
            <a:ext cx="4023360" cy="3204134"/>
          </a:xfrm>
        </p:spPr>
        <p:txBody>
          <a:bodyPr anchor="b">
            <a:normAutofit/>
          </a:bodyPr>
          <a:lstStyle/>
          <a:p>
            <a:r>
              <a:rPr lang="en-GB" sz="4800"/>
              <a:t>RISK FACTORS</a:t>
            </a:r>
          </a:p>
        </p:txBody>
      </p:sp>
      <p:sp>
        <p:nvSpPr>
          <p:cNvPr id="3" name="Subtitle 2">
            <a:extLst>
              <a:ext uri="{FF2B5EF4-FFF2-40B4-BE49-F238E27FC236}">
                <a16:creationId xmlns:a16="http://schemas.microsoft.com/office/drawing/2014/main" id="{A7E1D872-85FA-40CA-BF79-2C43D63A5847}"/>
              </a:ext>
            </a:extLst>
          </p:cNvPr>
          <p:cNvSpPr>
            <a:spLocks noGrp="1"/>
          </p:cNvSpPr>
          <p:nvPr>
            <p:ph type="subTitle" idx="1"/>
          </p:nvPr>
        </p:nvSpPr>
        <p:spPr>
          <a:xfrm>
            <a:off x="477980" y="4872922"/>
            <a:ext cx="4023359" cy="1208141"/>
          </a:xfrm>
        </p:spPr>
        <p:txBody>
          <a:bodyPr>
            <a:normAutofit/>
          </a:bodyPr>
          <a:lstStyle/>
          <a:p>
            <a:r>
              <a:rPr lang="en-GB" sz="2000" dirty="0"/>
              <a:t>HOW THEY FEEL</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571311A-C5BF-4F9F-866D-026CE8D900FA}"/>
              </a:ext>
            </a:extLst>
          </p:cNvPr>
          <p:cNvSpPr txBox="1"/>
          <p:nvPr/>
        </p:nvSpPr>
        <p:spPr>
          <a:xfrm>
            <a:off x="9523828" y="4326497"/>
            <a:ext cx="184731" cy="369332"/>
          </a:xfrm>
          <a:prstGeom prst="rect">
            <a:avLst/>
          </a:prstGeom>
          <a:noFill/>
        </p:spPr>
        <p:txBody>
          <a:bodyPr wrap="none" rtlCol="0">
            <a:spAutoFit/>
          </a:bodyPr>
          <a:lstStyle/>
          <a:p>
            <a:endParaRPr lang="en-GB" dirty="0"/>
          </a:p>
        </p:txBody>
      </p:sp>
      <p:sp>
        <p:nvSpPr>
          <p:cNvPr id="8" name="TextBox 7">
            <a:extLst>
              <a:ext uri="{FF2B5EF4-FFF2-40B4-BE49-F238E27FC236}">
                <a16:creationId xmlns:a16="http://schemas.microsoft.com/office/drawing/2014/main" id="{DB7249C6-C20F-45B0-9091-453A4237A50A}"/>
              </a:ext>
            </a:extLst>
          </p:cNvPr>
          <p:cNvSpPr txBox="1"/>
          <p:nvPr/>
        </p:nvSpPr>
        <p:spPr>
          <a:xfrm>
            <a:off x="8102991" y="5416062"/>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43E0F371-71A0-4C41-9941-D80F09A9B85A}"/>
              </a:ext>
            </a:extLst>
          </p:cNvPr>
          <p:cNvSpPr txBox="1"/>
          <p:nvPr/>
        </p:nvSpPr>
        <p:spPr>
          <a:xfrm>
            <a:off x="5690381" y="2693963"/>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D17A7DB2-E293-43AF-B845-E6C38930FE0E}"/>
              </a:ext>
            </a:extLst>
          </p:cNvPr>
          <p:cNvSpPr txBox="1"/>
          <p:nvPr/>
        </p:nvSpPr>
        <p:spPr>
          <a:xfrm>
            <a:off x="7863840" y="5588446"/>
            <a:ext cx="184731" cy="369332"/>
          </a:xfrm>
          <a:prstGeom prst="rect">
            <a:avLst/>
          </a:prstGeom>
          <a:noFill/>
        </p:spPr>
        <p:txBody>
          <a:bodyPr wrap="none" rtlCol="0">
            <a:spAutoFit/>
          </a:bodyPr>
          <a:lstStyle/>
          <a:p>
            <a:endParaRPr lang="en-GB" dirty="0"/>
          </a:p>
        </p:txBody>
      </p:sp>
      <p:sp>
        <p:nvSpPr>
          <p:cNvPr id="4" name="TextBox 3">
            <a:extLst>
              <a:ext uri="{FF2B5EF4-FFF2-40B4-BE49-F238E27FC236}">
                <a16:creationId xmlns:a16="http://schemas.microsoft.com/office/drawing/2014/main" id="{69B4C8DF-5890-4F7A-9B5D-B93DF3580CB6}"/>
              </a:ext>
            </a:extLst>
          </p:cNvPr>
          <p:cNvSpPr txBox="1"/>
          <p:nvPr/>
        </p:nvSpPr>
        <p:spPr>
          <a:xfrm>
            <a:off x="3523488" y="5155096"/>
            <a:ext cx="7778091" cy="646331"/>
          </a:xfrm>
          <a:prstGeom prst="rect">
            <a:avLst/>
          </a:prstGeom>
          <a:noFill/>
        </p:spPr>
        <p:txBody>
          <a:bodyPr wrap="none" rtlCol="0">
            <a:spAutoFit/>
          </a:bodyPr>
          <a:lstStyle/>
          <a:p>
            <a:r>
              <a:rPr lang="en-GB" dirty="0"/>
              <a:t>Why do they use substances, what caused them to start using.</a:t>
            </a:r>
          </a:p>
          <a:p>
            <a:r>
              <a:rPr lang="en-GB" dirty="0"/>
              <a:t>Lets talk about the family history and other underlying issues they have</a:t>
            </a:r>
          </a:p>
        </p:txBody>
      </p:sp>
    </p:spTree>
    <p:extLst>
      <p:ext uri="{BB962C8B-B14F-4D97-AF65-F5344CB8AC3E}">
        <p14:creationId xmlns:p14="http://schemas.microsoft.com/office/powerpoint/2010/main" val="41139741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DD1C38F7-D0F8-4C45-80C3-83C79862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1FE66-F73F-4765-9F06-C38D99F07CEC}"/>
              </a:ext>
            </a:extLst>
          </p:cNvPr>
          <p:cNvSpPr>
            <a:spLocks noGrp="1"/>
          </p:cNvSpPr>
          <p:nvPr>
            <p:ph type="ctrTitle"/>
          </p:nvPr>
        </p:nvSpPr>
        <p:spPr>
          <a:xfrm>
            <a:off x="6500981" y="1143000"/>
            <a:ext cx="4846320" cy="2898648"/>
          </a:xfrm>
        </p:spPr>
        <p:txBody>
          <a:bodyPr>
            <a:normAutofit/>
          </a:bodyPr>
          <a:lstStyle/>
          <a:p>
            <a:r>
              <a:rPr lang="en-GB" sz="5400" dirty="0"/>
              <a:t>ACES</a:t>
            </a:r>
          </a:p>
        </p:txBody>
      </p:sp>
      <p:sp>
        <p:nvSpPr>
          <p:cNvPr id="3" name="Subtitle 2">
            <a:extLst>
              <a:ext uri="{FF2B5EF4-FFF2-40B4-BE49-F238E27FC236}">
                <a16:creationId xmlns:a16="http://schemas.microsoft.com/office/drawing/2014/main" id="{0C26208C-6CDB-4CFA-BE87-B9C7886B42B1}"/>
              </a:ext>
            </a:extLst>
          </p:cNvPr>
          <p:cNvSpPr>
            <a:spLocks noGrp="1"/>
          </p:cNvSpPr>
          <p:nvPr>
            <p:ph type="subTitle" idx="1"/>
          </p:nvPr>
        </p:nvSpPr>
        <p:spPr>
          <a:xfrm>
            <a:off x="6500981" y="4407408"/>
            <a:ext cx="4846320" cy="1335024"/>
          </a:xfrm>
        </p:spPr>
        <p:txBody>
          <a:bodyPr>
            <a:normAutofit/>
          </a:bodyPr>
          <a:lstStyle/>
          <a:p>
            <a:r>
              <a:rPr lang="en-GB" sz="2400"/>
              <a:t>WHAT IS IT </a:t>
            </a:r>
          </a:p>
          <a:p>
            <a:r>
              <a:rPr lang="en-GB" sz="2400"/>
              <a:t>HOW IT EFFECTS THEM</a:t>
            </a:r>
          </a:p>
        </p:txBody>
      </p:sp>
      <p:pic>
        <p:nvPicPr>
          <p:cNvPr id="6" name="Picture 5" descr="Diagram&#10;&#10;Description automatically generated">
            <a:extLst>
              <a:ext uri="{FF2B5EF4-FFF2-40B4-BE49-F238E27FC236}">
                <a16:creationId xmlns:a16="http://schemas.microsoft.com/office/drawing/2014/main" id="{4088EF18-82F8-4660-9817-3F43DFCEF2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000" y="210895"/>
            <a:ext cx="5182184" cy="3105988"/>
          </a:xfrm>
          <a:prstGeom prst="rect">
            <a:avLst/>
          </a:prstGeom>
        </p:spPr>
      </p:pic>
      <p:sp>
        <p:nvSpPr>
          <p:cNvPr id="23" name="Rectangle 17">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32773"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9032333-9D77-47BD-9C63-2D031B0B7115}"/>
              </a:ext>
            </a:extLst>
          </p:cNvPr>
          <p:cNvPicPr>
            <a:picLocks noChangeAspect="1"/>
          </p:cNvPicPr>
          <p:nvPr/>
        </p:nvPicPr>
        <p:blipFill rotWithShape="1">
          <a:blip r:embed="rId3"/>
          <a:stretch/>
        </p:blipFill>
        <p:spPr>
          <a:xfrm>
            <a:off x="655000" y="3636621"/>
            <a:ext cx="5182184" cy="2914978"/>
          </a:xfrm>
          <a:prstGeom prst="rect">
            <a:avLst/>
          </a:prstGeom>
        </p:spPr>
      </p:pic>
      <p:sp>
        <p:nvSpPr>
          <p:cNvPr id="24" name="Rectangle 19">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3695" y="4177748"/>
            <a:ext cx="4824407"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E623DA9-5554-4C25-B809-125ADF7E9B37}"/>
              </a:ext>
            </a:extLst>
          </p:cNvPr>
          <p:cNvSpPr txBox="1"/>
          <p:nvPr/>
        </p:nvSpPr>
        <p:spPr>
          <a:xfrm>
            <a:off x="5251301" y="1831844"/>
            <a:ext cx="6096000" cy="646331"/>
          </a:xfrm>
          <a:prstGeom prst="rect">
            <a:avLst/>
          </a:prstGeom>
          <a:noFill/>
        </p:spPr>
        <p:txBody>
          <a:bodyPr wrap="square">
            <a:spAutoFit/>
          </a:bodyPr>
          <a:lstStyle/>
          <a:p>
            <a:r>
              <a:rPr lang="en-GB" b="0" i="0" dirty="0">
                <a:solidFill>
                  <a:srgbClr val="000000"/>
                </a:solidFill>
                <a:effectLst/>
                <a:latin typeface="Open Sans"/>
              </a:rPr>
              <a:t>(Adverse Childhood Experiences – Dorchester Children's Advocacy </a:t>
            </a:r>
            <a:r>
              <a:rPr lang="en-GB" b="0" i="0" dirty="0" err="1">
                <a:solidFill>
                  <a:srgbClr val="000000"/>
                </a:solidFill>
                <a:effectLst/>
                <a:latin typeface="Open Sans"/>
              </a:rPr>
              <a:t>Center</a:t>
            </a:r>
            <a:r>
              <a:rPr lang="en-GB" b="0" i="0" dirty="0">
                <a:solidFill>
                  <a:srgbClr val="000000"/>
                </a:solidFill>
                <a:effectLst/>
                <a:latin typeface="Open Sans"/>
              </a:rPr>
              <a:t>, 2013)</a:t>
            </a:r>
            <a:endParaRPr lang="en-GB" dirty="0"/>
          </a:p>
        </p:txBody>
      </p:sp>
      <p:sp>
        <p:nvSpPr>
          <p:cNvPr id="4" name="TextBox 3">
            <a:extLst>
              <a:ext uri="{FF2B5EF4-FFF2-40B4-BE49-F238E27FC236}">
                <a16:creationId xmlns:a16="http://schemas.microsoft.com/office/drawing/2014/main" id="{13F63595-3B76-4827-84F2-0ADA1BD4A689}"/>
              </a:ext>
            </a:extLst>
          </p:cNvPr>
          <p:cNvSpPr txBox="1"/>
          <p:nvPr/>
        </p:nvSpPr>
        <p:spPr>
          <a:xfrm>
            <a:off x="10800522" y="5234609"/>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CE4B3505-DC45-4D02-A504-1EF71AD98221}"/>
              </a:ext>
            </a:extLst>
          </p:cNvPr>
          <p:cNvSpPr txBox="1"/>
          <p:nvPr/>
        </p:nvSpPr>
        <p:spPr>
          <a:xfrm>
            <a:off x="9090991" y="6003235"/>
            <a:ext cx="3087705" cy="923330"/>
          </a:xfrm>
          <a:prstGeom prst="rect">
            <a:avLst/>
          </a:prstGeom>
          <a:noFill/>
        </p:spPr>
        <p:txBody>
          <a:bodyPr wrap="none" rtlCol="0">
            <a:spAutoFit/>
          </a:bodyPr>
          <a:lstStyle/>
          <a:p>
            <a:r>
              <a:rPr lang="en-GB" dirty="0"/>
              <a:t>What are ACEs.</a:t>
            </a:r>
          </a:p>
          <a:p>
            <a:r>
              <a:rPr lang="en-GB" dirty="0"/>
              <a:t>What percentage are there</a:t>
            </a:r>
          </a:p>
          <a:p>
            <a:r>
              <a:rPr lang="en-GB" dirty="0"/>
              <a:t>Of ACEs children</a:t>
            </a:r>
          </a:p>
        </p:txBody>
      </p:sp>
    </p:spTree>
    <p:extLst>
      <p:ext uri="{BB962C8B-B14F-4D97-AF65-F5344CB8AC3E}">
        <p14:creationId xmlns:p14="http://schemas.microsoft.com/office/powerpoint/2010/main" val="1488012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4EEA877-6CC9-4FAB-9A1E-C14B79F90796}"/>
              </a:ext>
            </a:extLst>
          </p:cNvPr>
          <p:cNvPicPr>
            <a:picLocks noChangeAspect="1"/>
          </p:cNvPicPr>
          <p:nvPr/>
        </p:nvPicPr>
        <p:blipFill rotWithShape="1">
          <a:blip r:embed="rId2"/>
          <a:srcRect b="1573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376537-97FA-4952-99A3-2BCFC5BA8447}"/>
              </a:ext>
            </a:extLst>
          </p:cNvPr>
          <p:cNvSpPr>
            <a:spLocks noGrp="1"/>
          </p:cNvSpPr>
          <p:nvPr>
            <p:ph type="ctrTitle"/>
          </p:nvPr>
        </p:nvSpPr>
        <p:spPr>
          <a:xfrm>
            <a:off x="404553" y="3091928"/>
            <a:ext cx="9078562" cy="2387600"/>
          </a:xfrm>
        </p:spPr>
        <p:txBody>
          <a:bodyPr>
            <a:normAutofit/>
          </a:bodyPr>
          <a:lstStyle/>
          <a:p>
            <a:r>
              <a:rPr lang="en-GB" sz="6600" dirty="0">
                <a:solidFill>
                  <a:schemeClr val="bg1"/>
                </a:solidFill>
              </a:rPr>
              <a:t>MY ROLE AS A YOUTH WORKER</a:t>
            </a:r>
          </a:p>
        </p:txBody>
      </p:sp>
      <p:sp>
        <p:nvSpPr>
          <p:cNvPr id="3" name="Subtitle 2">
            <a:extLst>
              <a:ext uri="{FF2B5EF4-FFF2-40B4-BE49-F238E27FC236}">
                <a16:creationId xmlns:a16="http://schemas.microsoft.com/office/drawing/2014/main" id="{AE877E18-1FD9-4B59-883E-0C6067D7D8FC}"/>
              </a:ext>
            </a:extLst>
          </p:cNvPr>
          <p:cNvSpPr>
            <a:spLocks noGrp="1"/>
          </p:cNvSpPr>
          <p:nvPr>
            <p:ph type="subTitle" idx="1"/>
          </p:nvPr>
        </p:nvSpPr>
        <p:spPr>
          <a:xfrm>
            <a:off x="404553" y="5551469"/>
            <a:ext cx="9078562" cy="592975"/>
          </a:xfrm>
        </p:spPr>
        <p:txBody>
          <a:bodyPr anchor="ctr">
            <a:normAutofit fontScale="62500" lnSpcReduction="20000"/>
          </a:bodyPr>
          <a:lstStyle/>
          <a:p>
            <a:r>
              <a:rPr lang="en-GB" dirty="0">
                <a:solidFill>
                  <a:schemeClr val="bg1"/>
                </a:solidFill>
              </a:rPr>
              <a:t>Friendly, approachable, role model, kind, compassionate, and non judgemental.</a:t>
            </a:r>
          </a:p>
        </p:txBody>
      </p:sp>
      <p:pic>
        <p:nvPicPr>
          <p:cNvPr id="6" name="Picture 5" descr="A picture containing text&#10;&#10;Description automatically generated">
            <a:extLst>
              <a:ext uri="{FF2B5EF4-FFF2-40B4-BE49-F238E27FC236}">
                <a16:creationId xmlns:a16="http://schemas.microsoft.com/office/drawing/2014/main" id="{3A9B310F-A61A-4882-9F33-34DFEB6329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07436" y="429862"/>
            <a:ext cx="3931123" cy="3931123"/>
          </a:xfrm>
          <a:prstGeom prst="rect">
            <a:avLst/>
          </a:prstGeom>
        </p:spPr>
      </p:pic>
      <p:sp>
        <p:nvSpPr>
          <p:cNvPr id="10" name="TextBox 9">
            <a:extLst>
              <a:ext uri="{FF2B5EF4-FFF2-40B4-BE49-F238E27FC236}">
                <a16:creationId xmlns:a16="http://schemas.microsoft.com/office/drawing/2014/main" id="{31B2807D-0C05-468E-B69D-AE83A3D564FF}"/>
              </a:ext>
            </a:extLst>
          </p:cNvPr>
          <p:cNvSpPr txBox="1"/>
          <p:nvPr/>
        </p:nvSpPr>
        <p:spPr>
          <a:xfrm>
            <a:off x="10188575" y="3991653"/>
            <a:ext cx="6102350" cy="369332"/>
          </a:xfrm>
          <a:prstGeom prst="rect">
            <a:avLst/>
          </a:prstGeom>
          <a:noFill/>
        </p:spPr>
        <p:txBody>
          <a:bodyPr wrap="square">
            <a:spAutoFit/>
          </a:bodyPr>
          <a:lstStyle/>
          <a:p>
            <a:r>
              <a:rPr lang="en-GB" b="0" i="0" dirty="0">
                <a:solidFill>
                  <a:srgbClr val="000000"/>
                </a:solidFill>
                <a:effectLst/>
                <a:latin typeface="Open Sans"/>
              </a:rPr>
              <a:t>(2014)</a:t>
            </a:r>
            <a:endParaRPr lang="en-GB" dirty="0"/>
          </a:p>
        </p:txBody>
      </p:sp>
      <p:sp>
        <p:nvSpPr>
          <p:cNvPr id="7" name="TextBox 6">
            <a:extLst>
              <a:ext uri="{FF2B5EF4-FFF2-40B4-BE49-F238E27FC236}">
                <a16:creationId xmlns:a16="http://schemas.microsoft.com/office/drawing/2014/main" id="{1EE98E5F-1E3A-4272-8F95-35B3FC4C24CA}"/>
              </a:ext>
            </a:extLst>
          </p:cNvPr>
          <p:cNvSpPr txBox="1"/>
          <p:nvPr/>
        </p:nvSpPr>
        <p:spPr>
          <a:xfrm>
            <a:off x="10083800" y="4285728"/>
            <a:ext cx="184731" cy="369332"/>
          </a:xfrm>
          <a:prstGeom prst="rect">
            <a:avLst/>
          </a:prstGeom>
          <a:noFill/>
        </p:spPr>
        <p:txBody>
          <a:bodyPr wrap="none" rtlCol="0">
            <a:spAutoFit/>
          </a:bodyPr>
          <a:lstStyle/>
          <a:p>
            <a:endParaRPr lang="en-GB" dirty="0"/>
          </a:p>
        </p:txBody>
      </p:sp>
      <p:sp>
        <p:nvSpPr>
          <p:cNvPr id="8" name="TextBox 7">
            <a:extLst>
              <a:ext uri="{FF2B5EF4-FFF2-40B4-BE49-F238E27FC236}">
                <a16:creationId xmlns:a16="http://schemas.microsoft.com/office/drawing/2014/main" id="{68FB928B-0CA6-4A92-BE58-C88DF921A125}"/>
              </a:ext>
            </a:extLst>
          </p:cNvPr>
          <p:cNvSpPr txBox="1"/>
          <p:nvPr/>
        </p:nvSpPr>
        <p:spPr>
          <a:xfrm>
            <a:off x="9887648" y="4213787"/>
            <a:ext cx="1191352" cy="369332"/>
          </a:xfrm>
          <a:prstGeom prst="rect">
            <a:avLst/>
          </a:prstGeom>
          <a:noFill/>
        </p:spPr>
        <p:txBody>
          <a:bodyPr wrap="none" rtlCol="0">
            <a:spAutoFit/>
          </a:bodyPr>
          <a:lstStyle/>
          <a:p>
            <a:r>
              <a:rPr lang="en-GB" dirty="0"/>
              <a:t>youthwork</a:t>
            </a:r>
          </a:p>
        </p:txBody>
      </p:sp>
      <p:sp>
        <p:nvSpPr>
          <p:cNvPr id="4" name="TextBox 3">
            <a:extLst>
              <a:ext uri="{FF2B5EF4-FFF2-40B4-BE49-F238E27FC236}">
                <a16:creationId xmlns:a16="http://schemas.microsoft.com/office/drawing/2014/main" id="{00F72AE5-5F50-475D-981A-7DD2A66464DA}"/>
              </a:ext>
            </a:extLst>
          </p:cNvPr>
          <p:cNvSpPr txBox="1"/>
          <p:nvPr/>
        </p:nvSpPr>
        <p:spPr>
          <a:xfrm>
            <a:off x="5950424" y="6144444"/>
            <a:ext cx="449162" cy="369332"/>
          </a:xfrm>
          <a:prstGeom prst="rect">
            <a:avLst/>
          </a:prstGeom>
          <a:noFill/>
        </p:spPr>
        <p:txBody>
          <a:bodyPr wrap="none" rtlCol="0">
            <a:spAutoFit/>
          </a:bodyPr>
          <a:lstStyle/>
          <a:p>
            <a:r>
              <a:rPr lang="en-GB" dirty="0"/>
              <a:t>l.</a:t>
            </a:r>
          </a:p>
        </p:txBody>
      </p:sp>
      <p:sp>
        <p:nvSpPr>
          <p:cNvPr id="12" name="TextBox 11">
            <a:extLst>
              <a:ext uri="{FF2B5EF4-FFF2-40B4-BE49-F238E27FC236}">
                <a16:creationId xmlns:a16="http://schemas.microsoft.com/office/drawing/2014/main" id="{C7F96B9A-7FA6-4925-8677-92AF59DFCB22}"/>
              </a:ext>
            </a:extLst>
          </p:cNvPr>
          <p:cNvSpPr txBox="1"/>
          <p:nvPr/>
        </p:nvSpPr>
        <p:spPr>
          <a:xfrm>
            <a:off x="7683689" y="2975212"/>
            <a:ext cx="914400" cy="914400"/>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6277F9E7-3C94-4605-A028-3FB47ECDBAAD}"/>
              </a:ext>
            </a:extLst>
          </p:cNvPr>
          <p:cNvSpPr txBox="1"/>
          <p:nvPr/>
        </p:nvSpPr>
        <p:spPr>
          <a:xfrm>
            <a:off x="1596788" y="5895833"/>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233781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356E641-4DFA-4443-B3CD-70110D9B029B}"/>
              </a:ext>
            </a:extLst>
          </p:cNvPr>
          <p:cNvPicPr>
            <a:picLocks noChangeAspect="1"/>
          </p:cNvPicPr>
          <p:nvPr/>
        </p:nvPicPr>
        <p:blipFill rotWithShape="1">
          <a:blip r:embed="rId2"/>
          <a:srcRect t="14856" b="1189"/>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8BCC2C-174B-48CC-8B2B-CCD376489EB7}"/>
              </a:ext>
            </a:extLst>
          </p:cNvPr>
          <p:cNvSpPr>
            <a:spLocks noGrp="1"/>
          </p:cNvSpPr>
          <p:nvPr>
            <p:ph type="ctrTitle"/>
          </p:nvPr>
        </p:nvSpPr>
        <p:spPr>
          <a:xfrm>
            <a:off x="404553" y="3091928"/>
            <a:ext cx="9078562" cy="2387600"/>
          </a:xfrm>
        </p:spPr>
        <p:txBody>
          <a:bodyPr>
            <a:normAutofit/>
          </a:bodyPr>
          <a:lstStyle/>
          <a:p>
            <a:r>
              <a:rPr lang="en-GB" sz="6600" dirty="0">
                <a:solidFill>
                  <a:schemeClr val="bg1"/>
                </a:solidFill>
              </a:rPr>
              <a:t>FACTORS ON SUBSTANCE ABUSE</a:t>
            </a:r>
          </a:p>
        </p:txBody>
      </p:sp>
      <p:sp>
        <p:nvSpPr>
          <p:cNvPr id="3" name="Subtitle 2">
            <a:extLst>
              <a:ext uri="{FF2B5EF4-FFF2-40B4-BE49-F238E27FC236}">
                <a16:creationId xmlns:a16="http://schemas.microsoft.com/office/drawing/2014/main" id="{0BD0D355-AB97-466F-9389-228138A3388D}"/>
              </a:ext>
            </a:extLst>
          </p:cNvPr>
          <p:cNvSpPr>
            <a:spLocks noGrp="1"/>
          </p:cNvSpPr>
          <p:nvPr>
            <p:ph type="subTitle" idx="1"/>
          </p:nvPr>
        </p:nvSpPr>
        <p:spPr>
          <a:xfrm>
            <a:off x="404553" y="5551469"/>
            <a:ext cx="9078562" cy="592975"/>
          </a:xfrm>
        </p:spPr>
        <p:txBody>
          <a:bodyPr anchor="ctr">
            <a:normAutofit/>
          </a:bodyPr>
          <a:lstStyle/>
          <a:p>
            <a:r>
              <a:rPr lang="en-GB" dirty="0">
                <a:solidFill>
                  <a:schemeClr val="bg1"/>
                </a:solidFill>
              </a:rPr>
              <a:t>THEY MAKE YOU LOOK COOL?/</a:t>
            </a:r>
          </a:p>
        </p:txBody>
      </p:sp>
      <p:pic>
        <p:nvPicPr>
          <p:cNvPr id="6" name="Picture 5" descr="A picture containing diagram&#10;&#10;Description automatically generated">
            <a:extLst>
              <a:ext uri="{FF2B5EF4-FFF2-40B4-BE49-F238E27FC236}">
                <a16:creationId xmlns:a16="http://schemas.microsoft.com/office/drawing/2014/main" id="{F0E4D415-A2B6-455F-BA2D-EAA698490F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31217" y="536283"/>
            <a:ext cx="2943484" cy="4452330"/>
          </a:xfrm>
          <a:prstGeom prst="rect">
            <a:avLst/>
          </a:prstGeom>
        </p:spPr>
      </p:pic>
      <p:sp>
        <p:nvSpPr>
          <p:cNvPr id="12" name="TextBox 11">
            <a:extLst>
              <a:ext uri="{FF2B5EF4-FFF2-40B4-BE49-F238E27FC236}">
                <a16:creationId xmlns:a16="http://schemas.microsoft.com/office/drawing/2014/main" id="{3032102C-2544-4BBB-9D3C-C4C70662454C}"/>
              </a:ext>
            </a:extLst>
          </p:cNvPr>
          <p:cNvSpPr txBox="1"/>
          <p:nvPr/>
        </p:nvSpPr>
        <p:spPr>
          <a:xfrm>
            <a:off x="8280400" y="5434349"/>
            <a:ext cx="3911600" cy="646331"/>
          </a:xfrm>
          <a:prstGeom prst="rect">
            <a:avLst/>
          </a:prstGeom>
          <a:solidFill>
            <a:schemeClr val="bg2"/>
          </a:solidFill>
        </p:spPr>
        <p:txBody>
          <a:bodyPr wrap="square">
            <a:spAutoFit/>
          </a:bodyPr>
          <a:lstStyle/>
          <a:p>
            <a:r>
              <a:rPr lang="en-GB" b="0" i="0" dirty="0">
                <a:solidFill>
                  <a:srgbClr val="000000"/>
                </a:solidFill>
                <a:effectLst/>
                <a:latin typeface="Open Sans"/>
              </a:rPr>
              <a:t>(Why Drugs are Not ‘Cool’ - Inspire Malibu Blog, 2015)</a:t>
            </a:r>
            <a:endParaRPr lang="en-GB" dirty="0"/>
          </a:p>
        </p:txBody>
      </p:sp>
      <p:sp>
        <p:nvSpPr>
          <p:cNvPr id="4" name="TextBox 3">
            <a:extLst>
              <a:ext uri="{FF2B5EF4-FFF2-40B4-BE49-F238E27FC236}">
                <a16:creationId xmlns:a16="http://schemas.microsoft.com/office/drawing/2014/main" id="{8FB955FE-DA79-4585-A520-A30E8CE63EAB}"/>
              </a:ext>
            </a:extLst>
          </p:cNvPr>
          <p:cNvSpPr txBox="1"/>
          <p:nvPr/>
        </p:nvSpPr>
        <p:spPr>
          <a:xfrm>
            <a:off x="6639339" y="6080680"/>
            <a:ext cx="5101076" cy="646331"/>
          </a:xfrm>
          <a:prstGeom prst="rect">
            <a:avLst/>
          </a:prstGeom>
          <a:noFill/>
        </p:spPr>
        <p:txBody>
          <a:bodyPr wrap="none" rtlCol="0">
            <a:spAutoFit/>
          </a:bodyPr>
          <a:lstStyle/>
          <a:p>
            <a:r>
              <a:rPr lang="en-GB" dirty="0"/>
              <a:t>They certainly do not. COVID19 adding more </a:t>
            </a:r>
          </a:p>
          <a:p>
            <a:r>
              <a:rPr lang="en-GB" dirty="0"/>
              <a:t>Pressures to young people. Times are so hard.</a:t>
            </a:r>
          </a:p>
        </p:txBody>
      </p:sp>
      <p:sp>
        <p:nvSpPr>
          <p:cNvPr id="7" name="TextBox 6">
            <a:extLst>
              <a:ext uri="{FF2B5EF4-FFF2-40B4-BE49-F238E27FC236}">
                <a16:creationId xmlns:a16="http://schemas.microsoft.com/office/drawing/2014/main" id="{9D844A3A-CD4C-47B2-980E-52548792BE49}"/>
              </a:ext>
            </a:extLst>
          </p:cNvPr>
          <p:cNvSpPr txBox="1"/>
          <p:nvPr/>
        </p:nvSpPr>
        <p:spPr>
          <a:xfrm>
            <a:off x="8057322" y="68580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342006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033F2321-26DE-456D-A7BC-A0492CE15925}"/>
              </a:ext>
            </a:extLst>
          </p:cNvPr>
          <p:cNvPicPr>
            <a:picLocks noChangeAspect="1"/>
          </p:cNvPicPr>
          <p:nvPr/>
        </p:nvPicPr>
        <p:blipFill rotWithShape="1">
          <a:blip r:embed="rId2">
            <a:extLst>
              <a:ext uri="{28A0092B-C50C-407E-A947-70E740481C1C}">
                <a14:useLocalDpi xmlns:a14="http://schemas.microsoft.com/office/drawing/2010/main" val="0"/>
              </a:ext>
            </a:extLst>
          </a:blip>
          <a:srcRect l="4748" r="10059" b="-1"/>
          <a:stretch/>
        </p:blipFill>
        <p:spPr>
          <a:xfrm>
            <a:off x="7816130" y="10"/>
            <a:ext cx="4375870" cy="685799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5" name="Picture 4">
            <a:extLst>
              <a:ext uri="{FF2B5EF4-FFF2-40B4-BE49-F238E27FC236}">
                <a16:creationId xmlns:a16="http://schemas.microsoft.com/office/drawing/2014/main" id="{4831994B-4DF0-4B5B-8854-0A35EB11B234}"/>
              </a:ext>
            </a:extLst>
          </p:cNvPr>
          <p:cNvPicPr>
            <a:picLocks noChangeAspect="1"/>
          </p:cNvPicPr>
          <p:nvPr/>
        </p:nvPicPr>
        <p:blipFill rotWithShape="1">
          <a:blip r:embed="rId3"/>
          <a:srcRect l="3329" r="21406"/>
          <a:stretch/>
        </p:blipFill>
        <p:spPr>
          <a:xfrm>
            <a:off x="3595404" y="31"/>
            <a:ext cx="4942298"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20" name="Freeform: Shape 19">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F62B46-76D0-4693-8FE0-1DF4A2219F57}"/>
              </a:ext>
            </a:extLst>
          </p:cNvPr>
          <p:cNvSpPr>
            <a:spLocks noGrp="1"/>
          </p:cNvSpPr>
          <p:nvPr>
            <p:ph type="ctrTitle"/>
          </p:nvPr>
        </p:nvSpPr>
        <p:spPr>
          <a:xfrm>
            <a:off x="438913" y="1511589"/>
            <a:ext cx="3430958" cy="2896432"/>
          </a:xfrm>
        </p:spPr>
        <p:txBody>
          <a:bodyPr anchor="b">
            <a:normAutofit/>
          </a:bodyPr>
          <a:lstStyle/>
          <a:p>
            <a:r>
              <a:rPr lang="en-GB" sz="4000" dirty="0"/>
              <a:t>THE RIGHTS OF THE CHILD</a:t>
            </a:r>
          </a:p>
        </p:txBody>
      </p:sp>
      <p:sp>
        <p:nvSpPr>
          <p:cNvPr id="3" name="Subtitle 2">
            <a:extLst>
              <a:ext uri="{FF2B5EF4-FFF2-40B4-BE49-F238E27FC236}">
                <a16:creationId xmlns:a16="http://schemas.microsoft.com/office/drawing/2014/main" id="{F224897A-A5BC-4474-855D-3D5A28F94761}"/>
              </a:ext>
            </a:extLst>
          </p:cNvPr>
          <p:cNvSpPr>
            <a:spLocks noGrp="1"/>
          </p:cNvSpPr>
          <p:nvPr>
            <p:ph type="subTitle" idx="1"/>
          </p:nvPr>
        </p:nvSpPr>
        <p:spPr>
          <a:xfrm>
            <a:off x="438911" y="4769996"/>
            <a:ext cx="3430959" cy="1334930"/>
          </a:xfrm>
        </p:spPr>
        <p:txBody>
          <a:bodyPr>
            <a:normAutofit fontScale="85000" lnSpcReduction="10000"/>
          </a:bodyPr>
          <a:lstStyle/>
          <a:p>
            <a:r>
              <a:rPr lang="en-GB" sz="2100" dirty="0"/>
              <a:t>PROTECT. Every child has a voice, every child deserves to be safeguarded from abuse, neglect and substance abuse.</a:t>
            </a:r>
          </a:p>
        </p:txBody>
      </p:sp>
      <p:sp>
        <p:nvSpPr>
          <p:cNvPr id="24" name="Rectangle 23">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2026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45EE682-CE2A-46F6-B1BE-EB663A9A081F}"/>
              </a:ext>
            </a:extLst>
          </p:cNvPr>
          <p:cNvPicPr>
            <a:picLocks noChangeAspect="1"/>
          </p:cNvPicPr>
          <p:nvPr/>
        </p:nvPicPr>
        <p:blipFill rotWithShape="1">
          <a:blip r:embed="rId2"/>
          <a:srcRect t="3861" r="-2" b="50099"/>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descr="A picture containing text, wooden&#10;&#10;Description automatically generated">
            <a:extLst>
              <a:ext uri="{FF2B5EF4-FFF2-40B4-BE49-F238E27FC236}">
                <a16:creationId xmlns:a16="http://schemas.microsoft.com/office/drawing/2014/main" id="{DEC90164-060B-4F4B-80D5-7B573D23F1F1}"/>
              </a:ext>
            </a:extLst>
          </p:cNvPr>
          <p:cNvPicPr>
            <a:picLocks noChangeAspect="1"/>
          </p:cNvPicPr>
          <p:nvPr/>
        </p:nvPicPr>
        <p:blipFill rotWithShape="1">
          <a:blip r:embed="rId3">
            <a:extLst>
              <a:ext uri="{28A0092B-C50C-407E-A947-70E740481C1C}">
                <a14:useLocalDpi xmlns:a14="http://schemas.microsoft.com/office/drawing/2010/main" val="0"/>
              </a:ext>
            </a:extLst>
          </a:blip>
          <a:srcRect t="13244" r="1" b="1028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8" name="Freeform: Shape 17">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15AF61-F688-402E-97BB-39878D9F492A}"/>
              </a:ext>
            </a:extLst>
          </p:cNvPr>
          <p:cNvSpPr>
            <a:spLocks noGrp="1"/>
          </p:cNvSpPr>
          <p:nvPr>
            <p:ph type="ctrTitle"/>
          </p:nvPr>
        </p:nvSpPr>
        <p:spPr>
          <a:xfrm>
            <a:off x="438912" y="1524659"/>
            <a:ext cx="5019074" cy="2774088"/>
          </a:xfrm>
        </p:spPr>
        <p:txBody>
          <a:bodyPr>
            <a:normAutofit/>
          </a:bodyPr>
          <a:lstStyle/>
          <a:p>
            <a:r>
              <a:rPr lang="en-GB" sz="5400" dirty="0"/>
              <a:t>THEORIES ON SUBSTANCE MISSUSE</a:t>
            </a:r>
          </a:p>
        </p:txBody>
      </p:sp>
      <p:sp>
        <p:nvSpPr>
          <p:cNvPr id="3" name="Subtitle 2">
            <a:extLst>
              <a:ext uri="{FF2B5EF4-FFF2-40B4-BE49-F238E27FC236}">
                <a16:creationId xmlns:a16="http://schemas.microsoft.com/office/drawing/2014/main" id="{C2D58A07-3841-41A7-990D-A15C3340013A}"/>
              </a:ext>
            </a:extLst>
          </p:cNvPr>
          <p:cNvSpPr>
            <a:spLocks noGrp="1"/>
          </p:cNvSpPr>
          <p:nvPr>
            <p:ph type="subTitle" idx="1"/>
          </p:nvPr>
        </p:nvSpPr>
        <p:spPr>
          <a:xfrm>
            <a:off x="438912" y="4687367"/>
            <a:ext cx="4917948" cy="1335024"/>
          </a:xfrm>
        </p:spPr>
        <p:txBody>
          <a:bodyPr>
            <a:normAutofit fontScale="55000" lnSpcReduction="20000"/>
          </a:bodyPr>
          <a:lstStyle/>
          <a:p>
            <a:r>
              <a:rPr lang="en-GB" dirty="0"/>
              <a:t>FACTORS. Mental health, no role model, parents are</a:t>
            </a:r>
          </a:p>
          <a:p>
            <a:r>
              <a:rPr lang="en-GB" dirty="0"/>
              <a:t>Substance users, domestic violence in the family, peer pressure, the area you live in. The list goes on.</a:t>
            </a:r>
          </a:p>
        </p:txBody>
      </p:sp>
      <p:sp>
        <p:nvSpPr>
          <p:cNvPr id="22" name="Rectangle 21">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154AC3AD-CA50-4AC7-BC13-1DD82CBF0EA5}"/>
              </a:ext>
            </a:extLst>
          </p:cNvPr>
          <p:cNvSpPr txBox="1"/>
          <p:nvPr/>
        </p:nvSpPr>
        <p:spPr>
          <a:xfrm>
            <a:off x="5632174" y="2981739"/>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067332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2495F0-C5CB-4823-AE70-EED61EBAB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2A746-F749-4FC6-9C40-AEB96840A644}"/>
              </a:ext>
            </a:extLst>
          </p:cNvPr>
          <p:cNvSpPr>
            <a:spLocks noGrp="1"/>
          </p:cNvSpPr>
          <p:nvPr>
            <p:ph type="ctrTitle"/>
          </p:nvPr>
        </p:nvSpPr>
        <p:spPr>
          <a:xfrm>
            <a:off x="851183" y="1143000"/>
            <a:ext cx="4846320" cy="2898648"/>
          </a:xfrm>
        </p:spPr>
        <p:txBody>
          <a:bodyPr>
            <a:normAutofit/>
          </a:bodyPr>
          <a:lstStyle/>
          <a:p>
            <a:r>
              <a:rPr lang="en-GB" sz="5400" dirty="0"/>
              <a:t>INCREASE IN CANNABIS USE.</a:t>
            </a:r>
          </a:p>
        </p:txBody>
      </p:sp>
      <p:sp>
        <p:nvSpPr>
          <p:cNvPr id="3" name="Subtitle 2">
            <a:extLst>
              <a:ext uri="{FF2B5EF4-FFF2-40B4-BE49-F238E27FC236}">
                <a16:creationId xmlns:a16="http://schemas.microsoft.com/office/drawing/2014/main" id="{3002E490-CB70-48D6-804B-746BE3A521E6}"/>
              </a:ext>
            </a:extLst>
          </p:cNvPr>
          <p:cNvSpPr>
            <a:spLocks noGrp="1"/>
          </p:cNvSpPr>
          <p:nvPr>
            <p:ph type="subTitle" idx="1"/>
          </p:nvPr>
        </p:nvSpPr>
        <p:spPr>
          <a:xfrm>
            <a:off x="851183" y="4407408"/>
            <a:ext cx="4846320" cy="1335024"/>
          </a:xfrm>
        </p:spPr>
        <p:txBody>
          <a:bodyPr>
            <a:normAutofit fontScale="92500" lnSpcReduction="20000"/>
          </a:bodyPr>
          <a:lstStyle/>
          <a:p>
            <a:r>
              <a:rPr lang="en-GB" sz="2400" dirty="0"/>
              <a:t>COVID 19. Multi agency involvement. Child protection Admission to hospital, illnesses, police involvement</a:t>
            </a:r>
          </a:p>
        </p:txBody>
      </p:sp>
      <p:sp>
        <p:nvSpPr>
          <p:cNvPr id="18" name="Rectangle 17">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82975"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Text&#10;&#10;Description automatically generated with medium confidence">
            <a:extLst>
              <a:ext uri="{FF2B5EF4-FFF2-40B4-BE49-F238E27FC236}">
                <a16:creationId xmlns:a16="http://schemas.microsoft.com/office/drawing/2014/main" id="{2C674080-6AFA-4496-A6E7-789E0F7E5A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0956" y="963742"/>
            <a:ext cx="5441001" cy="1600294"/>
          </a:xfrm>
          <a:prstGeom prst="rect">
            <a:avLst/>
          </a:prstGeom>
        </p:spPr>
      </p:pic>
      <p:sp>
        <p:nvSpPr>
          <p:cNvPr id="20" name="Rectangle 19">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97" y="4177748"/>
            <a:ext cx="4824407"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19859248-10E2-4BAE-9D40-BAC977C578A8}"/>
              </a:ext>
            </a:extLst>
          </p:cNvPr>
          <p:cNvPicPr>
            <a:picLocks noChangeAspect="1"/>
          </p:cNvPicPr>
          <p:nvPr/>
        </p:nvPicPr>
        <p:blipFill rotWithShape="1">
          <a:blip r:embed="rId3"/>
          <a:srcRect t="21124" b="17401"/>
          <a:stretch/>
        </p:blipFill>
        <p:spPr>
          <a:xfrm>
            <a:off x="6260956" y="3563839"/>
            <a:ext cx="5441001" cy="3060543"/>
          </a:xfrm>
          <a:prstGeom prst="rect">
            <a:avLst/>
          </a:prstGeom>
        </p:spPr>
      </p:pic>
    </p:spTree>
    <p:extLst>
      <p:ext uri="{BB962C8B-B14F-4D97-AF65-F5344CB8AC3E}">
        <p14:creationId xmlns:p14="http://schemas.microsoft.com/office/powerpoint/2010/main" val="328852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4E5E7C-1976-4C3E-A934-9425D4F2B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78D323F3-5366-46A1-A430-A21785CAC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1EEC6F-B53B-42D5-9147-0C81DE4ACC5D}"/>
              </a:ext>
            </a:extLst>
          </p:cNvPr>
          <p:cNvSpPr>
            <a:spLocks noGrp="1"/>
          </p:cNvSpPr>
          <p:nvPr>
            <p:ph type="ctrTitle"/>
          </p:nvPr>
        </p:nvSpPr>
        <p:spPr>
          <a:xfrm>
            <a:off x="2103120" y="4727448"/>
            <a:ext cx="7982712" cy="868680"/>
          </a:xfrm>
        </p:spPr>
        <p:txBody>
          <a:bodyPr anchor="ctr">
            <a:normAutofit fontScale="90000"/>
          </a:bodyPr>
          <a:lstStyle/>
          <a:p>
            <a:pPr algn="ctr"/>
            <a:r>
              <a:rPr lang="en-GB" sz="4000" dirty="0"/>
              <a:t>WHAT DO WE THINK OF YOUNG PEOPLE</a:t>
            </a:r>
          </a:p>
        </p:txBody>
      </p:sp>
      <p:sp>
        <p:nvSpPr>
          <p:cNvPr id="22" name="Rectangle: Rounded Corners 21">
            <a:extLst>
              <a:ext uri="{FF2B5EF4-FFF2-40B4-BE49-F238E27FC236}">
                <a16:creationId xmlns:a16="http://schemas.microsoft.com/office/drawing/2014/main" id="{F94368A0-A606-4A85-99C2-5DEC95FCC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86098355-4A27-4706-9C98-7CEE05BC5B19}"/>
              </a:ext>
            </a:extLst>
          </p:cNvPr>
          <p:cNvSpPr>
            <a:spLocks noGrp="1"/>
          </p:cNvSpPr>
          <p:nvPr>
            <p:ph type="subTitle" idx="1"/>
          </p:nvPr>
        </p:nvSpPr>
        <p:spPr>
          <a:xfrm>
            <a:off x="2615184" y="5678424"/>
            <a:ext cx="6958584" cy="603504"/>
          </a:xfrm>
        </p:spPr>
        <p:txBody>
          <a:bodyPr anchor="ctr">
            <a:normAutofit/>
          </a:bodyPr>
          <a:lstStyle/>
          <a:p>
            <a:pPr algn="ctr"/>
            <a:r>
              <a:rPr lang="en-GB" sz="2000" dirty="0">
                <a:solidFill>
                  <a:schemeClr val="bg1"/>
                </a:solidFill>
              </a:rPr>
              <a:t>Hoodies, bullies, druggies, no respect, layabouts</a:t>
            </a:r>
          </a:p>
        </p:txBody>
      </p:sp>
      <p:pic>
        <p:nvPicPr>
          <p:cNvPr id="5" name="Picture 4">
            <a:extLst>
              <a:ext uri="{FF2B5EF4-FFF2-40B4-BE49-F238E27FC236}">
                <a16:creationId xmlns:a16="http://schemas.microsoft.com/office/drawing/2014/main" id="{4E978378-0B35-4A51-8CFC-13B5E43548BA}"/>
              </a:ext>
            </a:extLst>
          </p:cNvPr>
          <p:cNvPicPr>
            <a:picLocks noChangeAspect="1"/>
          </p:cNvPicPr>
          <p:nvPr/>
        </p:nvPicPr>
        <p:blipFill rotWithShape="1">
          <a:blip r:embed="rId2"/>
          <a:srcRect t="7624" r="-2" b="-2"/>
          <a:stretch/>
        </p:blipFill>
        <p:spPr>
          <a:xfrm>
            <a:off x="21" y="256816"/>
            <a:ext cx="5989300" cy="4426159"/>
          </a:xfrm>
          <a:prstGeom prst="rect">
            <a:avLst/>
          </a:prstGeom>
        </p:spPr>
      </p:pic>
      <p:pic>
        <p:nvPicPr>
          <p:cNvPr id="6" name="Picture 5" descr="Graphical user interface, text&#10;&#10;Description automatically generated">
            <a:extLst>
              <a:ext uri="{FF2B5EF4-FFF2-40B4-BE49-F238E27FC236}">
                <a16:creationId xmlns:a16="http://schemas.microsoft.com/office/drawing/2014/main" id="{45ED2CF3-4AE1-4C2B-B4DC-88F1B4414A32}"/>
              </a:ext>
            </a:extLst>
          </p:cNvPr>
          <p:cNvPicPr>
            <a:picLocks noChangeAspect="1"/>
          </p:cNvPicPr>
          <p:nvPr/>
        </p:nvPicPr>
        <p:blipFill rotWithShape="1">
          <a:blip r:embed="rId3">
            <a:extLst>
              <a:ext uri="{28A0092B-C50C-407E-A947-70E740481C1C}">
                <a14:useLocalDpi xmlns:a14="http://schemas.microsoft.com/office/drawing/2010/main" val="0"/>
              </a:ext>
            </a:extLst>
          </a:blip>
          <a:srcRect l="7961" r="13326"/>
          <a:stretch/>
        </p:blipFill>
        <p:spPr>
          <a:xfrm>
            <a:off x="6202680" y="10"/>
            <a:ext cx="5989320" cy="4426159"/>
          </a:xfrm>
          <a:prstGeom prst="rect">
            <a:avLst/>
          </a:prstGeom>
        </p:spPr>
      </p:pic>
      <p:sp>
        <p:nvSpPr>
          <p:cNvPr id="4" name="TextBox 3">
            <a:extLst>
              <a:ext uri="{FF2B5EF4-FFF2-40B4-BE49-F238E27FC236}">
                <a16:creationId xmlns:a16="http://schemas.microsoft.com/office/drawing/2014/main" id="{62883273-C23F-4B75-8575-70708624B273}"/>
              </a:ext>
            </a:extLst>
          </p:cNvPr>
          <p:cNvSpPr txBox="1"/>
          <p:nvPr/>
        </p:nvSpPr>
        <p:spPr>
          <a:xfrm>
            <a:off x="5638800" y="2975113"/>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479134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2495F0-C5CB-4823-AE70-EED61EBAB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49D35-29EF-4877-B3B8-3350500F7039}"/>
              </a:ext>
            </a:extLst>
          </p:cNvPr>
          <p:cNvSpPr>
            <a:spLocks noGrp="1"/>
          </p:cNvSpPr>
          <p:nvPr>
            <p:ph type="ctrTitle"/>
          </p:nvPr>
        </p:nvSpPr>
        <p:spPr>
          <a:xfrm>
            <a:off x="851183" y="1143000"/>
            <a:ext cx="4846320" cy="2898648"/>
          </a:xfrm>
        </p:spPr>
        <p:txBody>
          <a:bodyPr>
            <a:normAutofit/>
          </a:bodyPr>
          <a:lstStyle/>
          <a:p>
            <a:r>
              <a:rPr lang="en-GB" sz="5400" dirty="0"/>
              <a:t>YOUNG PEOPLE ARE GREAT</a:t>
            </a:r>
          </a:p>
        </p:txBody>
      </p:sp>
      <p:sp>
        <p:nvSpPr>
          <p:cNvPr id="3" name="Subtitle 2">
            <a:extLst>
              <a:ext uri="{FF2B5EF4-FFF2-40B4-BE49-F238E27FC236}">
                <a16:creationId xmlns:a16="http://schemas.microsoft.com/office/drawing/2014/main" id="{C94282F3-7F8D-4FAB-92FB-BE14011B66C7}"/>
              </a:ext>
            </a:extLst>
          </p:cNvPr>
          <p:cNvSpPr>
            <a:spLocks noGrp="1"/>
          </p:cNvSpPr>
          <p:nvPr>
            <p:ph type="subTitle" idx="1"/>
          </p:nvPr>
        </p:nvSpPr>
        <p:spPr>
          <a:xfrm>
            <a:off x="851183" y="4407408"/>
            <a:ext cx="4846320" cy="1335024"/>
          </a:xfrm>
        </p:spPr>
        <p:txBody>
          <a:bodyPr>
            <a:normAutofit fontScale="70000" lnSpcReduction="20000"/>
          </a:bodyPr>
          <a:lstStyle/>
          <a:p>
            <a:r>
              <a:rPr lang="en-GB" sz="2400" dirty="0"/>
              <a:t>Praise them don’t judge them. Why do people judge young people on what they wear, times change fashion changes. Do not judge on behaviour, you don’t know what goes on in their family home. Be kind.</a:t>
            </a:r>
          </a:p>
        </p:txBody>
      </p:sp>
      <p:sp>
        <p:nvSpPr>
          <p:cNvPr id="18" name="Rectangle 17">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82975"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Text, whiteboard&#10;&#10;Description automatically generated">
            <a:extLst>
              <a:ext uri="{FF2B5EF4-FFF2-40B4-BE49-F238E27FC236}">
                <a16:creationId xmlns:a16="http://schemas.microsoft.com/office/drawing/2014/main" id="{81F3839E-268F-42E0-9011-B049F1425A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0956" y="972043"/>
            <a:ext cx="5441001" cy="1583691"/>
          </a:xfrm>
          <a:prstGeom prst="rect">
            <a:avLst/>
          </a:prstGeom>
        </p:spPr>
      </p:pic>
      <p:sp>
        <p:nvSpPr>
          <p:cNvPr id="20" name="Rectangle 19">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97" y="4177748"/>
            <a:ext cx="4824407"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73AB6F7-4D60-42C0-A209-BF6CDE4B6E1C}"/>
              </a:ext>
            </a:extLst>
          </p:cNvPr>
          <p:cNvPicPr>
            <a:picLocks noChangeAspect="1"/>
          </p:cNvPicPr>
          <p:nvPr/>
        </p:nvPicPr>
        <p:blipFill rotWithShape="1">
          <a:blip r:embed="rId3"/>
          <a:srcRect t="6630" b="9"/>
          <a:stretch/>
        </p:blipFill>
        <p:spPr>
          <a:xfrm>
            <a:off x="6260956" y="3563829"/>
            <a:ext cx="5441001" cy="3060563"/>
          </a:xfrm>
          <a:prstGeom prst="rect">
            <a:avLst/>
          </a:prstGeom>
        </p:spPr>
      </p:pic>
    </p:spTree>
    <p:extLst>
      <p:ext uri="{BB962C8B-B14F-4D97-AF65-F5344CB8AC3E}">
        <p14:creationId xmlns:p14="http://schemas.microsoft.com/office/powerpoint/2010/main" val="2160780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2495F0-C5CB-4823-AE70-EED61EBAB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B0BD62-7073-4472-8E36-563313AFB15E}"/>
              </a:ext>
            </a:extLst>
          </p:cNvPr>
          <p:cNvSpPr>
            <a:spLocks noGrp="1"/>
          </p:cNvSpPr>
          <p:nvPr>
            <p:ph type="ctrTitle"/>
          </p:nvPr>
        </p:nvSpPr>
        <p:spPr>
          <a:xfrm>
            <a:off x="851183" y="1143000"/>
            <a:ext cx="4846320" cy="2898648"/>
          </a:xfrm>
        </p:spPr>
        <p:txBody>
          <a:bodyPr>
            <a:normAutofit/>
          </a:bodyPr>
          <a:lstStyle/>
          <a:p>
            <a:r>
              <a:rPr lang="en-GB" sz="5400" dirty="0"/>
              <a:t>THANKYOU FOR LISTENING.</a:t>
            </a:r>
          </a:p>
        </p:txBody>
      </p:sp>
      <p:sp>
        <p:nvSpPr>
          <p:cNvPr id="3" name="Subtitle 2">
            <a:extLst>
              <a:ext uri="{FF2B5EF4-FFF2-40B4-BE49-F238E27FC236}">
                <a16:creationId xmlns:a16="http://schemas.microsoft.com/office/drawing/2014/main" id="{45B7FCF2-3387-4014-B3E2-24B8EA2DDACE}"/>
              </a:ext>
            </a:extLst>
          </p:cNvPr>
          <p:cNvSpPr>
            <a:spLocks noGrp="1"/>
          </p:cNvSpPr>
          <p:nvPr>
            <p:ph type="subTitle" idx="1"/>
          </p:nvPr>
        </p:nvSpPr>
        <p:spPr>
          <a:xfrm>
            <a:off x="851183" y="4407408"/>
            <a:ext cx="4846320" cy="1335024"/>
          </a:xfrm>
        </p:spPr>
        <p:txBody>
          <a:bodyPr>
            <a:normAutofit fontScale="62500" lnSpcReduction="20000"/>
          </a:bodyPr>
          <a:lstStyle/>
          <a:p>
            <a:r>
              <a:rPr lang="en-GB" sz="2400" dirty="0"/>
              <a:t>Please see next slide with contact details for substance misuse support. Please do not think you will be judged , the support services are there to help you, please do not be embarrassed. You are strong, you have got this, and I am there for all young people in my role as a youth worker.</a:t>
            </a:r>
          </a:p>
        </p:txBody>
      </p:sp>
      <p:sp>
        <p:nvSpPr>
          <p:cNvPr id="18" name="Rectangle 17">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82975"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F7E2256-B148-4102-B885-E065BC883669}"/>
              </a:ext>
            </a:extLst>
          </p:cNvPr>
          <p:cNvPicPr>
            <a:picLocks noChangeAspect="1"/>
          </p:cNvPicPr>
          <p:nvPr/>
        </p:nvPicPr>
        <p:blipFill rotWithShape="1">
          <a:blip r:embed="rId2"/>
          <a:srcRect t="23986"/>
          <a:stretch/>
        </p:blipFill>
        <p:spPr>
          <a:xfrm>
            <a:off x="6260956" y="233598"/>
            <a:ext cx="5441001" cy="3060583"/>
          </a:xfrm>
          <a:prstGeom prst="rect">
            <a:avLst/>
          </a:prstGeom>
        </p:spPr>
      </p:pic>
      <p:sp>
        <p:nvSpPr>
          <p:cNvPr id="20" name="Rectangle 19">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97" y="4177748"/>
            <a:ext cx="4824407"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icture containing text, nature, cloud&#10;&#10;Description automatically generated">
            <a:extLst>
              <a:ext uri="{FF2B5EF4-FFF2-40B4-BE49-F238E27FC236}">
                <a16:creationId xmlns:a16="http://schemas.microsoft.com/office/drawing/2014/main" id="{B20F512F-514B-4264-B181-29619E7837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3023" y="3522180"/>
            <a:ext cx="2696866" cy="3143861"/>
          </a:xfrm>
          <a:prstGeom prst="rect">
            <a:avLst/>
          </a:prstGeom>
        </p:spPr>
      </p:pic>
      <p:sp>
        <p:nvSpPr>
          <p:cNvPr id="4" name="TextBox 3">
            <a:extLst>
              <a:ext uri="{FF2B5EF4-FFF2-40B4-BE49-F238E27FC236}">
                <a16:creationId xmlns:a16="http://schemas.microsoft.com/office/drawing/2014/main" id="{2A8E7DD2-4B3F-423E-965A-FDF65C878E9F}"/>
              </a:ext>
            </a:extLst>
          </p:cNvPr>
          <p:cNvSpPr txBox="1"/>
          <p:nvPr/>
        </p:nvSpPr>
        <p:spPr>
          <a:xfrm>
            <a:off x="5678304" y="5406887"/>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669763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9A69358-AFD8-47E2-98A7-BF750738B0BF}"/>
              </a:ext>
            </a:extLst>
          </p:cNvPr>
          <p:cNvPicPr>
            <a:picLocks noChangeAspect="1"/>
          </p:cNvPicPr>
          <p:nvPr/>
        </p:nvPicPr>
        <p:blipFill rotWithShape="1">
          <a:blip r:embed="rId2"/>
          <a:srcRect l="3111" r="1"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C5D19D-1F31-49A6-9D39-4DDB5268A592}"/>
              </a:ext>
            </a:extLst>
          </p:cNvPr>
          <p:cNvSpPr>
            <a:spLocks noGrp="1"/>
          </p:cNvSpPr>
          <p:nvPr>
            <p:ph type="ctrTitle"/>
          </p:nvPr>
        </p:nvSpPr>
        <p:spPr>
          <a:xfrm>
            <a:off x="404553" y="3091928"/>
            <a:ext cx="9078562" cy="2387600"/>
          </a:xfrm>
        </p:spPr>
        <p:txBody>
          <a:bodyPr>
            <a:normAutofit/>
          </a:bodyPr>
          <a:lstStyle/>
          <a:p>
            <a:r>
              <a:rPr lang="en-GB" sz="6600" dirty="0"/>
              <a:t>SUPPORT SERVICES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8A25DD1-2808-4A5E-916A-25EBD62625E8}"/>
              </a:ext>
            </a:extLst>
          </p:cNvPr>
          <p:cNvSpPr>
            <a:spLocks noGrp="1"/>
          </p:cNvSpPr>
          <p:nvPr>
            <p:ph type="subTitle" idx="1"/>
          </p:nvPr>
        </p:nvSpPr>
        <p:spPr>
          <a:xfrm>
            <a:off x="404553" y="5624945"/>
            <a:ext cx="9078562" cy="592975"/>
          </a:xfrm>
        </p:spPr>
        <p:txBody>
          <a:bodyPr anchor="ctr">
            <a:normAutofit fontScale="25000" lnSpcReduction="20000"/>
          </a:bodyPr>
          <a:lstStyle/>
          <a:p>
            <a:r>
              <a:rPr lang="en-GB" dirty="0"/>
              <a:t>FRANK 03001236600</a:t>
            </a:r>
          </a:p>
          <a:p>
            <a:r>
              <a:rPr lang="en-GB" dirty="0"/>
              <a:t>DRUG SUPPORT LINE 03003300659</a:t>
            </a:r>
          </a:p>
          <a:p>
            <a:r>
              <a:rPr lang="en-GB" dirty="0"/>
              <a:t>FAMILIES ANONYMOUS 02074984680</a:t>
            </a:r>
          </a:p>
        </p:txBody>
      </p:sp>
    </p:spTree>
    <p:extLst>
      <p:ext uri="{BB962C8B-B14F-4D97-AF65-F5344CB8AC3E}">
        <p14:creationId xmlns:p14="http://schemas.microsoft.com/office/powerpoint/2010/main" val="220088226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291C243-E63E-48CA-9AB1-12137D5619D1}"/>
              </a:ext>
            </a:extLst>
          </p:cNvPr>
          <p:cNvPicPr>
            <a:picLocks noChangeAspect="1"/>
          </p:cNvPicPr>
          <p:nvPr/>
        </p:nvPicPr>
        <p:blipFill rotWithShape="1">
          <a:blip r:embed="rId2"/>
          <a:srcRect r="3112"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156571-078C-452E-986C-895CA5ECCE0A}"/>
              </a:ext>
            </a:extLst>
          </p:cNvPr>
          <p:cNvSpPr>
            <a:spLocks noGrp="1"/>
          </p:cNvSpPr>
          <p:nvPr>
            <p:ph type="ctrTitle"/>
          </p:nvPr>
        </p:nvSpPr>
        <p:spPr>
          <a:xfrm>
            <a:off x="263876" y="-1021788"/>
            <a:ext cx="9078562" cy="2387600"/>
          </a:xfrm>
        </p:spPr>
        <p:txBody>
          <a:bodyPr>
            <a:normAutofit/>
          </a:bodyPr>
          <a:lstStyle/>
          <a:p>
            <a:r>
              <a:rPr lang="en-GB" sz="6600" dirty="0">
                <a:solidFill>
                  <a:schemeClr val="bg1"/>
                </a:solidFill>
              </a:rPr>
              <a:t>Reference list</a:t>
            </a:r>
          </a:p>
        </p:txBody>
      </p:sp>
      <p:sp>
        <p:nvSpPr>
          <p:cNvPr id="8" name="Rectangle 7">
            <a:extLst>
              <a:ext uri="{FF2B5EF4-FFF2-40B4-BE49-F238E27FC236}">
                <a16:creationId xmlns:a16="http://schemas.microsoft.com/office/drawing/2014/main" id="{C67F80C6-047D-46CA-A749-07181FA40B84}"/>
              </a:ext>
            </a:extLst>
          </p:cNvPr>
          <p:cNvSpPr/>
          <p:nvPr/>
        </p:nvSpPr>
        <p:spPr>
          <a:xfrm>
            <a:off x="263876" y="1365812"/>
            <a:ext cx="11523574" cy="5263588"/>
          </a:xfrm>
          <a:prstGeom prst="rect">
            <a:avLst/>
          </a:prstGeom>
          <a:solidFill>
            <a:schemeClr val="bg2"/>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ABC6CB6A-0BEA-4F1A-AB3D-CB00BDCF117E}"/>
              </a:ext>
            </a:extLst>
          </p:cNvPr>
          <p:cNvSpPr txBox="1"/>
          <p:nvPr/>
        </p:nvSpPr>
        <p:spPr>
          <a:xfrm>
            <a:off x="1927274" y="5852160"/>
            <a:ext cx="184731" cy="369332"/>
          </a:xfrm>
          <a:prstGeom prst="rect">
            <a:avLst/>
          </a:prstGeom>
          <a:noFill/>
        </p:spPr>
        <p:txBody>
          <a:bodyPr wrap="none" rtlCol="0">
            <a:spAutoFit/>
          </a:bodyPr>
          <a:lstStyle/>
          <a:p>
            <a:endParaRPr lang="en-GB" dirty="0"/>
          </a:p>
        </p:txBody>
      </p:sp>
      <p:sp>
        <p:nvSpPr>
          <p:cNvPr id="12" name="TextBox 11">
            <a:extLst>
              <a:ext uri="{FF2B5EF4-FFF2-40B4-BE49-F238E27FC236}">
                <a16:creationId xmlns:a16="http://schemas.microsoft.com/office/drawing/2014/main" id="{49D6E039-FA5B-4D20-8718-3CCC8984214E}"/>
              </a:ext>
            </a:extLst>
          </p:cNvPr>
          <p:cNvSpPr txBox="1"/>
          <p:nvPr/>
        </p:nvSpPr>
        <p:spPr>
          <a:xfrm>
            <a:off x="401502" y="1550782"/>
            <a:ext cx="11023600" cy="5801588"/>
          </a:xfrm>
          <a:prstGeom prst="rect">
            <a:avLst/>
          </a:prstGeom>
          <a:noFill/>
        </p:spPr>
        <p:txBody>
          <a:bodyPr wrap="square" rtlCol="0">
            <a:spAutoFit/>
          </a:bodyPr>
          <a:lstStyle/>
          <a:p>
            <a:r>
              <a:rPr lang="en-GB" sz="1100" dirty="0"/>
              <a:t>HuffPost UK. (2015). Medical Marijuana Dispensaries Say They Are Losing Money. [online] Available at: &lt;https://www.huffingtonpost.co.uk/entry/dc-medical-marijuana-dispensaries_n_4142513?ri18n=true&gt; [Accessed 17 February 2021].</a:t>
            </a:r>
          </a:p>
          <a:p>
            <a:endParaRPr lang="en-GB" sz="1100" dirty="0"/>
          </a:p>
          <a:p>
            <a:r>
              <a:rPr lang="en-GB" sz="1100" dirty="0"/>
              <a:t>Dorchesterchildren.org. (2013). Adverse Childhood Experiences – Dorchester Children's Advocacy </a:t>
            </a:r>
            <a:r>
              <a:rPr lang="en-GB" sz="1100" dirty="0" err="1"/>
              <a:t>Center</a:t>
            </a:r>
            <a:r>
              <a:rPr lang="en-GB" sz="1100" dirty="0"/>
              <a:t>. [online] Available at: &lt;https://dorchesterchildren.org/education-resources/adverse-childhood-experiences/&gt; [Accessed 17 February 2021].</a:t>
            </a:r>
          </a:p>
          <a:p>
            <a:endParaRPr lang="en-GB" sz="1100" dirty="0"/>
          </a:p>
          <a:p>
            <a:r>
              <a:rPr lang="en-GB" sz="1100" b="0" i="0" dirty="0">
                <a:solidFill>
                  <a:srgbClr val="000000"/>
                </a:solidFill>
                <a:effectLst/>
                <a:latin typeface="Open Sans"/>
              </a:rPr>
              <a:t>Hampshire-pcc.gov.uk. (2017). </a:t>
            </a:r>
            <a:r>
              <a:rPr lang="en-GB" sz="1100" b="0" i="1" dirty="0">
                <a:solidFill>
                  <a:srgbClr val="000000"/>
                </a:solidFill>
                <a:effectLst/>
                <a:latin typeface="Open Sans"/>
              </a:rPr>
              <a:t>Substance Misuse - Hampshire Police and Crime Commissioner</a:t>
            </a:r>
            <a:r>
              <a:rPr lang="en-GB" sz="1100" b="0" i="0" dirty="0">
                <a:solidFill>
                  <a:srgbClr val="000000"/>
                </a:solidFill>
                <a:effectLst/>
                <a:latin typeface="Open Sans"/>
              </a:rPr>
              <a:t>. [online] Available at: &lt;https://www.hampshire-pcc.gov.uk/get-involved/youth-commission/campaigns/substance-misuse&gt; [Accessed 17 February 2021].</a:t>
            </a:r>
          </a:p>
          <a:p>
            <a:endParaRPr lang="en-GB" sz="1100" dirty="0">
              <a:solidFill>
                <a:srgbClr val="000000"/>
              </a:solidFill>
              <a:latin typeface="Open Sans"/>
            </a:endParaRPr>
          </a:p>
          <a:p>
            <a:r>
              <a:rPr lang="en-GB" sz="1100" b="0" i="0" dirty="0">
                <a:solidFill>
                  <a:srgbClr val="000000"/>
                </a:solidFill>
                <a:effectLst/>
                <a:latin typeface="Open Sans"/>
              </a:rPr>
              <a:t> Guy-Evans, O., (2020). </a:t>
            </a:r>
            <a:r>
              <a:rPr lang="en-GB" sz="1100" b="0" i="1" dirty="0">
                <a:solidFill>
                  <a:srgbClr val="000000"/>
                </a:solidFill>
                <a:effectLst/>
                <a:latin typeface="Open Sans"/>
              </a:rPr>
              <a:t>Bronfenbrenner's Ecological Systems Theory | Simply Psychology</a:t>
            </a:r>
            <a:r>
              <a:rPr lang="en-GB" sz="1100" b="0" i="0" dirty="0">
                <a:solidFill>
                  <a:srgbClr val="000000"/>
                </a:solidFill>
                <a:effectLst/>
                <a:latin typeface="Open Sans"/>
              </a:rPr>
              <a:t>. [online] Simplypsychology.org. Available at: &lt;https://www.simplypsychology.org/Bronfenbrenner.html&gt; [Accessed 17 February 2021].</a:t>
            </a:r>
          </a:p>
          <a:p>
            <a:endParaRPr lang="en-GB" sz="1100" dirty="0">
              <a:solidFill>
                <a:srgbClr val="000000"/>
              </a:solidFill>
              <a:latin typeface="Open Sans"/>
            </a:endParaRPr>
          </a:p>
          <a:p>
            <a:r>
              <a:rPr lang="en-GB" sz="1100" b="0" i="0" dirty="0">
                <a:solidFill>
                  <a:srgbClr val="000000"/>
                </a:solidFill>
                <a:effectLst/>
                <a:latin typeface="Open Sans"/>
              </a:rPr>
              <a:t>Family-support.org.uk. (2014). Youth wellbeing | Family Support. [online] Available at: </a:t>
            </a:r>
            <a:r>
              <a:rPr lang="en-GB" sz="1100" dirty="0">
                <a:solidFill>
                  <a:srgbClr val="000000"/>
                </a:solidFill>
                <a:latin typeface="Open Sans"/>
              </a:rPr>
              <a:t>https://www.family-support.org.uk/guides/young-people/youth-wellbeing (Accessed 17 February 2021).</a:t>
            </a:r>
            <a:endParaRPr lang="en-GB" sz="1100" b="0" i="0" dirty="0">
              <a:solidFill>
                <a:srgbClr val="000000"/>
              </a:solidFill>
              <a:effectLst/>
              <a:latin typeface="Open Sans"/>
            </a:endParaRPr>
          </a:p>
          <a:p>
            <a:r>
              <a:rPr lang="en-GB" sz="1100" b="0" i="0" dirty="0">
                <a:solidFill>
                  <a:srgbClr val="000000"/>
                </a:solidFill>
                <a:effectLst/>
                <a:latin typeface="Open Sans"/>
              </a:rPr>
              <a:t> </a:t>
            </a:r>
          </a:p>
          <a:p>
            <a:r>
              <a:rPr lang="en-GB" sz="1100" b="0" i="0" dirty="0">
                <a:solidFill>
                  <a:srgbClr val="000000"/>
                </a:solidFill>
                <a:effectLst/>
                <a:latin typeface="Open Sans"/>
              </a:rPr>
              <a:t> Addictions.( 2010). </a:t>
            </a:r>
            <a:r>
              <a:rPr lang="en-GB" sz="1100" b="0" i="1" dirty="0">
                <a:solidFill>
                  <a:srgbClr val="000000"/>
                </a:solidFill>
                <a:effectLst/>
                <a:latin typeface="Open Sans"/>
              </a:rPr>
              <a:t>Marijuana Addiction Signs, Symptoms, Treatment &amp; Recovery</a:t>
            </a:r>
            <a:r>
              <a:rPr lang="en-GB" sz="1100" b="0" i="0" dirty="0">
                <a:solidFill>
                  <a:srgbClr val="000000"/>
                </a:solidFill>
                <a:effectLst/>
                <a:latin typeface="Open Sans"/>
              </a:rPr>
              <a:t>. [online] Available at: &lt;https://www.addictions.com/marijuana/&gt; [Accessed 17 February 2021].</a:t>
            </a:r>
          </a:p>
          <a:p>
            <a:endParaRPr lang="en-GB" sz="1100" dirty="0">
              <a:solidFill>
                <a:srgbClr val="000000"/>
              </a:solidFill>
              <a:latin typeface="Open Sans"/>
            </a:endParaRPr>
          </a:p>
          <a:p>
            <a:r>
              <a:rPr lang="en-GB" sz="1100" b="0" i="0" dirty="0" err="1">
                <a:solidFill>
                  <a:srgbClr val="000000"/>
                </a:solidFill>
                <a:effectLst/>
                <a:latin typeface="Open Sans"/>
              </a:rPr>
              <a:t>Unicef</a:t>
            </a:r>
            <a:r>
              <a:rPr lang="en-GB" sz="1100" b="0" i="0" dirty="0">
                <a:solidFill>
                  <a:srgbClr val="000000"/>
                </a:solidFill>
                <a:effectLst/>
                <a:latin typeface="Open Sans"/>
              </a:rPr>
              <a:t> UK.( 2010). </a:t>
            </a:r>
            <a:r>
              <a:rPr lang="en-GB" sz="1100" b="0" i="1" dirty="0">
                <a:solidFill>
                  <a:srgbClr val="000000"/>
                </a:solidFill>
                <a:effectLst/>
                <a:latin typeface="Open Sans"/>
              </a:rPr>
              <a:t>UN Convention on the Rights of the Child (UNCRC) - </a:t>
            </a:r>
            <a:r>
              <a:rPr lang="en-GB" sz="1100" b="0" i="1" dirty="0" err="1">
                <a:solidFill>
                  <a:srgbClr val="000000"/>
                </a:solidFill>
                <a:effectLst/>
                <a:latin typeface="Open Sans"/>
              </a:rPr>
              <a:t>Unicef</a:t>
            </a:r>
            <a:r>
              <a:rPr lang="en-GB" sz="1100" b="0" i="1" dirty="0">
                <a:solidFill>
                  <a:srgbClr val="000000"/>
                </a:solidFill>
                <a:effectLst/>
                <a:latin typeface="Open Sans"/>
              </a:rPr>
              <a:t> UK</a:t>
            </a:r>
            <a:r>
              <a:rPr lang="en-GB" sz="1100" b="0" i="0" dirty="0">
                <a:solidFill>
                  <a:srgbClr val="000000"/>
                </a:solidFill>
                <a:effectLst/>
                <a:latin typeface="Open Sans"/>
              </a:rPr>
              <a:t>. [online] Available at: &lt;https://www.unicef.org.uk/what-we-do/un-convention-child-rights/&gt; [Accessed 17 February 2021].</a:t>
            </a:r>
          </a:p>
          <a:p>
            <a:endParaRPr lang="en-GB" sz="1400" dirty="0">
              <a:solidFill>
                <a:srgbClr val="000000"/>
              </a:solidFill>
              <a:latin typeface="Open Sans"/>
            </a:endParaRPr>
          </a:p>
          <a:p>
            <a:r>
              <a:rPr lang="en-GB" sz="1200" dirty="0" err="1">
                <a:solidFill>
                  <a:srgbClr val="000000"/>
                </a:solidFill>
                <a:latin typeface="Open Sans"/>
              </a:rPr>
              <a:t>Phw.nhs.wales</a:t>
            </a:r>
            <a:r>
              <a:rPr lang="en-GB" sz="1200" dirty="0">
                <a:solidFill>
                  <a:srgbClr val="000000"/>
                </a:solidFill>
                <a:latin typeface="Open Sans"/>
              </a:rPr>
              <a:t>. (202)0. Home - Public Health Wales. [online] Available at: &lt;https://phw.nhs.wales/&gt; [Accessed 17 February 2021].</a:t>
            </a:r>
          </a:p>
          <a:p>
            <a:endParaRPr lang="en-GB" sz="1200" dirty="0">
              <a:solidFill>
                <a:srgbClr val="000000"/>
              </a:solidFill>
              <a:latin typeface="Open Sans"/>
            </a:endParaRPr>
          </a:p>
          <a:p>
            <a:r>
              <a:rPr lang="en-GB" sz="1200" b="0" i="0" dirty="0">
                <a:solidFill>
                  <a:srgbClr val="000000"/>
                </a:solidFill>
                <a:effectLst/>
                <a:latin typeface="Open Sans"/>
              </a:rPr>
              <a:t>Quora.com.( 2017). </a:t>
            </a:r>
            <a:r>
              <a:rPr lang="en-GB" sz="1200" b="0" i="1" dirty="0">
                <a:solidFill>
                  <a:srgbClr val="000000"/>
                </a:solidFill>
                <a:effectLst/>
                <a:latin typeface="Open Sans"/>
              </a:rPr>
              <a:t>What does the older generation think about young people today? - Quora</a:t>
            </a:r>
            <a:r>
              <a:rPr lang="en-GB" sz="1200" b="0" i="0" dirty="0">
                <a:solidFill>
                  <a:srgbClr val="000000"/>
                </a:solidFill>
                <a:effectLst/>
                <a:latin typeface="Open Sans"/>
              </a:rPr>
              <a:t>. [online] Available at: &lt;https://www.quora.com/What-does-the-older-generation-think-about-young-people-today&gt; [Accessed 17 February 2021].</a:t>
            </a:r>
          </a:p>
          <a:p>
            <a:endParaRPr lang="en-GB" sz="1200" b="0" i="0" dirty="0">
              <a:solidFill>
                <a:srgbClr val="000000"/>
              </a:solidFill>
              <a:effectLst/>
              <a:latin typeface="Open Sans"/>
            </a:endParaRPr>
          </a:p>
          <a:p>
            <a:r>
              <a:rPr lang="en-GB" sz="1200" b="0" i="0" dirty="0">
                <a:solidFill>
                  <a:srgbClr val="000000"/>
                </a:solidFill>
                <a:effectLst/>
                <a:latin typeface="Open Sans"/>
              </a:rPr>
              <a:t>GOV.UK. 2013. </a:t>
            </a:r>
            <a:r>
              <a:rPr lang="en-GB" sz="1200" b="0" i="1" dirty="0">
                <a:solidFill>
                  <a:srgbClr val="000000"/>
                </a:solidFill>
                <a:effectLst/>
                <a:latin typeface="Open Sans"/>
              </a:rPr>
              <a:t>National Occupational Standards (NOS)</a:t>
            </a:r>
            <a:r>
              <a:rPr lang="en-GB" sz="1200" b="0" i="0" dirty="0">
                <a:solidFill>
                  <a:srgbClr val="000000"/>
                </a:solidFill>
                <a:effectLst/>
                <a:latin typeface="Open Sans"/>
              </a:rPr>
              <a:t>. [online] Available at: &lt;https://www.gov.uk/government/publications/national-occupational-standards&gt; [Accessed 18 February 2021].</a:t>
            </a:r>
          </a:p>
          <a:p>
            <a:endParaRPr lang="en-GB" sz="1600" dirty="0">
              <a:solidFill>
                <a:srgbClr val="000000"/>
              </a:solidFill>
              <a:latin typeface="Open Sans"/>
            </a:endParaRPr>
          </a:p>
          <a:p>
            <a:endParaRPr lang="en-GB" sz="1600" dirty="0">
              <a:solidFill>
                <a:srgbClr val="000000"/>
              </a:solidFill>
              <a:latin typeface="Open Sans"/>
            </a:endParaRPr>
          </a:p>
          <a:p>
            <a:endParaRPr lang="en-GB" sz="1600" dirty="0"/>
          </a:p>
          <a:p>
            <a:endParaRPr lang="en-GB" sz="1600" dirty="0"/>
          </a:p>
        </p:txBody>
      </p:sp>
    </p:spTree>
    <p:extLst>
      <p:ext uri="{BB962C8B-B14F-4D97-AF65-F5344CB8AC3E}">
        <p14:creationId xmlns:p14="http://schemas.microsoft.com/office/powerpoint/2010/main" val="410181846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2521</TotalTime>
  <Words>890</Words>
  <Application>Microsoft Office PowerPoint</Application>
  <PresentationFormat>Widescreen</PresentationFormat>
  <Paragraphs>80</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Avenir Next LT Pro</vt:lpstr>
      <vt:lpstr>Calibri</vt:lpstr>
      <vt:lpstr>Neue Haas Grotesk Text Pro</vt:lpstr>
      <vt:lpstr>Open Sans</vt:lpstr>
      <vt:lpstr>AccentBoxVTI</vt:lpstr>
      <vt:lpstr>Young people in focus</vt:lpstr>
      <vt:lpstr>SUBSTANCE MISSUSE</vt:lpstr>
      <vt:lpstr>PEER PRESSURE. </vt:lpstr>
      <vt:lpstr>CANNABIS</vt:lpstr>
      <vt:lpstr>RISK FACTORS</vt:lpstr>
      <vt:lpstr>ACES</vt:lpstr>
      <vt:lpstr>MY ROLE AS A YOUTH WORKER</vt:lpstr>
      <vt:lpstr>FACTORS ON SUBSTANCE ABUSE</vt:lpstr>
      <vt:lpstr>THE RIGHTS OF THE CHILD</vt:lpstr>
      <vt:lpstr>THEORIES ON SUBSTANCE MISSUSE</vt:lpstr>
      <vt:lpstr>INCREASE IN CANNABIS USE.</vt:lpstr>
      <vt:lpstr>WHAT DO WE THINK OF YOUNG PEOPLE</vt:lpstr>
      <vt:lpstr>YOUNG PEOPLE ARE GREAT</vt:lpstr>
      <vt:lpstr>THANKYOU FOR LISTENING.</vt:lpstr>
      <vt:lpstr>SUPPORT SERVICES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in focus</dc:title>
  <dc:creator>wendy hughes</dc:creator>
  <cp:lastModifiedBy>wendy hughes</cp:lastModifiedBy>
  <cp:revision>11</cp:revision>
  <dcterms:created xsi:type="dcterms:W3CDTF">2021-01-31T13:17:19Z</dcterms:created>
  <dcterms:modified xsi:type="dcterms:W3CDTF">2021-02-19T13:02:06Z</dcterms:modified>
</cp:coreProperties>
</file>