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98706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62982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10401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0245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16285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39120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528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29113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3273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35421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86808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3/3/2024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973677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cwvys.org.uk/wp-content/uploads/2014/06/HB-Sustinable-Development-Global-Citizenship.pdf" TargetMode="External"/><Relationship Id="rId7" Type="http://schemas.openxmlformats.org/officeDocument/2006/relationships/hyperlink" Target="https://www.t2group.co.uk/esdgc.htmlhttps:/www.t2group.co.uk/esdgc.html" TargetMode="External"/><Relationship Id="rId2" Type="http://schemas.openxmlformats.org/officeDocument/2006/relationships/hyperlink" Target="https://research.bangor.ac.uk/portal/files/20576580/nullhttps:/research.bangor.ac.uk/portal/files/20576580/null" TargetMode="External"/><Relationship Id="rId1" Type="http://schemas.openxmlformats.org/officeDocument/2006/relationships/slideLayout" Target="../slideLayouts/slideLayout7.xml"/><Relationship Id="rId6" Type="http://schemas.openxmlformats.org/officeDocument/2006/relationships/hyperlink" Target="https://www.j2e.com/portfield-special-school/JanO/Website+Documents/PDF/No.53.+ESDGC+Policy+%28Nov+2017%29.pdf" TargetMode="External"/><Relationship Id="rId5" Type="http://schemas.openxmlformats.org/officeDocument/2006/relationships/hyperlink" Target="https://www.yht.wales/doc.php?doc=2441&amp;h=88b17a3961cb61b00c7a465ad2a9eb11f3047dd2e39024c8e777431e1cafa0f6ea2aad6bbc06cb58afb43c0f79075976e9cc5efe3cd8c2055422a8887b9ab3ba" TargetMode="External"/><Relationship Id="rId4" Type="http://schemas.openxmlformats.org/officeDocument/2006/relationships/hyperlink" Target="https://www.teachsecondary.com/zipfiles/Embedding_a_culture_of_sustainability_in_schoo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541EA3-6729-8F3A-BB8E-3975422DCF52}"/>
              </a:ext>
            </a:extLst>
          </p:cNvPr>
          <p:cNvSpPr txBox="1"/>
          <p:nvPr/>
        </p:nvSpPr>
        <p:spPr>
          <a:xfrm>
            <a:off x="9468111" y="1392007"/>
            <a:ext cx="2512223" cy="33687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tx1"/>
                </a:solidFill>
                <a:latin typeface="+mj-lt"/>
                <a:ea typeface="+mj-ea"/>
                <a:cs typeface="+mj-cs"/>
              </a:rPr>
              <a:t>ESDGC in the New Curriculum for Wales</a:t>
            </a:r>
          </a:p>
        </p:txBody>
      </p:sp>
      <p:sp>
        <p:nvSpPr>
          <p:cNvPr id="11" name="TextBox 10">
            <a:extLst>
              <a:ext uri="{FF2B5EF4-FFF2-40B4-BE49-F238E27FC236}">
                <a16:creationId xmlns:a16="http://schemas.microsoft.com/office/drawing/2014/main" id="{95E38F3D-F849-0D02-C3D5-0931E558D5DA}"/>
              </a:ext>
            </a:extLst>
          </p:cNvPr>
          <p:cNvSpPr txBox="1"/>
          <p:nvPr/>
        </p:nvSpPr>
        <p:spPr>
          <a:xfrm>
            <a:off x="327661" y="1361379"/>
            <a:ext cx="7278227" cy="2067621"/>
          </a:xfrm>
          <a:prstGeom prst="rect">
            <a:avLst/>
          </a:prstGeom>
        </p:spPr>
        <p:txBody>
          <a:bodyPr vert="horz" lIns="91440" tIns="45720" rIns="91440" bIns="45720" rtlCol="0">
            <a:noAutofit/>
          </a:bodyPr>
          <a:lstStyle/>
          <a:p>
            <a:pPr indent="-228600">
              <a:lnSpc>
                <a:spcPct val="90000"/>
              </a:lnSpc>
              <a:spcBef>
                <a:spcPts val="1000"/>
              </a:spcBef>
              <a:spcAft>
                <a:spcPts val="600"/>
              </a:spcAft>
              <a:buFont typeface="Arial" panose="020B0604020202020204" pitchFamily="34" charset="0"/>
              <a:buChar char="•"/>
            </a:pPr>
            <a:r>
              <a:rPr lang="en-US" sz="2000" dirty="0"/>
              <a:t>The ESDGC is woven through the curriculum to encourage children to become more impactful within the world. This means that children are given knowledge on how to be positive citizens and how to take care of the environment around them (</a:t>
            </a:r>
            <a:r>
              <a:rPr lang="en-US" sz="2000" dirty="0" err="1"/>
              <a:t>Hwb</a:t>
            </a:r>
            <a:r>
              <a:rPr lang="en-US" sz="2000" dirty="0"/>
              <a:t>, 2012). </a:t>
            </a:r>
          </a:p>
          <a:p>
            <a:pPr indent="-228600">
              <a:lnSpc>
                <a:spcPct val="90000"/>
              </a:lnSpc>
              <a:spcBef>
                <a:spcPts val="1000"/>
              </a:spcBef>
              <a:spcAft>
                <a:spcPts val="600"/>
              </a:spcAft>
              <a:buFont typeface="Arial" panose="020B0604020202020204" pitchFamily="34" charset="0"/>
              <a:buChar char="•"/>
            </a:pPr>
            <a:r>
              <a:rPr lang="en-US" sz="2000" dirty="0"/>
              <a:t>Including the ESDGC into the new curriculum for Wales (2022) has allowed improvement in children’s learning by allowing students to make connections between their education and the real world. This will give students more understanding of what happens around them and opens up preparation for their future (t2 group, no date).</a:t>
            </a:r>
          </a:p>
          <a:p>
            <a:pPr indent="-228600">
              <a:lnSpc>
                <a:spcPct val="90000"/>
              </a:lnSpc>
              <a:spcBef>
                <a:spcPts val="1000"/>
              </a:spcBef>
              <a:spcAft>
                <a:spcPts val="600"/>
              </a:spcAft>
              <a:buFont typeface="Arial" panose="020B0604020202020204" pitchFamily="34" charset="0"/>
              <a:buChar char="•"/>
            </a:pPr>
            <a:r>
              <a:rPr lang="en-US" sz="2000" dirty="0"/>
              <a:t>The ESDGC is used throughout the whole education system in primary and secondary schools which means it needs to be adapted for all ages in the curriculum from 3-19</a:t>
            </a:r>
            <a:r>
              <a:rPr lang="en-GB" sz="2000" dirty="0"/>
              <a:t> (J2E, 2017)</a:t>
            </a:r>
            <a:r>
              <a:rPr lang="en-US" sz="2000" dirty="0"/>
              <a:t>. </a:t>
            </a:r>
          </a:p>
        </p:txBody>
      </p:sp>
    </p:spTree>
    <p:extLst>
      <p:ext uri="{BB962C8B-B14F-4D97-AF65-F5344CB8AC3E}">
        <p14:creationId xmlns:p14="http://schemas.microsoft.com/office/powerpoint/2010/main" val="798721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255A5C-EC0E-E4A0-FAAD-5098D049ABC0}"/>
              </a:ext>
            </a:extLst>
          </p:cNvPr>
          <p:cNvSpPr txBox="1"/>
          <p:nvPr/>
        </p:nvSpPr>
        <p:spPr>
          <a:xfrm>
            <a:off x="479779" y="2265037"/>
            <a:ext cx="3203222"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ESDGC in primary schools </a:t>
            </a:r>
          </a:p>
        </p:txBody>
      </p:sp>
      <p:sp>
        <p:nvSpPr>
          <p:cNvPr id="5" name="TextBox 4">
            <a:extLst>
              <a:ext uri="{FF2B5EF4-FFF2-40B4-BE49-F238E27FC236}">
                <a16:creationId xmlns:a16="http://schemas.microsoft.com/office/drawing/2014/main" id="{1F409C83-5281-D229-05D9-11E16CF83D3C}"/>
              </a:ext>
            </a:extLst>
          </p:cNvPr>
          <p:cNvSpPr txBox="1"/>
          <p:nvPr/>
        </p:nvSpPr>
        <p:spPr>
          <a:xfrm>
            <a:off x="8039610" y="1645332"/>
            <a:ext cx="3822189" cy="3742762"/>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000"/>
              <a:t>Within primary schools, the ESDGC is ingratiated into the curriculum by adapting the teaching to the students appropriate age. Schools will use relevant and interesting topics which teachers know can encourage their students to make positive changes to how they see and act in the world (cwvys, no date).</a:t>
            </a:r>
          </a:p>
        </p:txBody>
      </p:sp>
      <p:sp>
        <p:nvSpPr>
          <p:cNvPr id="6" name="TextBox 5">
            <a:extLst>
              <a:ext uri="{FF2B5EF4-FFF2-40B4-BE49-F238E27FC236}">
                <a16:creationId xmlns:a16="http://schemas.microsoft.com/office/drawing/2014/main" id="{7467C60C-2B5B-9C2D-D76E-98CAAC5E4AE1}"/>
              </a:ext>
            </a:extLst>
          </p:cNvPr>
          <p:cNvSpPr txBox="1"/>
          <p:nvPr/>
        </p:nvSpPr>
        <p:spPr>
          <a:xfrm>
            <a:off x="3378201" y="1645332"/>
            <a:ext cx="4982633" cy="3139321"/>
          </a:xfrm>
          <a:prstGeom prst="rect">
            <a:avLst/>
          </a:prstGeom>
          <a:noFill/>
        </p:spPr>
        <p:txBody>
          <a:bodyPr wrap="square" rtlCol="0">
            <a:spAutoFit/>
          </a:bodyPr>
          <a:lstStyle/>
          <a:p>
            <a:pPr marL="285750" indent="-285750" algn="l">
              <a:spcAft>
                <a:spcPts val="600"/>
              </a:spcAft>
              <a:buFont typeface="Arial" panose="020B0604020202020204" pitchFamily="34" charset="0"/>
              <a:buChar char="•"/>
            </a:pPr>
            <a:r>
              <a:rPr lang="en-GB" dirty="0"/>
              <a:t>Primary schools will link the ESDGC to more practical work like taking students on walks, eco-friendly activities like picking litter or growing foods and trees. Teachers can use stories which relate to the topics their teaching and create activities based on that story. This can encourage the students to use problem solving skills to think of how their actions affect their local community and what they can do to promote the good message they have learnt (Bennell. S, 2017). </a:t>
            </a:r>
            <a:endParaRPr lang="en-US"/>
          </a:p>
        </p:txBody>
      </p:sp>
    </p:spTree>
    <p:extLst>
      <p:ext uri="{BB962C8B-B14F-4D97-AF65-F5344CB8AC3E}">
        <p14:creationId xmlns:p14="http://schemas.microsoft.com/office/powerpoint/2010/main" val="1683113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E1112-41A2-CD3E-969A-5D2FCA34AA44}"/>
              </a:ext>
            </a:extLst>
          </p:cNvPr>
          <p:cNvSpPr>
            <a:spLocks noGrp="1"/>
          </p:cNvSpPr>
          <p:nvPr>
            <p:ph type="title"/>
          </p:nvPr>
        </p:nvSpPr>
        <p:spPr/>
        <p:txBody>
          <a:bodyPr/>
          <a:lstStyle/>
          <a:p>
            <a:r>
              <a:rPr lang="en-GB" dirty="0"/>
              <a:t>ESDGC in secondary schools</a:t>
            </a:r>
            <a:endParaRPr lang="en-US" dirty="0"/>
          </a:p>
        </p:txBody>
      </p:sp>
      <p:sp>
        <p:nvSpPr>
          <p:cNvPr id="3" name="TextBox 2">
            <a:extLst>
              <a:ext uri="{FF2B5EF4-FFF2-40B4-BE49-F238E27FC236}">
                <a16:creationId xmlns:a16="http://schemas.microsoft.com/office/drawing/2014/main" id="{9C8DDF43-05D8-A932-9CD8-2CF77D17AF0D}"/>
              </a:ext>
            </a:extLst>
          </p:cNvPr>
          <p:cNvSpPr txBox="1"/>
          <p:nvPr/>
        </p:nvSpPr>
        <p:spPr>
          <a:xfrm>
            <a:off x="3763432" y="1859339"/>
            <a:ext cx="4152901" cy="3139321"/>
          </a:xfrm>
          <a:prstGeom prst="rect">
            <a:avLst/>
          </a:prstGeom>
          <a:noFill/>
        </p:spPr>
        <p:txBody>
          <a:bodyPr wrap="square" rtlCol="0">
            <a:spAutoFit/>
          </a:bodyPr>
          <a:lstStyle/>
          <a:p>
            <a:pPr marL="285750" indent="-285750" algn="l">
              <a:buFont typeface="Arial" panose="020B0604020202020204" pitchFamily="34" charset="0"/>
              <a:buChar char="•"/>
            </a:pPr>
            <a:r>
              <a:rPr lang="en-GB" dirty="0"/>
              <a:t>In secondary schools, the ESDGC becomes more detailed and focused more in certain subjects more than others. Subjects such as Geography and science may focus on the environmental issues that are faced and can go more in depth about the wider issues which is appropriate for their students ages. That can follow with activities for them to gain more involvement (Davidson. J, No date).</a:t>
            </a:r>
            <a:endParaRPr lang="en-US" dirty="0"/>
          </a:p>
        </p:txBody>
      </p:sp>
      <p:sp>
        <p:nvSpPr>
          <p:cNvPr id="4" name="TextBox 3">
            <a:extLst>
              <a:ext uri="{FF2B5EF4-FFF2-40B4-BE49-F238E27FC236}">
                <a16:creationId xmlns:a16="http://schemas.microsoft.com/office/drawing/2014/main" id="{95D2B6BB-2EC6-7966-773F-B02E19754643}"/>
              </a:ext>
            </a:extLst>
          </p:cNvPr>
          <p:cNvSpPr txBox="1"/>
          <p:nvPr/>
        </p:nvSpPr>
        <p:spPr>
          <a:xfrm>
            <a:off x="7587542" y="1806221"/>
            <a:ext cx="4152901" cy="3693319"/>
          </a:xfrm>
          <a:prstGeom prst="rect">
            <a:avLst/>
          </a:prstGeom>
          <a:noFill/>
        </p:spPr>
        <p:txBody>
          <a:bodyPr wrap="square" rtlCol="0">
            <a:spAutoFit/>
          </a:bodyPr>
          <a:lstStyle/>
          <a:p>
            <a:pPr marL="285750" indent="-285750" algn="l">
              <a:buFont typeface="Arial" panose="020B0604020202020204" pitchFamily="34" charset="0"/>
              <a:buChar char="•"/>
            </a:pPr>
            <a:r>
              <a:rPr lang="en-GB" dirty="0"/>
              <a:t>History can embed the ESDGC by teaching the impact of past events linked to relevant topics have had on the world and how it effected different aspects of the environment physically, economically and how it is continued now. Schools can also include extra curricular activities which are focused on these topics which encourage students to make practical changes to their community and make positive impact on themselves and other students (Henry Tudor School, 2023). </a:t>
            </a:r>
            <a:endParaRPr lang="en-US" dirty="0"/>
          </a:p>
        </p:txBody>
      </p:sp>
    </p:spTree>
    <p:extLst>
      <p:ext uri="{BB962C8B-B14F-4D97-AF65-F5344CB8AC3E}">
        <p14:creationId xmlns:p14="http://schemas.microsoft.com/office/powerpoint/2010/main" val="673076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14DD55-9F9D-B349-AD08-8F3218D0631C}"/>
              </a:ext>
            </a:extLst>
          </p:cNvPr>
          <p:cNvSpPr txBox="1"/>
          <p:nvPr/>
        </p:nvSpPr>
        <p:spPr>
          <a:xfrm>
            <a:off x="99060" y="0"/>
            <a:ext cx="11993879" cy="6186309"/>
          </a:xfrm>
          <a:prstGeom prst="rect">
            <a:avLst/>
          </a:prstGeom>
          <a:noFill/>
        </p:spPr>
        <p:txBody>
          <a:bodyPr wrap="square">
            <a:spAutoFit/>
          </a:bodyPr>
          <a:lstStyle/>
          <a:p>
            <a:r>
              <a:rPr lang="en-GB" dirty="0"/>
              <a:t>Reference List</a:t>
            </a:r>
          </a:p>
          <a:p>
            <a:endParaRPr lang="en-GB" dirty="0"/>
          </a:p>
          <a:p>
            <a:r>
              <a:rPr lang="en-GB" dirty="0"/>
              <a:t>Bennell. S. (2017) </a:t>
            </a:r>
            <a:r>
              <a:rPr lang="en-GB" i="1" dirty="0"/>
              <a:t>ESDGC in primary schools:exploring practice, development and influences. </a:t>
            </a:r>
            <a:r>
              <a:rPr lang="en-GB" dirty="0"/>
              <a:t>Available at: </a:t>
            </a:r>
            <a:r>
              <a:rPr lang="en-GB" dirty="0">
                <a:hlinkClick r:id="rId2"/>
              </a:rPr>
              <a:t>https://</a:t>
            </a:r>
            <a:r>
              <a:rPr lang="en-GB" dirty="0" err="1">
                <a:hlinkClick r:id="rId2"/>
              </a:rPr>
              <a:t>research.bangor.ac.uk</a:t>
            </a:r>
            <a:r>
              <a:rPr lang="en-GB" dirty="0">
                <a:hlinkClick r:id="rId2"/>
              </a:rPr>
              <a:t>/portal/files/20576580/</a:t>
            </a:r>
            <a:r>
              <a:rPr lang="en-GB" dirty="0" err="1">
                <a:hlinkClick r:id="rId2"/>
              </a:rPr>
              <a:t>nullhttps</a:t>
            </a:r>
            <a:r>
              <a:rPr lang="en-GB" dirty="0">
                <a:hlinkClick r:id="rId2"/>
              </a:rPr>
              <a:t>://</a:t>
            </a:r>
            <a:r>
              <a:rPr lang="en-GB" dirty="0" err="1">
                <a:hlinkClick r:id="rId2"/>
              </a:rPr>
              <a:t>research.bangor.ac.uk</a:t>
            </a:r>
            <a:r>
              <a:rPr lang="en-GB" dirty="0">
                <a:hlinkClick r:id="rId2"/>
              </a:rPr>
              <a:t>/portal/files/20576580/null</a:t>
            </a:r>
            <a:r>
              <a:rPr lang="en-GB" dirty="0"/>
              <a:t> (Accessed: 27</a:t>
            </a:r>
            <a:r>
              <a:rPr lang="en-GB" baseline="30000" dirty="0"/>
              <a:t>th</a:t>
            </a:r>
            <a:r>
              <a:rPr lang="en-GB" dirty="0"/>
              <a:t> Feb 2024). </a:t>
            </a:r>
          </a:p>
          <a:p>
            <a:r>
              <a:rPr lang="en-GB" dirty="0"/>
              <a:t>CWVYS (no date) </a:t>
            </a:r>
            <a:r>
              <a:rPr lang="en-GB" i="1" dirty="0"/>
              <a:t>Working together for the good of each other. </a:t>
            </a:r>
            <a:r>
              <a:rPr lang="en-GB" dirty="0"/>
              <a:t>Available at: </a:t>
            </a:r>
            <a:r>
              <a:rPr lang="en-GB" dirty="0">
                <a:hlinkClick r:id="rId3"/>
              </a:rPr>
              <a:t>https://</a:t>
            </a:r>
            <a:r>
              <a:rPr lang="en-GB" dirty="0" err="1">
                <a:hlinkClick r:id="rId3"/>
              </a:rPr>
              <a:t>www.cwvys.org.uk</a:t>
            </a:r>
            <a:r>
              <a:rPr lang="en-GB" dirty="0">
                <a:hlinkClick r:id="rId3"/>
              </a:rPr>
              <a:t>/</a:t>
            </a:r>
            <a:r>
              <a:rPr lang="en-GB" dirty="0" err="1">
                <a:hlinkClick r:id="rId3"/>
              </a:rPr>
              <a:t>wp-content</a:t>
            </a:r>
            <a:r>
              <a:rPr lang="en-GB" dirty="0">
                <a:hlinkClick r:id="rId3"/>
              </a:rPr>
              <a:t>/uploads/2014/06/</a:t>
            </a:r>
            <a:r>
              <a:rPr lang="en-GB" dirty="0" err="1">
                <a:hlinkClick r:id="rId3"/>
              </a:rPr>
              <a:t>HB-Sustinable</a:t>
            </a:r>
            <a:r>
              <a:rPr lang="en-GB" dirty="0">
                <a:hlinkClick r:id="rId3"/>
              </a:rPr>
              <a:t>-Development-Global-Citizenship.pdf</a:t>
            </a:r>
            <a:r>
              <a:rPr lang="en-GB" dirty="0"/>
              <a:t> (Accessed: 27</a:t>
            </a:r>
            <a:r>
              <a:rPr lang="en-GB" baseline="30000" dirty="0"/>
              <a:t>th</a:t>
            </a:r>
            <a:r>
              <a:rPr lang="en-GB" dirty="0"/>
              <a:t> Feb 2024).</a:t>
            </a:r>
          </a:p>
          <a:p>
            <a:r>
              <a:rPr lang="en-GB" dirty="0"/>
              <a:t>Davidson. J (No date) </a:t>
            </a:r>
            <a:r>
              <a:rPr lang="en-GB" i="1" dirty="0"/>
              <a:t>Embedding a culture of sustainability in schools. </a:t>
            </a:r>
            <a:r>
              <a:rPr lang="en-GB" dirty="0"/>
              <a:t>Available at: </a:t>
            </a:r>
            <a:r>
              <a:rPr lang="en-GB" dirty="0">
                <a:hlinkClick r:id="rId4"/>
              </a:rPr>
              <a:t>https://</a:t>
            </a:r>
            <a:r>
              <a:rPr lang="en-GB" dirty="0" err="1">
                <a:hlinkClick r:id="rId4"/>
              </a:rPr>
              <a:t>www.teachsecondary.com</a:t>
            </a:r>
            <a:r>
              <a:rPr lang="en-GB" dirty="0">
                <a:hlinkClick r:id="rId4"/>
              </a:rPr>
              <a:t>/</a:t>
            </a:r>
            <a:r>
              <a:rPr lang="en-GB" dirty="0" err="1">
                <a:hlinkClick r:id="rId4"/>
              </a:rPr>
              <a:t>zipfiles</a:t>
            </a:r>
            <a:r>
              <a:rPr lang="en-GB" dirty="0">
                <a:hlinkClick r:id="rId4"/>
              </a:rPr>
              <a:t>/Embedding_a_culture_of_sustainability_in_schools.pdf</a:t>
            </a:r>
            <a:r>
              <a:rPr lang="en-GB" dirty="0"/>
              <a:t> (Accessed: 27</a:t>
            </a:r>
            <a:r>
              <a:rPr lang="en-GB" baseline="30000" dirty="0"/>
              <a:t>th</a:t>
            </a:r>
            <a:r>
              <a:rPr lang="en-GB" dirty="0"/>
              <a:t> Feb 2024). </a:t>
            </a:r>
          </a:p>
          <a:p>
            <a:r>
              <a:rPr lang="en-GB" dirty="0"/>
              <a:t>Henry Tudor School (2023) </a:t>
            </a:r>
            <a:r>
              <a:rPr lang="en-GB" i="1" dirty="0"/>
              <a:t>Sustainable development and global citizenship policy. </a:t>
            </a:r>
            <a:r>
              <a:rPr lang="en-GB" dirty="0"/>
              <a:t>Available at: </a:t>
            </a:r>
            <a:r>
              <a:rPr lang="en-GB" dirty="0">
                <a:hlinkClick r:id="rId5"/>
              </a:rPr>
              <a:t>https://</a:t>
            </a:r>
            <a:r>
              <a:rPr lang="en-GB" dirty="0" err="1">
                <a:hlinkClick r:id="rId5"/>
              </a:rPr>
              <a:t>www.yht.wales</a:t>
            </a:r>
            <a:r>
              <a:rPr lang="en-GB" dirty="0">
                <a:hlinkClick r:id="rId5"/>
              </a:rPr>
              <a:t>/doc.php?doc=2441&amp;h=88b17a3961cb61b00c7a465ad2a9eb11f3047dd2e39024c8e777431e1cafa0f6ea2aad6bbc06cb58afb43c0f79075976e9cc5efe3cd8c2055422a8887b9ab3ba</a:t>
            </a:r>
            <a:r>
              <a:rPr lang="en-GB" dirty="0"/>
              <a:t> (Accessed: 27</a:t>
            </a:r>
            <a:r>
              <a:rPr lang="en-GB" baseline="30000" dirty="0"/>
              <a:t>th</a:t>
            </a:r>
            <a:r>
              <a:rPr lang="en-GB" dirty="0"/>
              <a:t> Feb 2024). </a:t>
            </a:r>
          </a:p>
          <a:p>
            <a:r>
              <a:rPr lang="en-GB" dirty="0" err="1"/>
              <a:t>Hwb</a:t>
            </a:r>
            <a:r>
              <a:rPr lang="en-GB" dirty="0"/>
              <a:t> (2012) </a:t>
            </a:r>
            <a:r>
              <a:rPr lang="en-GB" i="1" dirty="0"/>
              <a:t>Education for Sustainable Development and Global </a:t>
            </a:r>
            <a:r>
              <a:rPr lang="en-GB" i="1" dirty="0" err="1"/>
              <a:t>Citezenship</a:t>
            </a:r>
            <a:r>
              <a:rPr lang="en-GB" i="1" dirty="0"/>
              <a:t>. </a:t>
            </a:r>
            <a:r>
              <a:rPr lang="en-GB" dirty="0"/>
              <a:t>Available at: https://www.gov.wales/sites/default/files/publications/2018-02/education-for-sustainable-development-and-global-citizenship-a-common-understanding-for-the-adult-and-community-learning-sector.pdf  (Accessed: 27</a:t>
            </a:r>
            <a:r>
              <a:rPr lang="en-GB" baseline="30000" dirty="0"/>
              <a:t>th</a:t>
            </a:r>
            <a:r>
              <a:rPr lang="en-GB" dirty="0"/>
              <a:t> Feb 2024).</a:t>
            </a:r>
          </a:p>
          <a:p>
            <a:r>
              <a:rPr lang="en-GB" dirty="0"/>
              <a:t>J2E (2017) </a:t>
            </a:r>
            <a:r>
              <a:rPr lang="en-GB" i="1" dirty="0"/>
              <a:t>Policy document for education for sustainable development and global citizenship (ESDGC). </a:t>
            </a:r>
            <a:r>
              <a:rPr lang="en-GB" dirty="0"/>
              <a:t>Available at: </a:t>
            </a:r>
            <a:r>
              <a:rPr lang="en-GB" dirty="0">
                <a:hlinkClick r:id="rId6"/>
              </a:rPr>
              <a:t>https://www.j2e.com/</a:t>
            </a:r>
            <a:r>
              <a:rPr lang="en-GB" dirty="0" err="1">
                <a:hlinkClick r:id="rId6"/>
              </a:rPr>
              <a:t>portfield-special-school</a:t>
            </a:r>
            <a:r>
              <a:rPr lang="en-GB" dirty="0">
                <a:hlinkClick r:id="rId6"/>
              </a:rPr>
              <a:t>/JanO/Website+Documents/PDF/No.53.+ESDGC+Policy+%28Nov+2017%29.pdf</a:t>
            </a:r>
            <a:r>
              <a:rPr lang="en-GB" dirty="0"/>
              <a:t> (Accessed: 27</a:t>
            </a:r>
            <a:r>
              <a:rPr lang="en-GB" baseline="30000" dirty="0"/>
              <a:t>th</a:t>
            </a:r>
            <a:r>
              <a:rPr lang="en-GB" dirty="0"/>
              <a:t> Feb 2024). </a:t>
            </a:r>
          </a:p>
          <a:p>
            <a:r>
              <a:rPr lang="en-GB" dirty="0"/>
              <a:t>T2 (no date) </a:t>
            </a:r>
            <a:r>
              <a:rPr lang="en-GB" i="1" dirty="0"/>
              <a:t>Education for sustainable development and global citizenship (ESDGC). </a:t>
            </a:r>
            <a:r>
              <a:rPr lang="en-GB" dirty="0"/>
              <a:t>Available at: </a:t>
            </a:r>
            <a:r>
              <a:rPr lang="en-GB" dirty="0">
                <a:hlinkClick r:id="rId7"/>
              </a:rPr>
              <a:t>https://www.t2group.co.uk/</a:t>
            </a:r>
            <a:r>
              <a:rPr lang="en-GB" dirty="0" err="1">
                <a:hlinkClick r:id="rId7"/>
              </a:rPr>
              <a:t>esdgc.htmlhttps</a:t>
            </a:r>
            <a:r>
              <a:rPr lang="en-GB" dirty="0">
                <a:hlinkClick r:id="rId7"/>
              </a:rPr>
              <a:t>://www.t2group.co.uk/</a:t>
            </a:r>
            <a:r>
              <a:rPr lang="en-GB" dirty="0" err="1">
                <a:hlinkClick r:id="rId7"/>
              </a:rPr>
              <a:t>esdgc.html</a:t>
            </a:r>
            <a:r>
              <a:rPr lang="en-GB" dirty="0"/>
              <a:t> (Accessed: 27</a:t>
            </a:r>
            <a:r>
              <a:rPr lang="en-GB" baseline="30000" dirty="0"/>
              <a:t>th</a:t>
            </a:r>
            <a:r>
              <a:rPr lang="en-GB" dirty="0"/>
              <a:t> Feb 2024).</a:t>
            </a:r>
          </a:p>
          <a:p>
            <a:endParaRPr lang="en-GB" dirty="0"/>
          </a:p>
          <a:p>
            <a:endParaRPr lang="en-US" dirty="0"/>
          </a:p>
        </p:txBody>
      </p:sp>
    </p:spTree>
    <p:extLst>
      <p:ext uri="{BB962C8B-B14F-4D97-AF65-F5344CB8AC3E}">
        <p14:creationId xmlns:p14="http://schemas.microsoft.com/office/powerpoint/2010/main" val="313980508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Frame</vt:lpstr>
      <vt:lpstr>PowerPoint Presentation</vt:lpstr>
      <vt:lpstr>PowerPoint Presentation</vt:lpstr>
      <vt:lpstr>ESDGC in secondary schools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Keesha Cole Walters (2116782)</dc:creator>
  <cp:lastModifiedBy>Keesha Cole Walters (2116782)</cp:lastModifiedBy>
  <cp:revision>2</cp:revision>
  <dcterms:created xsi:type="dcterms:W3CDTF">2024-03-02T16:21:08Z</dcterms:created>
  <dcterms:modified xsi:type="dcterms:W3CDTF">2024-03-03T14:36:51Z</dcterms:modified>
</cp:coreProperties>
</file>