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901" autoAdjust="0"/>
    <p:restoredTop sz="94643"/>
  </p:normalViewPr>
  <p:slideViewPr>
    <p:cSldViewPr snapToGrid="0">
      <p:cViewPr varScale="1">
        <p:scale>
          <a:sx n="78" d="100"/>
          <a:sy n="78" d="100"/>
        </p:scale>
        <p:origin x="97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2.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svg"/><Relationship Id="rId1" Type="http://schemas.openxmlformats.org/officeDocument/2006/relationships/image" Target="../media/image5.svg"/><Relationship Id="rId6" Type="http://schemas.openxmlformats.org/officeDocument/2006/relationships/image" Target="../media/image10.svg"/><Relationship Id="rId5" Type="http://schemas.openxmlformats.org/officeDocument/2006/relationships/image" Target="../media/image9.svg"/><Relationship Id="rId4" Type="http://schemas.openxmlformats.org/officeDocument/2006/relationships/image" Target="../media/image8.svg"/></Relationships>
</file>

<file path=ppt/diagrams/_rels/data4.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5.svg"/><Relationship Id="rId1" Type="http://schemas.openxmlformats.org/officeDocument/2006/relationships/image" Target="../media/image6.svg"/><Relationship Id="rId6" Type="http://schemas.openxmlformats.org/officeDocument/2006/relationships/image" Target="../media/image8.svg"/><Relationship Id="rId5" Type="http://schemas.openxmlformats.org/officeDocument/2006/relationships/image" Target="../media/image16.svg"/><Relationship Id="rId4" Type="http://schemas.openxmlformats.org/officeDocument/2006/relationships/image" Target="../media/image15.svg"/></Relationships>
</file>

<file path=ppt/diagrams/_rels/drawing2.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svg"/><Relationship Id="rId1" Type="http://schemas.openxmlformats.org/officeDocument/2006/relationships/image" Target="../media/image5.svg"/><Relationship Id="rId6" Type="http://schemas.openxmlformats.org/officeDocument/2006/relationships/image" Target="../media/image10.svg"/><Relationship Id="rId5" Type="http://schemas.openxmlformats.org/officeDocument/2006/relationships/image" Target="../media/image9.svg"/><Relationship Id="rId4" Type="http://schemas.openxmlformats.org/officeDocument/2006/relationships/image" Target="../media/image8.svg"/></Relationships>
</file>

<file path=ppt/diagrams/_rels/drawing4.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5.svg"/><Relationship Id="rId1" Type="http://schemas.openxmlformats.org/officeDocument/2006/relationships/image" Target="../media/image6.svg"/><Relationship Id="rId6" Type="http://schemas.openxmlformats.org/officeDocument/2006/relationships/image" Target="../media/image8.svg"/><Relationship Id="rId5" Type="http://schemas.openxmlformats.org/officeDocument/2006/relationships/image" Target="../media/image16.svg"/><Relationship Id="rId4" Type="http://schemas.openxmlformats.org/officeDocument/2006/relationships/image" Target="../media/image15.svg"/></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3">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4">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CA24FDFC-2CDE-4C37-AC70-B4A91D6A5D76}" type="doc">
      <dgm:prSet loTypeId="urn:microsoft.com/office/officeart/2005/8/layout/default#1" loCatId="list" qsTypeId="urn:microsoft.com/office/officeart/2005/8/quickstyle/simple1#1" qsCatId="simple" csTypeId="urn:microsoft.com/office/officeart/2005/8/colors/accent1_2#1" csCatId="accent1"/>
      <dgm:spPr/>
      <dgm:t>
        <a:bodyPr/>
        <a:lstStyle/>
        <a:p>
          <a:endParaRPr lang="en-US"/>
        </a:p>
      </dgm:t>
    </dgm:pt>
    <dgm:pt modelId="{0E4E5C4F-9657-4FC3-AEB4-5A03938D8B39}">
      <dgm:prSet/>
      <dgm:spPr/>
      <dgm:t>
        <a:bodyPr/>
        <a:lstStyle/>
        <a:p>
          <a:r>
            <a:rPr lang="en-IN">
              <a:latin typeface="Arial" panose="020B0604020202020204" pitchFamily="34" charset="0"/>
              <a:cs typeface="Arial" panose="020B0604020202020204" pitchFamily="34" charset="0"/>
            </a:rPr>
            <a:t>COPD is a heterogeneous lung condition causing persistent respiratory symptoms and progressive airflow obstruction (Agustí et al., 2023). </a:t>
          </a:r>
          <a:endParaRPr lang="en-US">
            <a:latin typeface="Arial" panose="020B0604020202020204" pitchFamily="34" charset="0"/>
            <a:cs typeface="Arial" panose="020B0604020202020204" pitchFamily="34" charset="0"/>
          </a:endParaRPr>
        </a:p>
      </dgm:t>
    </dgm:pt>
    <dgm:pt modelId="{F5F87B79-04D8-4201-8908-E3539AC100AB}" type="parTrans" cxnId="{355E50DF-B4A2-4393-86FA-371CD8BD633A}">
      <dgm:prSet/>
      <dgm:spPr/>
      <dgm:t>
        <a:bodyPr/>
        <a:lstStyle/>
        <a:p>
          <a:endParaRPr lang="en-US"/>
        </a:p>
      </dgm:t>
    </dgm:pt>
    <dgm:pt modelId="{1DBD66D5-F810-44EB-B348-AE5640207F7E}" type="sibTrans" cxnId="{355E50DF-B4A2-4393-86FA-371CD8BD633A}">
      <dgm:prSet/>
      <dgm:spPr/>
      <dgm:t>
        <a:bodyPr/>
        <a:lstStyle/>
        <a:p>
          <a:endParaRPr lang="en-US"/>
        </a:p>
      </dgm:t>
    </dgm:pt>
    <dgm:pt modelId="{8248F8FD-D6A3-4F42-8BD7-032D31940CE7}">
      <dgm:prSet/>
      <dgm:spPr/>
      <dgm:t>
        <a:bodyPr/>
        <a:lstStyle/>
        <a:p>
          <a:r>
            <a:rPr lang="en-IN" dirty="0">
              <a:latin typeface="Arial" panose="020B0604020202020204" pitchFamily="34" charset="0"/>
              <a:cs typeface="Arial" panose="020B0604020202020204" pitchFamily="34" charset="0"/>
            </a:rPr>
            <a:t>Chronic airway inflammation and alveolar destruction progressively impair expiration and pulmonary gas exchange (Xu et al., 2024). </a:t>
          </a:r>
          <a:endParaRPr lang="en-US" dirty="0">
            <a:latin typeface="Arial" panose="020B0604020202020204" pitchFamily="34" charset="0"/>
            <a:cs typeface="Arial" panose="020B0604020202020204" pitchFamily="34" charset="0"/>
          </a:endParaRPr>
        </a:p>
      </dgm:t>
    </dgm:pt>
    <dgm:pt modelId="{43533A8D-54BE-4151-A96B-8710B19DE45B}" type="parTrans" cxnId="{24391389-4EBA-4F28-A093-6081A80127FE}">
      <dgm:prSet/>
      <dgm:spPr/>
      <dgm:t>
        <a:bodyPr/>
        <a:lstStyle/>
        <a:p>
          <a:endParaRPr lang="en-US"/>
        </a:p>
      </dgm:t>
    </dgm:pt>
    <dgm:pt modelId="{B3CEFE57-2FB7-4DB1-8C17-F256B078E6D8}" type="sibTrans" cxnId="{24391389-4EBA-4F28-A093-6081A80127FE}">
      <dgm:prSet/>
      <dgm:spPr/>
      <dgm:t>
        <a:bodyPr/>
        <a:lstStyle/>
        <a:p>
          <a:endParaRPr lang="en-US"/>
        </a:p>
      </dgm:t>
    </dgm:pt>
    <dgm:pt modelId="{744A31F8-C6AD-4641-9C25-B47E5BAD970E}">
      <dgm:prSet/>
      <dgm:spPr/>
      <dgm:t>
        <a:bodyPr/>
        <a:lstStyle/>
        <a:p>
          <a:r>
            <a:rPr lang="en-IN">
              <a:latin typeface="Arial" panose="020B0604020202020204" pitchFamily="34" charset="0"/>
              <a:cs typeface="Arial" panose="020B0604020202020204" pitchFamily="34" charset="0"/>
            </a:rPr>
            <a:t>Breathlessness, chronic cough, sputum production and wheezing are the principal clinical symptoms (NHS, 2023). </a:t>
          </a:r>
          <a:endParaRPr lang="en-US">
            <a:latin typeface="Arial" panose="020B0604020202020204" pitchFamily="34" charset="0"/>
            <a:cs typeface="Arial" panose="020B0604020202020204" pitchFamily="34" charset="0"/>
          </a:endParaRPr>
        </a:p>
      </dgm:t>
    </dgm:pt>
    <dgm:pt modelId="{4C2D1634-37DF-40B6-9BCA-1548214D6979}" type="parTrans" cxnId="{D20CE8B2-BE7F-47B8-A014-7DA69DBD38C1}">
      <dgm:prSet/>
      <dgm:spPr/>
      <dgm:t>
        <a:bodyPr/>
        <a:lstStyle/>
        <a:p>
          <a:endParaRPr lang="en-US"/>
        </a:p>
      </dgm:t>
    </dgm:pt>
    <dgm:pt modelId="{C15A61E0-CC5F-45FC-BE11-FF426C6D41A6}" type="sibTrans" cxnId="{D20CE8B2-BE7F-47B8-A014-7DA69DBD38C1}">
      <dgm:prSet/>
      <dgm:spPr/>
      <dgm:t>
        <a:bodyPr/>
        <a:lstStyle/>
        <a:p>
          <a:endParaRPr lang="en-US"/>
        </a:p>
      </dgm:t>
    </dgm:pt>
    <dgm:pt modelId="{E8D9CCF8-380D-4C08-9BB2-14D157836840}">
      <dgm:prSet/>
      <dgm:spPr/>
      <dgm:t>
        <a:bodyPr/>
        <a:lstStyle/>
        <a:p>
          <a:r>
            <a:rPr lang="en-IN">
              <a:latin typeface="Arial" panose="020B0604020202020204" pitchFamily="34" charset="0"/>
              <a:cs typeface="Arial" panose="020B0604020202020204" pitchFamily="34" charset="0"/>
            </a:rPr>
            <a:t>Tobacco smoking remains the leading cause, although non-smoking pathways are increasingly recognised (Curtis, 2023). </a:t>
          </a:r>
          <a:endParaRPr lang="en-US">
            <a:latin typeface="Arial" panose="020B0604020202020204" pitchFamily="34" charset="0"/>
            <a:cs typeface="Arial" panose="020B0604020202020204" pitchFamily="34" charset="0"/>
          </a:endParaRPr>
        </a:p>
      </dgm:t>
    </dgm:pt>
    <dgm:pt modelId="{BE2AE272-07D3-472B-A216-7956585566D2}" type="parTrans" cxnId="{7610A512-CC89-4C01-98DC-5A007FBFE6FA}">
      <dgm:prSet/>
      <dgm:spPr/>
      <dgm:t>
        <a:bodyPr/>
        <a:lstStyle/>
        <a:p>
          <a:endParaRPr lang="en-US"/>
        </a:p>
      </dgm:t>
    </dgm:pt>
    <dgm:pt modelId="{4CCB523A-423E-4217-84E8-7874E9D9390E}" type="sibTrans" cxnId="{7610A512-CC89-4C01-98DC-5A007FBFE6FA}">
      <dgm:prSet/>
      <dgm:spPr/>
      <dgm:t>
        <a:bodyPr/>
        <a:lstStyle/>
        <a:p>
          <a:endParaRPr lang="en-US"/>
        </a:p>
      </dgm:t>
    </dgm:pt>
    <dgm:pt modelId="{CE320D3D-535E-4BFB-B57A-22B66F727B45}">
      <dgm:prSet/>
      <dgm:spPr/>
      <dgm:t>
        <a:bodyPr/>
        <a:lstStyle/>
        <a:p>
          <a:r>
            <a:rPr lang="en-IN">
              <a:latin typeface="Arial" panose="020B0604020202020204" pitchFamily="34" charset="0"/>
              <a:cs typeface="Arial" panose="020B0604020202020204" pitchFamily="34" charset="0"/>
            </a:rPr>
            <a:t>Air pollution, occupational dusts and early-life respiratory insults also substantially increase COPD risk (World Health Organization, 2026). </a:t>
          </a:r>
          <a:endParaRPr lang="en-US">
            <a:latin typeface="Arial" panose="020B0604020202020204" pitchFamily="34" charset="0"/>
            <a:cs typeface="Arial" panose="020B0604020202020204" pitchFamily="34" charset="0"/>
          </a:endParaRPr>
        </a:p>
      </dgm:t>
    </dgm:pt>
    <dgm:pt modelId="{9EF40C5A-2003-41F5-87C6-21974E7ADF41}" type="parTrans" cxnId="{A98494AC-2105-459B-ACDC-F1C61B61B910}">
      <dgm:prSet/>
      <dgm:spPr/>
      <dgm:t>
        <a:bodyPr/>
        <a:lstStyle/>
        <a:p>
          <a:endParaRPr lang="en-US"/>
        </a:p>
      </dgm:t>
    </dgm:pt>
    <dgm:pt modelId="{3E58A8D2-94BF-4DAA-A5B8-F8A939BB641A}" type="sibTrans" cxnId="{A98494AC-2105-459B-ACDC-F1C61B61B910}">
      <dgm:prSet/>
      <dgm:spPr/>
      <dgm:t>
        <a:bodyPr/>
        <a:lstStyle/>
        <a:p>
          <a:endParaRPr lang="en-US"/>
        </a:p>
      </dgm:t>
    </dgm:pt>
    <dgm:pt modelId="{AA236325-A93E-4DCB-86E1-50F85D3F4263}">
      <dgm:prSet/>
      <dgm:spPr/>
      <dgm:t>
        <a:bodyPr/>
        <a:lstStyle/>
        <a:p>
          <a:r>
            <a:rPr lang="en-IN">
              <a:latin typeface="Arial" panose="020B0604020202020204" pitchFamily="34" charset="0"/>
              <a:cs typeface="Arial" panose="020B0604020202020204" pitchFamily="34" charset="0"/>
            </a:rPr>
            <a:t>Alpha-1 antitrypsin deficiency is an important inherited cause requiring targeted clinical consideration (NHLBI, 2024). </a:t>
          </a:r>
          <a:endParaRPr lang="en-US">
            <a:latin typeface="Arial" panose="020B0604020202020204" pitchFamily="34" charset="0"/>
            <a:cs typeface="Arial" panose="020B0604020202020204" pitchFamily="34" charset="0"/>
          </a:endParaRPr>
        </a:p>
      </dgm:t>
    </dgm:pt>
    <dgm:pt modelId="{C6878537-C4A5-41B1-A9C9-D997C516082B}" type="parTrans" cxnId="{ACF2FC3D-EE51-4CA0-A288-438CC93E5F03}">
      <dgm:prSet/>
      <dgm:spPr/>
      <dgm:t>
        <a:bodyPr/>
        <a:lstStyle/>
        <a:p>
          <a:endParaRPr lang="en-US"/>
        </a:p>
      </dgm:t>
    </dgm:pt>
    <dgm:pt modelId="{E9DF9CEC-2B96-45CF-A87E-40F111E1BF7E}" type="sibTrans" cxnId="{ACF2FC3D-EE51-4CA0-A288-438CC93E5F03}">
      <dgm:prSet/>
      <dgm:spPr/>
      <dgm:t>
        <a:bodyPr/>
        <a:lstStyle/>
        <a:p>
          <a:endParaRPr lang="en-US"/>
        </a:p>
      </dgm:t>
    </dgm:pt>
    <dgm:pt modelId="{F050BC70-35C2-664D-BC45-70F3DCD7581A}" type="pres">
      <dgm:prSet presAssocID="{CA24FDFC-2CDE-4C37-AC70-B4A91D6A5D76}" presName="diagram" presStyleCnt="0">
        <dgm:presLayoutVars>
          <dgm:dir/>
          <dgm:resizeHandles val="exact"/>
        </dgm:presLayoutVars>
      </dgm:prSet>
      <dgm:spPr/>
    </dgm:pt>
    <dgm:pt modelId="{4AA3616A-F206-6C4E-A170-10E8C2277CFF}" type="pres">
      <dgm:prSet presAssocID="{0E4E5C4F-9657-4FC3-AEB4-5A03938D8B39}" presName="node" presStyleLbl="node1" presStyleIdx="0" presStyleCnt="6">
        <dgm:presLayoutVars>
          <dgm:bulletEnabled val="1"/>
        </dgm:presLayoutVars>
      </dgm:prSet>
      <dgm:spPr/>
    </dgm:pt>
    <dgm:pt modelId="{927CBEE6-418C-3540-B285-BF2342ABADC1}" type="pres">
      <dgm:prSet presAssocID="{1DBD66D5-F810-44EB-B348-AE5640207F7E}" presName="sibTrans" presStyleCnt="0"/>
      <dgm:spPr/>
    </dgm:pt>
    <dgm:pt modelId="{D465471B-6138-8341-A93B-48DA175783C9}" type="pres">
      <dgm:prSet presAssocID="{8248F8FD-D6A3-4F42-8BD7-032D31940CE7}" presName="node" presStyleLbl="node1" presStyleIdx="1" presStyleCnt="6">
        <dgm:presLayoutVars>
          <dgm:bulletEnabled val="1"/>
        </dgm:presLayoutVars>
      </dgm:prSet>
      <dgm:spPr/>
    </dgm:pt>
    <dgm:pt modelId="{22BB14EE-C4B2-424A-BB72-6BE7583D6AB2}" type="pres">
      <dgm:prSet presAssocID="{B3CEFE57-2FB7-4DB1-8C17-F256B078E6D8}" presName="sibTrans" presStyleCnt="0"/>
      <dgm:spPr/>
    </dgm:pt>
    <dgm:pt modelId="{6D5F92D5-039D-8848-966C-83900009EADB}" type="pres">
      <dgm:prSet presAssocID="{744A31F8-C6AD-4641-9C25-B47E5BAD970E}" presName="node" presStyleLbl="node1" presStyleIdx="2" presStyleCnt="6">
        <dgm:presLayoutVars>
          <dgm:bulletEnabled val="1"/>
        </dgm:presLayoutVars>
      </dgm:prSet>
      <dgm:spPr/>
    </dgm:pt>
    <dgm:pt modelId="{911451E8-813F-4F45-A126-85E976384318}" type="pres">
      <dgm:prSet presAssocID="{C15A61E0-CC5F-45FC-BE11-FF426C6D41A6}" presName="sibTrans" presStyleCnt="0"/>
      <dgm:spPr/>
    </dgm:pt>
    <dgm:pt modelId="{C3C2BD73-460B-F340-8CDB-BF9CBA5A1AF0}" type="pres">
      <dgm:prSet presAssocID="{E8D9CCF8-380D-4C08-9BB2-14D157836840}" presName="node" presStyleLbl="node1" presStyleIdx="3" presStyleCnt="6">
        <dgm:presLayoutVars>
          <dgm:bulletEnabled val="1"/>
        </dgm:presLayoutVars>
      </dgm:prSet>
      <dgm:spPr/>
    </dgm:pt>
    <dgm:pt modelId="{C94C1137-3639-234A-8A6B-5AAE140A1C17}" type="pres">
      <dgm:prSet presAssocID="{4CCB523A-423E-4217-84E8-7874E9D9390E}" presName="sibTrans" presStyleCnt="0"/>
      <dgm:spPr/>
    </dgm:pt>
    <dgm:pt modelId="{4F66D586-45D4-7547-AF53-A32C40FCA625}" type="pres">
      <dgm:prSet presAssocID="{CE320D3D-535E-4BFB-B57A-22B66F727B45}" presName="node" presStyleLbl="node1" presStyleIdx="4" presStyleCnt="6">
        <dgm:presLayoutVars>
          <dgm:bulletEnabled val="1"/>
        </dgm:presLayoutVars>
      </dgm:prSet>
      <dgm:spPr/>
    </dgm:pt>
    <dgm:pt modelId="{D8820D3D-F07A-DD42-A607-F41C2D0F092E}" type="pres">
      <dgm:prSet presAssocID="{3E58A8D2-94BF-4DAA-A5B8-F8A939BB641A}" presName="sibTrans" presStyleCnt="0"/>
      <dgm:spPr/>
    </dgm:pt>
    <dgm:pt modelId="{7DD734E9-2E70-214B-8CF7-4648233349EB}" type="pres">
      <dgm:prSet presAssocID="{AA236325-A93E-4DCB-86E1-50F85D3F4263}" presName="node" presStyleLbl="node1" presStyleIdx="5" presStyleCnt="6">
        <dgm:presLayoutVars>
          <dgm:bulletEnabled val="1"/>
        </dgm:presLayoutVars>
      </dgm:prSet>
      <dgm:spPr/>
    </dgm:pt>
  </dgm:ptLst>
  <dgm:cxnLst>
    <dgm:cxn modelId="{7610A512-CC89-4C01-98DC-5A007FBFE6FA}" srcId="{CA24FDFC-2CDE-4C37-AC70-B4A91D6A5D76}" destId="{E8D9CCF8-380D-4C08-9BB2-14D157836840}" srcOrd="3" destOrd="0" parTransId="{BE2AE272-07D3-472B-A216-7956585566D2}" sibTransId="{4CCB523A-423E-4217-84E8-7874E9D9390E}"/>
    <dgm:cxn modelId="{C8712129-B298-6940-8360-7F859829BED8}" type="presOf" srcId="{CE320D3D-535E-4BFB-B57A-22B66F727B45}" destId="{4F66D586-45D4-7547-AF53-A32C40FCA625}" srcOrd="0" destOrd="0" presId="urn:microsoft.com/office/officeart/2005/8/layout/default#1"/>
    <dgm:cxn modelId="{B9DD042C-2E48-FA42-BD04-E720FD187704}" type="presOf" srcId="{8248F8FD-D6A3-4F42-8BD7-032D31940CE7}" destId="{D465471B-6138-8341-A93B-48DA175783C9}" srcOrd="0" destOrd="0" presId="urn:microsoft.com/office/officeart/2005/8/layout/default#1"/>
    <dgm:cxn modelId="{D8215D33-25E9-C64F-A2DD-5C4DA63C4877}" type="presOf" srcId="{0E4E5C4F-9657-4FC3-AEB4-5A03938D8B39}" destId="{4AA3616A-F206-6C4E-A170-10E8C2277CFF}" srcOrd="0" destOrd="0" presId="urn:microsoft.com/office/officeart/2005/8/layout/default#1"/>
    <dgm:cxn modelId="{ACF2FC3D-EE51-4CA0-A288-438CC93E5F03}" srcId="{CA24FDFC-2CDE-4C37-AC70-B4A91D6A5D76}" destId="{AA236325-A93E-4DCB-86E1-50F85D3F4263}" srcOrd="5" destOrd="0" parTransId="{C6878537-C4A5-41B1-A9C9-D997C516082B}" sibTransId="{E9DF9CEC-2B96-45CF-A87E-40F111E1BF7E}"/>
    <dgm:cxn modelId="{A7A8496E-A0C8-CB44-B503-791FB4118F9B}" type="presOf" srcId="{744A31F8-C6AD-4641-9C25-B47E5BAD970E}" destId="{6D5F92D5-039D-8848-966C-83900009EADB}" srcOrd="0" destOrd="0" presId="urn:microsoft.com/office/officeart/2005/8/layout/default#1"/>
    <dgm:cxn modelId="{4E69D586-A20A-A744-BE92-F53A55E7122E}" type="presOf" srcId="{AA236325-A93E-4DCB-86E1-50F85D3F4263}" destId="{7DD734E9-2E70-214B-8CF7-4648233349EB}" srcOrd="0" destOrd="0" presId="urn:microsoft.com/office/officeart/2005/8/layout/default#1"/>
    <dgm:cxn modelId="{24391389-4EBA-4F28-A093-6081A80127FE}" srcId="{CA24FDFC-2CDE-4C37-AC70-B4A91D6A5D76}" destId="{8248F8FD-D6A3-4F42-8BD7-032D31940CE7}" srcOrd="1" destOrd="0" parTransId="{43533A8D-54BE-4151-A96B-8710B19DE45B}" sibTransId="{B3CEFE57-2FB7-4DB1-8C17-F256B078E6D8}"/>
    <dgm:cxn modelId="{A98494AC-2105-459B-ACDC-F1C61B61B910}" srcId="{CA24FDFC-2CDE-4C37-AC70-B4A91D6A5D76}" destId="{CE320D3D-535E-4BFB-B57A-22B66F727B45}" srcOrd="4" destOrd="0" parTransId="{9EF40C5A-2003-41F5-87C6-21974E7ADF41}" sibTransId="{3E58A8D2-94BF-4DAA-A5B8-F8A939BB641A}"/>
    <dgm:cxn modelId="{D20CE8B2-BE7F-47B8-A014-7DA69DBD38C1}" srcId="{CA24FDFC-2CDE-4C37-AC70-B4A91D6A5D76}" destId="{744A31F8-C6AD-4641-9C25-B47E5BAD970E}" srcOrd="2" destOrd="0" parTransId="{4C2D1634-37DF-40B6-9BCA-1548214D6979}" sibTransId="{C15A61E0-CC5F-45FC-BE11-FF426C6D41A6}"/>
    <dgm:cxn modelId="{E1CDCDD9-B7A0-A74D-B5F8-E99AEBE54673}" type="presOf" srcId="{E8D9CCF8-380D-4C08-9BB2-14D157836840}" destId="{C3C2BD73-460B-F340-8CDB-BF9CBA5A1AF0}" srcOrd="0" destOrd="0" presId="urn:microsoft.com/office/officeart/2005/8/layout/default#1"/>
    <dgm:cxn modelId="{355E50DF-B4A2-4393-86FA-371CD8BD633A}" srcId="{CA24FDFC-2CDE-4C37-AC70-B4A91D6A5D76}" destId="{0E4E5C4F-9657-4FC3-AEB4-5A03938D8B39}" srcOrd="0" destOrd="0" parTransId="{F5F87B79-04D8-4201-8908-E3539AC100AB}" sibTransId="{1DBD66D5-F810-44EB-B348-AE5640207F7E}"/>
    <dgm:cxn modelId="{62DCADE2-8793-A04F-9320-7EF8EBDBB8BD}" type="presOf" srcId="{CA24FDFC-2CDE-4C37-AC70-B4A91D6A5D76}" destId="{F050BC70-35C2-664D-BC45-70F3DCD7581A}" srcOrd="0" destOrd="0" presId="urn:microsoft.com/office/officeart/2005/8/layout/default#1"/>
    <dgm:cxn modelId="{1581D27A-7B0C-7A49-B321-3E512E341064}" type="presParOf" srcId="{F050BC70-35C2-664D-BC45-70F3DCD7581A}" destId="{4AA3616A-F206-6C4E-A170-10E8C2277CFF}" srcOrd="0" destOrd="0" presId="urn:microsoft.com/office/officeart/2005/8/layout/default#1"/>
    <dgm:cxn modelId="{19180DD6-4DF5-7343-A69E-BD5115280D89}" type="presParOf" srcId="{F050BC70-35C2-664D-BC45-70F3DCD7581A}" destId="{927CBEE6-418C-3540-B285-BF2342ABADC1}" srcOrd="1" destOrd="0" presId="urn:microsoft.com/office/officeart/2005/8/layout/default#1"/>
    <dgm:cxn modelId="{ACA7BC51-5435-A843-9B8E-6AB8E5340B1C}" type="presParOf" srcId="{F050BC70-35C2-664D-BC45-70F3DCD7581A}" destId="{D465471B-6138-8341-A93B-48DA175783C9}" srcOrd="2" destOrd="0" presId="urn:microsoft.com/office/officeart/2005/8/layout/default#1"/>
    <dgm:cxn modelId="{F075FC2B-5DF4-1140-B199-735D1DEC2338}" type="presParOf" srcId="{F050BC70-35C2-664D-BC45-70F3DCD7581A}" destId="{22BB14EE-C4B2-424A-BB72-6BE7583D6AB2}" srcOrd="3" destOrd="0" presId="urn:microsoft.com/office/officeart/2005/8/layout/default#1"/>
    <dgm:cxn modelId="{3C0332E1-AC4D-954B-8578-2CB4E648777F}" type="presParOf" srcId="{F050BC70-35C2-664D-BC45-70F3DCD7581A}" destId="{6D5F92D5-039D-8848-966C-83900009EADB}" srcOrd="4" destOrd="0" presId="urn:microsoft.com/office/officeart/2005/8/layout/default#1"/>
    <dgm:cxn modelId="{046AFA1F-CE28-F04C-A6B4-ED906AB348B5}" type="presParOf" srcId="{F050BC70-35C2-664D-BC45-70F3DCD7581A}" destId="{911451E8-813F-4F45-A126-85E976384318}" srcOrd="5" destOrd="0" presId="urn:microsoft.com/office/officeart/2005/8/layout/default#1"/>
    <dgm:cxn modelId="{B3277C9F-4CB1-B947-9BE0-6272C58B8C4E}" type="presParOf" srcId="{F050BC70-35C2-664D-BC45-70F3DCD7581A}" destId="{C3C2BD73-460B-F340-8CDB-BF9CBA5A1AF0}" srcOrd="6" destOrd="0" presId="urn:microsoft.com/office/officeart/2005/8/layout/default#1"/>
    <dgm:cxn modelId="{6CC9DCC2-AC6F-504A-9827-8E93E11F66DC}" type="presParOf" srcId="{F050BC70-35C2-664D-BC45-70F3DCD7581A}" destId="{C94C1137-3639-234A-8A6B-5AAE140A1C17}" srcOrd="7" destOrd="0" presId="urn:microsoft.com/office/officeart/2005/8/layout/default#1"/>
    <dgm:cxn modelId="{8C09832C-9B15-1F45-86B3-A66942943731}" type="presParOf" srcId="{F050BC70-35C2-664D-BC45-70F3DCD7581A}" destId="{4F66D586-45D4-7547-AF53-A32C40FCA625}" srcOrd="8" destOrd="0" presId="urn:microsoft.com/office/officeart/2005/8/layout/default#1"/>
    <dgm:cxn modelId="{9210B090-573B-374F-9F6F-A460985681EA}" type="presParOf" srcId="{F050BC70-35C2-664D-BC45-70F3DCD7581A}" destId="{D8820D3D-F07A-DD42-A607-F41C2D0F092E}" srcOrd="9" destOrd="0" presId="urn:microsoft.com/office/officeart/2005/8/layout/default#1"/>
    <dgm:cxn modelId="{A7DED0BD-11E8-7441-A3F3-E71B349C726C}" type="presParOf" srcId="{F050BC70-35C2-664D-BC45-70F3DCD7581A}" destId="{7DD734E9-2E70-214B-8CF7-4648233349EB}" srcOrd="10" destOrd="0" presId="urn:microsoft.com/office/officeart/2005/8/layout/defaul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71E5E5B-18CB-449B-AA32-969224B7EA4B}" type="doc">
      <dgm:prSet loTypeId="urn:microsoft.com/office/officeart/2018/2/layout/IconCircleList" loCatId="icon" qsTypeId="urn:microsoft.com/office/officeart/2005/8/quickstyle/simple1#2" qsCatId="simple" csTypeId="urn:microsoft.com/office/officeart/2005/8/colors/accent1_2#2" csCatId="accent1" phldr="1"/>
      <dgm:spPr/>
      <dgm:t>
        <a:bodyPr/>
        <a:lstStyle/>
        <a:p>
          <a:endParaRPr lang="en-US"/>
        </a:p>
      </dgm:t>
    </dgm:pt>
    <dgm:pt modelId="{DE25CAB9-5284-4CBA-B60B-2EB58E42AD5B}">
      <dgm:prSet custT="1"/>
      <dgm:spPr/>
      <dgm:t>
        <a:bodyPr/>
        <a:lstStyle/>
        <a:p>
          <a:pPr>
            <a:lnSpc>
              <a:spcPct val="100000"/>
            </a:lnSpc>
          </a:pPr>
          <a:r>
            <a:rPr lang="en-IN" sz="1200" dirty="0">
              <a:latin typeface="Arial" panose="020B0604020202020204" pitchFamily="34" charset="0"/>
              <a:cs typeface="Arial" panose="020B0604020202020204" pitchFamily="34" charset="0"/>
            </a:rPr>
            <a:t>Suspect COPD in adults over 35 with symptoms and relevant exposure history (NICE, 2025). </a:t>
          </a:r>
          <a:endParaRPr lang="en-US" sz="1200" dirty="0">
            <a:latin typeface="Arial" panose="020B0604020202020204" pitchFamily="34" charset="0"/>
            <a:cs typeface="Arial" panose="020B0604020202020204" pitchFamily="34" charset="0"/>
          </a:endParaRPr>
        </a:p>
      </dgm:t>
    </dgm:pt>
    <dgm:pt modelId="{BA79477F-6370-4A13-92FE-315DE91FDA3D}" type="parTrans" cxnId="{9AFE5EC1-10CD-45DB-A697-86D346DFA215}">
      <dgm:prSet/>
      <dgm:spPr/>
      <dgm:t>
        <a:bodyPr/>
        <a:lstStyle/>
        <a:p>
          <a:endParaRPr lang="en-US"/>
        </a:p>
      </dgm:t>
    </dgm:pt>
    <dgm:pt modelId="{2FBC68DF-AADA-41AE-89D1-A47878F32B98}" type="sibTrans" cxnId="{9AFE5EC1-10CD-45DB-A697-86D346DFA215}">
      <dgm:prSet/>
      <dgm:spPr/>
      <dgm:t>
        <a:bodyPr/>
        <a:lstStyle/>
        <a:p>
          <a:pPr>
            <a:lnSpc>
              <a:spcPct val="100000"/>
            </a:lnSpc>
          </a:pPr>
          <a:endParaRPr lang="en-US"/>
        </a:p>
      </dgm:t>
    </dgm:pt>
    <dgm:pt modelId="{862A21DB-48B1-428C-A60F-12C9787341BF}">
      <dgm:prSet custT="1"/>
      <dgm:spPr/>
      <dgm:t>
        <a:bodyPr/>
        <a:lstStyle/>
        <a:p>
          <a:pPr>
            <a:lnSpc>
              <a:spcPct val="100000"/>
            </a:lnSpc>
          </a:pPr>
          <a:r>
            <a:rPr lang="en-IN" sz="1200" dirty="0">
              <a:latin typeface="Arial" panose="020B0604020202020204" pitchFamily="34" charset="0"/>
              <a:cs typeface="Arial" panose="020B0604020202020204" pitchFamily="34" charset="0"/>
            </a:rPr>
            <a:t>Clinical history should assess smoking, occupational exposure, breathlessness, cough and exacerbations (NICE, 2025). </a:t>
          </a:r>
          <a:endParaRPr lang="en-US" sz="1200" dirty="0">
            <a:latin typeface="Arial" panose="020B0604020202020204" pitchFamily="34" charset="0"/>
            <a:cs typeface="Arial" panose="020B0604020202020204" pitchFamily="34" charset="0"/>
          </a:endParaRPr>
        </a:p>
      </dgm:t>
    </dgm:pt>
    <dgm:pt modelId="{A08E8C23-7444-452C-A5DD-29EAF83EDD41}" type="parTrans" cxnId="{72446E6F-F2FF-4421-9590-F3D77B9901BA}">
      <dgm:prSet/>
      <dgm:spPr/>
      <dgm:t>
        <a:bodyPr/>
        <a:lstStyle/>
        <a:p>
          <a:endParaRPr lang="en-US"/>
        </a:p>
      </dgm:t>
    </dgm:pt>
    <dgm:pt modelId="{6CF686D2-E402-4A2B-AFF6-8BDA4FB663FE}" type="sibTrans" cxnId="{72446E6F-F2FF-4421-9590-F3D77B9901BA}">
      <dgm:prSet/>
      <dgm:spPr/>
      <dgm:t>
        <a:bodyPr/>
        <a:lstStyle/>
        <a:p>
          <a:pPr>
            <a:lnSpc>
              <a:spcPct val="100000"/>
            </a:lnSpc>
          </a:pPr>
          <a:endParaRPr lang="en-US"/>
        </a:p>
      </dgm:t>
    </dgm:pt>
    <dgm:pt modelId="{D302CCDF-15CE-4A36-8D77-0A224FC8D23F}">
      <dgm:prSet custT="1"/>
      <dgm:spPr/>
      <dgm:t>
        <a:bodyPr/>
        <a:lstStyle/>
        <a:p>
          <a:pPr>
            <a:lnSpc>
              <a:spcPct val="100000"/>
            </a:lnSpc>
          </a:pPr>
          <a:r>
            <a:rPr lang="en-IN" sz="1200">
              <a:latin typeface="Arial" panose="020B0604020202020204" pitchFamily="34" charset="0"/>
              <a:cs typeface="Arial" panose="020B0604020202020204" pitchFamily="34" charset="0"/>
            </a:rPr>
            <a:t>Post-bronchodilator spirometry confirms COPD when the FEV₁/FVC ratio remains below 0.70 (GOLD, 2025). </a:t>
          </a:r>
          <a:endParaRPr lang="en-US" sz="1200">
            <a:latin typeface="Arial" panose="020B0604020202020204" pitchFamily="34" charset="0"/>
            <a:cs typeface="Arial" panose="020B0604020202020204" pitchFamily="34" charset="0"/>
          </a:endParaRPr>
        </a:p>
      </dgm:t>
    </dgm:pt>
    <dgm:pt modelId="{55D5084E-6F1B-4740-962B-3815600E3576}" type="parTrans" cxnId="{8921D790-DF5F-4576-BD08-BE37A3867266}">
      <dgm:prSet/>
      <dgm:spPr/>
      <dgm:t>
        <a:bodyPr/>
        <a:lstStyle/>
        <a:p>
          <a:endParaRPr lang="en-US"/>
        </a:p>
      </dgm:t>
    </dgm:pt>
    <dgm:pt modelId="{86941C56-79E9-45DF-AE28-3BB55265E0BF}" type="sibTrans" cxnId="{8921D790-DF5F-4576-BD08-BE37A3867266}">
      <dgm:prSet/>
      <dgm:spPr/>
      <dgm:t>
        <a:bodyPr/>
        <a:lstStyle/>
        <a:p>
          <a:pPr>
            <a:lnSpc>
              <a:spcPct val="100000"/>
            </a:lnSpc>
          </a:pPr>
          <a:endParaRPr lang="en-US"/>
        </a:p>
      </dgm:t>
    </dgm:pt>
    <dgm:pt modelId="{1E33855F-ABC5-49D6-BB5B-6C676B5B8B6E}">
      <dgm:prSet custT="1"/>
      <dgm:spPr/>
      <dgm:t>
        <a:bodyPr/>
        <a:lstStyle/>
        <a:p>
          <a:pPr>
            <a:lnSpc>
              <a:spcPct val="100000"/>
            </a:lnSpc>
          </a:pPr>
          <a:r>
            <a:rPr lang="en-IN" sz="1200">
              <a:latin typeface="Arial" panose="020B0604020202020204" pitchFamily="34" charset="0"/>
              <a:cs typeface="Arial" panose="020B0604020202020204" pitchFamily="34" charset="0"/>
            </a:rPr>
            <a:t>Chest examination should assess wheeze, reduced air entry, cyanosis and hyperinflation (NICE, 2025b). </a:t>
          </a:r>
          <a:endParaRPr lang="en-US" sz="1200">
            <a:latin typeface="Arial" panose="020B0604020202020204" pitchFamily="34" charset="0"/>
            <a:cs typeface="Arial" panose="020B0604020202020204" pitchFamily="34" charset="0"/>
          </a:endParaRPr>
        </a:p>
      </dgm:t>
    </dgm:pt>
    <dgm:pt modelId="{FBC8822B-2B1F-4320-BF44-93F44F610F45}" type="parTrans" cxnId="{FF633854-134D-48F2-A572-9069D74D0052}">
      <dgm:prSet/>
      <dgm:spPr/>
      <dgm:t>
        <a:bodyPr/>
        <a:lstStyle/>
        <a:p>
          <a:endParaRPr lang="en-US"/>
        </a:p>
      </dgm:t>
    </dgm:pt>
    <dgm:pt modelId="{A17C80FB-9ABD-4679-9526-D38577136234}" type="sibTrans" cxnId="{FF633854-134D-48F2-A572-9069D74D0052}">
      <dgm:prSet/>
      <dgm:spPr/>
      <dgm:t>
        <a:bodyPr/>
        <a:lstStyle/>
        <a:p>
          <a:pPr>
            <a:lnSpc>
              <a:spcPct val="100000"/>
            </a:lnSpc>
          </a:pPr>
          <a:endParaRPr lang="en-US"/>
        </a:p>
      </dgm:t>
    </dgm:pt>
    <dgm:pt modelId="{334BDA44-906C-42AF-8FFE-291022F0F2E1}">
      <dgm:prSet custT="1"/>
      <dgm:spPr/>
      <dgm:t>
        <a:bodyPr/>
        <a:lstStyle/>
        <a:p>
          <a:pPr>
            <a:lnSpc>
              <a:spcPct val="100000"/>
            </a:lnSpc>
          </a:pPr>
          <a:r>
            <a:rPr lang="en-IN" sz="1200">
              <a:latin typeface="Arial" panose="020B0604020202020204" pitchFamily="34" charset="0"/>
              <a:cs typeface="Arial" panose="020B0604020202020204" pitchFamily="34" charset="0"/>
            </a:rPr>
            <a:t>Initial investigations include chest X-ray, blood count and body mass index assessment (NICE, 2025b). </a:t>
          </a:r>
          <a:endParaRPr lang="en-US" sz="1200">
            <a:latin typeface="Arial" panose="020B0604020202020204" pitchFamily="34" charset="0"/>
            <a:cs typeface="Arial" panose="020B0604020202020204" pitchFamily="34" charset="0"/>
          </a:endParaRPr>
        </a:p>
      </dgm:t>
    </dgm:pt>
    <dgm:pt modelId="{C8FEB700-D6DA-4F42-9B78-3355488E9F9A}" type="parTrans" cxnId="{0E111EA9-54A8-4DE3-9348-67EEB0817249}">
      <dgm:prSet/>
      <dgm:spPr/>
      <dgm:t>
        <a:bodyPr/>
        <a:lstStyle/>
        <a:p>
          <a:endParaRPr lang="en-US"/>
        </a:p>
      </dgm:t>
    </dgm:pt>
    <dgm:pt modelId="{509E3BA9-5E7F-4B21-BFE2-DA20ECDBBEB6}" type="sibTrans" cxnId="{0E111EA9-54A8-4DE3-9348-67EEB0817249}">
      <dgm:prSet/>
      <dgm:spPr/>
      <dgm:t>
        <a:bodyPr/>
        <a:lstStyle/>
        <a:p>
          <a:pPr>
            <a:lnSpc>
              <a:spcPct val="100000"/>
            </a:lnSpc>
          </a:pPr>
          <a:endParaRPr lang="en-US"/>
        </a:p>
      </dgm:t>
    </dgm:pt>
    <dgm:pt modelId="{12324BBF-9334-4699-9FA3-5295D6C9E6BD}">
      <dgm:prSet custT="1"/>
      <dgm:spPr/>
      <dgm:t>
        <a:bodyPr/>
        <a:lstStyle/>
        <a:p>
          <a:pPr>
            <a:lnSpc>
              <a:spcPct val="100000"/>
            </a:lnSpc>
          </a:pPr>
          <a:r>
            <a:rPr lang="en-IN" sz="1200">
              <a:latin typeface="Arial" panose="020B0604020202020204" pitchFamily="34" charset="0"/>
              <a:cs typeface="Arial" panose="020B0604020202020204" pitchFamily="34" charset="0"/>
            </a:rPr>
            <a:t>Symptom burden and exacerbation risk should be evaluated using CAT or mMRC tools (Agustí et al., 2023).  </a:t>
          </a:r>
          <a:endParaRPr lang="en-US" sz="1200">
            <a:latin typeface="Arial" panose="020B0604020202020204" pitchFamily="34" charset="0"/>
            <a:cs typeface="Arial" panose="020B0604020202020204" pitchFamily="34" charset="0"/>
          </a:endParaRPr>
        </a:p>
      </dgm:t>
    </dgm:pt>
    <dgm:pt modelId="{8F1D907D-6668-4F27-AF65-C5491808FB60}" type="parTrans" cxnId="{F7FDBDFC-2D24-47D5-A4F1-3450D4100402}">
      <dgm:prSet/>
      <dgm:spPr/>
      <dgm:t>
        <a:bodyPr/>
        <a:lstStyle/>
        <a:p>
          <a:endParaRPr lang="en-US"/>
        </a:p>
      </dgm:t>
    </dgm:pt>
    <dgm:pt modelId="{7FB8F2BD-156A-4F7C-9EB4-4201E185B3EA}" type="sibTrans" cxnId="{F7FDBDFC-2D24-47D5-A4F1-3450D4100402}">
      <dgm:prSet/>
      <dgm:spPr/>
      <dgm:t>
        <a:bodyPr/>
        <a:lstStyle/>
        <a:p>
          <a:endParaRPr lang="en-US"/>
        </a:p>
      </dgm:t>
    </dgm:pt>
    <dgm:pt modelId="{AD7D3670-47F2-4A77-8A2A-807934F3A4C1}" type="pres">
      <dgm:prSet presAssocID="{E71E5E5B-18CB-449B-AA32-969224B7EA4B}" presName="root" presStyleCnt="0">
        <dgm:presLayoutVars>
          <dgm:dir/>
          <dgm:resizeHandles val="exact"/>
        </dgm:presLayoutVars>
      </dgm:prSet>
      <dgm:spPr/>
    </dgm:pt>
    <dgm:pt modelId="{D5CEE6EA-1D6F-4FB5-A85A-0CBB7C28FA1A}" type="pres">
      <dgm:prSet presAssocID="{E71E5E5B-18CB-449B-AA32-969224B7EA4B}" presName="container" presStyleCnt="0">
        <dgm:presLayoutVars>
          <dgm:dir/>
          <dgm:resizeHandles val="exact"/>
        </dgm:presLayoutVars>
      </dgm:prSet>
      <dgm:spPr/>
    </dgm:pt>
    <dgm:pt modelId="{1268B9B1-61F2-4040-9980-7820EA0117C9}" type="pres">
      <dgm:prSet presAssocID="{DE25CAB9-5284-4CBA-B60B-2EB58E42AD5B}" presName="compNode" presStyleCnt="0"/>
      <dgm:spPr/>
    </dgm:pt>
    <dgm:pt modelId="{1533E3B5-DA08-4EB0-AE86-D4A6BDF873DA}" type="pres">
      <dgm:prSet presAssocID="{DE25CAB9-5284-4CBA-B60B-2EB58E42AD5B}" presName="iconBgRect" presStyleLbl="bgShp" presStyleIdx="0" presStyleCnt="6"/>
      <dgm:spPr/>
    </dgm:pt>
    <dgm:pt modelId="{C1EC68B5-B060-4F4D-82A1-EF6EE762FEBD}" type="pres">
      <dgm:prSet presAssocID="{DE25CAB9-5284-4CBA-B60B-2EB58E42AD5B}" presName="iconRect" presStyleLbl="node1" presStyleIdx="0"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pt>
    <dgm:pt modelId="{C5ADAFBC-2642-4E2E-A2CA-6E2469ECD326}" type="pres">
      <dgm:prSet presAssocID="{DE25CAB9-5284-4CBA-B60B-2EB58E42AD5B}" presName="spaceRect" presStyleCnt="0"/>
      <dgm:spPr/>
    </dgm:pt>
    <dgm:pt modelId="{87268330-E0BD-4A27-8F8B-F3926623798F}" type="pres">
      <dgm:prSet presAssocID="{DE25CAB9-5284-4CBA-B60B-2EB58E42AD5B}" presName="textRect" presStyleLbl="revTx" presStyleIdx="0" presStyleCnt="6">
        <dgm:presLayoutVars>
          <dgm:chMax val="1"/>
          <dgm:chPref val="1"/>
        </dgm:presLayoutVars>
      </dgm:prSet>
      <dgm:spPr/>
    </dgm:pt>
    <dgm:pt modelId="{94F8CB13-91DE-4DE9-8CF7-76F5EFFF4AF6}" type="pres">
      <dgm:prSet presAssocID="{2FBC68DF-AADA-41AE-89D1-A47878F32B98}" presName="sibTrans" presStyleLbl="sibTrans2D1" presStyleIdx="0" presStyleCnt="0"/>
      <dgm:spPr/>
    </dgm:pt>
    <dgm:pt modelId="{39F96286-98D5-4439-84D4-9F06DFA1709D}" type="pres">
      <dgm:prSet presAssocID="{862A21DB-48B1-428C-A60F-12C9787341BF}" presName="compNode" presStyleCnt="0"/>
      <dgm:spPr/>
    </dgm:pt>
    <dgm:pt modelId="{6A5DFAF1-5A45-4393-88F0-EE188D3BF72A}" type="pres">
      <dgm:prSet presAssocID="{862A21DB-48B1-428C-A60F-12C9787341BF}" presName="iconBgRect" presStyleLbl="bgShp" presStyleIdx="1" presStyleCnt="6"/>
      <dgm:spPr/>
    </dgm:pt>
    <dgm:pt modelId="{4BD17E15-DAD4-41F6-8439-46B556C2538E}" type="pres">
      <dgm:prSet presAssocID="{862A21DB-48B1-428C-A60F-12C9787341BF}" presName="iconRect" presStyleLbl="node1" presStyleIdx="1"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pt>
    <dgm:pt modelId="{914EB841-FFEF-4CE6-8A77-646A04F5A277}" type="pres">
      <dgm:prSet presAssocID="{862A21DB-48B1-428C-A60F-12C9787341BF}" presName="spaceRect" presStyleCnt="0"/>
      <dgm:spPr/>
    </dgm:pt>
    <dgm:pt modelId="{5E2B4ECE-8098-4DF8-93AF-56DD8D5FFB57}" type="pres">
      <dgm:prSet presAssocID="{862A21DB-48B1-428C-A60F-12C9787341BF}" presName="textRect" presStyleLbl="revTx" presStyleIdx="1" presStyleCnt="6">
        <dgm:presLayoutVars>
          <dgm:chMax val="1"/>
          <dgm:chPref val="1"/>
        </dgm:presLayoutVars>
      </dgm:prSet>
      <dgm:spPr/>
    </dgm:pt>
    <dgm:pt modelId="{429AF4E7-BD5C-4E1D-82DA-5C40086B0AB4}" type="pres">
      <dgm:prSet presAssocID="{6CF686D2-E402-4A2B-AFF6-8BDA4FB663FE}" presName="sibTrans" presStyleLbl="sibTrans2D1" presStyleIdx="0" presStyleCnt="0"/>
      <dgm:spPr/>
    </dgm:pt>
    <dgm:pt modelId="{41C8AC86-F493-4E90-BDDE-36F04E979ADD}" type="pres">
      <dgm:prSet presAssocID="{D302CCDF-15CE-4A36-8D77-0A224FC8D23F}" presName="compNode" presStyleCnt="0"/>
      <dgm:spPr/>
    </dgm:pt>
    <dgm:pt modelId="{80834DCA-4808-41A3-BA96-CBEB2F90BE96}" type="pres">
      <dgm:prSet presAssocID="{D302CCDF-15CE-4A36-8D77-0A224FC8D23F}" presName="iconBgRect" presStyleLbl="bgShp" presStyleIdx="2" presStyleCnt="6"/>
      <dgm:spPr/>
    </dgm:pt>
    <dgm:pt modelId="{74D92986-DD47-4B31-8ABA-9E07DDEA7883}" type="pres">
      <dgm:prSet presAssocID="{D302CCDF-15CE-4A36-8D77-0A224FC8D23F}" presName="iconRect" presStyleLbl="node1" presStyleIdx="2"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pt>
    <dgm:pt modelId="{BED4949E-50E0-4AEE-87B2-46D85B190BF7}" type="pres">
      <dgm:prSet presAssocID="{D302CCDF-15CE-4A36-8D77-0A224FC8D23F}" presName="spaceRect" presStyleCnt="0"/>
      <dgm:spPr/>
    </dgm:pt>
    <dgm:pt modelId="{145762D5-F62E-4F40-8C0D-EABA31A51F9E}" type="pres">
      <dgm:prSet presAssocID="{D302CCDF-15CE-4A36-8D77-0A224FC8D23F}" presName="textRect" presStyleLbl="revTx" presStyleIdx="2" presStyleCnt="6">
        <dgm:presLayoutVars>
          <dgm:chMax val="1"/>
          <dgm:chPref val="1"/>
        </dgm:presLayoutVars>
      </dgm:prSet>
      <dgm:spPr/>
    </dgm:pt>
    <dgm:pt modelId="{72200435-45AF-4810-BF91-461A8462C335}" type="pres">
      <dgm:prSet presAssocID="{86941C56-79E9-45DF-AE28-3BB55265E0BF}" presName="sibTrans" presStyleLbl="sibTrans2D1" presStyleIdx="0" presStyleCnt="0"/>
      <dgm:spPr/>
    </dgm:pt>
    <dgm:pt modelId="{6A710D76-828E-44D8-84AA-3EFE2B139B51}" type="pres">
      <dgm:prSet presAssocID="{1E33855F-ABC5-49D6-BB5B-6C676B5B8B6E}" presName="compNode" presStyleCnt="0"/>
      <dgm:spPr/>
    </dgm:pt>
    <dgm:pt modelId="{13428DF5-7EAF-43E0-AD9D-208EDA937285}" type="pres">
      <dgm:prSet presAssocID="{1E33855F-ABC5-49D6-BB5B-6C676B5B8B6E}" presName="iconBgRect" presStyleLbl="bgShp" presStyleIdx="3" presStyleCnt="6"/>
      <dgm:spPr/>
    </dgm:pt>
    <dgm:pt modelId="{15CD53C2-7045-48BD-9725-9DA08F12B5F7}" type="pres">
      <dgm:prSet presAssocID="{1E33855F-ABC5-49D6-BB5B-6C676B5B8B6E}" presName="iconRect" presStyleLbl="node1" presStyleIdx="3"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pt>
    <dgm:pt modelId="{368CDDE7-C4A0-4FB2-8493-A998C7AE9C14}" type="pres">
      <dgm:prSet presAssocID="{1E33855F-ABC5-49D6-BB5B-6C676B5B8B6E}" presName="spaceRect" presStyleCnt="0"/>
      <dgm:spPr/>
    </dgm:pt>
    <dgm:pt modelId="{F1FFF9F3-2168-4B5E-A62A-4C8F520D5B62}" type="pres">
      <dgm:prSet presAssocID="{1E33855F-ABC5-49D6-BB5B-6C676B5B8B6E}" presName="textRect" presStyleLbl="revTx" presStyleIdx="3" presStyleCnt="6">
        <dgm:presLayoutVars>
          <dgm:chMax val="1"/>
          <dgm:chPref val="1"/>
        </dgm:presLayoutVars>
      </dgm:prSet>
      <dgm:spPr/>
    </dgm:pt>
    <dgm:pt modelId="{B9AF5A14-C8C4-4945-A25D-7969543CE02E}" type="pres">
      <dgm:prSet presAssocID="{A17C80FB-9ABD-4679-9526-D38577136234}" presName="sibTrans" presStyleLbl="sibTrans2D1" presStyleIdx="0" presStyleCnt="0"/>
      <dgm:spPr/>
    </dgm:pt>
    <dgm:pt modelId="{2CFC7D09-D7C5-4654-8B9A-AC8EA3AAA3D2}" type="pres">
      <dgm:prSet presAssocID="{334BDA44-906C-42AF-8FFE-291022F0F2E1}" presName="compNode" presStyleCnt="0"/>
      <dgm:spPr/>
    </dgm:pt>
    <dgm:pt modelId="{67BA739E-8B2B-48FC-B043-2DD62F3FAC45}" type="pres">
      <dgm:prSet presAssocID="{334BDA44-906C-42AF-8FFE-291022F0F2E1}" presName="iconBgRect" presStyleLbl="bgShp" presStyleIdx="4" presStyleCnt="6"/>
      <dgm:spPr/>
    </dgm:pt>
    <dgm:pt modelId="{7606237D-319B-4F76-A489-A775C588B089}" type="pres">
      <dgm:prSet presAssocID="{334BDA44-906C-42AF-8FFE-291022F0F2E1}" presName="iconRect" presStyleLbl="node1" presStyleIdx="4"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dgm:spPr>
    </dgm:pt>
    <dgm:pt modelId="{28F1ECDD-B9C3-4009-974A-344FD6FDA1F5}" type="pres">
      <dgm:prSet presAssocID="{334BDA44-906C-42AF-8FFE-291022F0F2E1}" presName="spaceRect" presStyleCnt="0"/>
      <dgm:spPr/>
    </dgm:pt>
    <dgm:pt modelId="{FA858D23-5072-4FCE-A393-34A4638CCB6F}" type="pres">
      <dgm:prSet presAssocID="{334BDA44-906C-42AF-8FFE-291022F0F2E1}" presName="textRect" presStyleLbl="revTx" presStyleIdx="4" presStyleCnt="6">
        <dgm:presLayoutVars>
          <dgm:chMax val="1"/>
          <dgm:chPref val="1"/>
        </dgm:presLayoutVars>
      </dgm:prSet>
      <dgm:spPr/>
    </dgm:pt>
    <dgm:pt modelId="{A7EDB858-6B97-4388-A35A-F47654782B39}" type="pres">
      <dgm:prSet presAssocID="{509E3BA9-5E7F-4B21-BFE2-DA20ECDBBEB6}" presName="sibTrans" presStyleLbl="sibTrans2D1" presStyleIdx="0" presStyleCnt="0"/>
      <dgm:spPr/>
    </dgm:pt>
    <dgm:pt modelId="{FB9112FE-6073-4D03-9440-E84F06BD2BF9}" type="pres">
      <dgm:prSet presAssocID="{12324BBF-9334-4699-9FA3-5295D6C9E6BD}" presName="compNode" presStyleCnt="0"/>
      <dgm:spPr/>
    </dgm:pt>
    <dgm:pt modelId="{B5CC2717-EEF9-4B8D-9E36-0BB5B64F898D}" type="pres">
      <dgm:prSet presAssocID="{12324BBF-9334-4699-9FA3-5295D6C9E6BD}" presName="iconBgRect" presStyleLbl="bgShp" presStyleIdx="5" presStyleCnt="6"/>
      <dgm:spPr/>
    </dgm:pt>
    <dgm:pt modelId="{2E07401F-DE30-4DB6-A620-35B0D124D920}" type="pres">
      <dgm:prSet presAssocID="{12324BBF-9334-4699-9FA3-5295D6C9E6BD}" presName="iconRect" presStyleLbl="node1" presStyleIdx="5"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pt>
    <dgm:pt modelId="{F6CB9692-C1AE-420E-832E-2B8AD66FC825}" type="pres">
      <dgm:prSet presAssocID="{12324BBF-9334-4699-9FA3-5295D6C9E6BD}" presName="spaceRect" presStyleCnt="0"/>
      <dgm:spPr/>
    </dgm:pt>
    <dgm:pt modelId="{E69B56AA-5827-4CC3-BD4C-6671543D98A8}" type="pres">
      <dgm:prSet presAssocID="{12324BBF-9334-4699-9FA3-5295D6C9E6BD}" presName="textRect" presStyleLbl="revTx" presStyleIdx="5" presStyleCnt="6">
        <dgm:presLayoutVars>
          <dgm:chMax val="1"/>
          <dgm:chPref val="1"/>
        </dgm:presLayoutVars>
      </dgm:prSet>
      <dgm:spPr/>
    </dgm:pt>
  </dgm:ptLst>
  <dgm:cxnLst>
    <dgm:cxn modelId="{3E46C016-F1BC-A340-957F-7AFF894DA31B}" type="presOf" srcId="{334BDA44-906C-42AF-8FFE-291022F0F2E1}" destId="{FA858D23-5072-4FCE-A393-34A4638CCB6F}" srcOrd="0" destOrd="0" presId="urn:microsoft.com/office/officeart/2018/2/layout/IconCircleList"/>
    <dgm:cxn modelId="{AAC0BD19-1E75-BA40-845B-BA9EC58296F8}" type="presOf" srcId="{A17C80FB-9ABD-4679-9526-D38577136234}" destId="{B9AF5A14-C8C4-4945-A25D-7969543CE02E}" srcOrd="0" destOrd="0" presId="urn:microsoft.com/office/officeart/2018/2/layout/IconCircleList"/>
    <dgm:cxn modelId="{40DF3661-B486-E44C-88B9-1362634A1B42}" type="presOf" srcId="{2FBC68DF-AADA-41AE-89D1-A47878F32B98}" destId="{94F8CB13-91DE-4DE9-8CF7-76F5EFFF4AF6}" srcOrd="0" destOrd="0" presId="urn:microsoft.com/office/officeart/2018/2/layout/IconCircleList"/>
    <dgm:cxn modelId="{48B44C66-D0DC-2540-83C4-FAC8E38555D8}" type="presOf" srcId="{12324BBF-9334-4699-9FA3-5295D6C9E6BD}" destId="{E69B56AA-5827-4CC3-BD4C-6671543D98A8}" srcOrd="0" destOrd="0" presId="urn:microsoft.com/office/officeart/2018/2/layout/IconCircleList"/>
    <dgm:cxn modelId="{7E86C46C-96B6-FE42-A54A-6CA7DDFA393E}" type="presOf" srcId="{509E3BA9-5E7F-4B21-BFE2-DA20ECDBBEB6}" destId="{A7EDB858-6B97-4388-A35A-F47654782B39}" srcOrd="0" destOrd="0" presId="urn:microsoft.com/office/officeart/2018/2/layout/IconCircleList"/>
    <dgm:cxn modelId="{BF9A454D-D3CB-5845-A3D6-2D12D09E9E3B}" type="presOf" srcId="{1E33855F-ABC5-49D6-BB5B-6C676B5B8B6E}" destId="{F1FFF9F3-2168-4B5E-A62A-4C8F520D5B62}" srcOrd="0" destOrd="0" presId="urn:microsoft.com/office/officeart/2018/2/layout/IconCircleList"/>
    <dgm:cxn modelId="{72446E6F-F2FF-4421-9590-F3D77B9901BA}" srcId="{E71E5E5B-18CB-449B-AA32-969224B7EA4B}" destId="{862A21DB-48B1-428C-A60F-12C9787341BF}" srcOrd="1" destOrd="0" parTransId="{A08E8C23-7444-452C-A5DD-29EAF83EDD41}" sibTransId="{6CF686D2-E402-4A2B-AFF6-8BDA4FB663FE}"/>
    <dgm:cxn modelId="{FF873054-577C-EB4D-9983-22248932D986}" type="presOf" srcId="{6CF686D2-E402-4A2B-AFF6-8BDA4FB663FE}" destId="{429AF4E7-BD5C-4E1D-82DA-5C40086B0AB4}" srcOrd="0" destOrd="0" presId="urn:microsoft.com/office/officeart/2018/2/layout/IconCircleList"/>
    <dgm:cxn modelId="{FF633854-134D-48F2-A572-9069D74D0052}" srcId="{E71E5E5B-18CB-449B-AA32-969224B7EA4B}" destId="{1E33855F-ABC5-49D6-BB5B-6C676B5B8B6E}" srcOrd="3" destOrd="0" parTransId="{FBC8822B-2B1F-4320-BF44-93F44F610F45}" sibTransId="{A17C80FB-9ABD-4679-9526-D38577136234}"/>
    <dgm:cxn modelId="{76BC2C5A-20D3-944C-BDD9-B978C1C1ECB4}" type="presOf" srcId="{86941C56-79E9-45DF-AE28-3BB55265E0BF}" destId="{72200435-45AF-4810-BF91-461A8462C335}" srcOrd="0" destOrd="0" presId="urn:microsoft.com/office/officeart/2018/2/layout/IconCircleList"/>
    <dgm:cxn modelId="{8921D790-DF5F-4576-BD08-BE37A3867266}" srcId="{E71E5E5B-18CB-449B-AA32-969224B7EA4B}" destId="{D302CCDF-15CE-4A36-8D77-0A224FC8D23F}" srcOrd="2" destOrd="0" parTransId="{55D5084E-6F1B-4740-962B-3815600E3576}" sibTransId="{86941C56-79E9-45DF-AE28-3BB55265E0BF}"/>
    <dgm:cxn modelId="{8C64B998-EE57-5545-B719-8A472DF8948A}" type="presOf" srcId="{862A21DB-48B1-428C-A60F-12C9787341BF}" destId="{5E2B4ECE-8098-4DF8-93AF-56DD8D5FFB57}" srcOrd="0" destOrd="0" presId="urn:microsoft.com/office/officeart/2018/2/layout/IconCircleList"/>
    <dgm:cxn modelId="{0E111EA9-54A8-4DE3-9348-67EEB0817249}" srcId="{E71E5E5B-18CB-449B-AA32-969224B7EA4B}" destId="{334BDA44-906C-42AF-8FFE-291022F0F2E1}" srcOrd="4" destOrd="0" parTransId="{C8FEB700-D6DA-4F42-9B78-3355488E9F9A}" sibTransId="{509E3BA9-5E7F-4B21-BFE2-DA20ECDBBEB6}"/>
    <dgm:cxn modelId="{9AFE5EC1-10CD-45DB-A697-86D346DFA215}" srcId="{E71E5E5B-18CB-449B-AA32-969224B7EA4B}" destId="{DE25CAB9-5284-4CBA-B60B-2EB58E42AD5B}" srcOrd="0" destOrd="0" parTransId="{BA79477F-6370-4A13-92FE-315DE91FDA3D}" sibTransId="{2FBC68DF-AADA-41AE-89D1-A47878F32B98}"/>
    <dgm:cxn modelId="{4D7A17C7-06B2-1346-9553-D7EDA8039BFE}" type="presOf" srcId="{DE25CAB9-5284-4CBA-B60B-2EB58E42AD5B}" destId="{87268330-E0BD-4A27-8F8B-F3926623798F}" srcOrd="0" destOrd="0" presId="urn:microsoft.com/office/officeart/2018/2/layout/IconCircleList"/>
    <dgm:cxn modelId="{E9B594EC-8E3A-4A49-98A8-68B0D11D3E7C}" type="presOf" srcId="{D302CCDF-15CE-4A36-8D77-0A224FC8D23F}" destId="{145762D5-F62E-4F40-8C0D-EABA31A51F9E}" srcOrd="0" destOrd="0" presId="urn:microsoft.com/office/officeart/2018/2/layout/IconCircleList"/>
    <dgm:cxn modelId="{4E15A2F1-B801-574D-855D-8F380D476753}" type="presOf" srcId="{E71E5E5B-18CB-449B-AA32-969224B7EA4B}" destId="{AD7D3670-47F2-4A77-8A2A-807934F3A4C1}" srcOrd="0" destOrd="0" presId="urn:microsoft.com/office/officeart/2018/2/layout/IconCircleList"/>
    <dgm:cxn modelId="{F7FDBDFC-2D24-47D5-A4F1-3450D4100402}" srcId="{E71E5E5B-18CB-449B-AA32-969224B7EA4B}" destId="{12324BBF-9334-4699-9FA3-5295D6C9E6BD}" srcOrd="5" destOrd="0" parTransId="{8F1D907D-6668-4F27-AF65-C5491808FB60}" sibTransId="{7FB8F2BD-156A-4F7C-9EB4-4201E185B3EA}"/>
    <dgm:cxn modelId="{E0241E12-5873-9541-9B47-12D1155534E8}" type="presParOf" srcId="{AD7D3670-47F2-4A77-8A2A-807934F3A4C1}" destId="{D5CEE6EA-1D6F-4FB5-A85A-0CBB7C28FA1A}" srcOrd="0" destOrd="0" presId="urn:microsoft.com/office/officeart/2018/2/layout/IconCircleList"/>
    <dgm:cxn modelId="{4B23586F-4C87-E54D-BF57-FF29D10CC61D}" type="presParOf" srcId="{D5CEE6EA-1D6F-4FB5-A85A-0CBB7C28FA1A}" destId="{1268B9B1-61F2-4040-9980-7820EA0117C9}" srcOrd="0" destOrd="0" presId="urn:microsoft.com/office/officeart/2018/2/layout/IconCircleList"/>
    <dgm:cxn modelId="{EFA76EFC-70A0-7F43-A396-2B6B1BF83635}" type="presParOf" srcId="{1268B9B1-61F2-4040-9980-7820EA0117C9}" destId="{1533E3B5-DA08-4EB0-AE86-D4A6BDF873DA}" srcOrd="0" destOrd="0" presId="urn:microsoft.com/office/officeart/2018/2/layout/IconCircleList"/>
    <dgm:cxn modelId="{93719585-856C-D143-8D83-B9B62A818D6F}" type="presParOf" srcId="{1268B9B1-61F2-4040-9980-7820EA0117C9}" destId="{C1EC68B5-B060-4F4D-82A1-EF6EE762FEBD}" srcOrd="1" destOrd="0" presId="urn:microsoft.com/office/officeart/2018/2/layout/IconCircleList"/>
    <dgm:cxn modelId="{1CE12228-5B14-4648-A0A6-7E23A7B96A63}" type="presParOf" srcId="{1268B9B1-61F2-4040-9980-7820EA0117C9}" destId="{C5ADAFBC-2642-4E2E-A2CA-6E2469ECD326}" srcOrd="2" destOrd="0" presId="urn:microsoft.com/office/officeart/2018/2/layout/IconCircleList"/>
    <dgm:cxn modelId="{2283FF5A-84CB-264E-ADDC-951265432C97}" type="presParOf" srcId="{1268B9B1-61F2-4040-9980-7820EA0117C9}" destId="{87268330-E0BD-4A27-8F8B-F3926623798F}" srcOrd="3" destOrd="0" presId="urn:microsoft.com/office/officeart/2018/2/layout/IconCircleList"/>
    <dgm:cxn modelId="{87834827-FFDC-1848-8100-D8DC8EAD15D9}" type="presParOf" srcId="{D5CEE6EA-1D6F-4FB5-A85A-0CBB7C28FA1A}" destId="{94F8CB13-91DE-4DE9-8CF7-76F5EFFF4AF6}" srcOrd="1" destOrd="0" presId="urn:microsoft.com/office/officeart/2018/2/layout/IconCircleList"/>
    <dgm:cxn modelId="{89935481-D0BF-BB41-8F93-9C6245F4F837}" type="presParOf" srcId="{D5CEE6EA-1D6F-4FB5-A85A-0CBB7C28FA1A}" destId="{39F96286-98D5-4439-84D4-9F06DFA1709D}" srcOrd="2" destOrd="0" presId="urn:microsoft.com/office/officeart/2018/2/layout/IconCircleList"/>
    <dgm:cxn modelId="{2837478A-694F-8D45-B05A-F2189BFDC39E}" type="presParOf" srcId="{39F96286-98D5-4439-84D4-9F06DFA1709D}" destId="{6A5DFAF1-5A45-4393-88F0-EE188D3BF72A}" srcOrd="0" destOrd="0" presId="urn:microsoft.com/office/officeart/2018/2/layout/IconCircleList"/>
    <dgm:cxn modelId="{C7B95647-2478-2B4F-97BF-4B7DAADFDEDF}" type="presParOf" srcId="{39F96286-98D5-4439-84D4-9F06DFA1709D}" destId="{4BD17E15-DAD4-41F6-8439-46B556C2538E}" srcOrd="1" destOrd="0" presId="urn:microsoft.com/office/officeart/2018/2/layout/IconCircleList"/>
    <dgm:cxn modelId="{CCB856AA-27EB-7240-B29F-CD5FF46F1E47}" type="presParOf" srcId="{39F96286-98D5-4439-84D4-9F06DFA1709D}" destId="{914EB841-FFEF-4CE6-8A77-646A04F5A277}" srcOrd="2" destOrd="0" presId="urn:microsoft.com/office/officeart/2018/2/layout/IconCircleList"/>
    <dgm:cxn modelId="{AA55ADC2-C02C-2340-99E4-EE047B1584B9}" type="presParOf" srcId="{39F96286-98D5-4439-84D4-9F06DFA1709D}" destId="{5E2B4ECE-8098-4DF8-93AF-56DD8D5FFB57}" srcOrd="3" destOrd="0" presId="urn:microsoft.com/office/officeart/2018/2/layout/IconCircleList"/>
    <dgm:cxn modelId="{D896452A-00B9-5C45-B1F1-E5E81BE635F0}" type="presParOf" srcId="{D5CEE6EA-1D6F-4FB5-A85A-0CBB7C28FA1A}" destId="{429AF4E7-BD5C-4E1D-82DA-5C40086B0AB4}" srcOrd="3" destOrd="0" presId="urn:microsoft.com/office/officeart/2018/2/layout/IconCircleList"/>
    <dgm:cxn modelId="{1724A1EF-456A-754D-8B91-06F09113031C}" type="presParOf" srcId="{D5CEE6EA-1D6F-4FB5-A85A-0CBB7C28FA1A}" destId="{41C8AC86-F493-4E90-BDDE-36F04E979ADD}" srcOrd="4" destOrd="0" presId="urn:microsoft.com/office/officeart/2018/2/layout/IconCircleList"/>
    <dgm:cxn modelId="{FE0841FE-2100-2241-8338-8CFB410EA975}" type="presParOf" srcId="{41C8AC86-F493-4E90-BDDE-36F04E979ADD}" destId="{80834DCA-4808-41A3-BA96-CBEB2F90BE96}" srcOrd="0" destOrd="0" presId="urn:microsoft.com/office/officeart/2018/2/layout/IconCircleList"/>
    <dgm:cxn modelId="{82C7FDC3-9371-074A-A48C-6A3E197BCCE1}" type="presParOf" srcId="{41C8AC86-F493-4E90-BDDE-36F04E979ADD}" destId="{74D92986-DD47-4B31-8ABA-9E07DDEA7883}" srcOrd="1" destOrd="0" presId="urn:microsoft.com/office/officeart/2018/2/layout/IconCircleList"/>
    <dgm:cxn modelId="{D2E7DC6E-DD5D-E048-800E-15F13BC06B60}" type="presParOf" srcId="{41C8AC86-F493-4E90-BDDE-36F04E979ADD}" destId="{BED4949E-50E0-4AEE-87B2-46D85B190BF7}" srcOrd="2" destOrd="0" presId="urn:microsoft.com/office/officeart/2018/2/layout/IconCircleList"/>
    <dgm:cxn modelId="{7627C723-3119-4C46-80F3-C3C61550160D}" type="presParOf" srcId="{41C8AC86-F493-4E90-BDDE-36F04E979ADD}" destId="{145762D5-F62E-4F40-8C0D-EABA31A51F9E}" srcOrd="3" destOrd="0" presId="urn:microsoft.com/office/officeart/2018/2/layout/IconCircleList"/>
    <dgm:cxn modelId="{C80A04DD-D4F6-C648-8191-486E7E3AA0D5}" type="presParOf" srcId="{D5CEE6EA-1D6F-4FB5-A85A-0CBB7C28FA1A}" destId="{72200435-45AF-4810-BF91-461A8462C335}" srcOrd="5" destOrd="0" presId="urn:microsoft.com/office/officeart/2018/2/layout/IconCircleList"/>
    <dgm:cxn modelId="{F7FC1D29-974E-7F4F-A03F-AC62325F434A}" type="presParOf" srcId="{D5CEE6EA-1D6F-4FB5-A85A-0CBB7C28FA1A}" destId="{6A710D76-828E-44D8-84AA-3EFE2B139B51}" srcOrd="6" destOrd="0" presId="urn:microsoft.com/office/officeart/2018/2/layout/IconCircleList"/>
    <dgm:cxn modelId="{E6E5174E-797C-4E4C-B058-A7CA6513F065}" type="presParOf" srcId="{6A710D76-828E-44D8-84AA-3EFE2B139B51}" destId="{13428DF5-7EAF-43E0-AD9D-208EDA937285}" srcOrd="0" destOrd="0" presId="urn:microsoft.com/office/officeart/2018/2/layout/IconCircleList"/>
    <dgm:cxn modelId="{D09697B2-E413-9B45-BC0C-F7240DFF4A2A}" type="presParOf" srcId="{6A710D76-828E-44D8-84AA-3EFE2B139B51}" destId="{15CD53C2-7045-48BD-9725-9DA08F12B5F7}" srcOrd="1" destOrd="0" presId="urn:microsoft.com/office/officeart/2018/2/layout/IconCircleList"/>
    <dgm:cxn modelId="{DCAA4FD4-94AF-AF44-8433-801D57CB7315}" type="presParOf" srcId="{6A710D76-828E-44D8-84AA-3EFE2B139B51}" destId="{368CDDE7-C4A0-4FB2-8493-A998C7AE9C14}" srcOrd="2" destOrd="0" presId="urn:microsoft.com/office/officeart/2018/2/layout/IconCircleList"/>
    <dgm:cxn modelId="{C1E79E58-B1D7-A741-9E2C-C2E97E8B8F38}" type="presParOf" srcId="{6A710D76-828E-44D8-84AA-3EFE2B139B51}" destId="{F1FFF9F3-2168-4B5E-A62A-4C8F520D5B62}" srcOrd="3" destOrd="0" presId="urn:microsoft.com/office/officeart/2018/2/layout/IconCircleList"/>
    <dgm:cxn modelId="{84780CDB-C5E5-604E-A5A8-42275FC38280}" type="presParOf" srcId="{D5CEE6EA-1D6F-4FB5-A85A-0CBB7C28FA1A}" destId="{B9AF5A14-C8C4-4945-A25D-7969543CE02E}" srcOrd="7" destOrd="0" presId="urn:microsoft.com/office/officeart/2018/2/layout/IconCircleList"/>
    <dgm:cxn modelId="{FC314AFE-B51F-C849-8630-6F1BF43D3012}" type="presParOf" srcId="{D5CEE6EA-1D6F-4FB5-A85A-0CBB7C28FA1A}" destId="{2CFC7D09-D7C5-4654-8B9A-AC8EA3AAA3D2}" srcOrd="8" destOrd="0" presId="urn:microsoft.com/office/officeart/2018/2/layout/IconCircleList"/>
    <dgm:cxn modelId="{6B144A9B-CBF0-624A-B6E3-E59C420C93BA}" type="presParOf" srcId="{2CFC7D09-D7C5-4654-8B9A-AC8EA3AAA3D2}" destId="{67BA739E-8B2B-48FC-B043-2DD62F3FAC45}" srcOrd="0" destOrd="0" presId="urn:microsoft.com/office/officeart/2018/2/layout/IconCircleList"/>
    <dgm:cxn modelId="{078FA970-50AF-6F49-9D34-36A34D37BF2B}" type="presParOf" srcId="{2CFC7D09-D7C5-4654-8B9A-AC8EA3AAA3D2}" destId="{7606237D-319B-4F76-A489-A775C588B089}" srcOrd="1" destOrd="0" presId="urn:microsoft.com/office/officeart/2018/2/layout/IconCircleList"/>
    <dgm:cxn modelId="{9650B5BA-DFF9-1F40-B0D0-0CAA9A3D1BE1}" type="presParOf" srcId="{2CFC7D09-D7C5-4654-8B9A-AC8EA3AAA3D2}" destId="{28F1ECDD-B9C3-4009-974A-344FD6FDA1F5}" srcOrd="2" destOrd="0" presId="urn:microsoft.com/office/officeart/2018/2/layout/IconCircleList"/>
    <dgm:cxn modelId="{55948454-5DD5-E24B-A153-82C2C3832BAF}" type="presParOf" srcId="{2CFC7D09-D7C5-4654-8B9A-AC8EA3AAA3D2}" destId="{FA858D23-5072-4FCE-A393-34A4638CCB6F}" srcOrd="3" destOrd="0" presId="urn:microsoft.com/office/officeart/2018/2/layout/IconCircleList"/>
    <dgm:cxn modelId="{2CD0050D-A3E3-9B44-A85B-085BFE8BF8E3}" type="presParOf" srcId="{D5CEE6EA-1D6F-4FB5-A85A-0CBB7C28FA1A}" destId="{A7EDB858-6B97-4388-A35A-F47654782B39}" srcOrd="9" destOrd="0" presId="urn:microsoft.com/office/officeart/2018/2/layout/IconCircleList"/>
    <dgm:cxn modelId="{5BE4E9CE-FA1C-144D-B769-BA7257103FFD}" type="presParOf" srcId="{D5CEE6EA-1D6F-4FB5-A85A-0CBB7C28FA1A}" destId="{FB9112FE-6073-4D03-9440-E84F06BD2BF9}" srcOrd="10" destOrd="0" presId="urn:microsoft.com/office/officeart/2018/2/layout/IconCircleList"/>
    <dgm:cxn modelId="{32B1E23B-DE17-C745-AB5C-23CD8A429824}" type="presParOf" srcId="{FB9112FE-6073-4D03-9440-E84F06BD2BF9}" destId="{B5CC2717-EEF9-4B8D-9E36-0BB5B64F898D}" srcOrd="0" destOrd="0" presId="urn:microsoft.com/office/officeart/2018/2/layout/IconCircleList"/>
    <dgm:cxn modelId="{C3356B40-D248-F746-89F0-95B57AA7F60C}" type="presParOf" srcId="{FB9112FE-6073-4D03-9440-E84F06BD2BF9}" destId="{2E07401F-DE30-4DB6-A620-35B0D124D920}" srcOrd="1" destOrd="0" presId="urn:microsoft.com/office/officeart/2018/2/layout/IconCircleList"/>
    <dgm:cxn modelId="{3AB6AC84-72DC-7B46-9EB4-1B25620555CC}" type="presParOf" srcId="{FB9112FE-6073-4D03-9440-E84F06BD2BF9}" destId="{F6CB9692-C1AE-420E-832E-2B8AD66FC825}" srcOrd="2" destOrd="0" presId="urn:microsoft.com/office/officeart/2018/2/layout/IconCircleList"/>
    <dgm:cxn modelId="{2BCCFC5C-0B94-6F4E-8359-1FFA83853E5F}" type="presParOf" srcId="{FB9112FE-6073-4D03-9440-E84F06BD2BF9}" destId="{E69B56AA-5827-4CC3-BD4C-6671543D98A8}"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283B23A-ECCF-44F5-B0A9-F3153292653E}" type="doc">
      <dgm:prSet loTypeId="urn:microsoft.com/office/officeart/2008/layout/LinedList" loCatId="list" qsTypeId="urn:microsoft.com/office/officeart/2005/8/quickstyle/simple1#3" qsCatId="simple" csTypeId="urn:microsoft.com/office/officeart/2005/8/colors/accent1_2#3" csCatId="accent1"/>
      <dgm:spPr/>
      <dgm:t>
        <a:bodyPr/>
        <a:lstStyle/>
        <a:p>
          <a:endParaRPr lang="en-US"/>
        </a:p>
      </dgm:t>
    </dgm:pt>
    <dgm:pt modelId="{B8B53ED7-9AFF-4E81-A685-1EA6CF997F55}">
      <dgm:prSet/>
      <dgm:spPr/>
      <dgm:t>
        <a:bodyPr/>
        <a:lstStyle/>
        <a:p>
          <a:pPr algn="l"/>
          <a:r>
            <a:rPr lang="en-IN" dirty="0">
              <a:latin typeface="Arial" panose="020B0604020202020204" pitchFamily="34" charset="0"/>
              <a:cs typeface="Arial" panose="020B0604020202020204" pitchFamily="34" charset="0"/>
            </a:rPr>
            <a:t>Short-acting bronchodilator inhalers provide rapid relief from intermittent breathlessness and wheezing (NHS, 2023b). </a:t>
          </a:r>
          <a:endParaRPr lang="en-US" dirty="0">
            <a:latin typeface="Arial" panose="020B0604020202020204" pitchFamily="34" charset="0"/>
            <a:cs typeface="Arial" panose="020B0604020202020204" pitchFamily="34" charset="0"/>
          </a:endParaRPr>
        </a:p>
      </dgm:t>
    </dgm:pt>
    <dgm:pt modelId="{46FB22EF-D0F4-4A9B-A549-8F186BBA56AF}" type="parTrans" cxnId="{513B120D-F12C-494C-ACFF-053CFB357BB5}">
      <dgm:prSet/>
      <dgm:spPr/>
      <dgm:t>
        <a:bodyPr/>
        <a:lstStyle/>
        <a:p>
          <a:endParaRPr lang="en-US"/>
        </a:p>
      </dgm:t>
    </dgm:pt>
    <dgm:pt modelId="{3971C3A3-7E54-4C8B-8C7B-2BABEB549324}" type="sibTrans" cxnId="{513B120D-F12C-494C-ACFF-053CFB357BB5}">
      <dgm:prSet/>
      <dgm:spPr/>
      <dgm:t>
        <a:bodyPr/>
        <a:lstStyle/>
        <a:p>
          <a:endParaRPr lang="en-US"/>
        </a:p>
      </dgm:t>
    </dgm:pt>
    <dgm:pt modelId="{5640165B-C798-4B24-9979-7BFEE6084E81}">
      <dgm:prSet/>
      <dgm:spPr/>
      <dgm:t>
        <a:bodyPr/>
        <a:lstStyle/>
        <a:p>
          <a:r>
            <a:rPr lang="en-IN" dirty="0">
              <a:latin typeface="Arial" panose="020B0604020202020204" pitchFamily="34" charset="0"/>
              <a:cs typeface="Arial" panose="020B0604020202020204" pitchFamily="34" charset="0"/>
            </a:rPr>
            <a:t>Persistent symptoms require long-acting bronchodilators, including LABA or LAMA inhaled therapies (NICE, 2025b). </a:t>
          </a:r>
          <a:endParaRPr lang="en-US" dirty="0">
            <a:latin typeface="Arial" panose="020B0604020202020204" pitchFamily="34" charset="0"/>
            <a:cs typeface="Arial" panose="020B0604020202020204" pitchFamily="34" charset="0"/>
          </a:endParaRPr>
        </a:p>
      </dgm:t>
    </dgm:pt>
    <dgm:pt modelId="{F043AF84-A84A-48FA-939D-0197D202E685}" type="parTrans" cxnId="{5358A9BE-07E7-4B39-8BCA-CDE1C013653A}">
      <dgm:prSet/>
      <dgm:spPr/>
      <dgm:t>
        <a:bodyPr/>
        <a:lstStyle/>
        <a:p>
          <a:endParaRPr lang="en-US"/>
        </a:p>
      </dgm:t>
    </dgm:pt>
    <dgm:pt modelId="{CE492889-78C7-49F5-B265-DF5FAD216552}" type="sibTrans" cxnId="{5358A9BE-07E7-4B39-8BCA-CDE1C013653A}">
      <dgm:prSet/>
      <dgm:spPr/>
      <dgm:t>
        <a:bodyPr/>
        <a:lstStyle/>
        <a:p>
          <a:endParaRPr lang="en-US"/>
        </a:p>
      </dgm:t>
    </dgm:pt>
    <dgm:pt modelId="{220C47FA-92E3-4828-9E8A-E0E0CDD6F378}">
      <dgm:prSet/>
      <dgm:spPr/>
      <dgm:t>
        <a:bodyPr/>
        <a:lstStyle/>
        <a:p>
          <a:r>
            <a:rPr lang="en-IN">
              <a:latin typeface="Arial" panose="020B0604020202020204" pitchFamily="34" charset="0"/>
              <a:cs typeface="Arial" panose="020B0604020202020204" pitchFamily="34" charset="0"/>
            </a:rPr>
            <a:t>Inhaled corticosteroids are combined with bronchodilators for selected patients experiencing frequent exacerbations (NICE, 2025b). </a:t>
          </a:r>
          <a:endParaRPr lang="en-US">
            <a:latin typeface="Arial" panose="020B0604020202020204" pitchFamily="34" charset="0"/>
            <a:cs typeface="Arial" panose="020B0604020202020204" pitchFamily="34" charset="0"/>
          </a:endParaRPr>
        </a:p>
      </dgm:t>
    </dgm:pt>
    <dgm:pt modelId="{ADBE3621-C116-46D2-8EE6-E43EE94962EA}" type="parTrans" cxnId="{055A33FC-CBDA-4FD0-B6F9-E2A3285075B9}">
      <dgm:prSet/>
      <dgm:spPr/>
      <dgm:t>
        <a:bodyPr/>
        <a:lstStyle/>
        <a:p>
          <a:endParaRPr lang="en-US"/>
        </a:p>
      </dgm:t>
    </dgm:pt>
    <dgm:pt modelId="{71AD31B1-450B-4E79-849F-13BC9B32EB0F}" type="sibTrans" cxnId="{055A33FC-CBDA-4FD0-B6F9-E2A3285075B9}">
      <dgm:prSet/>
      <dgm:spPr/>
      <dgm:t>
        <a:bodyPr/>
        <a:lstStyle/>
        <a:p>
          <a:endParaRPr lang="en-US"/>
        </a:p>
      </dgm:t>
    </dgm:pt>
    <dgm:pt modelId="{314AD233-EAF3-4B4D-BAF0-78F2A5BF4D61}">
      <dgm:prSet/>
      <dgm:spPr/>
      <dgm:t>
        <a:bodyPr/>
        <a:lstStyle/>
        <a:p>
          <a:r>
            <a:rPr lang="en-IN">
              <a:latin typeface="Arial" panose="020B0604020202020204" pitchFamily="34" charset="0"/>
              <a:cs typeface="Arial" panose="020B0604020202020204" pitchFamily="34" charset="0"/>
            </a:rPr>
            <a:t>Pulmonary rehabilitation combines supervised exercise and education to improve functioning and breathlessness (NHS England, 2024a). </a:t>
          </a:r>
          <a:endParaRPr lang="en-US">
            <a:latin typeface="Arial" panose="020B0604020202020204" pitchFamily="34" charset="0"/>
            <a:cs typeface="Arial" panose="020B0604020202020204" pitchFamily="34" charset="0"/>
          </a:endParaRPr>
        </a:p>
      </dgm:t>
    </dgm:pt>
    <dgm:pt modelId="{2915A8DB-EC71-4AF4-983A-94753571D3F9}" type="parTrans" cxnId="{C2D56B64-E667-4399-AD92-DC8C398A37A1}">
      <dgm:prSet/>
      <dgm:spPr/>
      <dgm:t>
        <a:bodyPr/>
        <a:lstStyle/>
        <a:p>
          <a:endParaRPr lang="en-US"/>
        </a:p>
      </dgm:t>
    </dgm:pt>
    <dgm:pt modelId="{AF49948C-CB55-43D1-A2DE-20DD8B85AC06}" type="sibTrans" cxnId="{C2D56B64-E667-4399-AD92-DC8C398A37A1}">
      <dgm:prSet/>
      <dgm:spPr/>
      <dgm:t>
        <a:bodyPr/>
        <a:lstStyle/>
        <a:p>
          <a:endParaRPr lang="en-US"/>
        </a:p>
      </dgm:t>
    </dgm:pt>
    <dgm:pt modelId="{952E0ECD-AE79-4593-A183-A6F159A6DA95}">
      <dgm:prSet/>
      <dgm:spPr/>
      <dgm:t>
        <a:bodyPr/>
        <a:lstStyle/>
        <a:p>
          <a:r>
            <a:rPr lang="en-IN">
              <a:latin typeface="Arial" panose="020B0604020202020204" pitchFamily="34" charset="0"/>
              <a:cs typeface="Arial" panose="020B0604020202020204" pitchFamily="34" charset="0"/>
            </a:rPr>
            <a:t>Long-term oxygen therapy is considered for eligible patients with persistent severe hypoxaemia (National Institute for Health and Care Excellence, 2025). </a:t>
          </a:r>
          <a:endParaRPr lang="en-US">
            <a:latin typeface="Arial" panose="020B0604020202020204" pitchFamily="34" charset="0"/>
            <a:cs typeface="Arial" panose="020B0604020202020204" pitchFamily="34" charset="0"/>
          </a:endParaRPr>
        </a:p>
      </dgm:t>
    </dgm:pt>
    <dgm:pt modelId="{B23B00FD-20FB-4E4D-9B2D-B499CFF3725C}" type="parTrans" cxnId="{374CB1B5-6EA3-4BAD-8F1E-5E13B1882D45}">
      <dgm:prSet/>
      <dgm:spPr/>
      <dgm:t>
        <a:bodyPr/>
        <a:lstStyle/>
        <a:p>
          <a:endParaRPr lang="en-US"/>
        </a:p>
      </dgm:t>
    </dgm:pt>
    <dgm:pt modelId="{FAEC3DED-8340-48B2-AB8A-355F41E722FB}" type="sibTrans" cxnId="{374CB1B5-6EA3-4BAD-8F1E-5E13B1882D45}">
      <dgm:prSet/>
      <dgm:spPr/>
      <dgm:t>
        <a:bodyPr/>
        <a:lstStyle/>
        <a:p>
          <a:endParaRPr lang="en-US"/>
        </a:p>
      </dgm:t>
    </dgm:pt>
    <dgm:pt modelId="{52F77B41-9E7B-4490-8C73-97ADF961F487}">
      <dgm:prSet/>
      <dgm:spPr/>
      <dgm:t>
        <a:bodyPr/>
        <a:lstStyle/>
        <a:p>
          <a:r>
            <a:rPr lang="en-IN" dirty="0">
              <a:latin typeface="Arial" panose="020B0604020202020204" pitchFamily="34" charset="0"/>
              <a:cs typeface="Arial" panose="020B0604020202020204" pitchFamily="34" charset="0"/>
            </a:rPr>
            <a:t>Severe emphysema may require bullectomy, lung-volume reduction procedures or transplantation assessment (NICE, 2025)</a:t>
          </a:r>
          <a:r>
            <a:rPr lang="en-US" dirty="0">
              <a:latin typeface="Arial" panose="020B0604020202020204" pitchFamily="34" charset="0"/>
              <a:cs typeface="Arial" panose="020B0604020202020204" pitchFamily="34" charset="0"/>
            </a:rPr>
            <a:t>.</a:t>
          </a:r>
        </a:p>
      </dgm:t>
    </dgm:pt>
    <dgm:pt modelId="{04A5A1CA-7EB9-44C0-9FE2-CFB2052AB071}" type="parTrans" cxnId="{2CC90AAF-93EE-4488-92D7-99CE0E33B732}">
      <dgm:prSet/>
      <dgm:spPr/>
      <dgm:t>
        <a:bodyPr/>
        <a:lstStyle/>
        <a:p>
          <a:endParaRPr lang="en-US"/>
        </a:p>
      </dgm:t>
    </dgm:pt>
    <dgm:pt modelId="{AFB5A93F-BE44-46CE-BD91-05690BD8E1EF}" type="sibTrans" cxnId="{2CC90AAF-93EE-4488-92D7-99CE0E33B732}">
      <dgm:prSet/>
      <dgm:spPr/>
      <dgm:t>
        <a:bodyPr/>
        <a:lstStyle/>
        <a:p>
          <a:endParaRPr lang="en-US"/>
        </a:p>
      </dgm:t>
    </dgm:pt>
    <dgm:pt modelId="{11AD1892-6E24-0244-A177-3B258829C594}" type="pres">
      <dgm:prSet presAssocID="{6283B23A-ECCF-44F5-B0A9-F3153292653E}" presName="vert0" presStyleCnt="0">
        <dgm:presLayoutVars>
          <dgm:dir/>
          <dgm:animOne val="branch"/>
          <dgm:animLvl val="lvl"/>
        </dgm:presLayoutVars>
      </dgm:prSet>
      <dgm:spPr/>
    </dgm:pt>
    <dgm:pt modelId="{1AEF08F3-E765-3046-BD5F-C41187187D66}" type="pres">
      <dgm:prSet presAssocID="{B8B53ED7-9AFF-4E81-A685-1EA6CF997F55}" presName="thickLine" presStyleLbl="alignNode1" presStyleIdx="0" presStyleCnt="6"/>
      <dgm:spPr/>
    </dgm:pt>
    <dgm:pt modelId="{68498EC3-1C3F-C24F-8405-4AEDB298AC4B}" type="pres">
      <dgm:prSet presAssocID="{B8B53ED7-9AFF-4E81-A685-1EA6CF997F55}" presName="horz1" presStyleCnt="0"/>
      <dgm:spPr/>
    </dgm:pt>
    <dgm:pt modelId="{5DEB6AAE-9652-E747-BF27-88851BBE7E0C}" type="pres">
      <dgm:prSet presAssocID="{B8B53ED7-9AFF-4E81-A685-1EA6CF997F55}" presName="tx1" presStyleLbl="revTx" presStyleIdx="0" presStyleCnt="6"/>
      <dgm:spPr/>
    </dgm:pt>
    <dgm:pt modelId="{706EB784-E04B-9F4A-A616-085B7EC37F6E}" type="pres">
      <dgm:prSet presAssocID="{B8B53ED7-9AFF-4E81-A685-1EA6CF997F55}" presName="vert1" presStyleCnt="0"/>
      <dgm:spPr/>
    </dgm:pt>
    <dgm:pt modelId="{6AEE2BA4-E093-9541-AA39-72BB3CDD8286}" type="pres">
      <dgm:prSet presAssocID="{5640165B-C798-4B24-9979-7BFEE6084E81}" presName="thickLine" presStyleLbl="alignNode1" presStyleIdx="1" presStyleCnt="6"/>
      <dgm:spPr/>
    </dgm:pt>
    <dgm:pt modelId="{9F055C4B-FF30-4F47-B3BA-445970DFCAAE}" type="pres">
      <dgm:prSet presAssocID="{5640165B-C798-4B24-9979-7BFEE6084E81}" presName="horz1" presStyleCnt="0"/>
      <dgm:spPr/>
    </dgm:pt>
    <dgm:pt modelId="{D0BC2308-E65E-E043-94E2-349117DCD751}" type="pres">
      <dgm:prSet presAssocID="{5640165B-C798-4B24-9979-7BFEE6084E81}" presName="tx1" presStyleLbl="revTx" presStyleIdx="1" presStyleCnt="6"/>
      <dgm:spPr/>
    </dgm:pt>
    <dgm:pt modelId="{D6F28AA1-C869-A845-9D9C-EA335239E03C}" type="pres">
      <dgm:prSet presAssocID="{5640165B-C798-4B24-9979-7BFEE6084E81}" presName="vert1" presStyleCnt="0"/>
      <dgm:spPr/>
    </dgm:pt>
    <dgm:pt modelId="{ED1AACF2-5519-EC44-B768-E773D7328036}" type="pres">
      <dgm:prSet presAssocID="{220C47FA-92E3-4828-9E8A-E0E0CDD6F378}" presName="thickLine" presStyleLbl="alignNode1" presStyleIdx="2" presStyleCnt="6"/>
      <dgm:spPr/>
    </dgm:pt>
    <dgm:pt modelId="{430D6DC7-8459-6D4C-9F7D-BA12F9ED9B84}" type="pres">
      <dgm:prSet presAssocID="{220C47FA-92E3-4828-9E8A-E0E0CDD6F378}" presName="horz1" presStyleCnt="0"/>
      <dgm:spPr/>
    </dgm:pt>
    <dgm:pt modelId="{37F0C4F4-17F7-3840-AE81-6478F22DFC26}" type="pres">
      <dgm:prSet presAssocID="{220C47FA-92E3-4828-9E8A-E0E0CDD6F378}" presName="tx1" presStyleLbl="revTx" presStyleIdx="2" presStyleCnt="6"/>
      <dgm:spPr/>
    </dgm:pt>
    <dgm:pt modelId="{6342A236-586B-7B41-A770-79A1840BE5CD}" type="pres">
      <dgm:prSet presAssocID="{220C47FA-92E3-4828-9E8A-E0E0CDD6F378}" presName="vert1" presStyleCnt="0"/>
      <dgm:spPr/>
    </dgm:pt>
    <dgm:pt modelId="{24C35B0F-B8F8-D044-AEA8-2C862C4EEBE6}" type="pres">
      <dgm:prSet presAssocID="{314AD233-EAF3-4B4D-BAF0-78F2A5BF4D61}" presName="thickLine" presStyleLbl="alignNode1" presStyleIdx="3" presStyleCnt="6"/>
      <dgm:spPr/>
    </dgm:pt>
    <dgm:pt modelId="{239E7AF5-A406-6644-B6B0-A59F8E7B536E}" type="pres">
      <dgm:prSet presAssocID="{314AD233-EAF3-4B4D-BAF0-78F2A5BF4D61}" presName="horz1" presStyleCnt="0"/>
      <dgm:spPr/>
    </dgm:pt>
    <dgm:pt modelId="{7593FB7C-347A-1843-8673-5293396CE0F1}" type="pres">
      <dgm:prSet presAssocID="{314AD233-EAF3-4B4D-BAF0-78F2A5BF4D61}" presName="tx1" presStyleLbl="revTx" presStyleIdx="3" presStyleCnt="6"/>
      <dgm:spPr/>
    </dgm:pt>
    <dgm:pt modelId="{F824852E-EF79-B44F-8E43-7613170CA9A9}" type="pres">
      <dgm:prSet presAssocID="{314AD233-EAF3-4B4D-BAF0-78F2A5BF4D61}" presName="vert1" presStyleCnt="0"/>
      <dgm:spPr/>
    </dgm:pt>
    <dgm:pt modelId="{4C3B8C3B-57E1-BA44-A6A1-D0235ACA4363}" type="pres">
      <dgm:prSet presAssocID="{952E0ECD-AE79-4593-A183-A6F159A6DA95}" presName="thickLine" presStyleLbl="alignNode1" presStyleIdx="4" presStyleCnt="6"/>
      <dgm:spPr/>
    </dgm:pt>
    <dgm:pt modelId="{28AB2344-D40A-CD4F-BF0B-DBC02FCECABD}" type="pres">
      <dgm:prSet presAssocID="{952E0ECD-AE79-4593-A183-A6F159A6DA95}" presName="horz1" presStyleCnt="0"/>
      <dgm:spPr/>
    </dgm:pt>
    <dgm:pt modelId="{AC4ECDA8-C165-0449-9C57-525DFC670C97}" type="pres">
      <dgm:prSet presAssocID="{952E0ECD-AE79-4593-A183-A6F159A6DA95}" presName="tx1" presStyleLbl="revTx" presStyleIdx="4" presStyleCnt="6"/>
      <dgm:spPr/>
    </dgm:pt>
    <dgm:pt modelId="{D6DB5E65-4633-0B4F-A534-0121A00074FA}" type="pres">
      <dgm:prSet presAssocID="{952E0ECD-AE79-4593-A183-A6F159A6DA95}" presName="vert1" presStyleCnt="0"/>
      <dgm:spPr/>
    </dgm:pt>
    <dgm:pt modelId="{F162F126-0DDA-7543-96D5-4B6554DDA536}" type="pres">
      <dgm:prSet presAssocID="{52F77B41-9E7B-4490-8C73-97ADF961F487}" presName="thickLine" presStyleLbl="alignNode1" presStyleIdx="5" presStyleCnt="6"/>
      <dgm:spPr/>
    </dgm:pt>
    <dgm:pt modelId="{AA42E600-7CAC-204C-A88C-017E80CC8B13}" type="pres">
      <dgm:prSet presAssocID="{52F77B41-9E7B-4490-8C73-97ADF961F487}" presName="horz1" presStyleCnt="0"/>
      <dgm:spPr/>
    </dgm:pt>
    <dgm:pt modelId="{F0A7B5D2-6C32-4640-AD15-20309147721B}" type="pres">
      <dgm:prSet presAssocID="{52F77B41-9E7B-4490-8C73-97ADF961F487}" presName="tx1" presStyleLbl="revTx" presStyleIdx="5" presStyleCnt="6"/>
      <dgm:spPr/>
    </dgm:pt>
    <dgm:pt modelId="{6F794F63-6A15-7E45-BC57-5AA5E036695C}" type="pres">
      <dgm:prSet presAssocID="{52F77B41-9E7B-4490-8C73-97ADF961F487}" presName="vert1" presStyleCnt="0"/>
      <dgm:spPr/>
    </dgm:pt>
  </dgm:ptLst>
  <dgm:cxnLst>
    <dgm:cxn modelId="{021F4C07-DE49-1542-A7E2-8AEB7BD2AFD3}" type="presOf" srcId="{314AD233-EAF3-4B4D-BAF0-78F2A5BF4D61}" destId="{7593FB7C-347A-1843-8673-5293396CE0F1}" srcOrd="0" destOrd="0" presId="urn:microsoft.com/office/officeart/2008/layout/LinedList"/>
    <dgm:cxn modelId="{513B120D-F12C-494C-ACFF-053CFB357BB5}" srcId="{6283B23A-ECCF-44F5-B0A9-F3153292653E}" destId="{B8B53ED7-9AFF-4E81-A685-1EA6CF997F55}" srcOrd="0" destOrd="0" parTransId="{46FB22EF-D0F4-4A9B-A549-8F186BBA56AF}" sibTransId="{3971C3A3-7E54-4C8B-8C7B-2BABEB549324}"/>
    <dgm:cxn modelId="{9F125B0D-692D-8A4D-AA4B-9B3C834A73B2}" type="presOf" srcId="{52F77B41-9E7B-4490-8C73-97ADF961F487}" destId="{F0A7B5D2-6C32-4640-AD15-20309147721B}" srcOrd="0" destOrd="0" presId="urn:microsoft.com/office/officeart/2008/layout/LinedList"/>
    <dgm:cxn modelId="{C2D56B64-E667-4399-AD92-DC8C398A37A1}" srcId="{6283B23A-ECCF-44F5-B0A9-F3153292653E}" destId="{314AD233-EAF3-4B4D-BAF0-78F2A5BF4D61}" srcOrd="3" destOrd="0" parTransId="{2915A8DB-EC71-4AF4-983A-94753571D3F9}" sibTransId="{AF49948C-CB55-43D1-A2DE-20DD8B85AC06}"/>
    <dgm:cxn modelId="{C9C0117C-55FF-484F-AC2A-0F37263348DB}" type="presOf" srcId="{220C47FA-92E3-4828-9E8A-E0E0CDD6F378}" destId="{37F0C4F4-17F7-3840-AE81-6478F22DFC26}" srcOrd="0" destOrd="0" presId="urn:microsoft.com/office/officeart/2008/layout/LinedList"/>
    <dgm:cxn modelId="{BE274E9E-0AC4-7D4A-A3C1-ECAB3A14D9C2}" type="presOf" srcId="{B8B53ED7-9AFF-4E81-A685-1EA6CF997F55}" destId="{5DEB6AAE-9652-E747-BF27-88851BBE7E0C}" srcOrd="0" destOrd="0" presId="urn:microsoft.com/office/officeart/2008/layout/LinedList"/>
    <dgm:cxn modelId="{0AFB2BA5-5591-AB44-81C4-D8D92B81072E}" type="presOf" srcId="{5640165B-C798-4B24-9979-7BFEE6084E81}" destId="{D0BC2308-E65E-E043-94E2-349117DCD751}" srcOrd="0" destOrd="0" presId="urn:microsoft.com/office/officeart/2008/layout/LinedList"/>
    <dgm:cxn modelId="{910547A9-D567-624E-B96F-7990558F86C0}" type="presOf" srcId="{952E0ECD-AE79-4593-A183-A6F159A6DA95}" destId="{AC4ECDA8-C165-0449-9C57-525DFC670C97}" srcOrd="0" destOrd="0" presId="urn:microsoft.com/office/officeart/2008/layout/LinedList"/>
    <dgm:cxn modelId="{2CC90AAF-93EE-4488-92D7-99CE0E33B732}" srcId="{6283B23A-ECCF-44F5-B0A9-F3153292653E}" destId="{52F77B41-9E7B-4490-8C73-97ADF961F487}" srcOrd="5" destOrd="0" parTransId="{04A5A1CA-7EB9-44C0-9FE2-CFB2052AB071}" sibTransId="{AFB5A93F-BE44-46CE-BD91-05690BD8E1EF}"/>
    <dgm:cxn modelId="{374CB1B5-6EA3-4BAD-8F1E-5E13B1882D45}" srcId="{6283B23A-ECCF-44F5-B0A9-F3153292653E}" destId="{952E0ECD-AE79-4593-A183-A6F159A6DA95}" srcOrd="4" destOrd="0" parTransId="{B23B00FD-20FB-4E4D-9B2D-B499CFF3725C}" sibTransId="{FAEC3DED-8340-48B2-AB8A-355F41E722FB}"/>
    <dgm:cxn modelId="{5358A9BE-07E7-4B39-8BCA-CDE1C013653A}" srcId="{6283B23A-ECCF-44F5-B0A9-F3153292653E}" destId="{5640165B-C798-4B24-9979-7BFEE6084E81}" srcOrd="1" destOrd="0" parTransId="{F043AF84-A84A-48FA-939D-0197D202E685}" sibTransId="{CE492889-78C7-49F5-B265-DF5FAD216552}"/>
    <dgm:cxn modelId="{0815F0C9-439C-4F45-BACB-CA1629DB9D8B}" type="presOf" srcId="{6283B23A-ECCF-44F5-B0A9-F3153292653E}" destId="{11AD1892-6E24-0244-A177-3B258829C594}" srcOrd="0" destOrd="0" presId="urn:microsoft.com/office/officeart/2008/layout/LinedList"/>
    <dgm:cxn modelId="{055A33FC-CBDA-4FD0-B6F9-E2A3285075B9}" srcId="{6283B23A-ECCF-44F5-B0A9-F3153292653E}" destId="{220C47FA-92E3-4828-9E8A-E0E0CDD6F378}" srcOrd="2" destOrd="0" parTransId="{ADBE3621-C116-46D2-8EE6-E43EE94962EA}" sibTransId="{71AD31B1-450B-4E79-849F-13BC9B32EB0F}"/>
    <dgm:cxn modelId="{40E9BCCF-E9D7-2445-82E2-6683721D1C88}" type="presParOf" srcId="{11AD1892-6E24-0244-A177-3B258829C594}" destId="{1AEF08F3-E765-3046-BD5F-C41187187D66}" srcOrd="0" destOrd="0" presId="urn:microsoft.com/office/officeart/2008/layout/LinedList"/>
    <dgm:cxn modelId="{ADEC647E-F572-9A46-BAA9-D42414AF43D8}" type="presParOf" srcId="{11AD1892-6E24-0244-A177-3B258829C594}" destId="{68498EC3-1C3F-C24F-8405-4AEDB298AC4B}" srcOrd="1" destOrd="0" presId="urn:microsoft.com/office/officeart/2008/layout/LinedList"/>
    <dgm:cxn modelId="{74326521-6675-694C-9509-F09A630D3FC1}" type="presParOf" srcId="{68498EC3-1C3F-C24F-8405-4AEDB298AC4B}" destId="{5DEB6AAE-9652-E747-BF27-88851BBE7E0C}" srcOrd="0" destOrd="0" presId="urn:microsoft.com/office/officeart/2008/layout/LinedList"/>
    <dgm:cxn modelId="{1138D7EB-B991-7948-A1BD-45BE188CD81F}" type="presParOf" srcId="{68498EC3-1C3F-C24F-8405-4AEDB298AC4B}" destId="{706EB784-E04B-9F4A-A616-085B7EC37F6E}" srcOrd="1" destOrd="0" presId="urn:microsoft.com/office/officeart/2008/layout/LinedList"/>
    <dgm:cxn modelId="{B71D2050-2F70-D247-863D-6FF331D881C2}" type="presParOf" srcId="{11AD1892-6E24-0244-A177-3B258829C594}" destId="{6AEE2BA4-E093-9541-AA39-72BB3CDD8286}" srcOrd="2" destOrd="0" presId="urn:microsoft.com/office/officeart/2008/layout/LinedList"/>
    <dgm:cxn modelId="{2E8DE54D-C7A4-D541-BD2D-614649F2B274}" type="presParOf" srcId="{11AD1892-6E24-0244-A177-3B258829C594}" destId="{9F055C4B-FF30-4F47-B3BA-445970DFCAAE}" srcOrd="3" destOrd="0" presId="urn:microsoft.com/office/officeart/2008/layout/LinedList"/>
    <dgm:cxn modelId="{FCF8A86F-7EBB-E44B-ACC9-3DB74607F6CF}" type="presParOf" srcId="{9F055C4B-FF30-4F47-B3BA-445970DFCAAE}" destId="{D0BC2308-E65E-E043-94E2-349117DCD751}" srcOrd="0" destOrd="0" presId="urn:microsoft.com/office/officeart/2008/layout/LinedList"/>
    <dgm:cxn modelId="{D164D36B-DF41-B24C-9E99-FCA45F9C3297}" type="presParOf" srcId="{9F055C4B-FF30-4F47-B3BA-445970DFCAAE}" destId="{D6F28AA1-C869-A845-9D9C-EA335239E03C}" srcOrd="1" destOrd="0" presId="urn:microsoft.com/office/officeart/2008/layout/LinedList"/>
    <dgm:cxn modelId="{54A7C69B-4152-0544-B8D4-EAB8374A5B13}" type="presParOf" srcId="{11AD1892-6E24-0244-A177-3B258829C594}" destId="{ED1AACF2-5519-EC44-B768-E773D7328036}" srcOrd="4" destOrd="0" presId="urn:microsoft.com/office/officeart/2008/layout/LinedList"/>
    <dgm:cxn modelId="{31705379-34CF-1E4B-B7DD-DDD2C7D003BF}" type="presParOf" srcId="{11AD1892-6E24-0244-A177-3B258829C594}" destId="{430D6DC7-8459-6D4C-9F7D-BA12F9ED9B84}" srcOrd="5" destOrd="0" presId="urn:microsoft.com/office/officeart/2008/layout/LinedList"/>
    <dgm:cxn modelId="{75935766-F61C-C544-892C-88F98D2A575B}" type="presParOf" srcId="{430D6DC7-8459-6D4C-9F7D-BA12F9ED9B84}" destId="{37F0C4F4-17F7-3840-AE81-6478F22DFC26}" srcOrd="0" destOrd="0" presId="urn:microsoft.com/office/officeart/2008/layout/LinedList"/>
    <dgm:cxn modelId="{42798FE3-C6CF-9D43-9572-F627ADDBA0CF}" type="presParOf" srcId="{430D6DC7-8459-6D4C-9F7D-BA12F9ED9B84}" destId="{6342A236-586B-7B41-A770-79A1840BE5CD}" srcOrd="1" destOrd="0" presId="urn:microsoft.com/office/officeart/2008/layout/LinedList"/>
    <dgm:cxn modelId="{974CD8D3-497D-F046-863B-28EACF30C394}" type="presParOf" srcId="{11AD1892-6E24-0244-A177-3B258829C594}" destId="{24C35B0F-B8F8-D044-AEA8-2C862C4EEBE6}" srcOrd="6" destOrd="0" presId="urn:microsoft.com/office/officeart/2008/layout/LinedList"/>
    <dgm:cxn modelId="{65E71C57-05BD-9C48-A0A6-B9BCEF7E3F67}" type="presParOf" srcId="{11AD1892-6E24-0244-A177-3B258829C594}" destId="{239E7AF5-A406-6644-B6B0-A59F8E7B536E}" srcOrd="7" destOrd="0" presId="urn:microsoft.com/office/officeart/2008/layout/LinedList"/>
    <dgm:cxn modelId="{B24FA74E-5CB6-624E-B7E9-1F68D1E62281}" type="presParOf" srcId="{239E7AF5-A406-6644-B6B0-A59F8E7B536E}" destId="{7593FB7C-347A-1843-8673-5293396CE0F1}" srcOrd="0" destOrd="0" presId="urn:microsoft.com/office/officeart/2008/layout/LinedList"/>
    <dgm:cxn modelId="{5C6E7FFA-8F70-534D-9B44-F4EBC076FE45}" type="presParOf" srcId="{239E7AF5-A406-6644-B6B0-A59F8E7B536E}" destId="{F824852E-EF79-B44F-8E43-7613170CA9A9}" srcOrd="1" destOrd="0" presId="urn:microsoft.com/office/officeart/2008/layout/LinedList"/>
    <dgm:cxn modelId="{399B7B6D-C5E3-6442-BD0F-98335406C7EE}" type="presParOf" srcId="{11AD1892-6E24-0244-A177-3B258829C594}" destId="{4C3B8C3B-57E1-BA44-A6A1-D0235ACA4363}" srcOrd="8" destOrd="0" presId="urn:microsoft.com/office/officeart/2008/layout/LinedList"/>
    <dgm:cxn modelId="{52613781-DDC1-C74E-9A37-1C6860A59E3D}" type="presParOf" srcId="{11AD1892-6E24-0244-A177-3B258829C594}" destId="{28AB2344-D40A-CD4F-BF0B-DBC02FCECABD}" srcOrd="9" destOrd="0" presId="urn:microsoft.com/office/officeart/2008/layout/LinedList"/>
    <dgm:cxn modelId="{770FC167-4CEC-A04E-A3D2-BC81B77424E0}" type="presParOf" srcId="{28AB2344-D40A-CD4F-BF0B-DBC02FCECABD}" destId="{AC4ECDA8-C165-0449-9C57-525DFC670C97}" srcOrd="0" destOrd="0" presId="urn:microsoft.com/office/officeart/2008/layout/LinedList"/>
    <dgm:cxn modelId="{2C0DDBFB-AEAC-934D-9017-06E333C5B5BB}" type="presParOf" srcId="{28AB2344-D40A-CD4F-BF0B-DBC02FCECABD}" destId="{D6DB5E65-4633-0B4F-A534-0121A00074FA}" srcOrd="1" destOrd="0" presId="urn:microsoft.com/office/officeart/2008/layout/LinedList"/>
    <dgm:cxn modelId="{2192FC8C-FEA9-7D45-840D-B948245CDA27}" type="presParOf" srcId="{11AD1892-6E24-0244-A177-3B258829C594}" destId="{F162F126-0DDA-7543-96D5-4B6554DDA536}" srcOrd="10" destOrd="0" presId="urn:microsoft.com/office/officeart/2008/layout/LinedList"/>
    <dgm:cxn modelId="{3CE28B3D-CC57-1542-B402-0E277BE1FBD4}" type="presParOf" srcId="{11AD1892-6E24-0244-A177-3B258829C594}" destId="{AA42E600-7CAC-204C-A88C-017E80CC8B13}" srcOrd="11" destOrd="0" presId="urn:microsoft.com/office/officeart/2008/layout/LinedList"/>
    <dgm:cxn modelId="{EEA0D628-5FB6-3941-8605-BC4418165CE1}" type="presParOf" srcId="{AA42E600-7CAC-204C-A88C-017E80CC8B13}" destId="{F0A7B5D2-6C32-4640-AD15-20309147721B}" srcOrd="0" destOrd="0" presId="urn:microsoft.com/office/officeart/2008/layout/LinedList"/>
    <dgm:cxn modelId="{90118727-3303-1D44-A1DE-9210D943FFDA}" type="presParOf" srcId="{AA42E600-7CAC-204C-A88C-017E80CC8B13}" destId="{6F794F63-6A15-7E45-BC57-5AA5E036695C}"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6F38B05-5E9B-4804-B3AA-6D4B7078B4B2}" type="doc">
      <dgm:prSet loTypeId="urn:microsoft.com/office/officeart/2018/2/layout/IconVerticalSolidList" loCatId="icon" qsTypeId="urn:microsoft.com/office/officeart/2005/8/quickstyle/simple1#4" qsCatId="simple" csTypeId="urn:microsoft.com/office/officeart/2005/8/colors/accent1_2#4" csCatId="accent1" phldr="1"/>
      <dgm:spPr/>
      <dgm:t>
        <a:bodyPr/>
        <a:lstStyle/>
        <a:p>
          <a:endParaRPr lang="en-US"/>
        </a:p>
      </dgm:t>
    </dgm:pt>
    <dgm:pt modelId="{C79E504A-4BF5-4704-8FB1-B03CE88F1699}">
      <dgm:prSet/>
      <dgm:spPr/>
      <dgm:t>
        <a:bodyPr/>
        <a:lstStyle/>
        <a:p>
          <a:pPr>
            <a:lnSpc>
              <a:spcPct val="100000"/>
            </a:lnSpc>
          </a:pPr>
          <a:r>
            <a:rPr lang="en-IN">
              <a:latin typeface="Arial" panose="020B0604020202020204" pitchFamily="34" charset="0"/>
              <a:cs typeface="Arial" panose="020B0604020202020204" pitchFamily="34" charset="0"/>
            </a:rPr>
            <a:t>Cardiovascular disease commonly accompanies COPD and substantially increases hospitalisation and mortality risks (Cronin et al., 2025). </a:t>
          </a:r>
          <a:endParaRPr lang="en-US">
            <a:latin typeface="Arial" panose="020B0604020202020204" pitchFamily="34" charset="0"/>
            <a:cs typeface="Arial" panose="020B0604020202020204" pitchFamily="34" charset="0"/>
          </a:endParaRPr>
        </a:p>
      </dgm:t>
    </dgm:pt>
    <dgm:pt modelId="{2FBE896A-03D6-4E37-AC9D-4729966038DA}" type="parTrans" cxnId="{85B8CB39-9F77-4B76-ABD1-0CF6BB728644}">
      <dgm:prSet/>
      <dgm:spPr/>
      <dgm:t>
        <a:bodyPr/>
        <a:lstStyle/>
        <a:p>
          <a:endParaRPr lang="en-US"/>
        </a:p>
      </dgm:t>
    </dgm:pt>
    <dgm:pt modelId="{62CE26FC-F545-403A-AABF-145A354E7415}" type="sibTrans" cxnId="{85B8CB39-9F77-4B76-ABD1-0CF6BB728644}">
      <dgm:prSet/>
      <dgm:spPr/>
      <dgm:t>
        <a:bodyPr/>
        <a:lstStyle/>
        <a:p>
          <a:endParaRPr lang="en-US"/>
        </a:p>
      </dgm:t>
    </dgm:pt>
    <dgm:pt modelId="{BAC3DCD0-6A79-4248-B333-EE79D48F3A74}">
      <dgm:prSet/>
      <dgm:spPr/>
      <dgm:t>
        <a:bodyPr/>
        <a:lstStyle/>
        <a:p>
          <a:pPr>
            <a:lnSpc>
              <a:spcPct val="100000"/>
            </a:lnSpc>
          </a:pPr>
          <a:r>
            <a:rPr lang="en-IN">
              <a:latin typeface="Arial" panose="020B0604020202020204" pitchFamily="34" charset="0"/>
              <a:cs typeface="Arial" panose="020B0604020202020204" pitchFamily="34" charset="0"/>
            </a:rPr>
            <a:t>Hypertension affects approximately 17%–64.7% of patients across studied COPD populations (dos Santos et al., 2022). </a:t>
          </a:r>
          <a:endParaRPr lang="en-US">
            <a:latin typeface="Arial" panose="020B0604020202020204" pitchFamily="34" charset="0"/>
            <a:cs typeface="Arial" panose="020B0604020202020204" pitchFamily="34" charset="0"/>
          </a:endParaRPr>
        </a:p>
      </dgm:t>
    </dgm:pt>
    <dgm:pt modelId="{743A6B7B-B374-4CB6-988C-A96CFF270670}" type="parTrans" cxnId="{10AA1E07-6940-441E-9BAC-FD919874FBC8}">
      <dgm:prSet/>
      <dgm:spPr/>
      <dgm:t>
        <a:bodyPr/>
        <a:lstStyle/>
        <a:p>
          <a:endParaRPr lang="en-US"/>
        </a:p>
      </dgm:t>
    </dgm:pt>
    <dgm:pt modelId="{47293524-AC6F-4BCF-B8BF-F7CDFCE43650}" type="sibTrans" cxnId="{10AA1E07-6940-441E-9BAC-FD919874FBC8}">
      <dgm:prSet/>
      <dgm:spPr/>
      <dgm:t>
        <a:bodyPr/>
        <a:lstStyle/>
        <a:p>
          <a:endParaRPr lang="en-US"/>
        </a:p>
      </dgm:t>
    </dgm:pt>
    <dgm:pt modelId="{406F4C22-955C-4DF9-B7FB-30392040ECD7}">
      <dgm:prSet/>
      <dgm:spPr/>
      <dgm:t>
        <a:bodyPr/>
        <a:lstStyle/>
        <a:p>
          <a:pPr>
            <a:lnSpc>
              <a:spcPct val="100000"/>
            </a:lnSpc>
          </a:pPr>
          <a:r>
            <a:rPr lang="en-IN">
              <a:latin typeface="Arial" panose="020B0604020202020204" pitchFamily="34" charset="0"/>
              <a:cs typeface="Arial" panose="020B0604020202020204" pitchFamily="34" charset="0"/>
            </a:rPr>
            <a:t>Anxiety and depression worsen treatment adherence, symptom perception, quality of life and outcomes (Siraj et al., 2025). </a:t>
          </a:r>
          <a:endParaRPr lang="en-US">
            <a:latin typeface="Arial" panose="020B0604020202020204" pitchFamily="34" charset="0"/>
            <a:cs typeface="Arial" panose="020B0604020202020204" pitchFamily="34" charset="0"/>
          </a:endParaRPr>
        </a:p>
      </dgm:t>
    </dgm:pt>
    <dgm:pt modelId="{10411CA2-9EFD-46BD-BF43-26180F349010}" type="parTrans" cxnId="{D4E3290C-6ED3-4AE7-9268-34DD34341CE0}">
      <dgm:prSet/>
      <dgm:spPr/>
      <dgm:t>
        <a:bodyPr/>
        <a:lstStyle/>
        <a:p>
          <a:endParaRPr lang="en-US"/>
        </a:p>
      </dgm:t>
    </dgm:pt>
    <dgm:pt modelId="{17C80ADF-4B2C-4842-83E1-76ECAC9F7D4F}" type="sibTrans" cxnId="{D4E3290C-6ED3-4AE7-9268-34DD34341CE0}">
      <dgm:prSet/>
      <dgm:spPr/>
      <dgm:t>
        <a:bodyPr/>
        <a:lstStyle/>
        <a:p>
          <a:endParaRPr lang="en-US"/>
        </a:p>
      </dgm:t>
    </dgm:pt>
    <dgm:pt modelId="{23F01524-4AB2-4D27-A0F5-0EE26B67A8ED}">
      <dgm:prSet/>
      <dgm:spPr/>
      <dgm:t>
        <a:bodyPr/>
        <a:lstStyle/>
        <a:p>
          <a:pPr>
            <a:lnSpc>
              <a:spcPct val="100000"/>
            </a:lnSpc>
          </a:pPr>
          <a:r>
            <a:rPr lang="en-IN" dirty="0">
              <a:latin typeface="Arial" panose="020B0604020202020204" pitchFamily="34" charset="0"/>
              <a:cs typeface="Arial" panose="020B0604020202020204" pitchFamily="34" charset="0"/>
            </a:rPr>
            <a:t>Osteoporosis frequently develops through ageing, inactivity, low BMI and corticosteroid exposure (Cronin et al., 2025). </a:t>
          </a:r>
          <a:endParaRPr lang="en-US" dirty="0">
            <a:latin typeface="Arial" panose="020B0604020202020204" pitchFamily="34" charset="0"/>
            <a:cs typeface="Arial" panose="020B0604020202020204" pitchFamily="34" charset="0"/>
          </a:endParaRPr>
        </a:p>
      </dgm:t>
    </dgm:pt>
    <dgm:pt modelId="{6FEE1351-4644-400D-A50B-141FF2D760D7}" type="parTrans" cxnId="{114C71FF-991B-49ED-A717-C00CA8E54A81}">
      <dgm:prSet/>
      <dgm:spPr/>
      <dgm:t>
        <a:bodyPr/>
        <a:lstStyle/>
        <a:p>
          <a:endParaRPr lang="en-US"/>
        </a:p>
      </dgm:t>
    </dgm:pt>
    <dgm:pt modelId="{5051B9BE-55C1-465D-B7CF-3970A092D246}" type="sibTrans" cxnId="{114C71FF-991B-49ED-A717-C00CA8E54A81}">
      <dgm:prSet/>
      <dgm:spPr/>
      <dgm:t>
        <a:bodyPr/>
        <a:lstStyle/>
        <a:p>
          <a:endParaRPr lang="en-US"/>
        </a:p>
      </dgm:t>
    </dgm:pt>
    <dgm:pt modelId="{C4135C9B-4E22-41A4-A2FD-9ACA815363F2}">
      <dgm:prSet/>
      <dgm:spPr/>
      <dgm:t>
        <a:bodyPr/>
        <a:lstStyle/>
        <a:p>
          <a:pPr>
            <a:lnSpc>
              <a:spcPct val="100000"/>
            </a:lnSpc>
          </a:pPr>
          <a:r>
            <a:rPr lang="en-IN" dirty="0">
              <a:latin typeface="Arial" panose="020B0604020202020204" pitchFamily="34" charset="0"/>
              <a:cs typeface="Arial" panose="020B0604020202020204" pitchFamily="34" charset="0"/>
            </a:rPr>
            <a:t>Lung cancer shares smoking-related pathways with COPD and contributes significantly to mortality (</a:t>
          </a:r>
          <a:r>
            <a:rPr lang="en-IN" dirty="0" err="1">
              <a:latin typeface="Arial" panose="020B0604020202020204" pitchFamily="34" charset="0"/>
              <a:cs typeface="Arial" panose="020B0604020202020204" pitchFamily="34" charset="0"/>
            </a:rPr>
            <a:t>Kallieri</a:t>
          </a:r>
          <a:r>
            <a:rPr lang="en-IN" dirty="0">
              <a:latin typeface="Arial" panose="020B0604020202020204" pitchFamily="34" charset="0"/>
              <a:cs typeface="Arial" panose="020B0604020202020204" pitchFamily="34" charset="0"/>
            </a:rPr>
            <a:t> et al., 2025). </a:t>
          </a:r>
          <a:endParaRPr lang="en-US" dirty="0">
            <a:latin typeface="Arial" panose="020B0604020202020204" pitchFamily="34" charset="0"/>
            <a:cs typeface="Arial" panose="020B0604020202020204" pitchFamily="34" charset="0"/>
          </a:endParaRPr>
        </a:p>
      </dgm:t>
    </dgm:pt>
    <dgm:pt modelId="{A3486077-DE47-4D76-893A-A17A0E6BAC0D}" type="parTrans" cxnId="{5D932735-85D0-4B4C-AA03-05A97DDCA48C}">
      <dgm:prSet/>
      <dgm:spPr/>
      <dgm:t>
        <a:bodyPr/>
        <a:lstStyle/>
        <a:p>
          <a:endParaRPr lang="en-US"/>
        </a:p>
      </dgm:t>
    </dgm:pt>
    <dgm:pt modelId="{5FDFA661-B1DA-4EBE-B9CF-273104183AA4}" type="sibTrans" cxnId="{5D932735-85D0-4B4C-AA03-05A97DDCA48C}">
      <dgm:prSet/>
      <dgm:spPr/>
      <dgm:t>
        <a:bodyPr/>
        <a:lstStyle/>
        <a:p>
          <a:endParaRPr lang="en-US"/>
        </a:p>
      </dgm:t>
    </dgm:pt>
    <dgm:pt modelId="{3CE7D6DA-D447-4E7C-8802-512DA357FF63}">
      <dgm:prSet/>
      <dgm:spPr/>
      <dgm:t>
        <a:bodyPr/>
        <a:lstStyle/>
        <a:p>
          <a:pPr>
            <a:lnSpc>
              <a:spcPct val="100000"/>
            </a:lnSpc>
          </a:pPr>
          <a:r>
            <a:rPr lang="en-IN">
              <a:latin typeface="Arial" panose="020B0604020202020204" pitchFamily="34" charset="0"/>
              <a:cs typeface="Arial" panose="020B0604020202020204" pitchFamily="34" charset="0"/>
            </a:rPr>
            <a:t>Diabetes, sleep apnoea and musculoskeletal disease further complicate personalised COPD management (Almagro et al., 2024).</a:t>
          </a:r>
          <a:endParaRPr lang="en-US">
            <a:latin typeface="Arial" panose="020B0604020202020204" pitchFamily="34" charset="0"/>
            <a:cs typeface="Arial" panose="020B0604020202020204" pitchFamily="34" charset="0"/>
          </a:endParaRPr>
        </a:p>
      </dgm:t>
    </dgm:pt>
    <dgm:pt modelId="{459EDE6A-EA57-45BE-A141-5AE437BFE053}" type="parTrans" cxnId="{E6CD74D3-BBCF-4D91-8D0C-6EA21E41EC1A}">
      <dgm:prSet/>
      <dgm:spPr/>
      <dgm:t>
        <a:bodyPr/>
        <a:lstStyle/>
        <a:p>
          <a:endParaRPr lang="en-US"/>
        </a:p>
      </dgm:t>
    </dgm:pt>
    <dgm:pt modelId="{DE12FBCD-8892-422C-B21C-BED7D962E6B8}" type="sibTrans" cxnId="{E6CD74D3-BBCF-4D91-8D0C-6EA21E41EC1A}">
      <dgm:prSet/>
      <dgm:spPr/>
      <dgm:t>
        <a:bodyPr/>
        <a:lstStyle/>
        <a:p>
          <a:endParaRPr lang="en-US"/>
        </a:p>
      </dgm:t>
    </dgm:pt>
    <dgm:pt modelId="{4BDAC8A6-7FA7-4057-9DA4-DC762CAB1B5C}" type="pres">
      <dgm:prSet presAssocID="{26F38B05-5E9B-4804-B3AA-6D4B7078B4B2}" presName="root" presStyleCnt="0">
        <dgm:presLayoutVars>
          <dgm:dir/>
          <dgm:resizeHandles val="exact"/>
        </dgm:presLayoutVars>
      </dgm:prSet>
      <dgm:spPr/>
    </dgm:pt>
    <dgm:pt modelId="{09DD67D4-C878-4CA1-87D9-96680DFD3E66}" type="pres">
      <dgm:prSet presAssocID="{C79E504A-4BF5-4704-8FB1-B03CE88F1699}" presName="compNode" presStyleCnt="0"/>
      <dgm:spPr/>
    </dgm:pt>
    <dgm:pt modelId="{0B26729E-8AE8-4D59-882C-35E41B057B37}" type="pres">
      <dgm:prSet presAssocID="{C79E504A-4BF5-4704-8FB1-B03CE88F1699}" presName="bgRect" presStyleLbl="bgShp" presStyleIdx="0" presStyleCnt="6"/>
      <dgm:spPr/>
    </dgm:pt>
    <dgm:pt modelId="{A727B2D5-9A72-4082-8DCB-919D7BB4B7D6}" type="pres">
      <dgm:prSet presAssocID="{C79E504A-4BF5-4704-8FB1-B03CE88F1699}" presName="iconRect" presStyleLbl="node1" presStyleIdx="0"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pt>
    <dgm:pt modelId="{54C13D18-756F-477C-BE01-CC37753523AA}" type="pres">
      <dgm:prSet presAssocID="{C79E504A-4BF5-4704-8FB1-B03CE88F1699}" presName="spaceRect" presStyleCnt="0"/>
      <dgm:spPr/>
    </dgm:pt>
    <dgm:pt modelId="{4268F91B-054C-48D0-9D49-91451C46691E}" type="pres">
      <dgm:prSet presAssocID="{C79E504A-4BF5-4704-8FB1-B03CE88F1699}" presName="parTx" presStyleLbl="revTx" presStyleIdx="0" presStyleCnt="6">
        <dgm:presLayoutVars>
          <dgm:chMax val="0"/>
          <dgm:chPref val="0"/>
        </dgm:presLayoutVars>
      </dgm:prSet>
      <dgm:spPr/>
    </dgm:pt>
    <dgm:pt modelId="{E6F50D78-C297-46FB-94D2-736D43A3F635}" type="pres">
      <dgm:prSet presAssocID="{62CE26FC-F545-403A-AABF-145A354E7415}" presName="sibTrans" presStyleCnt="0"/>
      <dgm:spPr/>
    </dgm:pt>
    <dgm:pt modelId="{1FD1311B-C72C-4CDF-94BD-2DF5848C2E20}" type="pres">
      <dgm:prSet presAssocID="{BAC3DCD0-6A79-4248-B333-EE79D48F3A74}" presName="compNode" presStyleCnt="0"/>
      <dgm:spPr/>
    </dgm:pt>
    <dgm:pt modelId="{9B8177F3-5ACC-4ACE-8E02-7B11CB592C0F}" type="pres">
      <dgm:prSet presAssocID="{BAC3DCD0-6A79-4248-B333-EE79D48F3A74}" presName="bgRect" presStyleLbl="bgShp" presStyleIdx="1" presStyleCnt="6"/>
      <dgm:spPr/>
    </dgm:pt>
    <dgm:pt modelId="{DC7F0F19-902F-471A-838D-ED888D3E90E8}" type="pres">
      <dgm:prSet presAssocID="{BAC3DCD0-6A79-4248-B333-EE79D48F3A74}" presName="iconRect" presStyleLbl="node1" presStyleIdx="1"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pt>
    <dgm:pt modelId="{B8669701-194D-4C60-9439-FDC90CD74F71}" type="pres">
      <dgm:prSet presAssocID="{BAC3DCD0-6A79-4248-B333-EE79D48F3A74}" presName="spaceRect" presStyleCnt="0"/>
      <dgm:spPr/>
    </dgm:pt>
    <dgm:pt modelId="{1D574DD1-519D-4B1F-8951-9A1A2128E26D}" type="pres">
      <dgm:prSet presAssocID="{BAC3DCD0-6A79-4248-B333-EE79D48F3A74}" presName="parTx" presStyleLbl="revTx" presStyleIdx="1" presStyleCnt="6">
        <dgm:presLayoutVars>
          <dgm:chMax val="0"/>
          <dgm:chPref val="0"/>
        </dgm:presLayoutVars>
      </dgm:prSet>
      <dgm:spPr/>
    </dgm:pt>
    <dgm:pt modelId="{AB3CF850-114A-4720-B2A1-FBABBA8E7441}" type="pres">
      <dgm:prSet presAssocID="{47293524-AC6F-4BCF-B8BF-F7CDFCE43650}" presName="sibTrans" presStyleCnt="0"/>
      <dgm:spPr/>
    </dgm:pt>
    <dgm:pt modelId="{3234133A-19F3-4D07-8E00-54E20849CF70}" type="pres">
      <dgm:prSet presAssocID="{406F4C22-955C-4DF9-B7FB-30392040ECD7}" presName="compNode" presStyleCnt="0"/>
      <dgm:spPr/>
    </dgm:pt>
    <dgm:pt modelId="{731D6990-B410-45E3-A1C5-8DFC9D9BE325}" type="pres">
      <dgm:prSet presAssocID="{406F4C22-955C-4DF9-B7FB-30392040ECD7}" presName="bgRect" presStyleLbl="bgShp" presStyleIdx="2" presStyleCnt="6"/>
      <dgm:spPr/>
    </dgm:pt>
    <dgm:pt modelId="{8DA1C272-B0DD-4BC7-B663-C90F822DDF43}" type="pres">
      <dgm:prSet presAssocID="{406F4C22-955C-4DF9-B7FB-30392040ECD7}" presName="iconRect" presStyleLbl="node1" presStyleIdx="2"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pt>
    <dgm:pt modelId="{C069A4D0-3117-4D1B-82FA-5A257B2170F5}" type="pres">
      <dgm:prSet presAssocID="{406F4C22-955C-4DF9-B7FB-30392040ECD7}" presName="spaceRect" presStyleCnt="0"/>
      <dgm:spPr/>
    </dgm:pt>
    <dgm:pt modelId="{E7F45BEF-934B-413F-A815-2A06AE78C7A0}" type="pres">
      <dgm:prSet presAssocID="{406F4C22-955C-4DF9-B7FB-30392040ECD7}" presName="parTx" presStyleLbl="revTx" presStyleIdx="2" presStyleCnt="6">
        <dgm:presLayoutVars>
          <dgm:chMax val="0"/>
          <dgm:chPref val="0"/>
        </dgm:presLayoutVars>
      </dgm:prSet>
      <dgm:spPr/>
    </dgm:pt>
    <dgm:pt modelId="{DF3A9F7A-571A-4033-88CF-6FA701F903C9}" type="pres">
      <dgm:prSet presAssocID="{17C80ADF-4B2C-4842-83E1-76ECAC9F7D4F}" presName="sibTrans" presStyleCnt="0"/>
      <dgm:spPr/>
    </dgm:pt>
    <dgm:pt modelId="{8D478A3E-9910-4D2B-BC85-EE70AEDF5AF0}" type="pres">
      <dgm:prSet presAssocID="{23F01524-4AB2-4D27-A0F5-0EE26B67A8ED}" presName="compNode" presStyleCnt="0"/>
      <dgm:spPr/>
    </dgm:pt>
    <dgm:pt modelId="{70CB3F50-82AB-4783-893D-E9B30F23A732}" type="pres">
      <dgm:prSet presAssocID="{23F01524-4AB2-4D27-A0F5-0EE26B67A8ED}" presName="bgRect" presStyleLbl="bgShp" presStyleIdx="3" presStyleCnt="6"/>
      <dgm:spPr/>
    </dgm:pt>
    <dgm:pt modelId="{DFFA6D75-CEA9-4B6A-BAB5-C9E2FB10E658}" type="pres">
      <dgm:prSet presAssocID="{23F01524-4AB2-4D27-A0F5-0EE26B67A8ED}" presName="iconRect" presStyleLbl="node1" presStyleIdx="3"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pt>
    <dgm:pt modelId="{271CA943-9325-4565-A411-14F3DD8FCE13}" type="pres">
      <dgm:prSet presAssocID="{23F01524-4AB2-4D27-A0F5-0EE26B67A8ED}" presName="spaceRect" presStyleCnt="0"/>
      <dgm:spPr/>
    </dgm:pt>
    <dgm:pt modelId="{55D30B14-43B0-4ABB-AEFE-A94A0A56246E}" type="pres">
      <dgm:prSet presAssocID="{23F01524-4AB2-4D27-A0F5-0EE26B67A8ED}" presName="parTx" presStyleLbl="revTx" presStyleIdx="3" presStyleCnt="6">
        <dgm:presLayoutVars>
          <dgm:chMax val="0"/>
          <dgm:chPref val="0"/>
        </dgm:presLayoutVars>
      </dgm:prSet>
      <dgm:spPr/>
    </dgm:pt>
    <dgm:pt modelId="{35462BF2-CA5D-493F-A4AB-9A89872FD136}" type="pres">
      <dgm:prSet presAssocID="{5051B9BE-55C1-465D-B7CF-3970A092D246}" presName="sibTrans" presStyleCnt="0"/>
      <dgm:spPr/>
    </dgm:pt>
    <dgm:pt modelId="{150B5491-08E9-4D18-BD99-9E27F7EAF0F9}" type="pres">
      <dgm:prSet presAssocID="{C4135C9B-4E22-41A4-A2FD-9ACA815363F2}" presName="compNode" presStyleCnt="0"/>
      <dgm:spPr/>
    </dgm:pt>
    <dgm:pt modelId="{47EDDDD5-5FD0-46A6-81ED-60E0709264E3}" type="pres">
      <dgm:prSet presAssocID="{C4135C9B-4E22-41A4-A2FD-9ACA815363F2}" presName="bgRect" presStyleLbl="bgShp" presStyleIdx="4" presStyleCnt="6"/>
      <dgm:spPr/>
    </dgm:pt>
    <dgm:pt modelId="{BAB358F5-7200-4C6F-8A25-427E4857E922}" type="pres">
      <dgm:prSet presAssocID="{C4135C9B-4E22-41A4-A2FD-9ACA815363F2}" presName="iconRect" presStyleLbl="node1" presStyleIdx="4"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dgm:spPr>
    </dgm:pt>
    <dgm:pt modelId="{14BF1168-DB12-4DB9-A40D-921B606C7BA2}" type="pres">
      <dgm:prSet presAssocID="{C4135C9B-4E22-41A4-A2FD-9ACA815363F2}" presName="spaceRect" presStyleCnt="0"/>
      <dgm:spPr/>
    </dgm:pt>
    <dgm:pt modelId="{F4398AB1-956E-443E-8FDD-B94E58647B74}" type="pres">
      <dgm:prSet presAssocID="{C4135C9B-4E22-41A4-A2FD-9ACA815363F2}" presName="parTx" presStyleLbl="revTx" presStyleIdx="4" presStyleCnt="6">
        <dgm:presLayoutVars>
          <dgm:chMax val="0"/>
          <dgm:chPref val="0"/>
        </dgm:presLayoutVars>
      </dgm:prSet>
      <dgm:spPr/>
    </dgm:pt>
    <dgm:pt modelId="{1CB5EBF7-B895-44B6-944C-25D5F9F20FD1}" type="pres">
      <dgm:prSet presAssocID="{5FDFA661-B1DA-4EBE-B9CF-273104183AA4}" presName="sibTrans" presStyleCnt="0"/>
      <dgm:spPr/>
    </dgm:pt>
    <dgm:pt modelId="{ACEB245E-A789-425C-8BE2-2089437E7A16}" type="pres">
      <dgm:prSet presAssocID="{3CE7D6DA-D447-4E7C-8802-512DA357FF63}" presName="compNode" presStyleCnt="0"/>
      <dgm:spPr/>
    </dgm:pt>
    <dgm:pt modelId="{11051900-A03F-4C70-BB9D-717E2F7B2D2A}" type="pres">
      <dgm:prSet presAssocID="{3CE7D6DA-D447-4E7C-8802-512DA357FF63}" presName="bgRect" presStyleLbl="bgShp" presStyleIdx="5" presStyleCnt="6"/>
      <dgm:spPr/>
    </dgm:pt>
    <dgm:pt modelId="{5A15ACD9-7180-4656-9583-34EFCB973E76}" type="pres">
      <dgm:prSet presAssocID="{3CE7D6DA-D447-4E7C-8802-512DA357FF63}" presName="iconRect" presStyleLbl="node1" presStyleIdx="5" presStyleCnt="6"/>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pt>
    <dgm:pt modelId="{36D62A8E-E03B-4A29-B5D8-EBE436DFAE2B}" type="pres">
      <dgm:prSet presAssocID="{3CE7D6DA-D447-4E7C-8802-512DA357FF63}" presName="spaceRect" presStyleCnt="0"/>
      <dgm:spPr/>
    </dgm:pt>
    <dgm:pt modelId="{459BD529-93B0-46AB-89FC-C34109288516}" type="pres">
      <dgm:prSet presAssocID="{3CE7D6DA-D447-4E7C-8802-512DA357FF63}" presName="parTx" presStyleLbl="revTx" presStyleIdx="5" presStyleCnt="6">
        <dgm:presLayoutVars>
          <dgm:chMax val="0"/>
          <dgm:chPref val="0"/>
        </dgm:presLayoutVars>
      </dgm:prSet>
      <dgm:spPr/>
    </dgm:pt>
  </dgm:ptLst>
  <dgm:cxnLst>
    <dgm:cxn modelId="{10AA1E07-6940-441E-9BAC-FD919874FBC8}" srcId="{26F38B05-5E9B-4804-B3AA-6D4B7078B4B2}" destId="{BAC3DCD0-6A79-4248-B333-EE79D48F3A74}" srcOrd="1" destOrd="0" parTransId="{743A6B7B-B374-4CB6-988C-A96CFF270670}" sibTransId="{47293524-AC6F-4BCF-B8BF-F7CDFCE43650}"/>
    <dgm:cxn modelId="{CA1CF10B-17B0-454F-B312-57FAE6201AD4}" type="presOf" srcId="{C79E504A-4BF5-4704-8FB1-B03CE88F1699}" destId="{4268F91B-054C-48D0-9D49-91451C46691E}" srcOrd="0" destOrd="0" presId="urn:microsoft.com/office/officeart/2018/2/layout/IconVerticalSolidList"/>
    <dgm:cxn modelId="{D4E3290C-6ED3-4AE7-9268-34DD34341CE0}" srcId="{26F38B05-5E9B-4804-B3AA-6D4B7078B4B2}" destId="{406F4C22-955C-4DF9-B7FB-30392040ECD7}" srcOrd="2" destOrd="0" parTransId="{10411CA2-9EFD-46BD-BF43-26180F349010}" sibTransId="{17C80ADF-4B2C-4842-83E1-76ECAC9F7D4F}"/>
    <dgm:cxn modelId="{EB27C50E-ADC4-914B-8EF2-630B908E01FA}" type="presOf" srcId="{C4135C9B-4E22-41A4-A2FD-9ACA815363F2}" destId="{F4398AB1-956E-443E-8FDD-B94E58647B74}" srcOrd="0" destOrd="0" presId="urn:microsoft.com/office/officeart/2018/2/layout/IconVerticalSolidList"/>
    <dgm:cxn modelId="{5D932735-85D0-4B4C-AA03-05A97DDCA48C}" srcId="{26F38B05-5E9B-4804-B3AA-6D4B7078B4B2}" destId="{C4135C9B-4E22-41A4-A2FD-9ACA815363F2}" srcOrd="4" destOrd="0" parTransId="{A3486077-DE47-4D76-893A-A17A0E6BAC0D}" sibTransId="{5FDFA661-B1DA-4EBE-B9CF-273104183AA4}"/>
    <dgm:cxn modelId="{F4521D39-99CF-8740-BD91-5648A38BF250}" type="presOf" srcId="{406F4C22-955C-4DF9-B7FB-30392040ECD7}" destId="{E7F45BEF-934B-413F-A815-2A06AE78C7A0}" srcOrd="0" destOrd="0" presId="urn:microsoft.com/office/officeart/2018/2/layout/IconVerticalSolidList"/>
    <dgm:cxn modelId="{85B8CB39-9F77-4B76-ABD1-0CF6BB728644}" srcId="{26F38B05-5E9B-4804-B3AA-6D4B7078B4B2}" destId="{C79E504A-4BF5-4704-8FB1-B03CE88F1699}" srcOrd="0" destOrd="0" parTransId="{2FBE896A-03D6-4E37-AC9D-4729966038DA}" sibTransId="{62CE26FC-F545-403A-AABF-145A354E7415}"/>
    <dgm:cxn modelId="{C458F469-A619-D043-A83C-DB3D0782D3ED}" type="presOf" srcId="{BAC3DCD0-6A79-4248-B333-EE79D48F3A74}" destId="{1D574DD1-519D-4B1F-8951-9A1A2128E26D}" srcOrd="0" destOrd="0" presId="urn:microsoft.com/office/officeart/2018/2/layout/IconVerticalSolidList"/>
    <dgm:cxn modelId="{541D226A-EE52-0947-9C8B-7688F1FFAC6D}" type="presOf" srcId="{3CE7D6DA-D447-4E7C-8802-512DA357FF63}" destId="{459BD529-93B0-46AB-89FC-C34109288516}" srcOrd="0" destOrd="0" presId="urn:microsoft.com/office/officeart/2018/2/layout/IconVerticalSolidList"/>
    <dgm:cxn modelId="{95F3CA4A-FDB5-8D40-9B62-86B2288723A6}" type="presOf" srcId="{23F01524-4AB2-4D27-A0F5-0EE26B67A8ED}" destId="{55D30B14-43B0-4ABB-AEFE-A94A0A56246E}" srcOrd="0" destOrd="0" presId="urn:microsoft.com/office/officeart/2018/2/layout/IconVerticalSolidList"/>
    <dgm:cxn modelId="{7408BA59-7AF7-F44E-8289-BC186F10A1F0}" type="presOf" srcId="{26F38B05-5E9B-4804-B3AA-6D4B7078B4B2}" destId="{4BDAC8A6-7FA7-4057-9DA4-DC762CAB1B5C}" srcOrd="0" destOrd="0" presId="urn:microsoft.com/office/officeart/2018/2/layout/IconVerticalSolidList"/>
    <dgm:cxn modelId="{E6CD74D3-BBCF-4D91-8D0C-6EA21E41EC1A}" srcId="{26F38B05-5E9B-4804-B3AA-6D4B7078B4B2}" destId="{3CE7D6DA-D447-4E7C-8802-512DA357FF63}" srcOrd="5" destOrd="0" parTransId="{459EDE6A-EA57-45BE-A141-5AE437BFE053}" sibTransId="{DE12FBCD-8892-422C-B21C-BED7D962E6B8}"/>
    <dgm:cxn modelId="{114C71FF-991B-49ED-A717-C00CA8E54A81}" srcId="{26F38B05-5E9B-4804-B3AA-6D4B7078B4B2}" destId="{23F01524-4AB2-4D27-A0F5-0EE26B67A8ED}" srcOrd="3" destOrd="0" parTransId="{6FEE1351-4644-400D-A50B-141FF2D760D7}" sibTransId="{5051B9BE-55C1-465D-B7CF-3970A092D246}"/>
    <dgm:cxn modelId="{F219FF24-2EB5-EE41-B775-4D42F9F9196F}" type="presParOf" srcId="{4BDAC8A6-7FA7-4057-9DA4-DC762CAB1B5C}" destId="{09DD67D4-C878-4CA1-87D9-96680DFD3E66}" srcOrd="0" destOrd="0" presId="urn:microsoft.com/office/officeart/2018/2/layout/IconVerticalSolidList"/>
    <dgm:cxn modelId="{918AD647-614B-2D42-907E-15F587126E66}" type="presParOf" srcId="{09DD67D4-C878-4CA1-87D9-96680DFD3E66}" destId="{0B26729E-8AE8-4D59-882C-35E41B057B37}" srcOrd="0" destOrd="0" presId="urn:microsoft.com/office/officeart/2018/2/layout/IconVerticalSolidList"/>
    <dgm:cxn modelId="{7B24657D-95B0-A74F-8FA2-EAF0AEDFD90E}" type="presParOf" srcId="{09DD67D4-C878-4CA1-87D9-96680DFD3E66}" destId="{A727B2D5-9A72-4082-8DCB-919D7BB4B7D6}" srcOrd="1" destOrd="0" presId="urn:microsoft.com/office/officeart/2018/2/layout/IconVerticalSolidList"/>
    <dgm:cxn modelId="{F0E4650D-7A59-DE46-A95E-96DC6026E50B}" type="presParOf" srcId="{09DD67D4-C878-4CA1-87D9-96680DFD3E66}" destId="{54C13D18-756F-477C-BE01-CC37753523AA}" srcOrd="2" destOrd="0" presId="urn:microsoft.com/office/officeart/2018/2/layout/IconVerticalSolidList"/>
    <dgm:cxn modelId="{AFBCC3E5-9EBC-994F-A8E6-5D94D0E01BD7}" type="presParOf" srcId="{09DD67D4-C878-4CA1-87D9-96680DFD3E66}" destId="{4268F91B-054C-48D0-9D49-91451C46691E}" srcOrd="3" destOrd="0" presId="urn:microsoft.com/office/officeart/2018/2/layout/IconVerticalSolidList"/>
    <dgm:cxn modelId="{F7C0BE39-033E-484F-8C01-EDF10EAFEE38}" type="presParOf" srcId="{4BDAC8A6-7FA7-4057-9DA4-DC762CAB1B5C}" destId="{E6F50D78-C297-46FB-94D2-736D43A3F635}" srcOrd="1" destOrd="0" presId="urn:microsoft.com/office/officeart/2018/2/layout/IconVerticalSolidList"/>
    <dgm:cxn modelId="{2D44F98B-1D48-E44B-97B1-690FADE1E50B}" type="presParOf" srcId="{4BDAC8A6-7FA7-4057-9DA4-DC762CAB1B5C}" destId="{1FD1311B-C72C-4CDF-94BD-2DF5848C2E20}" srcOrd="2" destOrd="0" presId="urn:microsoft.com/office/officeart/2018/2/layout/IconVerticalSolidList"/>
    <dgm:cxn modelId="{57D91015-5415-B541-AAED-5B087E1F9803}" type="presParOf" srcId="{1FD1311B-C72C-4CDF-94BD-2DF5848C2E20}" destId="{9B8177F3-5ACC-4ACE-8E02-7B11CB592C0F}" srcOrd="0" destOrd="0" presId="urn:microsoft.com/office/officeart/2018/2/layout/IconVerticalSolidList"/>
    <dgm:cxn modelId="{551C6A93-540B-2142-A102-C1999C85CA5C}" type="presParOf" srcId="{1FD1311B-C72C-4CDF-94BD-2DF5848C2E20}" destId="{DC7F0F19-902F-471A-838D-ED888D3E90E8}" srcOrd="1" destOrd="0" presId="urn:microsoft.com/office/officeart/2018/2/layout/IconVerticalSolidList"/>
    <dgm:cxn modelId="{B76EF1C7-F49C-9641-93CF-825014F36615}" type="presParOf" srcId="{1FD1311B-C72C-4CDF-94BD-2DF5848C2E20}" destId="{B8669701-194D-4C60-9439-FDC90CD74F71}" srcOrd="2" destOrd="0" presId="urn:microsoft.com/office/officeart/2018/2/layout/IconVerticalSolidList"/>
    <dgm:cxn modelId="{20703E04-C595-F84F-BDC9-FF64ABFBB5D6}" type="presParOf" srcId="{1FD1311B-C72C-4CDF-94BD-2DF5848C2E20}" destId="{1D574DD1-519D-4B1F-8951-9A1A2128E26D}" srcOrd="3" destOrd="0" presId="urn:microsoft.com/office/officeart/2018/2/layout/IconVerticalSolidList"/>
    <dgm:cxn modelId="{F110FB41-746A-984E-98F5-673F0891A818}" type="presParOf" srcId="{4BDAC8A6-7FA7-4057-9DA4-DC762CAB1B5C}" destId="{AB3CF850-114A-4720-B2A1-FBABBA8E7441}" srcOrd="3" destOrd="0" presId="urn:microsoft.com/office/officeart/2018/2/layout/IconVerticalSolidList"/>
    <dgm:cxn modelId="{CFBF0BF3-29F7-B64D-BF63-39EBCBB10093}" type="presParOf" srcId="{4BDAC8A6-7FA7-4057-9DA4-DC762CAB1B5C}" destId="{3234133A-19F3-4D07-8E00-54E20849CF70}" srcOrd="4" destOrd="0" presId="urn:microsoft.com/office/officeart/2018/2/layout/IconVerticalSolidList"/>
    <dgm:cxn modelId="{A2549BB0-4C4C-0F48-834E-FD94F0D272CC}" type="presParOf" srcId="{3234133A-19F3-4D07-8E00-54E20849CF70}" destId="{731D6990-B410-45E3-A1C5-8DFC9D9BE325}" srcOrd="0" destOrd="0" presId="urn:microsoft.com/office/officeart/2018/2/layout/IconVerticalSolidList"/>
    <dgm:cxn modelId="{9EEE3014-5CC8-EA42-9F4E-EBE552C59146}" type="presParOf" srcId="{3234133A-19F3-4D07-8E00-54E20849CF70}" destId="{8DA1C272-B0DD-4BC7-B663-C90F822DDF43}" srcOrd="1" destOrd="0" presId="urn:microsoft.com/office/officeart/2018/2/layout/IconVerticalSolidList"/>
    <dgm:cxn modelId="{60630EA3-F6DB-A347-806E-C18234515D43}" type="presParOf" srcId="{3234133A-19F3-4D07-8E00-54E20849CF70}" destId="{C069A4D0-3117-4D1B-82FA-5A257B2170F5}" srcOrd="2" destOrd="0" presId="urn:microsoft.com/office/officeart/2018/2/layout/IconVerticalSolidList"/>
    <dgm:cxn modelId="{237A66C3-FB8B-8940-861E-39680015BDDE}" type="presParOf" srcId="{3234133A-19F3-4D07-8E00-54E20849CF70}" destId="{E7F45BEF-934B-413F-A815-2A06AE78C7A0}" srcOrd="3" destOrd="0" presId="urn:microsoft.com/office/officeart/2018/2/layout/IconVerticalSolidList"/>
    <dgm:cxn modelId="{2CEEEBBE-0811-4C40-9EA3-F0AFEF6BB3DF}" type="presParOf" srcId="{4BDAC8A6-7FA7-4057-9DA4-DC762CAB1B5C}" destId="{DF3A9F7A-571A-4033-88CF-6FA701F903C9}" srcOrd="5" destOrd="0" presId="urn:microsoft.com/office/officeart/2018/2/layout/IconVerticalSolidList"/>
    <dgm:cxn modelId="{81F93072-21C3-0A4C-B46B-1679D99D9FA0}" type="presParOf" srcId="{4BDAC8A6-7FA7-4057-9DA4-DC762CAB1B5C}" destId="{8D478A3E-9910-4D2B-BC85-EE70AEDF5AF0}" srcOrd="6" destOrd="0" presId="urn:microsoft.com/office/officeart/2018/2/layout/IconVerticalSolidList"/>
    <dgm:cxn modelId="{D9A68EBA-7317-8E4E-8104-0FB52F3EECEB}" type="presParOf" srcId="{8D478A3E-9910-4D2B-BC85-EE70AEDF5AF0}" destId="{70CB3F50-82AB-4783-893D-E9B30F23A732}" srcOrd="0" destOrd="0" presId="urn:microsoft.com/office/officeart/2018/2/layout/IconVerticalSolidList"/>
    <dgm:cxn modelId="{159A3CBF-A5A9-5847-ADCF-3AA2FEBD5DA9}" type="presParOf" srcId="{8D478A3E-9910-4D2B-BC85-EE70AEDF5AF0}" destId="{DFFA6D75-CEA9-4B6A-BAB5-C9E2FB10E658}" srcOrd="1" destOrd="0" presId="urn:microsoft.com/office/officeart/2018/2/layout/IconVerticalSolidList"/>
    <dgm:cxn modelId="{A3E8ECFE-ED9A-244F-B7EB-EB54BB1EDC3B}" type="presParOf" srcId="{8D478A3E-9910-4D2B-BC85-EE70AEDF5AF0}" destId="{271CA943-9325-4565-A411-14F3DD8FCE13}" srcOrd="2" destOrd="0" presId="urn:microsoft.com/office/officeart/2018/2/layout/IconVerticalSolidList"/>
    <dgm:cxn modelId="{39585992-3527-B848-944A-BCE71181B036}" type="presParOf" srcId="{8D478A3E-9910-4D2B-BC85-EE70AEDF5AF0}" destId="{55D30B14-43B0-4ABB-AEFE-A94A0A56246E}" srcOrd="3" destOrd="0" presId="urn:microsoft.com/office/officeart/2018/2/layout/IconVerticalSolidList"/>
    <dgm:cxn modelId="{21B8B4A7-D879-5040-8885-B72A734D184A}" type="presParOf" srcId="{4BDAC8A6-7FA7-4057-9DA4-DC762CAB1B5C}" destId="{35462BF2-CA5D-493F-A4AB-9A89872FD136}" srcOrd="7" destOrd="0" presId="urn:microsoft.com/office/officeart/2018/2/layout/IconVerticalSolidList"/>
    <dgm:cxn modelId="{4CC37364-19BE-8D43-B596-A84F80D8B626}" type="presParOf" srcId="{4BDAC8A6-7FA7-4057-9DA4-DC762CAB1B5C}" destId="{150B5491-08E9-4D18-BD99-9E27F7EAF0F9}" srcOrd="8" destOrd="0" presId="urn:microsoft.com/office/officeart/2018/2/layout/IconVerticalSolidList"/>
    <dgm:cxn modelId="{CF4AD1DA-118E-A94B-A9FA-641F172652FB}" type="presParOf" srcId="{150B5491-08E9-4D18-BD99-9E27F7EAF0F9}" destId="{47EDDDD5-5FD0-46A6-81ED-60E0709264E3}" srcOrd="0" destOrd="0" presId="urn:microsoft.com/office/officeart/2018/2/layout/IconVerticalSolidList"/>
    <dgm:cxn modelId="{7BC2C5EB-1CCC-2944-AF3F-3F2CB2D20DED}" type="presParOf" srcId="{150B5491-08E9-4D18-BD99-9E27F7EAF0F9}" destId="{BAB358F5-7200-4C6F-8A25-427E4857E922}" srcOrd="1" destOrd="0" presId="urn:microsoft.com/office/officeart/2018/2/layout/IconVerticalSolidList"/>
    <dgm:cxn modelId="{13F1C51D-1D6A-0B4F-ABDF-DBCA9E0BC869}" type="presParOf" srcId="{150B5491-08E9-4D18-BD99-9E27F7EAF0F9}" destId="{14BF1168-DB12-4DB9-A40D-921B606C7BA2}" srcOrd="2" destOrd="0" presId="urn:microsoft.com/office/officeart/2018/2/layout/IconVerticalSolidList"/>
    <dgm:cxn modelId="{46F06BD2-CF45-964F-AC75-404C142FE5B5}" type="presParOf" srcId="{150B5491-08E9-4D18-BD99-9E27F7EAF0F9}" destId="{F4398AB1-956E-443E-8FDD-B94E58647B74}" srcOrd="3" destOrd="0" presId="urn:microsoft.com/office/officeart/2018/2/layout/IconVerticalSolidList"/>
    <dgm:cxn modelId="{13BAE9ED-1AE9-184A-8DF8-EB6E7459CB6F}" type="presParOf" srcId="{4BDAC8A6-7FA7-4057-9DA4-DC762CAB1B5C}" destId="{1CB5EBF7-B895-44B6-944C-25D5F9F20FD1}" srcOrd="9" destOrd="0" presId="urn:microsoft.com/office/officeart/2018/2/layout/IconVerticalSolidList"/>
    <dgm:cxn modelId="{FEA346A4-32F6-8C47-87EE-7FC975193B40}" type="presParOf" srcId="{4BDAC8A6-7FA7-4057-9DA4-DC762CAB1B5C}" destId="{ACEB245E-A789-425C-8BE2-2089437E7A16}" srcOrd="10" destOrd="0" presId="urn:microsoft.com/office/officeart/2018/2/layout/IconVerticalSolidList"/>
    <dgm:cxn modelId="{A7BED49D-794B-7B4B-989C-8BD8BA13C2CA}" type="presParOf" srcId="{ACEB245E-A789-425C-8BE2-2089437E7A16}" destId="{11051900-A03F-4C70-BB9D-717E2F7B2D2A}" srcOrd="0" destOrd="0" presId="urn:microsoft.com/office/officeart/2018/2/layout/IconVerticalSolidList"/>
    <dgm:cxn modelId="{00E8EF8C-37E9-CD46-95A3-03C7B62190B3}" type="presParOf" srcId="{ACEB245E-A789-425C-8BE2-2089437E7A16}" destId="{5A15ACD9-7180-4656-9583-34EFCB973E76}" srcOrd="1" destOrd="0" presId="urn:microsoft.com/office/officeart/2018/2/layout/IconVerticalSolidList"/>
    <dgm:cxn modelId="{274C9A50-24EF-6D42-853A-21E1E6CC7990}" type="presParOf" srcId="{ACEB245E-A789-425C-8BE2-2089437E7A16}" destId="{36D62A8E-E03B-4A29-B5D8-EBE436DFAE2B}" srcOrd="2" destOrd="0" presId="urn:microsoft.com/office/officeart/2018/2/layout/IconVerticalSolidList"/>
    <dgm:cxn modelId="{ED873538-3269-C14F-BCA0-DB8B7040DF2D}" type="presParOf" srcId="{ACEB245E-A789-425C-8BE2-2089437E7A16}" destId="{459BD529-93B0-46AB-89FC-C34109288516}"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A3616A-F206-6C4E-A170-10E8C2277CFF}">
      <dsp:nvSpPr>
        <dsp:cNvPr id="0" name=""/>
        <dsp:cNvSpPr/>
      </dsp:nvSpPr>
      <dsp:spPr bwMode="white">
        <a:xfrm>
          <a:off x="0" y="125980"/>
          <a:ext cx="2603499" cy="1562100"/>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IN" sz="1600" kern="1200">
              <a:latin typeface="Arial" panose="020B0604020202020204" pitchFamily="34" charset="0"/>
              <a:cs typeface="Arial" panose="020B0604020202020204" pitchFamily="34" charset="0"/>
            </a:rPr>
            <a:t>COPD is a heterogeneous lung condition causing persistent respiratory symptoms and progressive airflow obstruction (Agustí et al., 2023). </a:t>
          </a:r>
          <a:endParaRPr lang="en-US" sz="1600" kern="1200">
            <a:latin typeface="Arial" panose="020B0604020202020204" pitchFamily="34" charset="0"/>
            <a:cs typeface="Arial" panose="020B0604020202020204" pitchFamily="34" charset="0"/>
          </a:endParaRPr>
        </a:p>
      </dsp:txBody>
      <dsp:txXfrm>
        <a:off x="0" y="125980"/>
        <a:ext cx="2603499" cy="1562100"/>
      </dsp:txXfrm>
    </dsp:sp>
    <dsp:sp modelId="{D465471B-6138-8341-A93B-48DA175783C9}">
      <dsp:nvSpPr>
        <dsp:cNvPr id="0" name=""/>
        <dsp:cNvSpPr/>
      </dsp:nvSpPr>
      <dsp:spPr bwMode="white">
        <a:xfrm>
          <a:off x="2863849" y="125980"/>
          <a:ext cx="2603499" cy="1562100"/>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IN" sz="1600" kern="1200" dirty="0">
              <a:latin typeface="Arial" panose="020B0604020202020204" pitchFamily="34" charset="0"/>
              <a:cs typeface="Arial" panose="020B0604020202020204" pitchFamily="34" charset="0"/>
            </a:rPr>
            <a:t>Chronic airway inflammation and alveolar destruction progressively impair expiration and pulmonary gas exchange (Xu et al., 2024). </a:t>
          </a:r>
          <a:endParaRPr lang="en-US" sz="1600" kern="1200" dirty="0">
            <a:latin typeface="Arial" panose="020B0604020202020204" pitchFamily="34" charset="0"/>
            <a:cs typeface="Arial" panose="020B0604020202020204" pitchFamily="34" charset="0"/>
          </a:endParaRPr>
        </a:p>
      </dsp:txBody>
      <dsp:txXfrm>
        <a:off x="2863849" y="125980"/>
        <a:ext cx="2603499" cy="1562100"/>
      </dsp:txXfrm>
    </dsp:sp>
    <dsp:sp modelId="{6D5F92D5-039D-8848-966C-83900009EADB}">
      <dsp:nvSpPr>
        <dsp:cNvPr id="0" name=""/>
        <dsp:cNvSpPr/>
      </dsp:nvSpPr>
      <dsp:spPr bwMode="white">
        <a:xfrm>
          <a:off x="5727699" y="125980"/>
          <a:ext cx="2603499" cy="1562100"/>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IN" sz="1600" kern="1200">
              <a:latin typeface="Arial" panose="020B0604020202020204" pitchFamily="34" charset="0"/>
              <a:cs typeface="Arial" panose="020B0604020202020204" pitchFamily="34" charset="0"/>
            </a:rPr>
            <a:t>Breathlessness, chronic cough, sputum production and wheezing are the principal clinical symptoms (NHS, 2023). </a:t>
          </a:r>
          <a:endParaRPr lang="en-US" sz="1600" kern="1200">
            <a:latin typeface="Arial" panose="020B0604020202020204" pitchFamily="34" charset="0"/>
            <a:cs typeface="Arial" panose="020B0604020202020204" pitchFamily="34" charset="0"/>
          </a:endParaRPr>
        </a:p>
      </dsp:txBody>
      <dsp:txXfrm>
        <a:off x="5727699" y="125980"/>
        <a:ext cx="2603499" cy="1562100"/>
      </dsp:txXfrm>
    </dsp:sp>
    <dsp:sp modelId="{C3C2BD73-460B-F340-8CDB-BF9CBA5A1AF0}">
      <dsp:nvSpPr>
        <dsp:cNvPr id="0" name=""/>
        <dsp:cNvSpPr/>
      </dsp:nvSpPr>
      <dsp:spPr bwMode="white">
        <a:xfrm>
          <a:off x="0" y="1948430"/>
          <a:ext cx="2603499" cy="1562100"/>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IN" sz="1600" kern="1200">
              <a:latin typeface="Arial" panose="020B0604020202020204" pitchFamily="34" charset="0"/>
              <a:cs typeface="Arial" panose="020B0604020202020204" pitchFamily="34" charset="0"/>
            </a:rPr>
            <a:t>Tobacco smoking remains the leading cause, although non-smoking pathways are increasingly recognised (Curtis, 2023). </a:t>
          </a:r>
          <a:endParaRPr lang="en-US" sz="1600" kern="1200">
            <a:latin typeface="Arial" panose="020B0604020202020204" pitchFamily="34" charset="0"/>
            <a:cs typeface="Arial" panose="020B0604020202020204" pitchFamily="34" charset="0"/>
          </a:endParaRPr>
        </a:p>
      </dsp:txBody>
      <dsp:txXfrm>
        <a:off x="0" y="1948430"/>
        <a:ext cx="2603499" cy="1562100"/>
      </dsp:txXfrm>
    </dsp:sp>
    <dsp:sp modelId="{4F66D586-45D4-7547-AF53-A32C40FCA625}">
      <dsp:nvSpPr>
        <dsp:cNvPr id="0" name=""/>
        <dsp:cNvSpPr/>
      </dsp:nvSpPr>
      <dsp:spPr bwMode="white">
        <a:xfrm>
          <a:off x="2863850" y="1948430"/>
          <a:ext cx="2603499" cy="1562100"/>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IN" sz="1600" kern="1200">
              <a:latin typeface="Arial" panose="020B0604020202020204" pitchFamily="34" charset="0"/>
              <a:cs typeface="Arial" panose="020B0604020202020204" pitchFamily="34" charset="0"/>
            </a:rPr>
            <a:t>Air pollution, occupational dusts and early-life respiratory insults also substantially increase COPD risk (World Health Organization, 2026). </a:t>
          </a:r>
          <a:endParaRPr lang="en-US" sz="1600" kern="1200">
            <a:latin typeface="Arial" panose="020B0604020202020204" pitchFamily="34" charset="0"/>
            <a:cs typeface="Arial" panose="020B0604020202020204" pitchFamily="34" charset="0"/>
          </a:endParaRPr>
        </a:p>
      </dsp:txBody>
      <dsp:txXfrm>
        <a:off x="2863850" y="1948430"/>
        <a:ext cx="2603499" cy="1562100"/>
      </dsp:txXfrm>
    </dsp:sp>
    <dsp:sp modelId="{7DD734E9-2E70-214B-8CF7-4648233349EB}">
      <dsp:nvSpPr>
        <dsp:cNvPr id="0" name=""/>
        <dsp:cNvSpPr/>
      </dsp:nvSpPr>
      <dsp:spPr bwMode="white">
        <a:xfrm>
          <a:off x="5727699" y="1948430"/>
          <a:ext cx="2603499" cy="1562100"/>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IN" sz="1600" kern="1200">
              <a:latin typeface="Arial" panose="020B0604020202020204" pitchFamily="34" charset="0"/>
              <a:cs typeface="Arial" panose="020B0604020202020204" pitchFamily="34" charset="0"/>
            </a:rPr>
            <a:t>Alpha-1 antitrypsin deficiency is an important inherited cause requiring targeted clinical consideration (NHLBI, 2024). </a:t>
          </a:r>
          <a:endParaRPr lang="en-US" sz="1600" kern="1200">
            <a:latin typeface="Arial" panose="020B0604020202020204" pitchFamily="34" charset="0"/>
            <a:cs typeface="Arial" panose="020B0604020202020204" pitchFamily="34" charset="0"/>
          </a:endParaRPr>
        </a:p>
      </dsp:txBody>
      <dsp:txXfrm>
        <a:off x="5727699" y="1948430"/>
        <a:ext cx="2603499" cy="15621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33E3B5-DA08-4EB0-AE86-D4A6BDF873DA}">
      <dsp:nvSpPr>
        <dsp:cNvPr id="0" name=""/>
        <dsp:cNvSpPr/>
      </dsp:nvSpPr>
      <dsp:spPr>
        <a:xfrm>
          <a:off x="1362244" y="40755"/>
          <a:ext cx="772861" cy="77286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1EC68B5-B060-4F4D-82A1-EF6EE762FEBD}">
      <dsp:nvSpPr>
        <dsp:cNvPr id="0" name=""/>
        <dsp:cNvSpPr/>
      </dsp:nvSpPr>
      <dsp:spPr>
        <a:xfrm>
          <a:off x="1524545" y="203056"/>
          <a:ext cx="448259" cy="44825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7268330-E0BD-4A27-8F8B-F3926623798F}">
      <dsp:nvSpPr>
        <dsp:cNvPr id="0" name=""/>
        <dsp:cNvSpPr/>
      </dsp:nvSpPr>
      <dsp:spPr bwMode="white">
        <a:xfrm>
          <a:off x="2300719" y="40755"/>
          <a:ext cx="1821745" cy="7728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33400">
            <a:lnSpc>
              <a:spcPct val="100000"/>
            </a:lnSpc>
            <a:spcBef>
              <a:spcPct val="0"/>
            </a:spcBef>
            <a:spcAft>
              <a:spcPct val="35000"/>
            </a:spcAft>
            <a:buNone/>
          </a:pPr>
          <a:r>
            <a:rPr lang="en-IN" sz="1200" kern="1200" dirty="0">
              <a:latin typeface="Arial" panose="020B0604020202020204" pitchFamily="34" charset="0"/>
              <a:cs typeface="Arial" panose="020B0604020202020204" pitchFamily="34" charset="0"/>
            </a:rPr>
            <a:t>Suspect COPD in adults over 35 with symptoms and relevant exposure history (NICE, 2025). </a:t>
          </a:r>
          <a:endParaRPr lang="en-US" sz="1200" kern="1200" dirty="0">
            <a:latin typeface="Arial" panose="020B0604020202020204" pitchFamily="34" charset="0"/>
            <a:cs typeface="Arial" panose="020B0604020202020204" pitchFamily="34" charset="0"/>
          </a:endParaRPr>
        </a:p>
      </dsp:txBody>
      <dsp:txXfrm>
        <a:off x="2300719" y="40755"/>
        <a:ext cx="1821745" cy="772861"/>
      </dsp:txXfrm>
    </dsp:sp>
    <dsp:sp modelId="{6A5DFAF1-5A45-4393-88F0-EE188D3BF72A}">
      <dsp:nvSpPr>
        <dsp:cNvPr id="0" name=""/>
        <dsp:cNvSpPr/>
      </dsp:nvSpPr>
      <dsp:spPr>
        <a:xfrm>
          <a:off x="4439890" y="40755"/>
          <a:ext cx="772861" cy="77286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BD17E15-DAD4-41F6-8439-46B556C2538E}">
      <dsp:nvSpPr>
        <dsp:cNvPr id="0" name=""/>
        <dsp:cNvSpPr/>
      </dsp:nvSpPr>
      <dsp:spPr>
        <a:xfrm>
          <a:off x="4602191" y="203056"/>
          <a:ext cx="448259" cy="44825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2B4ECE-8098-4DF8-93AF-56DD8D5FFB57}">
      <dsp:nvSpPr>
        <dsp:cNvPr id="0" name=""/>
        <dsp:cNvSpPr/>
      </dsp:nvSpPr>
      <dsp:spPr bwMode="white">
        <a:xfrm>
          <a:off x="5378365" y="40755"/>
          <a:ext cx="1821745" cy="7728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33400">
            <a:lnSpc>
              <a:spcPct val="100000"/>
            </a:lnSpc>
            <a:spcBef>
              <a:spcPct val="0"/>
            </a:spcBef>
            <a:spcAft>
              <a:spcPct val="35000"/>
            </a:spcAft>
            <a:buNone/>
          </a:pPr>
          <a:r>
            <a:rPr lang="en-IN" sz="1200" kern="1200" dirty="0">
              <a:latin typeface="Arial" panose="020B0604020202020204" pitchFamily="34" charset="0"/>
              <a:cs typeface="Arial" panose="020B0604020202020204" pitchFamily="34" charset="0"/>
            </a:rPr>
            <a:t>Clinical history should assess smoking, occupational exposure, breathlessness, cough and exacerbations (NICE, 2025). </a:t>
          </a:r>
          <a:endParaRPr lang="en-US" sz="1200" kern="1200" dirty="0">
            <a:latin typeface="Arial" panose="020B0604020202020204" pitchFamily="34" charset="0"/>
            <a:cs typeface="Arial" panose="020B0604020202020204" pitchFamily="34" charset="0"/>
          </a:endParaRPr>
        </a:p>
      </dsp:txBody>
      <dsp:txXfrm>
        <a:off x="5378365" y="40755"/>
        <a:ext cx="1821745" cy="772861"/>
      </dsp:txXfrm>
    </dsp:sp>
    <dsp:sp modelId="{80834DCA-4808-41A3-BA96-CBEB2F90BE96}">
      <dsp:nvSpPr>
        <dsp:cNvPr id="0" name=""/>
        <dsp:cNvSpPr/>
      </dsp:nvSpPr>
      <dsp:spPr>
        <a:xfrm>
          <a:off x="1362244" y="1431824"/>
          <a:ext cx="772861" cy="77286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4D92986-DD47-4B31-8ABA-9E07DDEA7883}">
      <dsp:nvSpPr>
        <dsp:cNvPr id="0" name=""/>
        <dsp:cNvSpPr/>
      </dsp:nvSpPr>
      <dsp:spPr>
        <a:xfrm>
          <a:off x="1524545" y="1594125"/>
          <a:ext cx="448259" cy="44825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45762D5-F62E-4F40-8C0D-EABA31A51F9E}">
      <dsp:nvSpPr>
        <dsp:cNvPr id="0" name=""/>
        <dsp:cNvSpPr/>
      </dsp:nvSpPr>
      <dsp:spPr bwMode="white">
        <a:xfrm>
          <a:off x="2300719" y="1431824"/>
          <a:ext cx="1821745" cy="7728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33400">
            <a:lnSpc>
              <a:spcPct val="100000"/>
            </a:lnSpc>
            <a:spcBef>
              <a:spcPct val="0"/>
            </a:spcBef>
            <a:spcAft>
              <a:spcPct val="35000"/>
            </a:spcAft>
            <a:buNone/>
          </a:pPr>
          <a:r>
            <a:rPr lang="en-IN" sz="1200" kern="1200">
              <a:latin typeface="Arial" panose="020B0604020202020204" pitchFamily="34" charset="0"/>
              <a:cs typeface="Arial" panose="020B0604020202020204" pitchFamily="34" charset="0"/>
            </a:rPr>
            <a:t>Post-bronchodilator spirometry confirms COPD when the FEV₁/FVC ratio remains below 0.70 (GOLD, 2025). </a:t>
          </a:r>
          <a:endParaRPr lang="en-US" sz="1200" kern="1200">
            <a:latin typeface="Arial" panose="020B0604020202020204" pitchFamily="34" charset="0"/>
            <a:cs typeface="Arial" panose="020B0604020202020204" pitchFamily="34" charset="0"/>
          </a:endParaRPr>
        </a:p>
      </dsp:txBody>
      <dsp:txXfrm>
        <a:off x="2300719" y="1431824"/>
        <a:ext cx="1821745" cy="772861"/>
      </dsp:txXfrm>
    </dsp:sp>
    <dsp:sp modelId="{13428DF5-7EAF-43E0-AD9D-208EDA937285}">
      <dsp:nvSpPr>
        <dsp:cNvPr id="0" name=""/>
        <dsp:cNvSpPr/>
      </dsp:nvSpPr>
      <dsp:spPr>
        <a:xfrm>
          <a:off x="4439890" y="1431824"/>
          <a:ext cx="772861" cy="77286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5CD53C2-7045-48BD-9725-9DA08F12B5F7}">
      <dsp:nvSpPr>
        <dsp:cNvPr id="0" name=""/>
        <dsp:cNvSpPr/>
      </dsp:nvSpPr>
      <dsp:spPr>
        <a:xfrm>
          <a:off x="4602191" y="1594125"/>
          <a:ext cx="448259" cy="44825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1FFF9F3-2168-4B5E-A62A-4C8F520D5B62}">
      <dsp:nvSpPr>
        <dsp:cNvPr id="0" name=""/>
        <dsp:cNvSpPr/>
      </dsp:nvSpPr>
      <dsp:spPr bwMode="white">
        <a:xfrm>
          <a:off x="5378365" y="1431824"/>
          <a:ext cx="1821745" cy="7728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33400">
            <a:lnSpc>
              <a:spcPct val="100000"/>
            </a:lnSpc>
            <a:spcBef>
              <a:spcPct val="0"/>
            </a:spcBef>
            <a:spcAft>
              <a:spcPct val="35000"/>
            </a:spcAft>
            <a:buNone/>
          </a:pPr>
          <a:r>
            <a:rPr lang="en-IN" sz="1200" kern="1200">
              <a:latin typeface="Arial" panose="020B0604020202020204" pitchFamily="34" charset="0"/>
              <a:cs typeface="Arial" panose="020B0604020202020204" pitchFamily="34" charset="0"/>
            </a:rPr>
            <a:t>Chest examination should assess wheeze, reduced air entry, cyanosis and hyperinflation (NICE, 2025b). </a:t>
          </a:r>
          <a:endParaRPr lang="en-US" sz="1200" kern="1200">
            <a:latin typeface="Arial" panose="020B0604020202020204" pitchFamily="34" charset="0"/>
            <a:cs typeface="Arial" panose="020B0604020202020204" pitchFamily="34" charset="0"/>
          </a:endParaRPr>
        </a:p>
      </dsp:txBody>
      <dsp:txXfrm>
        <a:off x="5378365" y="1431824"/>
        <a:ext cx="1821745" cy="772861"/>
      </dsp:txXfrm>
    </dsp:sp>
    <dsp:sp modelId="{67BA739E-8B2B-48FC-B043-2DD62F3FAC45}">
      <dsp:nvSpPr>
        <dsp:cNvPr id="0" name=""/>
        <dsp:cNvSpPr/>
      </dsp:nvSpPr>
      <dsp:spPr>
        <a:xfrm>
          <a:off x="1362244" y="2822893"/>
          <a:ext cx="772861" cy="77286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606237D-319B-4F76-A489-A775C588B089}">
      <dsp:nvSpPr>
        <dsp:cNvPr id="0" name=""/>
        <dsp:cNvSpPr/>
      </dsp:nvSpPr>
      <dsp:spPr>
        <a:xfrm>
          <a:off x="1524545" y="2985194"/>
          <a:ext cx="448259" cy="44825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A858D23-5072-4FCE-A393-34A4638CCB6F}">
      <dsp:nvSpPr>
        <dsp:cNvPr id="0" name=""/>
        <dsp:cNvSpPr/>
      </dsp:nvSpPr>
      <dsp:spPr bwMode="white">
        <a:xfrm>
          <a:off x="2300719" y="2822893"/>
          <a:ext cx="1821745" cy="7728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33400">
            <a:lnSpc>
              <a:spcPct val="100000"/>
            </a:lnSpc>
            <a:spcBef>
              <a:spcPct val="0"/>
            </a:spcBef>
            <a:spcAft>
              <a:spcPct val="35000"/>
            </a:spcAft>
            <a:buNone/>
          </a:pPr>
          <a:r>
            <a:rPr lang="en-IN" sz="1200" kern="1200">
              <a:latin typeface="Arial" panose="020B0604020202020204" pitchFamily="34" charset="0"/>
              <a:cs typeface="Arial" panose="020B0604020202020204" pitchFamily="34" charset="0"/>
            </a:rPr>
            <a:t>Initial investigations include chest X-ray, blood count and body mass index assessment (NICE, 2025b). </a:t>
          </a:r>
          <a:endParaRPr lang="en-US" sz="1200" kern="1200">
            <a:latin typeface="Arial" panose="020B0604020202020204" pitchFamily="34" charset="0"/>
            <a:cs typeface="Arial" panose="020B0604020202020204" pitchFamily="34" charset="0"/>
          </a:endParaRPr>
        </a:p>
      </dsp:txBody>
      <dsp:txXfrm>
        <a:off x="2300719" y="2822893"/>
        <a:ext cx="1821745" cy="772861"/>
      </dsp:txXfrm>
    </dsp:sp>
    <dsp:sp modelId="{B5CC2717-EEF9-4B8D-9E36-0BB5B64F898D}">
      <dsp:nvSpPr>
        <dsp:cNvPr id="0" name=""/>
        <dsp:cNvSpPr/>
      </dsp:nvSpPr>
      <dsp:spPr>
        <a:xfrm>
          <a:off x="4439890" y="2822893"/>
          <a:ext cx="772861" cy="772861"/>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E07401F-DE30-4DB6-A620-35B0D124D920}">
      <dsp:nvSpPr>
        <dsp:cNvPr id="0" name=""/>
        <dsp:cNvSpPr/>
      </dsp:nvSpPr>
      <dsp:spPr>
        <a:xfrm>
          <a:off x="4602191" y="2985194"/>
          <a:ext cx="448259" cy="44825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69B56AA-5827-4CC3-BD4C-6671543D98A8}">
      <dsp:nvSpPr>
        <dsp:cNvPr id="0" name=""/>
        <dsp:cNvSpPr/>
      </dsp:nvSpPr>
      <dsp:spPr bwMode="white">
        <a:xfrm>
          <a:off x="5378365" y="2822893"/>
          <a:ext cx="1821745" cy="77286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33400">
            <a:lnSpc>
              <a:spcPct val="100000"/>
            </a:lnSpc>
            <a:spcBef>
              <a:spcPct val="0"/>
            </a:spcBef>
            <a:spcAft>
              <a:spcPct val="35000"/>
            </a:spcAft>
            <a:buNone/>
          </a:pPr>
          <a:r>
            <a:rPr lang="en-IN" sz="1200" kern="1200">
              <a:latin typeface="Arial" panose="020B0604020202020204" pitchFamily="34" charset="0"/>
              <a:cs typeface="Arial" panose="020B0604020202020204" pitchFamily="34" charset="0"/>
            </a:rPr>
            <a:t>Symptom burden and exacerbation risk should be evaluated using CAT or mMRC tools (Agustí et al., 2023).  </a:t>
          </a:r>
          <a:endParaRPr lang="en-US" sz="1200" kern="1200">
            <a:latin typeface="Arial" panose="020B0604020202020204" pitchFamily="34" charset="0"/>
            <a:cs typeface="Arial" panose="020B0604020202020204" pitchFamily="34" charset="0"/>
          </a:endParaRPr>
        </a:p>
      </dsp:txBody>
      <dsp:txXfrm>
        <a:off x="5378365" y="2822893"/>
        <a:ext cx="1821745" cy="77286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EF08F3-E765-3046-BD5F-C41187187D66}">
      <dsp:nvSpPr>
        <dsp:cNvPr id="0" name=""/>
        <dsp:cNvSpPr/>
      </dsp:nvSpPr>
      <dsp:spPr>
        <a:xfrm>
          <a:off x="0" y="1912"/>
          <a:ext cx="7658735"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DEB6AAE-9652-E747-BF27-88851BBE7E0C}">
      <dsp:nvSpPr>
        <dsp:cNvPr id="0" name=""/>
        <dsp:cNvSpPr/>
      </dsp:nvSpPr>
      <dsp:spPr bwMode="white">
        <a:xfrm>
          <a:off x="0" y="1912"/>
          <a:ext cx="7658735" cy="6520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IN" sz="1700" kern="1200" dirty="0">
              <a:latin typeface="Arial" panose="020B0604020202020204" pitchFamily="34" charset="0"/>
              <a:cs typeface="Arial" panose="020B0604020202020204" pitchFamily="34" charset="0"/>
            </a:rPr>
            <a:t>Short-acting bronchodilator inhalers provide rapid relief from intermittent breathlessness and wheezing (NHS, 2023b). </a:t>
          </a:r>
          <a:endParaRPr lang="en-US" sz="1700" kern="1200" dirty="0">
            <a:latin typeface="Arial" panose="020B0604020202020204" pitchFamily="34" charset="0"/>
            <a:cs typeface="Arial" panose="020B0604020202020204" pitchFamily="34" charset="0"/>
          </a:endParaRPr>
        </a:p>
      </dsp:txBody>
      <dsp:txXfrm>
        <a:off x="0" y="1912"/>
        <a:ext cx="7658735" cy="652036"/>
      </dsp:txXfrm>
    </dsp:sp>
    <dsp:sp modelId="{6AEE2BA4-E093-9541-AA39-72BB3CDD8286}">
      <dsp:nvSpPr>
        <dsp:cNvPr id="0" name=""/>
        <dsp:cNvSpPr/>
      </dsp:nvSpPr>
      <dsp:spPr>
        <a:xfrm>
          <a:off x="0" y="653948"/>
          <a:ext cx="7658735"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0BC2308-E65E-E043-94E2-349117DCD751}">
      <dsp:nvSpPr>
        <dsp:cNvPr id="0" name=""/>
        <dsp:cNvSpPr/>
      </dsp:nvSpPr>
      <dsp:spPr bwMode="white">
        <a:xfrm>
          <a:off x="0" y="653948"/>
          <a:ext cx="7658735" cy="6520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IN" sz="1700" kern="1200" dirty="0">
              <a:latin typeface="Arial" panose="020B0604020202020204" pitchFamily="34" charset="0"/>
              <a:cs typeface="Arial" panose="020B0604020202020204" pitchFamily="34" charset="0"/>
            </a:rPr>
            <a:t>Persistent symptoms require long-acting bronchodilators, including LABA or LAMA inhaled therapies (NICE, 2025b). </a:t>
          </a:r>
          <a:endParaRPr lang="en-US" sz="1700" kern="1200" dirty="0">
            <a:latin typeface="Arial" panose="020B0604020202020204" pitchFamily="34" charset="0"/>
            <a:cs typeface="Arial" panose="020B0604020202020204" pitchFamily="34" charset="0"/>
          </a:endParaRPr>
        </a:p>
      </dsp:txBody>
      <dsp:txXfrm>
        <a:off x="0" y="653948"/>
        <a:ext cx="7658735" cy="652036"/>
      </dsp:txXfrm>
    </dsp:sp>
    <dsp:sp modelId="{ED1AACF2-5519-EC44-B768-E773D7328036}">
      <dsp:nvSpPr>
        <dsp:cNvPr id="0" name=""/>
        <dsp:cNvSpPr/>
      </dsp:nvSpPr>
      <dsp:spPr>
        <a:xfrm>
          <a:off x="0" y="1305985"/>
          <a:ext cx="7658735"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7F0C4F4-17F7-3840-AE81-6478F22DFC26}">
      <dsp:nvSpPr>
        <dsp:cNvPr id="0" name=""/>
        <dsp:cNvSpPr/>
      </dsp:nvSpPr>
      <dsp:spPr bwMode="white">
        <a:xfrm>
          <a:off x="0" y="1305985"/>
          <a:ext cx="7658735" cy="6520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IN" sz="1700" kern="1200">
              <a:latin typeface="Arial" panose="020B0604020202020204" pitchFamily="34" charset="0"/>
              <a:cs typeface="Arial" panose="020B0604020202020204" pitchFamily="34" charset="0"/>
            </a:rPr>
            <a:t>Inhaled corticosteroids are combined with bronchodilators for selected patients experiencing frequent exacerbations (NICE, 2025b). </a:t>
          </a:r>
          <a:endParaRPr lang="en-US" sz="1700" kern="1200">
            <a:latin typeface="Arial" panose="020B0604020202020204" pitchFamily="34" charset="0"/>
            <a:cs typeface="Arial" panose="020B0604020202020204" pitchFamily="34" charset="0"/>
          </a:endParaRPr>
        </a:p>
      </dsp:txBody>
      <dsp:txXfrm>
        <a:off x="0" y="1305985"/>
        <a:ext cx="7658735" cy="652036"/>
      </dsp:txXfrm>
    </dsp:sp>
    <dsp:sp modelId="{24C35B0F-B8F8-D044-AEA8-2C862C4EEBE6}">
      <dsp:nvSpPr>
        <dsp:cNvPr id="0" name=""/>
        <dsp:cNvSpPr/>
      </dsp:nvSpPr>
      <dsp:spPr>
        <a:xfrm>
          <a:off x="0" y="1958022"/>
          <a:ext cx="7658735"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593FB7C-347A-1843-8673-5293396CE0F1}">
      <dsp:nvSpPr>
        <dsp:cNvPr id="0" name=""/>
        <dsp:cNvSpPr/>
      </dsp:nvSpPr>
      <dsp:spPr bwMode="white">
        <a:xfrm>
          <a:off x="0" y="1958022"/>
          <a:ext cx="7658735" cy="6520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IN" sz="1700" kern="1200">
              <a:latin typeface="Arial" panose="020B0604020202020204" pitchFamily="34" charset="0"/>
              <a:cs typeface="Arial" panose="020B0604020202020204" pitchFamily="34" charset="0"/>
            </a:rPr>
            <a:t>Pulmonary rehabilitation combines supervised exercise and education to improve functioning and breathlessness (NHS England, 2024a). </a:t>
          </a:r>
          <a:endParaRPr lang="en-US" sz="1700" kern="1200">
            <a:latin typeface="Arial" panose="020B0604020202020204" pitchFamily="34" charset="0"/>
            <a:cs typeface="Arial" panose="020B0604020202020204" pitchFamily="34" charset="0"/>
          </a:endParaRPr>
        </a:p>
      </dsp:txBody>
      <dsp:txXfrm>
        <a:off x="0" y="1958022"/>
        <a:ext cx="7658735" cy="652036"/>
      </dsp:txXfrm>
    </dsp:sp>
    <dsp:sp modelId="{4C3B8C3B-57E1-BA44-A6A1-D0235ACA4363}">
      <dsp:nvSpPr>
        <dsp:cNvPr id="0" name=""/>
        <dsp:cNvSpPr/>
      </dsp:nvSpPr>
      <dsp:spPr>
        <a:xfrm>
          <a:off x="0" y="2610059"/>
          <a:ext cx="7658735"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4ECDA8-C165-0449-9C57-525DFC670C97}">
      <dsp:nvSpPr>
        <dsp:cNvPr id="0" name=""/>
        <dsp:cNvSpPr/>
      </dsp:nvSpPr>
      <dsp:spPr bwMode="white">
        <a:xfrm>
          <a:off x="0" y="2610059"/>
          <a:ext cx="7658735" cy="6520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IN" sz="1700" kern="1200">
              <a:latin typeface="Arial" panose="020B0604020202020204" pitchFamily="34" charset="0"/>
              <a:cs typeface="Arial" panose="020B0604020202020204" pitchFamily="34" charset="0"/>
            </a:rPr>
            <a:t>Long-term oxygen therapy is considered for eligible patients with persistent severe hypoxaemia (National Institute for Health and Care Excellence, 2025). </a:t>
          </a:r>
          <a:endParaRPr lang="en-US" sz="1700" kern="1200">
            <a:latin typeface="Arial" panose="020B0604020202020204" pitchFamily="34" charset="0"/>
            <a:cs typeface="Arial" panose="020B0604020202020204" pitchFamily="34" charset="0"/>
          </a:endParaRPr>
        </a:p>
      </dsp:txBody>
      <dsp:txXfrm>
        <a:off x="0" y="2610059"/>
        <a:ext cx="7658735" cy="652036"/>
      </dsp:txXfrm>
    </dsp:sp>
    <dsp:sp modelId="{F162F126-0DDA-7543-96D5-4B6554DDA536}">
      <dsp:nvSpPr>
        <dsp:cNvPr id="0" name=""/>
        <dsp:cNvSpPr/>
      </dsp:nvSpPr>
      <dsp:spPr>
        <a:xfrm>
          <a:off x="0" y="3262096"/>
          <a:ext cx="7658735"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0A7B5D2-6C32-4640-AD15-20309147721B}">
      <dsp:nvSpPr>
        <dsp:cNvPr id="0" name=""/>
        <dsp:cNvSpPr/>
      </dsp:nvSpPr>
      <dsp:spPr bwMode="white">
        <a:xfrm>
          <a:off x="0" y="3262096"/>
          <a:ext cx="7658735" cy="6520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IN" sz="1700" kern="1200" dirty="0">
              <a:latin typeface="Arial" panose="020B0604020202020204" pitchFamily="34" charset="0"/>
              <a:cs typeface="Arial" panose="020B0604020202020204" pitchFamily="34" charset="0"/>
            </a:rPr>
            <a:t>Severe emphysema may require bullectomy, lung-volume reduction procedures or transplantation assessment (NICE, 2025)</a:t>
          </a:r>
          <a:r>
            <a:rPr lang="en-US" sz="1700" kern="1200" dirty="0">
              <a:latin typeface="Arial" panose="020B0604020202020204" pitchFamily="34" charset="0"/>
              <a:cs typeface="Arial" panose="020B0604020202020204" pitchFamily="34" charset="0"/>
            </a:rPr>
            <a:t>.</a:t>
          </a:r>
        </a:p>
      </dsp:txBody>
      <dsp:txXfrm>
        <a:off x="0" y="3262096"/>
        <a:ext cx="7658735" cy="65203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26729E-8AE8-4D59-882C-35E41B057B37}">
      <dsp:nvSpPr>
        <dsp:cNvPr id="0" name=""/>
        <dsp:cNvSpPr/>
      </dsp:nvSpPr>
      <dsp:spPr>
        <a:xfrm>
          <a:off x="0" y="3049"/>
          <a:ext cx="7359650" cy="50181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727B2D5-9A72-4082-8DCB-919D7BB4B7D6}">
      <dsp:nvSpPr>
        <dsp:cNvPr id="0" name=""/>
        <dsp:cNvSpPr/>
      </dsp:nvSpPr>
      <dsp:spPr>
        <a:xfrm>
          <a:off x="151798" y="115957"/>
          <a:ext cx="276266" cy="27599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268F91B-054C-48D0-9D49-91451C46691E}">
      <dsp:nvSpPr>
        <dsp:cNvPr id="0" name=""/>
        <dsp:cNvSpPr/>
      </dsp:nvSpPr>
      <dsp:spPr bwMode="white">
        <a:xfrm>
          <a:off x="579863" y="3049"/>
          <a:ext cx="6770856" cy="5174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768" tIns="54768" rIns="54768" bIns="54768" numCol="1" spcCol="1270" anchor="ctr" anchorCtr="0">
          <a:noAutofit/>
        </a:bodyPr>
        <a:lstStyle/>
        <a:p>
          <a:pPr marL="0" lvl="0" indent="0" algn="l" defTabSz="622300">
            <a:lnSpc>
              <a:spcPct val="100000"/>
            </a:lnSpc>
            <a:spcBef>
              <a:spcPct val="0"/>
            </a:spcBef>
            <a:spcAft>
              <a:spcPct val="35000"/>
            </a:spcAft>
            <a:buNone/>
          </a:pPr>
          <a:r>
            <a:rPr lang="en-IN" sz="1400" kern="1200">
              <a:latin typeface="Arial" panose="020B0604020202020204" pitchFamily="34" charset="0"/>
              <a:cs typeface="Arial" panose="020B0604020202020204" pitchFamily="34" charset="0"/>
            </a:rPr>
            <a:t>Cardiovascular disease commonly accompanies COPD and substantially increases hospitalisation and mortality risks (Cronin et al., 2025). </a:t>
          </a:r>
          <a:endParaRPr lang="en-US" sz="1400" kern="1200">
            <a:latin typeface="Arial" panose="020B0604020202020204" pitchFamily="34" charset="0"/>
            <a:cs typeface="Arial" panose="020B0604020202020204" pitchFamily="34" charset="0"/>
          </a:endParaRPr>
        </a:p>
      </dsp:txBody>
      <dsp:txXfrm>
        <a:off x="579863" y="3049"/>
        <a:ext cx="6770856" cy="517493"/>
      </dsp:txXfrm>
    </dsp:sp>
    <dsp:sp modelId="{9B8177F3-5ACC-4ACE-8E02-7B11CB592C0F}">
      <dsp:nvSpPr>
        <dsp:cNvPr id="0" name=""/>
        <dsp:cNvSpPr/>
      </dsp:nvSpPr>
      <dsp:spPr>
        <a:xfrm>
          <a:off x="0" y="649916"/>
          <a:ext cx="7359650" cy="50181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C7F0F19-902F-471A-838D-ED888D3E90E8}">
      <dsp:nvSpPr>
        <dsp:cNvPr id="0" name=""/>
        <dsp:cNvSpPr/>
      </dsp:nvSpPr>
      <dsp:spPr>
        <a:xfrm>
          <a:off x="151798" y="762824"/>
          <a:ext cx="276266" cy="27599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D574DD1-519D-4B1F-8951-9A1A2128E26D}">
      <dsp:nvSpPr>
        <dsp:cNvPr id="0" name=""/>
        <dsp:cNvSpPr/>
      </dsp:nvSpPr>
      <dsp:spPr bwMode="white">
        <a:xfrm>
          <a:off x="579863" y="649916"/>
          <a:ext cx="6770856" cy="5174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768" tIns="54768" rIns="54768" bIns="54768" numCol="1" spcCol="1270" anchor="ctr" anchorCtr="0">
          <a:noAutofit/>
        </a:bodyPr>
        <a:lstStyle/>
        <a:p>
          <a:pPr marL="0" lvl="0" indent="0" algn="l" defTabSz="622300">
            <a:lnSpc>
              <a:spcPct val="100000"/>
            </a:lnSpc>
            <a:spcBef>
              <a:spcPct val="0"/>
            </a:spcBef>
            <a:spcAft>
              <a:spcPct val="35000"/>
            </a:spcAft>
            <a:buNone/>
          </a:pPr>
          <a:r>
            <a:rPr lang="en-IN" sz="1400" kern="1200">
              <a:latin typeface="Arial" panose="020B0604020202020204" pitchFamily="34" charset="0"/>
              <a:cs typeface="Arial" panose="020B0604020202020204" pitchFamily="34" charset="0"/>
            </a:rPr>
            <a:t>Hypertension affects approximately 17%–64.7% of patients across studied COPD populations (dos Santos et al., 2022). </a:t>
          </a:r>
          <a:endParaRPr lang="en-US" sz="1400" kern="1200">
            <a:latin typeface="Arial" panose="020B0604020202020204" pitchFamily="34" charset="0"/>
            <a:cs typeface="Arial" panose="020B0604020202020204" pitchFamily="34" charset="0"/>
          </a:endParaRPr>
        </a:p>
      </dsp:txBody>
      <dsp:txXfrm>
        <a:off x="579863" y="649916"/>
        <a:ext cx="6770856" cy="517493"/>
      </dsp:txXfrm>
    </dsp:sp>
    <dsp:sp modelId="{731D6990-B410-45E3-A1C5-8DFC9D9BE325}">
      <dsp:nvSpPr>
        <dsp:cNvPr id="0" name=""/>
        <dsp:cNvSpPr/>
      </dsp:nvSpPr>
      <dsp:spPr>
        <a:xfrm>
          <a:off x="0" y="1296784"/>
          <a:ext cx="7359650" cy="50181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DA1C272-B0DD-4BC7-B663-C90F822DDF43}">
      <dsp:nvSpPr>
        <dsp:cNvPr id="0" name=""/>
        <dsp:cNvSpPr/>
      </dsp:nvSpPr>
      <dsp:spPr>
        <a:xfrm>
          <a:off x="151798" y="1409692"/>
          <a:ext cx="276266" cy="27599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7F45BEF-934B-413F-A815-2A06AE78C7A0}">
      <dsp:nvSpPr>
        <dsp:cNvPr id="0" name=""/>
        <dsp:cNvSpPr/>
      </dsp:nvSpPr>
      <dsp:spPr bwMode="white">
        <a:xfrm>
          <a:off x="579863" y="1296784"/>
          <a:ext cx="6770856" cy="5174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768" tIns="54768" rIns="54768" bIns="54768" numCol="1" spcCol="1270" anchor="ctr" anchorCtr="0">
          <a:noAutofit/>
        </a:bodyPr>
        <a:lstStyle/>
        <a:p>
          <a:pPr marL="0" lvl="0" indent="0" algn="l" defTabSz="622300">
            <a:lnSpc>
              <a:spcPct val="100000"/>
            </a:lnSpc>
            <a:spcBef>
              <a:spcPct val="0"/>
            </a:spcBef>
            <a:spcAft>
              <a:spcPct val="35000"/>
            </a:spcAft>
            <a:buNone/>
          </a:pPr>
          <a:r>
            <a:rPr lang="en-IN" sz="1400" kern="1200">
              <a:latin typeface="Arial" panose="020B0604020202020204" pitchFamily="34" charset="0"/>
              <a:cs typeface="Arial" panose="020B0604020202020204" pitchFamily="34" charset="0"/>
            </a:rPr>
            <a:t>Anxiety and depression worsen treatment adherence, symptom perception, quality of life and outcomes (Siraj et al., 2025). </a:t>
          </a:r>
          <a:endParaRPr lang="en-US" sz="1400" kern="1200">
            <a:latin typeface="Arial" panose="020B0604020202020204" pitchFamily="34" charset="0"/>
            <a:cs typeface="Arial" panose="020B0604020202020204" pitchFamily="34" charset="0"/>
          </a:endParaRPr>
        </a:p>
      </dsp:txBody>
      <dsp:txXfrm>
        <a:off x="579863" y="1296784"/>
        <a:ext cx="6770856" cy="517493"/>
      </dsp:txXfrm>
    </dsp:sp>
    <dsp:sp modelId="{70CB3F50-82AB-4783-893D-E9B30F23A732}">
      <dsp:nvSpPr>
        <dsp:cNvPr id="0" name=""/>
        <dsp:cNvSpPr/>
      </dsp:nvSpPr>
      <dsp:spPr>
        <a:xfrm>
          <a:off x="0" y="1943651"/>
          <a:ext cx="7359650" cy="50181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FA6D75-CEA9-4B6A-BAB5-C9E2FB10E658}">
      <dsp:nvSpPr>
        <dsp:cNvPr id="0" name=""/>
        <dsp:cNvSpPr/>
      </dsp:nvSpPr>
      <dsp:spPr>
        <a:xfrm>
          <a:off x="151798" y="2056559"/>
          <a:ext cx="276266" cy="27599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5D30B14-43B0-4ABB-AEFE-A94A0A56246E}">
      <dsp:nvSpPr>
        <dsp:cNvPr id="0" name=""/>
        <dsp:cNvSpPr/>
      </dsp:nvSpPr>
      <dsp:spPr bwMode="white">
        <a:xfrm>
          <a:off x="579863" y="1943651"/>
          <a:ext cx="6770856" cy="5174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768" tIns="54768" rIns="54768" bIns="54768" numCol="1" spcCol="1270" anchor="ctr" anchorCtr="0">
          <a:noAutofit/>
        </a:bodyPr>
        <a:lstStyle/>
        <a:p>
          <a:pPr marL="0" lvl="0" indent="0" algn="l" defTabSz="622300">
            <a:lnSpc>
              <a:spcPct val="100000"/>
            </a:lnSpc>
            <a:spcBef>
              <a:spcPct val="0"/>
            </a:spcBef>
            <a:spcAft>
              <a:spcPct val="35000"/>
            </a:spcAft>
            <a:buNone/>
          </a:pPr>
          <a:r>
            <a:rPr lang="en-IN" sz="1400" kern="1200" dirty="0">
              <a:latin typeface="Arial" panose="020B0604020202020204" pitchFamily="34" charset="0"/>
              <a:cs typeface="Arial" panose="020B0604020202020204" pitchFamily="34" charset="0"/>
            </a:rPr>
            <a:t>Osteoporosis frequently develops through ageing, inactivity, low BMI and corticosteroid exposure (Cronin et al., 2025). </a:t>
          </a:r>
          <a:endParaRPr lang="en-US" sz="1400" kern="1200" dirty="0">
            <a:latin typeface="Arial" panose="020B0604020202020204" pitchFamily="34" charset="0"/>
            <a:cs typeface="Arial" panose="020B0604020202020204" pitchFamily="34" charset="0"/>
          </a:endParaRPr>
        </a:p>
      </dsp:txBody>
      <dsp:txXfrm>
        <a:off x="579863" y="1943651"/>
        <a:ext cx="6770856" cy="517493"/>
      </dsp:txXfrm>
    </dsp:sp>
    <dsp:sp modelId="{47EDDDD5-5FD0-46A6-81ED-60E0709264E3}">
      <dsp:nvSpPr>
        <dsp:cNvPr id="0" name=""/>
        <dsp:cNvSpPr/>
      </dsp:nvSpPr>
      <dsp:spPr>
        <a:xfrm>
          <a:off x="0" y="2590519"/>
          <a:ext cx="7359650" cy="50181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AB358F5-7200-4C6F-8A25-427E4857E922}">
      <dsp:nvSpPr>
        <dsp:cNvPr id="0" name=""/>
        <dsp:cNvSpPr/>
      </dsp:nvSpPr>
      <dsp:spPr>
        <a:xfrm>
          <a:off x="151798" y="2703426"/>
          <a:ext cx="276266" cy="27599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4398AB1-956E-443E-8FDD-B94E58647B74}">
      <dsp:nvSpPr>
        <dsp:cNvPr id="0" name=""/>
        <dsp:cNvSpPr/>
      </dsp:nvSpPr>
      <dsp:spPr bwMode="white">
        <a:xfrm>
          <a:off x="579863" y="2590519"/>
          <a:ext cx="6770856" cy="5174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768" tIns="54768" rIns="54768" bIns="54768" numCol="1" spcCol="1270" anchor="ctr" anchorCtr="0">
          <a:noAutofit/>
        </a:bodyPr>
        <a:lstStyle/>
        <a:p>
          <a:pPr marL="0" lvl="0" indent="0" algn="l" defTabSz="622300">
            <a:lnSpc>
              <a:spcPct val="100000"/>
            </a:lnSpc>
            <a:spcBef>
              <a:spcPct val="0"/>
            </a:spcBef>
            <a:spcAft>
              <a:spcPct val="35000"/>
            </a:spcAft>
            <a:buNone/>
          </a:pPr>
          <a:r>
            <a:rPr lang="en-IN" sz="1400" kern="1200" dirty="0">
              <a:latin typeface="Arial" panose="020B0604020202020204" pitchFamily="34" charset="0"/>
              <a:cs typeface="Arial" panose="020B0604020202020204" pitchFamily="34" charset="0"/>
            </a:rPr>
            <a:t>Lung cancer shares smoking-related pathways with COPD and contributes significantly to mortality (</a:t>
          </a:r>
          <a:r>
            <a:rPr lang="en-IN" sz="1400" kern="1200" dirty="0" err="1">
              <a:latin typeface="Arial" panose="020B0604020202020204" pitchFamily="34" charset="0"/>
              <a:cs typeface="Arial" panose="020B0604020202020204" pitchFamily="34" charset="0"/>
            </a:rPr>
            <a:t>Kallieri</a:t>
          </a:r>
          <a:r>
            <a:rPr lang="en-IN" sz="1400" kern="1200" dirty="0">
              <a:latin typeface="Arial" panose="020B0604020202020204" pitchFamily="34" charset="0"/>
              <a:cs typeface="Arial" panose="020B0604020202020204" pitchFamily="34" charset="0"/>
            </a:rPr>
            <a:t> et al., 2025). </a:t>
          </a:r>
          <a:endParaRPr lang="en-US" sz="1400" kern="1200" dirty="0">
            <a:latin typeface="Arial" panose="020B0604020202020204" pitchFamily="34" charset="0"/>
            <a:cs typeface="Arial" panose="020B0604020202020204" pitchFamily="34" charset="0"/>
          </a:endParaRPr>
        </a:p>
      </dsp:txBody>
      <dsp:txXfrm>
        <a:off x="579863" y="2590519"/>
        <a:ext cx="6770856" cy="517493"/>
      </dsp:txXfrm>
    </dsp:sp>
    <dsp:sp modelId="{11051900-A03F-4C70-BB9D-717E2F7B2D2A}">
      <dsp:nvSpPr>
        <dsp:cNvPr id="0" name=""/>
        <dsp:cNvSpPr/>
      </dsp:nvSpPr>
      <dsp:spPr>
        <a:xfrm>
          <a:off x="0" y="3237386"/>
          <a:ext cx="7359650" cy="50181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A15ACD9-7180-4656-9583-34EFCB973E76}">
      <dsp:nvSpPr>
        <dsp:cNvPr id="0" name=""/>
        <dsp:cNvSpPr/>
      </dsp:nvSpPr>
      <dsp:spPr>
        <a:xfrm>
          <a:off x="151798" y="3350294"/>
          <a:ext cx="276266" cy="27599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59BD529-93B0-46AB-89FC-C34109288516}">
      <dsp:nvSpPr>
        <dsp:cNvPr id="0" name=""/>
        <dsp:cNvSpPr/>
      </dsp:nvSpPr>
      <dsp:spPr bwMode="white">
        <a:xfrm>
          <a:off x="579863" y="3237386"/>
          <a:ext cx="6770856" cy="5174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4768" tIns="54768" rIns="54768" bIns="54768" numCol="1" spcCol="1270" anchor="ctr" anchorCtr="0">
          <a:noAutofit/>
        </a:bodyPr>
        <a:lstStyle/>
        <a:p>
          <a:pPr marL="0" lvl="0" indent="0" algn="l" defTabSz="622300">
            <a:lnSpc>
              <a:spcPct val="100000"/>
            </a:lnSpc>
            <a:spcBef>
              <a:spcPct val="0"/>
            </a:spcBef>
            <a:spcAft>
              <a:spcPct val="35000"/>
            </a:spcAft>
            <a:buNone/>
          </a:pPr>
          <a:r>
            <a:rPr lang="en-IN" sz="1400" kern="1200">
              <a:latin typeface="Arial" panose="020B0604020202020204" pitchFamily="34" charset="0"/>
              <a:cs typeface="Arial" panose="020B0604020202020204" pitchFamily="34" charset="0"/>
            </a:rPr>
            <a:t>Diabetes, sleep apnoea and musculoskeletal disease further complicate personalised COPD management (Almagro et al., 2024).</a:t>
          </a:r>
          <a:endParaRPr lang="en-US" sz="1400" kern="1200">
            <a:latin typeface="Arial" panose="020B0604020202020204" pitchFamily="34" charset="0"/>
            <a:cs typeface="Arial" panose="020B0604020202020204" pitchFamily="34" charset="0"/>
          </a:endParaRPr>
        </a:p>
      </dsp:txBody>
      <dsp:txXfrm>
        <a:off x="579863" y="3237386"/>
        <a:ext cx="6770856" cy="517493"/>
      </dsp:txXfrm>
    </dsp:sp>
  </dsp:spTree>
</dsp:drawing>
</file>

<file path=ppt/diagrams/layout1.xml><?xml version="1.0" encoding="utf-8"?>
<dgm:layoutDef xmlns:dgm="http://schemas.openxmlformats.org/drawingml/2006/diagram" xmlns:a="http://schemas.openxmlformats.org/drawingml/2006/main" uniqueId="urn:microsoft.com/office/officeart/2005/8/layout/default#1">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off" val="ctr"/>
          <dgm:param type="contDir" val="sameDir"/>
          <dgm:param type="grDir" val="tL"/>
          <dgm:param type="flowDir" val="row"/>
        </dgm:alg>
      </dgm:if>
      <dgm:else name="Name2">
        <dgm:alg type="snake">
          <dgm:param type="off" val="ctr"/>
          <dgm:param type="contDir" val="sameDir"/>
          <dgm:param type="grDir" val="tR"/>
          <dgm:param type="flowDir" val="row"/>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contDir" val="sameDir"/>
            <dgm:param type="grDir" val="tL"/>
            <dgm:param type="flowDir" val="row"/>
          </dgm:alg>
        </dgm:if>
        <dgm:else name="Name5">
          <dgm:alg type="snake">
            <dgm:param type="contDir" val="sameDir"/>
            <dgm:param type="grDir" val="tR"/>
            <dgm:param type="flowDir" val="row"/>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parTxLTRAlign" val="l"/>
                  <dgm:param type="parTxRTLAlign" val="l"/>
                  <dgm:param type="shpTxLTRAlignCh" val="l"/>
                  <dgm:param type="shpTxRTLAlignCh" val="l"/>
                  <dgm:param type="txAnchorVert" val="mid"/>
                </dgm:alg>
              </dgm:if>
              <dgm:else name="Name9">
                <dgm:alg type="tx">
                  <dgm:param type="parTxLTRAlign" val="r"/>
                  <dgm:param type="parTxRTLAlign" val="r"/>
                  <dgm:param type="shpTxLTRAlignCh" val="r"/>
                  <dgm:param type="shpTxRTLAlignCh" val="r"/>
                  <dgm:param type="txAnchorVert" val="mid"/>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parTxLTRAlign" val="l"/>
            <dgm:param type="parTxRTLAlign" val="r"/>
            <dgm:param type="shpTxLTRAlignCh" val="l"/>
            <dgm:param type="shpTxRTLAlignCh" val="r"/>
            <dgm:param type="txAnchorVert" val="mid"/>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parTxLTRAlign" val="l"/>
                <dgm:param type="parTxRTLAlign" val="r"/>
                <dgm:param type="shpTxLTRAlignCh" val="l"/>
                <dgm:param type="shpTxRTLAlignCh" val="r"/>
                <dgm:param type="stBulletLvl" val="0"/>
                <dgm:param type="txAnchorVertCh" val="mid"/>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3">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4">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FB2BE682-EDC7-4954-B85E-22035C465017}" type="datetimeFigureOut">
              <a:rPr lang="en-IN" smtClean="0"/>
              <a:t>11-08-2026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467C8FE-5F9C-499F-B228-DE152E4C74F7}" type="slidenum">
              <a:rPr lang="en-IN" smtClean="0"/>
              <a:t>‹#›</a:t>
            </a:fld>
            <a:endParaRPr lang="en-I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FB2BE682-EDC7-4954-B85E-22035C465017}" type="datetimeFigureOut">
              <a:rPr lang="en-IN" smtClean="0"/>
              <a:t>11-08-2026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467C8FE-5F9C-499F-B228-DE152E4C74F7}" type="slidenum">
              <a:rPr lang="en-IN" smtClean="0"/>
              <a:t>‹#›</a:t>
            </a:fld>
            <a:endParaRPr lang="en-I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B2BE682-EDC7-4954-B85E-22035C465017}" type="datetimeFigureOut">
              <a:rPr lang="en-IN" smtClean="0"/>
              <a:t>11-08-2026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467C8FE-5F9C-499F-B228-DE152E4C74F7}" type="slidenum">
              <a:rPr lang="en-IN" smtClean="0"/>
              <a:t>‹#›</a:t>
            </a:fld>
            <a:endParaRPr lang="en-I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FB2BE682-EDC7-4954-B85E-22035C465017}" type="datetimeFigureOut">
              <a:rPr lang="en-IN" smtClean="0"/>
              <a:t>11-08-2026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467C8FE-5F9C-499F-B228-DE152E4C74F7}" type="slidenum">
              <a:rPr lang="en-IN" smtClean="0"/>
              <a:t>‹#›</a:t>
            </a:fld>
            <a:endParaRPr lang="en-I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FB2BE682-EDC7-4954-B85E-22035C465017}" type="datetimeFigureOut">
              <a:rPr lang="en-IN" smtClean="0"/>
              <a:t>11-08-2026</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4467C8FE-5F9C-499F-B228-DE152E4C74F7}" type="slidenum">
              <a:rPr lang="en-IN" smtClean="0"/>
              <a:t>‹#›</a:t>
            </a:fld>
            <a:endParaRPr lang="en-I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FB2BE682-EDC7-4954-B85E-22035C465017}" type="datetimeFigureOut">
              <a:rPr lang="en-IN" smtClean="0"/>
              <a:t>11-08-2026</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4467C8FE-5F9C-499F-B228-DE152E4C74F7}" type="slidenum">
              <a:rPr lang="en-IN" smtClean="0"/>
              <a:t>‹#›</a:t>
            </a:fld>
            <a:endParaRPr lang="en-I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2BE682-EDC7-4954-B85E-22035C465017}" type="datetimeFigureOut">
              <a:rPr lang="en-IN" smtClean="0"/>
              <a:t>11-08-2026</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4467C8FE-5F9C-499F-B228-DE152E4C74F7}" type="slidenum">
              <a:rPr lang="en-IN" smtClean="0"/>
              <a:t>‹#›</a:t>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FB2BE682-EDC7-4954-B85E-22035C465017}" type="datetimeFigureOut">
              <a:rPr lang="en-IN" smtClean="0"/>
              <a:t>11-08-2026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467C8FE-5F9C-499F-B228-DE152E4C74F7}" type="slidenum">
              <a:rPr lang="en-IN" smtClean="0"/>
              <a:t>‹#›</a:t>
            </a:fld>
            <a:endParaRPr lang="en-I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FB2BE682-EDC7-4954-B85E-22035C465017}" type="datetimeFigureOut">
              <a:rPr lang="en-IN" smtClean="0"/>
              <a:t>11-08-2026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467C8FE-5F9C-499F-B228-DE152E4C74F7}" type="slidenum">
              <a:rPr lang="en-IN" smtClean="0"/>
              <a:t>‹#›</a:t>
            </a:fld>
            <a:endParaRPr lang="en-I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FB2BE682-EDC7-4954-B85E-22035C465017}" type="datetimeFigureOut">
              <a:rPr lang="en-IN" smtClean="0"/>
              <a:t>11-08-2026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467C8FE-5F9C-499F-B228-DE152E4C74F7}" type="slidenum">
              <a:rPr lang="en-IN" smtClean="0"/>
              <a:t>‹#›</a:t>
            </a:fld>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FB2BE682-EDC7-4954-B85E-22035C465017}" type="datetimeFigureOut">
              <a:rPr lang="en-IN" smtClean="0"/>
              <a:t>11-08-2026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467C8FE-5F9C-499F-B228-DE152E4C74F7}" type="slidenum">
              <a:rPr lang="en-IN" smtClean="0"/>
              <a:t>‹#›</a:t>
            </a:fld>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B2BE682-EDC7-4954-B85E-22035C465017}" type="datetimeFigureOut">
              <a:rPr lang="en-IN" smtClean="0"/>
              <a:t>11-08-2026</a:t>
            </a:fld>
            <a:endParaRPr lang="en-I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IN"/>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467C8FE-5F9C-499F-B228-DE152E4C74F7}" type="slidenum">
              <a:rPr lang="en-IN" smtClean="0"/>
              <a:t>‹#›</a:t>
            </a:fld>
            <a:endParaRPr lang="en-I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11.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13.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17.GIF"/><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hyperlink" Target="https://jamanetwork.com/journals/jamanetworkopen/articlepdf/2812622/boers_2023_oi_231360_1701362164.36361.pdf" TargetMode="External"/><Relationship Id="rId13" Type="http://schemas.openxmlformats.org/officeDocument/2006/relationships/hyperlink" Target="https://osf.io/preprints/socarxiv/8b276" TargetMode="External"/><Relationship Id="rId18" Type="http://schemas.openxmlformats.org/officeDocument/2006/relationships/hyperlink" Target="https://www.tandfonline.com/doi/abs/10.1080/17476348.2025.2569126" TargetMode="External"/><Relationship Id="rId3" Type="http://schemas.openxmlformats.org/officeDocument/2006/relationships/hyperlink" Target="https://www.thelancet.com/pdfs/journals/lanres/PIIS2213-2600(21)00511-7.pdf" TargetMode="External"/><Relationship Id="rId7" Type="http://schemas.openxmlformats.org/officeDocument/2006/relationships/hyperlink" Target="https://www.asthmaandlung.org.uk/sites/default/files/2023-03/delayed-diagnosis-unequal-care-executive-summary.pdf" TargetMode="External"/><Relationship Id="rId12" Type="http://schemas.openxmlformats.org/officeDocument/2006/relationships/hyperlink" Target="https://pmc.ncbi.nlm.nih.gov/articles/PMC9263346/pdf/trd-2021-0179.pdf" TargetMode="External"/><Relationship Id="rId17" Type="http://schemas.openxmlformats.org/officeDocument/2006/relationships/hyperlink" Target="https://commonslibrary.parliament.uk/what-is-chronic-obstructive-pulmonary-disease-and-who-does-it-affect/" TargetMode="External"/><Relationship Id="rId2" Type="http://schemas.openxmlformats.org/officeDocument/2006/relationships/hyperlink" Target="https://www.jstage.jst.go.jp/article/indhealth/62/1/62_2022-0174/_pdf" TargetMode="External"/><Relationship Id="rId16" Type="http://schemas.openxmlformats.org/officeDocument/2006/relationships/hyperlink" Target="https://bjgpopen.org/content/bjgpoa/9/1/BJGPO.2024.0163.full.pdf" TargetMode="External"/><Relationship Id="rId20" Type="http://schemas.openxmlformats.org/officeDocument/2006/relationships/hyperlink" Target="https://cks.nice.org.uk/topics/chronic-obstructive-pulmonary-disease/diagnosis/diagnosis-copd/" TargetMode="External"/><Relationship Id="rId1" Type="http://schemas.openxmlformats.org/officeDocument/2006/relationships/slideLayout" Target="../slideLayouts/slideLayout2.xml"/><Relationship Id="rId6" Type="http://schemas.openxmlformats.org/officeDocument/2006/relationships/hyperlink" Target="https://link.springer.com/content/pdf/10.1186/s12890-023-02758-0.pdf" TargetMode="External"/><Relationship Id="rId11" Type="http://schemas.openxmlformats.org/officeDocument/2006/relationships/hyperlink" Target="https://pmc.ncbi.nlm.nih.gov/articles/PMC10289621/pdf/zrk859.pdf" TargetMode="External"/><Relationship Id="rId5" Type="http://schemas.openxmlformats.org/officeDocument/2006/relationships/hyperlink" Target="https://link.springer.com/content/pdf/10.1186/s12889-024-17686-9.pdf" TargetMode="External"/><Relationship Id="rId15" Type="http://schemas.openxmlformats.org/officeDocument/2006/relationships/hyperlink" Target="https://www.gov.uk/government/statistics/update-of-indicators-in-the-respiratory-disease-profile-june-2025/respiratory-disease-profile-statistical-commentary-june-2025" TargetMode="External"/><Relationship Id="rId10" Type="http://schemas.openxmlformats.org/officeDocument/2006/relationships/hyperlink" Target="https://publications.ersnet.org/content/breathe/21/1/240099.full.pdf" TargetMode="External"/><Relationship Id="rId19" Type="http://schemas.openxmlformats.org/officeDocument/2006/relationships/hyperlink" Target="https://www.nice.org.uk/guidance/ng115/chapter/Rationale-and-impact" TargetMode="External"/><Relationship Id="rId4" Type="http://schemas.openxmlformats.org/officeDocument/2006/relationships/hyperlink" Target="https://publications.ersnet.org/content/erj/61/4/2300239.full.pdf" TargetMode="External"/><Relationship Id="rId9" Type="http://schemas.openxmlformats.org/officeDocument/2006/relationships/hyperlink" Target="https://my.clevelandclinic.org/health/diseases/8709-chronic-obstructive-pulmonary-disease-copd" TargetMode="External"/><Relationship Id="rId14" Type="http://schemas.openxmlformats.org/officeDocument/2006/relationships/hyperlink" Target="https://goldcopd.org/wp-content/uploads/2024/11/GOLD-2025-Report-v1.0-15Nov2024_WMV.pdf"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england.nhs.uk/long-read/guidance-note-virtual-ward-care-for-people-with-acute-respiratory-infection-including-chronic-obstructive-pulmonary-disease/" TargetMode="External"/><Relationship Id="rId13" Type="http://schemas.openxmlformats.org/officeDocument/2006/relationships/hyperlink" Target="https://cks.nice.org.uk/topics/chronic-obstructive-pulmonary-disease/management/stable-copd/" TargetMode="External"/><Relationship Id="rId18" Type="http://schemas.openxmlformats.org/officeDocument/2006/relationships/hyperlink" Target="https://www.nature.com/articles/s41533-022-00305-8.pdf" TargetMode="External"/><Relationship Id="rId3" Type="http://schemas.openxmlformats.org/officeDocument/2006/relationships/hyperlink" Target="https://www.nhs.uk/conditions/chronic-obstructive-pulmonary-disease-copd/" TargetMode="External"/><Relationship Id="rId21" Type="http://schemas.openxmlformats.org/officeDocument/2006/relationships/hyperlink" Target="https://www.frontiersin.org/journals/immunology/articles/10.3389/fimmu.2024.1404615/pdf" TargetMode="External"/><Relationship Id="rId7" Type="http://schemas.openxmlformats.org/officeDocument/2006/relationships/hyperlink" Target="https://www.england.nhs.uk/long-read/pulmonary-rehabilitation-commissioning-standards/" TargetMode="External"/><Relationship Id="rId12" Type="http://schemas.openxmlformats.org/officeDocument/2006/relationships/hyperlink" Target="https://www.nice.org.uk/guidance/ng115/chapter/Recommendations" TargetMode="External"/><Relationship Id="rId17" Type="http://schemas.openxmlformats.org/officeDocument/2006/relationships/hyperlink" Target="https://www.mdpi.com/1648-9144/61/8/1426" TargetMode="External"/><Relationship Id="rId2" Type="http://schemas.openxmlformats.org/officeDocument/2006/relationships/hyperlink" Target="https://www.nhlbi.nih.gov/health/copd" TargetMode="External"/><Relationship Id="rId16" Type="http://schemas.openxmlformats.org/officeDocument/2006/relationships/hyperlink" Target="https://fingertips.phe.org.uk/search/COPD" TargetMode="External"/><Relationship Id="rId20" Type="http://schemas.openxmlformats.org/officeDocument/2006/relationships/hyperlink" Target="https://www.who.int/news-room/fact-sheets/detail/chronic-obstructive-pulmonary-disease-%28copd%29" TargetMode="External"/><Relationship Id="rId1" Type="http://schemas.openxmlformats.org/officeDocument/2006/relationships/slideLayout" Target="../slideLayouts/slideLayout2.xml"/><Relationship Id="rId6" Type="http://schemas.openxmlformats.org/officeDocument/2006/relationships/hyperlink" Target="https://www.england.nhs.uk/patient-safety/patient-safety-improvement-programmes/" TargetMode="External"/><Relationship Id="rId11" Type="http://schemas.openxmlformats.org/officeDocument/2006/relationships/hyperlink" Target="https://cks.nice.org.uk/topics/chronic-obstructive-pulmonary-disease/" TargetMode="External"/><Relationship Id="rId5" Type="http://schemas.openxmlformats.org/officeDocument/2006/relationships/hyperlink" Target="https://www.england.nhs.uk/personalisedcare/supported-self-management/" TargetMode="External"/><Relationship Id="rId15" Type="http://schemas.openxmlformats.org/officeDocument/2006/relationships/hyperlink" Target="https://responsumhealth.com/conditions/copd/what-is-copd/" TargetMode="External"/><Relationship Id="rId10" Type="http://schemas.openxmlformats.org/officeDocument/2006/relationships/hyperlink" Target="https://www.england.nhs.uk/long-read/copd-commissioning-strategies-resources/" TargetMode="External"/><Relationship Id="rId19" Type="http://schemas.openxmlformats.org/officeDocument/2006/relationships/hyperlink" Target="https://www.tandfonline.com/doi/pdf/10.2147/COPD.S411739" TargetMode="External"/><Relationship Id="rId4" Type="http://schemas.openxmlformats.org/officeDocument/2006/relationships/hyperlink" Target="https://www.nhs.uk/conditions/chronic-obstructive-pulmonary-disease-copd/treatment/" TargetMode="External"/><Relationship Id="rId9" Type="http://schemas.openxmlformats.org/officeDocument/2006/relationships/hyperlink" Target="https://www.england.nhs.uk/ourwork/clinical-policy/respiratory-disease/pulmonary-rehabilitation/" TargetMode="External"/><Relationship Id="rId14" Type="http://schemas.openxmlformats.org/officeDocument/2006/relationships/hyperlink" Target="https://respiratorylondon.co.uk/chronic-obstructive-pulmonary-disease-copd-previously-known-as-emphysema-and-chronic-bronchiti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ight Triangle 11"/>
          <p:cNvSpPr>
            <a:spLocks noGrp="1" noRot="1" noChangeAspect="1" noMove="1" noResize="1" noEditPoints="1" noAdjustHandles="1" noChangeArrowheads="1" noChangeShapeType="1" noTextEdit="1"/>
          </p:cNvSpPr>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p:cNvSpPr>
            <a:spLocks noGrp="1" noRot="1" noChangeAspect="1" noMove="1" noResize="1" noEditPoints="1" noAdjustHandles="1" noChangeArrowheads="1" noChangeShapeType="1" noTextEdit="1"/>
          </p:cNvSpPr>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965200" y="1383528"/>
            <a:ext cx="5925989" cy="3167510"/>
          </a:xfrm>
        </p:spPr>
        <p:txBody>
          <a:bodyPr anchor="b">
            <a:normAutofit fontScale="90000"/>
          </a:bodyPr>
          <a:lstStyle/>
          <a:p>
            <a:pPr algn="r"/>
            <a:br>
              <a:rPr lang="en-US" sz="2400" b="1" dirty="0">
                <a:latin typeface="Arial" panose="020B0604020202020204" pitchFamily="34" charset="0"/>
                <a:cs typeface="Arial" panose="020B0604020202020204" pitchFamily="34" charset="0"/>
              </a:rPr>
            </a:br>
            <a:br>
              <a:rPr lang="en-US" sz="2400" b="1" dirty="0">
                <a:latin typeface="Arial" panose="020B0604020202020204" pitchFamily="34" charset="0"/>
                <a:cs typeface="Arial" panose="020B0604020202020204" pitchFamily="34" charset="0"/>
              </a:rPr>
            </a:br>
            <a:r>
              <a:rPr lang="en-US" sz="2400" b="1" dirty="0">
                <a:latin typeface="Arial" panose="020B0604020202020204" pitchFamily="34" charset="0"/>
                <a:cs typeface="Arial" panose="020B0604020202020204" pitchFamily="34" charset="0"/>
                <a:sym typeface="+mn-ea"/>
              </a:rPr>
              <a:t>MSc Public Health and Social Care in Practice</a:t>
            </a:r>
            <a:br>
              <a:rPr lang="en-US" sz="2400" b="1" dirty="0">
                <a:latin typeface="Arial" panose="020B0604020202020204" pitchFamily="34" charset="0"/>
                <a:cs typeface="Arial" panose="020B0604020202020204" pitchFamily="34" charset="0"/>
              </a:rPr>
            </a:br>
            <a:br>
              <a:rPr lang="en-US" sz="2400" b="1" dirty="0">
                <a:latin typeface="Arial" panose="020B0604020202020204" pitchFamily="34" charset="0"/>
                <a:cs typeface="Arial" panose="020B0604020202020204" pitchFamily="34" charset="0"/>
              </a:rPr>
            </a:br>
            <a:r>
              <a:rPr lang="en-US" sz="2400" b="1" dirty="0">
                <a:latin typeface="Arial" panose="020B0604020202020204" pitchFamily="34" charset="0"/>
                <a:cs typeface="Arial" panose="020B0604020202020204" pitchFamily="34" charset="0"/>
              </a:rPr>
              <a:t>Community Care and Management of Longer-term Conditions</a:t>
            </a:r>
            <a:br>
              <a:rPr lang="en-US" sz="2400" b="1" dirty="0">
                <a:latin typeface="Arial" panose="020B0604020202020204" pitchFamily="34" charset="0"/>
                <a:cs typeface="Arial" panose="020B0604020202020204" pitchFamily="34" charset="0"/>
              </a:rPr>
            </a:br>
            <a:br>
              <a:rPr lang="en-US" sz="2400" b="1" dirty="0">
                <a:latin typeface="Arial" panose="020B0604020202020204" pitchFamily="34" charset="0"/>
                <a:cs typeface="Arial" panose="020B0604020202020204" pitchFamily="34" charset="0"/>
              </a:rPr>
            </a:br>
            <a:r>
              <a:rPr lang="en-US" sz="2400" b="1" dirty="0">
                <a:latin typeface="Arial" panose="020B0604020202020204" pitchFamily="34" charset="0"/>
                <a:cs typeface="Arial" panose="020B0604020202020204" pitchFamily="34" charset="0"/>
              </a:rPr>
              <a:t>LCHS7003</a:t>
            </a:r>
            <a:br>
              <a:rPr lang="en-US" sz="2400" b="1" dirty="0">
                <a:latin typeface="Arial" panose="020B0604020202020204" pitchFamily="34" charset="0"/>
                <a:cs typeface="Arial" panose="020B0604020202020204" pitchFamily="34" charset="0"/>
              </a:rPr>
            </a:br>
            <a:endParaRPr lang="en-US" sz="2400" b="1" dirty="0">
              <a:latin typeface="Arial" panose="020B0604020202020204" pitchFamily="34" charset="0"/>
              <a:cs typeface="Arial" panose="020B0604020202020204" pitchFamily="34" charset="0"/>
            </a:endParaRPr>
          </a:p>
        </p:txBody>
      </p:sp>
      <p:sp>
        <p:nvSpPr>
          <p:cNvPr id="3" name="Subtitle 2"/>
          <p:cNvSpPr>
            <a:spLocks noGrp="1"/>
          </p:cNvSpPr>
          <p:nvPr>
            <p:ph type="subTitle" idx="1"/>
          </p:nvPr>
        </p:nvSpPr>
        <p:spPr>
          <a:xfrm>
            <a:off x="965201" y="4582814"/>
            <a:ext cx="5925987" cy="1312657"/>
          </a:xfrm>
        </p:spPr>
        <p:txBody>
          <a:bodyPr anchor="t">
            <a:normAutofit/>
          </a:bodyPr>
          <a:lstStyle/>
          <a:p>
            <a:pPr algn="r"/>
            <a:r>
              <a:rPr lang="en-IN" b="1" dirty="0">
                <a:latin typeface="Arial" panose="020B0604020202020204" pitchFamily="34" charset="0"/>
                <a:cs typeface="Arial" panose="020B0604020202020204" pitchFamily="34" charset="0"/>
              </a:rPr>
              <a:t>Student Name:</a:t>
            </a:r>
          </a:p>
          <a:p>
            <a:pPr algn="r"/>
            <a:r>
              <a:rPr lang="en-IN" b="1" dirty="0">
                <a:latin typeface="Arial" panose="020B0604020202020204" pitchFamily="34" charset="0"/>
                <a:cs typeface="Arial" panose="020B0604020202020204" pitchFamily="34" charset="0"/>
              </a:rPr>
              <a:t>Student ID:</a:t>
            </a:r>
          </a:p>
        </p:txBody>
      </p:sp>
      <p:pic>
        <p:nvPicPr>
          <p:cNvPr id="5" name="Picture 4"/>
          <p:cNvPicPr>
            <a:picLocks noChangeAspect="1"/>
          </p:cNvPicPr>
          <p:nvPr/>
        </p:nvPicPr>
        <p:blipFill>
          <a:blip r:embed="rId2"/>
          <a:stretch>
            <a:fillRect/>
          </a:stretch>
        </p:blipFill>
        <p:spPr>
          <a:xfrm>
            <a:off x="7532962" y="2969154"/>
            <a:ext cx="2621772" cy="97005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3200" b="1" dirty="0">
                <a:latin typeface="Arial" panose="020B0604020202020204" pitchFamily="34" charset="0"/>
                <a:cs typeface="Arial" panose="020B0604020202020204" pitchFamily="34" charset="0"/>
              </a:rPr>
              <a:t>Overview of COPD—Definition, Symptoms and Aetiology</a:t>
            </a:r>
          </a:p>
        </p:txBody>
      </p:sp>
      <p:graphicFrame>
        <p:nvGraphicFramePr>
          <p:cNvPr id="7" name="Content Placeholder 2"/>
          <p:cNvGraphicFramePr>
            <a:graphicFrameLocks noGrp="1"/>
          </p:cNvGraphicFramePr>
          <p:nvPr>
            <p:ph idx="1"/>
          </p:nvPr>
        </p:nvGraphicFramePr>
        <p:xfrm>
          <a:off x="118534" y="2222287"/>
          <a:ext cx="8331200" cy="36365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descr="COPD: Causes, Symptoms, Diagnosis, Treatment &amp; Prevention"/>
          <p:cNvPicPr>
            <a:picLocks noChangeAspect="1"/>
          </p:cNvPicPr>
          <p:nvPr/>
        </p:nvPicPr>
        <p:blipFill>
          <a:blip r:embed="rId7"/>
          <a:stretch>
            <a:fillRect/>
          </a:stretch>
        </p:blipFill>
        <p:spPr>
          <a:xfrm>
            <a:off x="9104488" y="2940754"/>
            <a:ext cx="3087512" cy="3087512"/>
          </a:xfrm>
          <a:prstGeom prst="rect">
            <a:avLst/>
          </a:prstGeom>
        </p:spPr>
      </p:pic>
      <p:sp>
        <p:nvSpPr>
          <p:cNvPr id="5" name="TextBox 4"/>
          <p:cNvSpPr txBox="1"/>
          <p:nvPr/>
        </p:nvSpPr>
        <p:spPr>
          <a:xfrm>
            <a:off x="8571088" y="6087646"/>
            <a:ext cx="3803792" cy="583565"/>
          </a:xfrm>
          <a:prstGeom prst="rect">
            <a:avLst/>
          </a:prstGeom>
          <a:noFill/>
        </p:spPr>
        <p:txBody>
          <a:bodyPr wrap="square" rtlCol="0">
            <a:spAutoFit/>
          </a:bodyPr>
          <a:lstStyle/>
          <a:p>
            <a:pPr algn="ctr"/>
            <a:r>
              <a:rPr lang="en-IN" sz="1600" dirty="0">
                <a:latin typeface="Arial" panose="020B0604020202020204" pitchFamily="34" charset="0"/>
                <a:cs typeface="Arial" panose="020B0604020202020204" pitchFamily="34" charset="0"/>
              </a:rPr>
              <a:t>Figure 1: COPD</a:t>
            </a:r>
          </a:p>
          <a:p>
            <a:pPr algn="ctr"/>
            <a:r>
              <a:rPr lang="en-IN" sz="1600" dirty="0">
                <a:latin typeface="Arial" panose="020B0604020202020204" pitchFamily="34" charset="0"/>
                <a:cs typeface="Arial" panose="020B0604020202020204" pitchFamily="34" charset="0"/>
              </a:rPr>
              <a:t>(Source: Cleveland Clinic, 2024)</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p:cNvSpPr>
            <a:spLocks noGrp="1" noRot="1" noChangeAspect="1" noMove="1" noResize="1" noEditPoints="1" noAdjustHandles="1" noChangeArrowheads="1" noChangeShapeType="1" noTextEdit="1"/>
          </p:cNvSpPr>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a:spLocks noGrp="1" noRot="1" noChangeAspect="1" noMove="1" noResize="1" noEditPoints="1" noAdjustHandles="1" noChangeArrowheads="1" noChangeShapeType="1" noTextEdit="1"/>
          </p:cNvSpPr>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p:cNvSpPr>
            <a:spLocks noGrp="1" noRot="1" noChangeAspect="1" noMove="1" noResize="1" noEditPoints="1" noAdjustHandles="1" noChangeArrowheads="1" noChangeShapeType="1" noTextEdit="1"/>
          </p:cNvSpPr>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p:cNvSpPr>
            <a:spLocks noGrp="1" noRot="1" noChangeAspect="1" noMove="1" noResize="1" noEditPoints="1" noAdjustHandles="1" noChangeArrowheads="1" noChangeShapeType="1" noTextEdit="1"/>
          </p:cNvSpPr>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Freeform: Shape 19"/>
          <p:cNvSpPr>
            <a:spLocks noGrp="1" noRot="1" noChangeAspect="1" noMove="1" noResize="1" noEditPoints="1" noAdjustHandles="1" noChangeArrowheads="1" noChangeShapeType="1" noTextEdit="1"/>
          </p:cNvSpPr>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2" name="Rectangle 21"/>
          <p:cNvSpPr>
            <a:spLocks noGrp="1" noRot="1" noChangeAspect="1" noMove="1" noResize="1" noEditPoints="1" noAdjustHandles="1" noChangeArrowheads="1" noChangeShapeType="1" noTextEdit="1"/>
          </p:cNvSpPr>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66722" y="586855"/>
            <a:ext cx="3201366" cy="3387497"/>
          </a:xfrm>
        </p:spPr>
        <p:txBody>
          <a:bodyPr anchor="b">
            <a:normAutofit/>
          </a:bodyPr>
          <a:lstStyle/>
          <a:p>
            <a:pPr algn="r"/>
            <a:r>
              <a:rPr lang="en-IN" sz="4000" b="1">
                <a:solidFill>
                  <a:srgbClr val="FFFFFF"/>
                </a:solidFill>
                <a:latin typeface="Arial" panose="020B0604020202020204" pitchFamily="34" charset="0"/>
                <a:cs typeface="Arial" panose="020B0604020202020204" pitchFamily="34" charset="0"/>
              </a:rPr>
              <a:t>Prevalence of COPD in the UK and Worldwide</a:t>
            </a:r>
          </a:p>
        </p:txBody>
      </p:sp>
      <p:sp>
        <p:nvSpPr>
          <p:cNvPr id="3" name="Content Placeholder 2"/>
          <p:cNvSpPr>
            <a:spLocks noGrp="1"/>
          </p:cNvSpPr>
          <p:nvPr>
            <p:ph idx="1"/>
          </p:nvPr>
        </p:nvSpPr>
        <p:spPr>
          <a:xfrm>
            <a:off x="4356865" y="649480"/>
            <a:ext cx="3615776" cy="5546047"/>
          </a:xfrm>
        </p:spPr>
        <p:txBody>
          <a:bodyPr anchor="ctr">
            <a:normAutofit/>
          </a:bodyPr>
          <a:lstStyle/>
          <a:p>
            <a:pPr marL="285750" lvl="0" indent="-285750">
              <a:buFont typeface="Arial" panose="020B0604020202020204" pitchFamily="34" charset="0"/>
              <a:buChar char="•"/>
            </a:pPr>
            <a:r>
              <a:rPr lang="en-IN" sz="1400" dirty="0">
                <a:latin typeface="Arial" panose="020B0604020202020204" pitchFamily="34" charset="0"/>
                <a:cs typeface="Arial" panose="020B0604020202020204" pitchFamily="34" charset="0"/>
              </a:rPr>
              <a:t>England recorded 1,207,974 COPD patients in 2024/25, representing 1.9% prevalence across general practices (OHID, 2025). </a:t>
            </a:r>
          </a:p>
          <a:p>
            <a:pPr marL="285750" lvl="0" indent="-285750">
              <a:buFont typeface="Arial" panose="020B0604020202020204" pitchFamily="34" charset="0"/>
              <a:buChar char="•"/>
            </a:pPr>
            <a:r>
              <a:rPr lang="en-IN" sz="1400" dirty="0">
                <a:latin typeface="Arial" panose="020B0604020202020204" pitchFamily="34" charset="0"/>
                <a:cs typeface="Arial" panose="020B0604020202020204" pitchFamily="34" charset="0"/>
              </a:rPr>
              <a:t>Approximately 1.4 million UK residents have diagnosed COPD, equalling 2% nationally, including 4.5% of over-forties (Asthma and Lung UK, 2022). </a:t>
            </a:r>
          </a:p>
          <a:p>
            <a:pPr marL="285750" lvl="0" indent="-285750">
              <a:buFont typeface="Arial" panose="020B0604020202020204" pitchFamily="34" charset="0"/>
              <a:buChar char="•"/>
            </a:pPr>
            <a:r>
              <a:rPr lang="en-IN" sz="1400" dirty="0">
                <a:latin typeface="Arial" panose="020B0604020202020204" pitchFamily="34" charset="0"/>
                <a:cs typeface="Arial" panose="020B0604020202020204" pitchFamily="34" charset="0"/>
              </a:rPr>
              <a:t>Undiagnosed COPD prevalence ranged from 1.3% to 2.5% across English regions during 2019 (Stone et al., 2023). </a:t>
            </a:r>
          </a:p>
          <a:p>
            <a:pPr marL="285750" lvl="0" indent="-285750">
              <a:buFont typeface="Arial" panose="020B0604020202020204" pitchFamily="34" charset="0"/>
              <a:buChar char="•"/>
            </a:pPr>
            <a:r>
              <a:rPr lang="en-IN" sz="1400" dirty="0">
                <a:latin typeface="Arial" panose="020B0604020202020204" pitchFamily="34" charset="0"/>
                <a:cs typeface="Arial" panose="020B0604020202020204" pitchFamily="34" charset="0"/>
              </a:rPr>
              <a:t>Globally, 391.9 million adults aged 30–79 had COPD, representing 10.3% prevalence in 2019 (</a:t>
            </a:r>
            <a:r>
              <a:rPr lang="en-IN" sz="1400" dirty="0" err="1">
                <a:latin typeface="Arial" panose="020B0604020202020204" pitchFamily="34" charset="0"/>
                <a:cs typeface="Arial" panose="020B0604020202020204" pitchFamily="34" charset="0"/>
              </a:rPr>
              <a:t>Adeloye</a:t>
            </a:r>
            <a:r>
              <a:rPr lang="en-IN" sz="1400" dirty="0">
                <a:latin typeface="Arial" panose="020B0604020202020204" pitchFamily="34" charset="0"/>
                <a:cs typeface="Arial" panose="020B0604020202020204" pitchFamily="34" charset="0"/>
              </a:rPr>
              <a:t> et al., 2022). </a:t>
            </a:r>
          </a:p>
          <a:p>
            <a:pPr marL="285750" lvl="0" indent="-285750">
              <a:buFont typeface="Arial" panose="020B0604020202020204" pitchFamily="34" charset="0"/>
              <a:buChar char="•"/>
            </a:pPr>
            <a:r>
              <a:rPr lang="en-IN" sz="1400" dirty="0">
                <a:latin typeface="Arial" panose="020B0604020202020204" pitchFamily="34" charset="0"/>
                <a:cs typeface="Arial" panose="020B0604020202020204" pitchFamily="34" charset="0"/>
              </a:rPr>
              <a:t>Among over-forties, global COPD prevalence reached 12.64% using fixed-ratio diagnostic criteria (AL </a:t>
            </a:r>
            <a:r>
              <a:rPr lang="en-IN" sz="1400" dirty="0" err="1">
                <a:latin typeface="Arial" panose="020B0604020202020204" pitchFamily="34" charset="0"/>
                <a:cs typeface="Arial" panose="020B0604020202020204" pitchFamily="34" charset="0"/>
              </a:rPr>
              <a:t>Wachami</a:t>
            </a:r>
            <a:r>
              <a:rPr lang="en-IN" sz="1400" dirty="0">
                <a:latin typeface="Arial" panose="020B0604020202020204" pitchFamily="34" charset="0"/>
                <a:cs typeface="Arial" panose="020B0604020202020204" pitchFamily="34" charset="0"/>
              </a:rPr>
              <a:t> et al., 2024). </a:t>
            </a:r>
          </a:p>
          <a:p>
            <a:pPr marL="285750" lvl="0" indent="-285750">
              <a:buFont typeface="Arial" panose="020B0604020202020204" pitchFamily="34" charset="0"/>
              <a:buChar char="•"/>
            </a:pPr>
            <a:r>
              <a:rPr lang="en-IN" sz="1400" dirty="0">
                <a:latin typeface="Arial" panose="020B0604020202020204" pitchFamily="34" charset="0"/>
                <a:cs typeface="Arial" panose="020B0604020202020204" pitchFamily="34" charset="0"/>
              </a:rPr>
              <a:t>Global COPD cases may approach 600 million by 2050, increasing 23% from 2020 (Boers et al., 2023). </a:t>
            </a:r>
          </a:p>
          <a:p>
            <a:pPr marL="285750" indent="-285750">
              <a:buFont typeface="Arial" panose="020B0604020202020204" pitchFamily="34" charset="0"/>
              <a:buChar char="•"/>
            </a:pPr>
            <a:endParaRPr lang="en-IN" sz="1400" dirty="0">
              <a:latin typeface="Arial" panose="020B0604020202020204" pitchFamily="34" charset="0"/>
              <a:cs typeface="Arial" panose="020B0604020202020204" pitchFamily="34" charset="0"/>
            </a:endParaRPr>
          </a:p>
        </p:txBody>
      </p:sp>
      <p:pic>
        <p:nvPicPr>
          <p:cNvPr id="6" name="Picture 5" descr="COPD rates in England"/>
          <p:cNvPicPr>
            <a:picLocks noChangeAspect="1"/>
          </p:cNvPicPr>
          <p:nvPr/>
        </p:nvPicPr>
        <p:blipFill>
          <a:blip r:embed="rId2"/>
          <a:stretch>
            <a:fillRect/>
          </a:stretch>
        </p:blipFill>
        <p:spPr>
          <a:xfrm>
            <a:off x="8109502" y="870559"/>
            <a:ext cx="3615776" cy="5128761"/>
          </a:xfrm>
          <a:prstGeom prst="rect">
            <a:avLst/>
          </a:prstGeom>
        </p:spPr>
      </p:pic>
      <p:sp>
        <p:nvSpPr>
          <p:cNvPr id="7" name="TextBox 6"/>
          <p:cNvSpPr txBox="1"/>
          <p:nvPr/>
        </p:nvSpPr>
        <p:spPr>
          <a:xfrm>
            <a:off x="8109502" y="6009461"/>
            <a:ext cx="3615776" cy="705237"/>
          </a:xfrm>
          <a:prstGeom prst="rect">
            <a:avLst/>
          </a:prstGeom>
          <a:solidFill>
            <a:srgbClr val="000000">
              <a:alpha val="50000"/>
            </a:srgbClr>
          </a:solidFill>
          <a:ln>
            <a:noFill/>
          </a:ln>
        </p:spPr>
        <p:txBody>
          <a:bodyPr wrap="square" rtlCol="0">
            <a:noAutofit/>
          </a:bodyPr>
          <a:lstStyle/>
          <a:p>
            <a:pPr algn="ctr">
              <a:spcAft>
                <a:spcPts val="600"/>
              </a:spcAft>
            </a:pPr>
            <a:r>
              <a:rPr lang="en-IN" sz="1000" dirty="0">
                <a:solidFill>
                  <a:srgbClr val="FFFFFF"/>
                </a:solidFill>
                <a:latin typeface="Arial" panose="020B0604020202020204" pitchFamily="34" charset="0"/>
                <a:cs typeface="Arial" panose="020B0604020202020204" pitchFamily="34" charset="0"/>
              </a:rPr>
              <a:t>Figure 2: Chronic Obstructive Pulmonary Disease prevalence in England</a:t>
            </a:r>
          </a:p>
          <a:p>
            <a:pPr algn="ctr">
              <a:spcAft>
                <a:spcPts val="600"/>
              </a:spcAft>
            </a:pPr>
            <a:r>
              <a:rPr lang="en-IN" sz="1000" dirty="0">
                <a:solidFill>
                  <a:srgbClr val="FFFFFF"/>
                </a:solidFill>
                <a:latin typeface="Arial" panose="020B0604020202020204" pitchFamily="34" charset="0"/>
                <a:cs typeface="Arial" panose="020B0604020202020204" pitchFamily="34" charset="0"/>
              </a:rPr>
              <a:t>(Source: Jackson, 2026)</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p:cNvSpPr>
            <a:spLocks noGrp="1" noRot="1" noChangeAspect="1" noMove="1" noResize="1" noEditPoints="1" noAdjustHandles="1" noChangeArrowheads="1" noChangeShapeType="1" noTextEdit="1"/>
          </p:cNvSpPr>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4" name="Arc 13"/>
          <p:cNvSpPr>
            <a:spLocks noGrp="1" noRot="1" noChangeAspect="1" noMove="1" noResize="1" noEditPoints="1" noAdjustHandles="1" noChangeArrowheads="1" noChangeShapeType="1" noTextEdit="1"/>
          </p:cNvSpPr>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p:cNvSpPr>
            <a:spLocks noGrp="1"/>
          </p:cNvSpPr>
          <p:nvPr>
            <p:ph type="title"/>
          </p:nvPr>
        </p:nvSpPr>
        <p:spPr>
          <a:xfrm>
            <a:off x="5894962" y="479493"/>
            <a:ext cx="5458838" cy="1325563"/>
          </a:xfrm>
        </p:spPr>
        <p:txBody>
          <a:bodyPr>
            <a:normAutofit/>
          </a:bodyPr>
          <a:lstStyle/>
          <a:p>
            <a:r>
              <a:rPr lang="en-IN" sz="4100" b="1">
                <a:latin typeface="Arial" panose="020B0604020202020204" pitchFamily="34" charset="0"/>
                <a:cs typeface="Arial" panose="020B0604020202020204" pitchFamily="34" charset="0"/>
              </a:rPr>
              <a:t>Economic and Social Burden of COPD</a:t>
            </a:r>
          </a:p>
        </p:txBody>
      </p:sp>
      <p:sp>
        <p:nvSpPr>
          <p:cNvPr id="16" name="Freeform: Shape 15"/>
          <p:cNvSpPr>
            <a:spLocks noGrp="1" noRot="1" noChangeAspect="1" noMove="1" noResize="1" noEditPoints="1" noAdjustHandles="1" noChangeArrowheads="1" noChangeShapeType="1" noTextEdit="1"/>
          </p:cNvSpPr>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5"/>
          <p:cNvPicPr>
            <a:picLocks noChangeAspect="1"/>
          </p:cNvPicPr>
          <p:nvPr/>
        </p:nvPicPr>
        <p:blipFill>
          <a:blip r:embed="rId2"/>
          <a:stretch>
            <a:fillRect/>
          </a:stretch>
        </p:blipFill>
        <p:spPr>
          <a:xfrm>
            <a:off x="703182" y="1457062"/>
            <a:ext cx="4777381" cy="3774131"/>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p:cNvSpPr>
            <a:spLocks noGrp="1"/>
          </p:cNvSpPr>
          <p:nvPr>
            <p:ph idx="1"/>
          </p:nvPr>
        </p:nvSpPr>
        <p:spPr>
          <a:xfrm>
            <a:off x="5894962" y="1984443"/>
            <a:ext cx="5458838" cy="4192520"/>
          </a:xfrm>
        </p:spPr>
        <p:txBody>
          <a:bodyPr>
            <a:normAutofit/>
          </a:bodyPr>
          <a:lstStyle/>
          <a:p>
            <a:pPr marL="285750" lvl="0" indent="-285750">
              <a:buFont typeface="Arial" panose="020B0604020202020204" pitchFamily="34" charset="0"/>
              <a:buChar char="•"/>
            </a:pPr>
            <a:r>
              <a:rPr lang="en-IN" sz="1500">
                <a:latin typeface="Arial" panose="020B0604020202020204" pitchFamily="34" charset="0"/>
                <a:cs typeface="Arial" panose="020B0604020202020204" pitchFamily="34" charset="0"/>
              </a:rPr>
              <a:t>COPD costs the NHS approximately £2 billion annually, substantially increasing healthcare expenditure (NHS England, 2026). </a:t>
            </a:r>
          </a:p>
          <a:p>
            <a:pPr marL="285750" lvl="0" indent="-285750">
              <a:buFont typeface="Arial" panose="020B0604020202020204" pitchFamily="34" charset="0"/>
              <a:buChar char="•"/>
            </a:pPr>
            <a:r>
              <a:rPr lang="en-IN" sz="1500">
                <a:latin typeface="Arial" panose="020B0604020202020204" pitchFamily="34" charset="0"/>
                <a:cs typeface="Arial" panose="020B0604020202020204" pitchFamily="34" charset="0"/>
              </a:rPr>
              <a:t>Exacerbations generate nearly 45% of total COPD spending through emergency and inpatient care (NHS England, 2026). </a:t>
            </a:r>
          </a:p>
          <a:p>
            <a:pPr marL="285750" lvl="0" indent="-285750">
              <a:buFont typeface="Arial" panose="020B0604020202020204" pitchFamily="34" charset="0"/>
              <a:buChar char="•"/>
            </a:pPr>
            <a:r>
              <a:rPr lang="en-IN" sz="1500">
                <a:latin typeface="Arial" panose="020B0604020202020204" pitchFamily="34" charset="0"/>
                <a:cs typeface="Arial" panose="020B0604020202020204" pitchFamily="34" charset="0"/>
              </a:rPr>
              <a:t>England recorded 121,129 COPD emergency admissions during 2023/24, increasing hospital pressures significantly (GOV.UK, 2025). </a:t>
            </a:r>
          </a:p>
          <a:p>
            <a:pPr marL="285750" lvl="0" indent="-285750">
              <a:buFont typeface="Arial" panose="020B0604020202020204" pitchFamily="34" charset="0"/>
              <a:buChar char="•"/>
            </a:pPr>
            <a:r>
              <a:rPr lang="en-IN" sz="1500">
                <a:latin typeface="Arial" panose="020B0604020202020204" pitchFamily="34" charset="0"/>
                <a:cs typeface="Arial" panose="020B0604020202020204" pitchFamily="34" charset="0"/>
              </a:rPr>
              <a:t>COPD forced 22.1% of working patients to leave employment, reducing household income (Abdelwahab et al., 2023). </a:t>
            </a:r>
          </a:p>
          <a:p>
            <a:pPr marL="285750" lvl="0" indent="-285750">
              <a:buFont typeface="Arial" panose="020B0604020202020204" pitchFamily="34" charset="0"/>
              <a:buChar char="•"/>
            </a:pPr>
            <a:r>
              <a:rPr lang="en-IN" sz="1500">
                <a:latin typeface="Arial" panose="020B0604020202020204" pitchFamily="34" charset="0"/>
                <a:cs typeface="Arial" panose="020B0604020202020204" pitchFamily="34" charset="0"/>
              </a:rPr>
              <a:t>Loneliness affects approximately 32% of COPD patients, worsening wellbeing and healthcare vulnerability (Alqahtani et al., 2024).</a:t>
            </a:r>
          </a:p>
        </p:txBody>
      </p:sp>
      <p:sp>
        <p:nvSpPr>
          <p:cNvPr id="7" name="TextBox 6"/>
          <p:cNvSpPr txBox="1"/>
          <p:nvPr/>
        </p:nvSpPr>
        <p:spPr>
          <a:xfrm>
            <a:off x="1555845" y="5231193"/>
            <a:ext cx="3924718" cy="650992"/>
          </a:xfrm>
          <a:prstGeom prst="rect">
            <a:avLst/>
          </a:prstGeom>
          <a:solidFill>
            <a:srgbClr val="000000">
              <a:alpha val="50000"/>
            </a:srgbClr>
          </a:solidFill>
          <a:ln>
            <a:noFill/>
          </a:ln>
        </p:spPr>
        <p:txBody>
          <a:bodyPr wrap="square" rtlCol="0">
            <a:noAutofit/>
          </a:bodyPr>
          <a:lstStyle/>
          <a:p>
            <a:pPr algn="ctr">
              <a:spcAft>
                <a:spcPts val="600"/>
              </a:spcAft>
            </a:pPr>
            <a:r>
              <a:rPr lang="en-IN" sz="1150" dirty="0">
                <a:solidFill>
                  <a:srgbClr val="FFFFFF"/>
                </a:solidFill>
              </a:rPr>
              <a:t>Figure 3: Clinical relevant COPD phenotypes and corresponding treatments</a:t>
            </a:r>
          </a:p>
          <a:p>
            <a:pPr algn="ctr">
              <a:spcAft>
                <a:spcPts val="600"/>
              </a:spcAft>
            </a:pPr>
            <a:r>
              <a:rPr lang="en-IN" sz="1150" dirty="0">
                <a:solidFill>
                  <a:srgbClr val="FFFFFF"/>
                </a:solidFill>
              </a:rPr>
              <a:t>(Source: Fortis </a:t>
            </a:r>
            <a:r>
              <a:rPr lang="en-IN" sz="1150" i="1" dirty="0">
                <a:solidFill>
                  <a:srgbClr val="FFFFFF"/>
                </a:solidFill>
              </a:rPr>
              <a:t>et al</a:t>
            </a:r>
            <a:r>
              <a:rPr lang="en-IN" sz="1150" dirty="0">
                <a:solidFill>
                  <a:srgbClr val="FFFFFF"/>
                </a:solidFill>
              </a:rPr>
              <a:t>., 2024)</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3200" b="1">
                <a:latin typeface="Arial" panose="020B0604020202020204" pitchFamily="34" charset="0"/>
                <a:cs typeface="Arial" panose="020B0604020202020204" pitchFamily="34" charset="0"/>
              </a:rPr>
              <a:t>Diagnosis and Initial Assessment of COPD</a:t>
            </a:r>
            <a:endParaRPr lang="en-GB" sz="3200" b="1" dirty="0">
              <a:latin typeface="Arial" panose="020B0604020202020204" pitchFamily="34" charset="0"/>
              <a:cs typeface="Arial" panose="020B0604020202020204" pitchFamily="34" charset="0"/>
            </a:endParaRPr>
          </a:p>
        </p:txBody>
      </p:sp>
      <p:graphicFrame>
        <p:nvGraphicFramePr>
          <p:cNvPr id="8" name="Content Placeholder 2"/>
          <p:cNvGraphicFramePr>
            <a:graphicFrameLocks noGrp="1"/>
          </p:cNvGraphicFramePr>
          <p:nvPr>
            <p:ph idx="1"/>
          </p:nvPr>
        </p:nvGraphicFramePr>
        <p:xfrm>
          <a:off x="226046" y="2290020"/>
          <a:ext cx="8562355" cy="36365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p:cNvSpPr txBox="1"/>
          <p:nvPr/>
        </p:nvSpPr>
        <p:spPr>
          <a:xfrm>
            <a:off x="8251903" y="5688330"/>
            <a:ext cx="3356518" cy="975360"/>
          </a:xfrm>
          <a:prstGeom prst="rect">
            <a:avLst/>
          </a:prstGeom>
          <a:noFill/>
        </p:spPr>
        <p:txBody>
          <a:bodyPr wrap="square" rtlCol="0">
            <a:noAutofit/>
          </a:bodyPr>
          <a:lstStyle/>
          <a:p>
            <a:pPr algn="ctr"/>
            <a:r>
              <a:rPr lang="en-IN" sz="1400" dirty="0">
                <a:latin typeface="Arial" panose="020B0604020202020204" pitchFamily="34" charset="0"/>
                <a:cs typeface="Arial" panose="020B0604020202020204" pitchFamily="34" charset="0"/>
              </a:rPr>
              <a:t>Figure 4: COPD Diagnosis</a:t>
            </a:r>
          </a:p>
          <a:p>
            <a:pPr algn="ctr"/>
            <a:r>
              <a:rPr lang="en-IN" sz="1400" dirty="0">
                <a:latin typeface="Arial" panose="020B0604020202020204" pitchFamily="34" charset="0"/>
                <a:cs typeface="Arial" panose="020B0604020202020204" pitchFamily="34" charset="0"/>
              </a:rPr>
              <a:t>(Source: Respiratory London, 2024)</a:t>
            </a:r>
          </a:p>
        </p:txBody>
      </p:sp>
      <p:pic>
        <p:nvPicPr>
          <p:cNvPr id="6" name="Picture 5"/>
          <p:cNvPicPr/>
          <p:nvPr/>
        </p:nvPicPr>
        <p:blipFill>
          <a:blip r:embed="rId7"/>
          <a:stretch>
            <a:fillRect/>
          </a:stretch>
        </p:blipFill>
        <p:spPr>
          <a:xfrm>
            <a:off x="8095785" y="1861820"/>
            <a:ext cx="3512635" cy="373888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p:cNvSpPr>
            <a:spLocks noGrp="1" noRot="1" noChangeAspect="1" noMove="1" noResize="1" noEditPoints="1" noAdjustHandles="1" noChangeArrowheads="1" noChangeShapeType="1" noTextEdit="1"/>
          </p:cNvSpPr>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p:cNvSpPr>
            <a:spLocks noGrp="1"/>
          </p:cNvSpPr>
          <p:nvPr>
            <p:ph type="title"/>
          </p:nvPr>
        </p:nvSpPr>
        <p:spPr>
          <a:xfrm>
            <a:off x="838200" y="365125"/>
            <a:ext cx="5393361" cy="1325563"/>
          </a:xfrm>
        </p:spPr>
        <p:txBody>
          <a:bodyPr>
            <a:normAutofit/>
          </a:bodyPr>
          <a:lstStyle/>
          <a:p>
            <a:r>
              <a:rPr lang="en-IN" sz="2800" b="1">
                <a:latin typeface="Arial" panose="020B0604020202020204" pitchFamily="34" charset="0"/>
                <a:cs typeface="Arial" panose="020B0604020202020204" pitchFamily="34" charset="0"/>
              </a:rPr>
              <a:t>Guideline-Based Management and Care Frameworks for COPD</a:t>
            </a:r>
          </a:p>
        </p:txBody>
      </p:sp>
      <p:sp>
        <p:nvSpPr>
          <p:cNvPr id="3" name="Content Placeholder 2"/>
          <p:cNvSpPr>
            <a:spLocks noGrp="1"/>
          </p:cNvSpPr>
          <p:nvPr>
            <p:ph idx="1"/>
          </p:nvPr>
        </p:nvSpPr>
        <p:spPr>
          <a:xfrm>
            <a:off x="838200" y="1825625"/>
            <a:ext cx="5393361" cy="4351338"/>
          </a:xfrm>
        </p:spPr>
        <p:txBody>
          <a:bodyPr>
            <a:normAutofit/>
          </a:bodyPr>
          <a:lstStyle/>
          <a:p>
            <a:pPr marL="285750" lvl="0" indent="-285750" algn="just">
              <a:lnSpc>
                <a:spcPct val="90000"/>
              </a:lnSpc>
              <a:buFont typeface="Arial" panose="020B0604020202020204" pitchFamily="34" charset="0"/>
              <a:buChar char="•"/>
            </a:pPr>
            <a:r>
              <a:rPr lang="en-IN" sz="1400" dirty="0">
                <a:latin typeface="Arial" panose="020B0604020202020204" pitchFamily="34" charset="0"/>
                <a:cs typeface="Arial" panose="020B0604020202020204" pitchFamily="34" charset="0"/>
                <a:sym typeface="+mn-ea"/>
              </a:rPr>
              <a:t>NICE NG115 recommends individualised management combining smoking cessation, vaccination and optimised inhaled treatment (NICE, 2025). </a:t>
            </a:r>
            <a:endParaRPr lang="en-IN" sz="1400" dirty="0">
              <a:latin typeface="Arial" panose="020B0604020202020204" pitchFamily="34" charset="0"/>
              <a:cs typeface="Arial" panose="020B0604020202020204" pitchFamily="34" charset="0"/>
            </a:endParaRPr>
          </a:p>
          <a:p>
            <a:pPr marL="285750" lvl="0" indent="-285750" algn="just">
              <a:lnSpc>
                <a:spcPct val="90000"/>
              </a:lnSpc>
              <a:buFont typeface="Arial" panose="020B0604020202020204" pitchFamily="34" charset="0"/>
              <a:buChar char="•"/>
            </a:pPr>
            <a:r>
              <a:rPr lang="en-IN" sz="1400" dirty="0">
                <a:latin typeface="Arial" panose="020B0604020202020204" pitchFamily="34" charset="0"/>
                <a:cs typeface="Arial" panose="020B0604020202020204" pitchFamily="34" charset="0"/>
                <a:sym typeface="+mn-ea"/>
              </a:rPr>
              <a:t> Personalised self-management plans should explain daily care and recognising worsening symptoms early (NICE CKS, 2025c). </a:t>
            </a:r>
            <a:endParaRPr lang="en-IN" sz="1400" dirty="0">
              <a:latin typeface="Arial" panose="020B0604020202020204" pitchFamily="34" charset="0"/>
              <a:cs typeface="Arial" panose="020B0604020202020204" pitchFamily="34" charset="0"/>
            </a:endParaRPr>
          </a:p>
          <a:p>
            <a:pPr marL="285750" lvl="0" indent="-285750" algn="just">
              <a:lnSpc>
                <a:spcPct val="90000"/>
              </a:lnSpc>
              <a:buFont typeface="Arial" panose="020B0604020202020204" pitchFamily="34" charset="0"/>
              <a:buChar char="•"/>
            </a:pPr>
            <a:r>
              <a:rPr lang="en-US" altLang="en-US" sz="1400" dirty="0">
                <a:latin typeface="Arial" panose="020B0604020202020204" pitchFamily="34" charset="0"/>
                <a:cs typeface="Arial" panose="020B0604020202020204" pitchFamily="34" charset="0"/>
                <a:sym typeface="+mn-ea"/>
              </a:rPr>
              <a:t>Pulmonary rehabilitation is a combination of prescribed exercise and education which enhance functional capacity and control of symptoms (NHS England, 2024). </a:t>
            </a:r>
            <a:endParaRPr lang="en-US" altLang="en-US" sz="1400" dirty="0">
              <a:latin typeface="Arial" panose="020B0604020202020204" pitchFamily="34" charset="0"/>
              <a:cs typeface="Arial" panose="020B0604020202020204" pitchFamily="34" charset="0"/>
            </a:endParaRPr>
          </a:p>
          <a:p>
            <a:pPr marL="285750" lvl="0" indent="-285750" algn="just">
              <a:lnSpc>
                <a:spcPct val="90000"/>
              </a:lnSpc>
              <a:buFont typeface="Arial" panose="020B0604020202020204" pitchFamily="34" charset="0"/>
              <a:buChar char="•"/>
            </a:pPr>
            <a:r>
              <a:rPr lang="en-US" altLang="en-US" sz="1400" dirty="0">
                <a:latin typeface="Arial" panose="020B0604020202020204" pitchFamily="34" charset="0"/>
                <a:cs typeface="Arial" panose="020B0604020202020204" pitchFamily="34" charset="0"/>
                <a:sym typeface="+mn-ea"/>
              </a:rPr>
              <a:t>Shared decision making, choice and supported self-management are a key part of the Comprehensive Personalised Care Model (NHS England, 2020)</a:t>
            </a:r>
            <a:r>
              <a:rPr lang="en-IN" sz="1400" dirty="0">
                <a:latin typeface="Arial" panose="020B0604020202020204" pitchFamily="34" charset="0"/>
                <a:cs typeface="Arial" panose="020B0604020202020204" pitchFamily="34" charset="0"/>
                <a:sym typeface="+mn-ea"/>
              </a:rPr>
              <a:t>. </a:t>
            </a:r>
            <a:endParaRPr lang="en-IN" sz="1400" dirty="0">
              <a:latin typeface="Arial" panose="020B0604020202020204" pitchFamily="34" charset="0"/>
              <a:cs typeface="Arial" panose="020B0604020202020204" pitchFamily="34" charset="0"/>
            </a:endParaRPr>
          </a:p>
          <a:p>
            <a:pPr marL="285750" lvl="0" indent="-285750" algn="just">
              <a:lnSpc>
                <a:spcPct val="90000"/>
              </a:lnSpc>
              <a:buFont typeface="Arial" panose="020B0604020202020204" pitchFamily="34" charset="0"/>
              <a:buChar char="•"/>
            </a:pPr>
            <a:r>
              <a:rPr lang="en-IN" sz="1400" dirty="0">
                <a:latin typeface="Arial" panose="020B0604020202020204" pitchFamily="34" charset="0"/>
                <a:cs typeface="Arial" panose="020B0604020202020204" pitchFamily="34" charset="0"/>
                <a:sym typeface="+mn-ea"/>
              </a:rPr>
              <a:t>COPD discharge care bundles standardise post-exacerbation interventions and help reduce avoidable readmissions (NHS England, 2021). </a:t>
            </a:r>
            <a:endParaRPr lang="en-IN" sz="1400" dirty="0">
              <a:latin typeface="Arial" panose="020B0604020202020204" pitchFamily="34" charset="0"/>
              <a:cs typeface="Arial" panose="020B0604020202020204" pitchFamily="34" charset="0"/>
            </a:endParaRPr>
          </a:p>
          <a:p>
            <a:pPr marL="285750" lvl="0" indent="-285750" algn="just">
              <a:lnSpc>
                <a:spcPct val="90000"/>
              </a:lnSpc>
              <a:buFont typeface="Arial" panose="020B0604020202020204" pitchFamily="34" charset="0"/>
              <a:buChar char="•"/>
            </a:pPr>
            <a:r>
              <a:rPr lang="en-IN" sz="1400" dirty="0">
                <a:latin typeface="Arial" panose="020B0604020202020204" pitchFamily="34" charset="0"/>
                <a:cs typeface="Arial" panose="020B0604020202020204" pitchFamily="34" charset="0"/>
                <a:sym typeface="+mn-ea"/>
              </a:rPr>
              <a:t>Virtual wards enable multidisciplinary monitoring and acute COPD care within patients’ homes (NHS England, 2024a). </a:t>
            </a:r>
            <a:endParaRPr lang="en-IN" sz="1400" dirty="0">
              <a:latin typeface="Arial" panose="020B0604020202020204" pitchFamily="34" charset="0"/>
              <a:cs typeface="Arial" panose="020B0604020202020204" pitchFamily="34" charset="0"/>
            </a:endParaRPr>
          </a:p>
        </p:txBody>
      </p:sp>
      <p:pic>
        <p:nvPicPr>
          <p:cNvPr id="8" name="Picture 7"/>
          <p:cNvPicPr>
            <a:picLocks noChangeAspect="1"/>
          </p:cNvPicPr>
          <p:nvPr/>
        </p:nvPicPr>
        <p:blipFill>
          <a:blip r:embed="rId2"/>
          <a:srcRect l="16663" r="19836" b="-1"/>
          <a:stretch>
            <a:fillRect/>
          </a:stretch>
        </p:blipFill>
        <p:spPr>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15" name="!!Arc"/>
          <p:cNvSpPr>
            <a:spLocks noGrp="1" noRot="1" noChangeAspect="1" noMove="1" noResize="1" noEditPoints="1" noAdjustHandles="1" noChangeArrowheads="1" noChangeShapeType="1" noTextEdit="1"/>
          </p:cNvSpPr>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7" name="!!Oval"/>
          <p:cNvSpPr>
            <a:spLocks noGrp="1" noRot="1" noChangeAspect="1" noMove="1" noResize="1" noEditPoints="1" noAdjustHandles="1" noChangeArrowheads="1" noChangeShapeType="1" noTextEdit="1"/>
          </p:cNvSpPr>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TextBox 4"/>
          <p:cNvSpPr txBox="1"/>
          <p:nvPr/>
        </p:nvSpPr>
        <p:spPr>
          <a:xfrm>
            <a:off x="6924906" y="6099485"/>
            <a:ext cx="4572251" cy="743395"/>
          </a:xfrm>
          <a:prstGeom prst="rect">
            <a:avLst/>
          </a:prstGeom>
          <a:solidFill>
            <a:srgbClr val="000000">
              <a:alpha val="50000"/>
            </a:srgbClr>
          </a:solidFill>
          <a:ln>
            <a:noFill/>
          </a:ln>
        </p:spPr>
        <p:txBody>
          <a:bodyPr wrap="square" rtlCol="0">
            <a:noAutofit/>
          </a:bodyPr>
          <a:lstStyle/>
          <a:p>
            <a:pPr algn="ctr">
              <a:spcAft>
                <a:spcPts val="600"/>
              </a:spcAft>
            </a:pPr>
            <a:r>
              <a:rPr lang="en-IN" sz="1300" b="1" dirty="0">
                <a:solidFill>
                  <a:srgbClr val="FFFFFF"/>
                </a:solidFill>
                <a:latin typeface="Arial" panose="020B0604020202020204" pitchFamily="34" charset="0"/>
                <a:cs typeface="Arial" panose="020B0604020202020204" pitchFamily="34" charset="0"/>
              </a:rPr>
              <a:t>Figure 5: Patient </a:t>
            </a:r>
            <a:r>
              <a:rPr lang="en-IN" sz="1300" b="1" dirty="0" err="1">
                <a:solidFill>
                  <a:srgbClr val="FFFFFF"/>
                </a:solidFill>
                <a:latin typeface="Arial" panose="020B0604020202020204" pitchFamily="34" charset="0"/>
                <a:cs typeface="Arial" panose="020B0604020202020204" pitchFamily="34" charset="0"/>
              </a:rPr>
              <a:t>centered</a:t>
            </a:r>
            <a:r>
              <a:rPr lang="en-IN" sz="1300" b="1" dirty="0">
                <a:solidFill>
                  <a:srgbClr val="FFFFFF"/>
                </a:solidFill>
                <a:latin typeface="Arial" panose="020B0604020202020204" pitchFamily="34" charset="0"/>
                <a:cs typeface="Arial" panose="020B0604020202020204" pitchFamily="34" charset="0"/>
              </a:rPr>
              <a:t> COPD care</a:t>
            </a:r>
          </a:p>
          <a:p>
            <a:pPr algn="ctr">
              <a:spcAft>
                <a:spcPts val="600"/>
              </a:spcAft>
            </a:pPr>
            <a:r>
              <a:rPr lang="en-IN" sz="1300" b="1" dirty="0">
                <a:solidFill>
                  <a:srgbClr val="FFFFFF"/>
                </a:solidFill>
                <a:latin typeface="Arial" panose="020B0604020202020204" pitchFamily="34" charset="0"/>
                <a:cs typeface="Arial" panose="020B0604020202020204" pitchFamily="34" charset="0"/>
              </a:rPr>
              <a:t>(Source: Responsum Health, 2025)</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0000" y="447188"/>
            <a:ext cx="10027333" cy="970450"/>
          </a:xfrm>
        </p:spPr>
        <p:txBody>
          <a:bodyPr>
            <a:noAutofit/>
          </a:bodyPr>
          <a:lstStyle/>
          <a:p>
            <a:pPr algn="ctr"/>
            <a:r>
              <a:rPr lang="en-IN" sz="3200" b="1" dirty="0">
                <a:latin typeface="Arial" panose="020B0604020202020204" pitchFamily="34" charset="0"/>
                <a:cs typeface="Arial" panose="020B0604020202020204" pitchFamily="34" charset="0"/>
              </a:rPr>
              <a:t>COPD Treatment Options Available in the United Kingdom</a:t>
            </a:r>
          </a:p>
        </p:txBody>
      </p:sp>
      <p:graphicFrame>
        <p:nvGraphicFramePr>
          <p:cNvPr id="8" name="Content Placeholder 2"/>
          <p:cNvGraphicFramePr>
            <a:graphicFrameLocks noGrp="1"/>
          </p:cNvGraphicFramePr>
          <p:nvPr>
            <p:ph idx="1"/>
            <p:extLst>
              <p:ext uri="{D42A27DB-BD31-4B8C-83A1-F6EECF244321}">
                <p14:modId xmlns:p14="http://schemas.microsoft.com/office/powerpoint/2010/main" val="2900240734"/>
              </p:ext>
            </p:extLst>
          </p:nvPr>
        </p:nvGraphicFramePr>
        <p:xfrm>
          <a:off x="158750" y="1943100"/>
          <a:ext cx="7658735" cy="39160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p:cNvPicPr>
            <a:picLocks noChangeAspect="1"/>
          </p:cNvPicPr>
          <p:nvPr/>
        </p:nvPicPr>
        <p:blipFill>
          <a:blip r:embed="rId7"/>
          <a:stretch>
            <a:fillRect/>
          </a:stretch>
        </p:blipFill>
        <p:spPr>
          <a:xfrm>
            <a:off x="8032750" y="2076450"/>
            <a:ext cx="4000500" cy="3593465"/>
          </a:xfrm>
          <a:prstGeom prst="rect">
            <a:avLst/>
          </a:prstGeom>
        </p:spPr>
      </p:pic>
      <p:sp>
        <p:nvSpPr>
          <p:cNvPr id="6" name="TextBox 4"/>
          <p:cNvSpPr txBox="1"/>
          <p:nvPr/>
        </p:nvSpPr>
        <p:spPr>
          <a:xfrm>
            <a:off x="8346440" y="5661025"/>
            <a:ext cx="3415665" cy="1027430"/>
          </a:xfrm>
          <a:prstGeom prst="rect">
            <a:avLst/>
          </a:prstGeom>
          <a:noFill/>
        </p:spPr>
        <p:txBody>
          <a:bodyPr wrap="square" rtlCol="0">
            <a:noAutofit/>
          </a:bodyPr>
          <a:lstStyle/>
          <a:p>
            <a:pPr algn="ctr"/>
            <a:r>
              <a:rPr lang="en-IN" sz="1600" dirty="0">
                <a:latin typeface="Arial" panose="020B0604020202020204" pitchFamily="34" charset="0"/>
                <a:cs typeface="Arial" panose="020B0604020202020204" pitchFamily="34" charset="0"/>
              </a:rPr>
              <a:t>Figure 6:  COPD treatment options</a:t>
            </a:r>
          </a:p>
          <a:p>
            <a:pPr algn="ctr"/>
            <a:r>
              <a:rPr lang="en-IN" sz="1600" dirty="0">
                <a:latin typeface="Arial" panose="020B0604020202020204" pitchFamily="34" charset="0"/>
                <a:cs typeface="Arial" panose="020B0604020202020204" pitchFamily="34" charset="0"/>
              </a:rPr>
              <a:t>(Source: </a:t>
            </a:r>
            <a:r>
              <a:rPr lang="en-IN" sz="1600" dirty="0">
                <a:latin typeface="Arial" panose="020B0604020202020204" pitchFamily="34" charset="0"/>
                <a:cs typeface="Arial" panose="020B0604020202020204" pitchFamily="34" charset="0"/>
                <a:sym typeface="+mn-ea"/>
              </a:rPr>
              <a:t>NICE, 2025b)</a:t>
            </a:r>
            <a:endParaRPr lang="en-IN" sz="1600" dirty="0">
              <a:latin typeface="Arial" panose="020B0604020202020204" pitchFamily="34" charset="0"/>
              <a:cs typeface="Arial" panose="020B060402020202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sz="3200" b="1" dirty="0">
                <a:latin typeface="Arial" panose="020B0604020202020204" pitchFamily="34" charset="0"/>
                <a:cs typeface="Arial" panose="020B0604020202020204" pitchFamily="34" charset="0"/>
              </a:rPr>
              <a:t>Comorbidities Accompanying COPD</a:t>
            </a:r>
          </a:p>
        </p:txBody>
      </p:sp>
      <p:graphicFrame>
        <p:nvGraphicFramePr>
          <p:cNvPr id="8" name="Content Placeholder 2"/>
          <p:cNvGraphicFramePr>
            <a:graphicFrameLocks noGrp="1"/>
          </p:cNvGraphicFramePr>
          <p:nvPr>
            <p:ph idx="1"/>
          </p:nvPr>
        </p:nvGraphicFramePr>
        <p:xfrm>
          <a:off x="381000" y="2101215"/>
          <a:ext cx="7359650" cy="3757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descr="Diagnosis and management of comorbid disease in COPD | European Respiratory  Society"/>
          <p:cNvPicPr>
            <a:picLocks noChangeAspect="1"/>
          </p:cNvPicPr>
          <p:nvPr/>
        </p:nvPicPr>
        <p:blipFill>
          <a:blip r:embed="rId7"/>
          <a:stretch>
            <a:fillRect/>
          </a:stretch>
        </p:blipFill>
        <p:spPr>
          <a:xfrm>
            <a:off x="7993380" y="2101215"/>
            <a:ext cx="3921116" cy="2655570"/>
          </a:xfrm>
          <a:prstGeom prst="rect">
            <a:avLst/>
          </a:prstGeom>
        </p:spPr>
      </p:pic>
      <p:sp>
        <p:nvSpPr>
          <p:cNvPr id="6" name="TextBox 5"/>
          <p:cNvSpPr txBox="1"/>
          <p:nvPr/>
        </p:nvSpPr>
        <p:spPr>
          <a:xfrm>
            <a:off x="7740650" y="5014595"/>
            <a:ext cx="4451350" cy="533400"/>
          </a:xfrm>
          <a:prstGeom prst="rect">
            <a:avLst/>
          </a:prstGeom>
          <a:noFill/>
        </p:spPr>
        <p:txBody>
          <a:bodyPr wrap="square">
            <a:noAutofit/>
          </a:bodyPr>
          <a:lstStyle/>
          <a:p>
            <a:pPr algn="ctr"/>
            <a:r>
              <a:rPr lang="en-IN" sz="1600" b="0" i="0" dirty="0">
                <a:effectLst/>
                <a:latin typeface="Arial" panose="020B0604020202020204" pitchFamily="34" charset="0"/>
                <a:cs typeface="Arial" panose="020B0604020202020204" pitchFamily="34" charset="0"/>
              </a:rPr>
              <a:t>Figure 7: </a:t>
            </a:r>
            <a:r>
              <a:rPr lang="en-IN" sz="1600" dirty="0">
                <a:latin typeface="Arial" panose="020B0604020202020204" pitchFamily="34" charset="0"/>
                <a:cs typeface="Arial" panose="020B0604020202020204" pitchFamily="34" charset="0"/>
              </a:rPr>
              <a:t>The comorbidities of COPD</a:t>
            </a:r>
            <a:endParaRPr lang="en-IN" sz="1600" b="0" i="0" dirty="0">
              <a:effectLst/>
              <a:latin typeface="Arial" panose="020B0604020202020204" pitchFamily="34" charset="0"/>
              <a:cs typeface="Arial" panose="020B0604020202020204" pitchFamily="34" charset="0"/>
            </a:endParaRPr>
          </a:p>
          <a:p>
            <a:pPr algn="ctr"/>
            <a:r>
              <a:rPr lang="en-IN" sz="1600" b="0" i="0" dirty="0">
                <a:effectLst/>
                <a:latin typeface="Arial" panose="020B0604020202020204" pitchFamily="34" charset="0"/>
                <a:cs typeface="Arial" panose="020B0604020202020204" pitchFamily="34" charset="0"/>
              </a:rPr>
              <a:t>(Source: Cronin and Cushen, 2025).</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76693" y="289933"/>
            <a:ext cx="3455821" cy="1471960"/>
          </a:xfrm>
        </p:spPr>
        <p:txBody>
          <a:bodyPr anchor="b">
            <a:normAutofit/>
          </a:bodyPr>
          <a:lstStyle/>
          <a:p>
            <a:r>
              <a:rPr lang="en-IN" sz="2700" b="1" dirty="0">
                <a:latin typeface="Arial" panose="020B0604020202020204" pitchFamily="34" charset="0"/>
                <a:cs typeface="Arial" panose="020B0604020202020204" pitchFamily="34" charset="0"/>
              </a:rPr>
              <a:t>Prevention of COPD and Disease Progression</a:t>
            </a:r>
          </a:p>
        </p:txBody>
      </p:sp>
      <p:sp>
        <p:nvSpPr>
          <p:cNvPr id="3" name="Content Placeholder 2"/>
          <p:cNvSpPr>
            <a:spLocks noGrp="1"/>
          </p:cNvSpPr>
          <p:nvPr>
            <p:ph idx="1"/>
          </p:nvPr>
        </p:nvSpPr>
        <p:spPr>
          <a:xfrm>
            <a:off x="906536" y="1984917"/>
            <a:ext cx="4278781" cy="4131692"/>
          </a:xfrm>
        </p:spPr>
        <p:txBody>
          <a:bodyPr anchor="t">
            <a:noAutofit/>
          </a:bodyPr>
          <a:lstStyle/>
          <a:p>
            <a:pPr marL="285750" lvl="0" indent="-285750">
              <a:buFont typeface="Arial" panose="020B0604020202020204" pitchFamily="34" charset="0"/>
              <a:buChar char="•"/>
            </a:pPr>
            <a:r>
              <a:rPr lang="en-IN" sz="1400" dirty="0">
                <a:latin typeface="Arial" panose="020B0604020202020204" pitchFamily="34" charset="0"/>
                <a:cs typeface="Arial" panose="020B0604020202020204" pitchFamily="34" charset="0"/>
              </a:rPr>
              <a:t>Avoiding tobacco smoking is the most effective strategy for preventing COPD development (WHO, 2026). </a:t>
            </a:r>
          </a:p>
          <a:p>
            <a:pPr marL="285750" lvl="0" indent="-285750">
              <a:buFont typeface="Arial" panose="020B0604020202020204" pitchFamily="34" charset="0"/>
              <a:buChar char="•"/>
            </a:pPr>
            <a:r>
              <a:rPr lang="en-IN" sz="1400" dirty="0">
                <a:latin typeface="Arial" panose="020B0604020202020204" pitchFamily="34" charset="0"/>
                <a:cs typeface="Arial" panose="020B0604020202020204" pitchFamily="34" charset="0"/>
              </a:rPr>
              <a:t>Smoking cessation slows lung-function decline and remains essential after COPD diagnosis (NHS, 2023). </a:t>
            </a:r>
          </a:p>
          <a:p>
            <a:pPr marL="285750" lvl="0" indent="-285750">
              <a:buFont typeface="Arial" panose="020B0604020202020204" pitchFamily="34" charset="0"/>
              <a:buChar char="•"/>
            </a:pPr>
            <a:r>
              <a:rPr lang="en-IN" sz="1400" dirty="0">
                <a:latin typeface="Arial" panose="020B0604020202020204" pitchFamily="34" charset="0"/>
                <a:cs typeface="Arial" panose="020B0604020202020204" pitchFamily="34" charset="0"/>
              </a:rPr>
              <a:t>Reducing exposure to second-hand smoke, air pollution, dust and chemical fumes protects lungs. </a:t>
            </a:r>
          </a:p>
          <a:p>
            <a:pPr marL="285750" lvl="0" indent="-285750">
              <a:buFont typeface="Arial" panose="020B0604020202020204" pitchFamily="34" charset="0"/>
              <a:buChar char="•"/>
            </a:pPr>
            <a:r>
              <a:rPr lang="en-IN" sz="1400" dirty="0">
                <a:latin typeface="Arial" panose="020B0604020202020204" pitchFamily="34" charset="0"/>
                <a:cs typeface="Arial" panose="020B0604020202020204" pitchFamily="34" charset="0"/>
              </a:rPr>
              <a:t>Workplace ventilation, protective equipment and exposure monitoring can reduce occupational COPD risks. </a:t>
            </a:r>
          </a:p>
          <a:p>
            <a:pPr marL="285750" lvl="0" indent="-285750">
              <a:buFont typeface="Arial" panose="020B0604020202020204" pitchFamily="34" charset="0"/>
              <a:buChar char="•"/>
            </a:pPr>
            <a:r>
              <a:rPr lang="en-IN" sz="1400" dirty="0">
                <a:latin typeface="Arial" panose="020B0604020202020204" pitchFamily="34" charset="0"/>
                <a:cs typeface="Arial" panose="020B0604020202020204" pitchFamily="34" charset="0"/>
              </a:rPr>
              <a:t>Influenza and pneumococcal vaccination help prevent infections that may trigger serious exacerbations (NICE, 2025). </a:t>
            </a:r>
          </a:p>
          <a:p>
            <a:pPr marL="285750" lvl="0" indent="-285750">
              <a:buFont typeface="Arial" panose="020B0604020202020204" pitchFamily="34" charset="0"/>
              <a:buChar char="•"/>
            </a:pPr>
            <a:r>
              <a:rPr lang="en-IN" sz="1400" dirty="0">
                <a:latin typeface="Arial" panose="020B0604020202020204" pitchFamily="34" charset="0"/>
                <a:cs typeface="Arial" panose="020B0604020202020204" pitchFamily="34" charset="0"/>
              </a:rPr>
              <a:t>Early symptom recognition, spirometry and personalised self-management can limit deterioration and hospitalisation.</a:t>
            </a:r>
          </a:p>
        </p:txBody>
      </p:sp>
      <p:pic>
        <p:nvPicPr>
          <p:cNvPr id="4" name="Picture 3" descr="420+ Copd Icon Stock Illustrations, Royalty-Free Vector Graphics &amp; Clip Art  - iStock"/>
          <p:cNvPicPr>
            <a:picLocks noChangeAspect="1"/>
          </p:cNvPicPr>
          <p:nvPr/>
        </p:nvPicPr>
        <p:blipFill>
          <a:blip r:embed="rId2"/>
          <a:stretch>
            <a:fillRect/>
          </a:stretch>
        </p:blipFill>
        <p:spPr>
          <a:xfrm>
            <a:off x="5486400" y="814023"/>
            <a:ext cx="5890618" cy="4951157"/>
          </a:xfrm>
          <a:prstGeom prst="rect">
            <a:avLst/>
          </a:prstGeom>
        </p:spPr>
      </p:pic>
      <p:grpSp>
        <p:nvGrpSpPr>
          <p:cNvPr id="11" name="Group 10"/>
          <p:cNvGrpSpPr>
            <a:grpSpLocks noGrp="1" noUngrp="1" noRot="1" noChangeAspect="1" noMove="1" noResize="1"/>
          </p:cNvGrpSpPr>
          <p:nvPr/>
        </p:nvGrpSpPr>
        <p:grpSpPr>
          <a:xfrm flipH="1">
            <a:off x="12068638" y="0"/>
            <a:ext cx="123362" cy="6858000"/>
            <a:chOff x="12068638" y="0"/>
            <a:chExt cx="123362" cy="6858000"/>
          </a:xfrm>
        </p:grpSpPr>
        <p:sp>
          <p:nvSpPr>
            <p:cNvPr id="12" name="Rectangle 11"/>
            <p:cNvSpPr/>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 name="TextBox 5"/>
          <p:cNvSpPr txBox="1"/>
          <p:nvPr/>
        </p:nvSpPr>
        <p:spPr>
          <a:xfrm>
            <a:off x="6509982" y="5981308"/>
            <a:ext cx="4867036" cy="624208"/>
          </a:xfrm>
          <a:prstGeom prst="rect">
            <a:avLst/>
          </a:prstGeom>
          <a:solidFill>
            <a:srgbClr val="000000">
              <a:alpha val="50000"/>
            </a:srgbClr>
          </a:solidFill>
          <a:ln>
            <a:noFill/>
          </a:ln>
        </p:spPr>
        <p:txBody>
          <a:bodyPr wrap="square">
            <a:noAutofit/>
          </a:bodyPr>
          <a:lstStyle/>
          <a:p>
            <a:pPr algn="ctr">
              <a:spcAft>
                <a:spcPts val="600"/>
              </a:spcAft>
            </a:pPr>
            <a:r>
              <a:rPr lang="en-IN" sz="1300" i="0" dirty="0">
                <a:solidFill>
                  <a:srgbClr val="FFFFFF"/>
                </a:solidFill>
                <a:effectLst/>
                <a:latin typeface="Arial" panose="020B0604020202020204" pitchFamily="34" charset="0"/>
                <a:cs typeface="Arial" panose="020B0604020202020204" pitchFamily="34" charset="0"/>
              </a:rPr>
              <a:t>Figure 8: </a:t>
            </a:r>
            <a:r>
              <a:rPr lang="en-IN" sz="1300" dirty="0">
                <a:solidFill>
                  <a:srgbClr val="FFFFFF"/>
                </a:solidFill>
                <a:latin typeface="Arial" panose="020B0604020202020204" pitchFamily="34" charset="0"/>
                <a:cs typeface="Arial" panose="020B0604020202020204" pitchFamily="34" charset="0"/>
              </a:rPr>
              <a:t>Prevention of COPD</a:t>
            </a:r>
            <a:endParaRPr lang="en-IN" sz="1300" i="0" dirty="0">
              <a:solidFill>
                <a:srgbClr val="FFFFFF"/>
              </a:solidFill>
              <a:effectLst/>
              <a:latin typeface="Arial" panose="020B0604020202020204" pitchFamily="34" charset="0"/>
              <a:cs typeface="Arial" panose="020B0604020202020204" pitchFamily="34" charset="0"/>
            </a:endParaRPr>
          </a:p>
          <a:p>
            <a:pPr algn="ctr">
              <a:spcAft>
                <a:spcPts val="600"/>
              </a:spcAft>
            </a:pPr>
            <a:r>
              <a:rPr lang="en-IN" sz="1300" i="0" dirty="0">
                <a:solidFill>
                  <a:srgbClr val="FFFFFF"/>
                </a:solidFill>
                <a:effectLst/>
                <a:latin typeface="Arial" panose="020B0604020202020204" pitchFamily="34" charset="0"/>
                <a:cs typeface="Arial" panose="020B0604020202020204" pitchFamily="34" charset="0"/>
              </a:rPr>
              <a:t>(Source: </a:t>
            </a:r>
            <a:r>
              <a:rPr lang="en-IN" sz="1300" dirty="0">
                <a:solidFill>
                  <a:srgbClr val="FFFFFF"/>
                </a:solidFill>
                <a:latin typeface="Arial" panose="020B0604020202020204" pitchFamily="34" charset="0"/>
                <a:cs typeface="Arial" panose="020B0604020202020204" pitchFamily="34" charset="0"/>
                <a:sym typeface="+mn-ea"/>
              </a:rPr>
              <a:t>(NHS, 2023)</a:t>
            </a:r>
            <a:endParaRPr lang="en-IN" sz="1300" i="0" dirty="0">
              <a:solidFill>
                <a:srgbClr val="FFFFFF"/>
              </a:solidFill>
              <a:effectLst/>
              <a:latin typeface="Arial" panose="020B0604020202020204" pitchFamily="34" charset="0"/>
              <a:cs typeface="Arial" panose="020B060402020202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76693" y="741391"/>
            <a:ext cx="5219307" cy="1616203"/>
          </a:xfrm>
        </p:spPr>
        <p:txBody>
          <a:bodyPr anchor="b">
            <a:normAutofit/>
          </a:bodyPr>
          <a:lstStyle/>
          <a:p>
            <a:r>
              <a:rPr lang="en-IN" sz="3200" b="1"/>
              <a:t>Skills, Values and Behaviours for Co-productive COPD Care</a:t>
            </a:r>
            <a:endParaRPr lang="en-IN" sz="3200"/>
          </a:p>
        </p:txBody>
      </p:sp>
      <p:sp>
        <p:nvSpPr>
          <p:cNvPr id="3" name="Content Placeholder 2"/>
          <p:cNvSpPr>
            <a:spLocks noGrp="1"/>
          </p:cNvSpPr>
          <p:nvPr>
            <p:ph idx="1"/>
          </p:nvPr>
        </p:nvSpPr>
        <p:spPr>
          <a:xfrm>
            <a:off x="876692" y="2533476"/>
            <a:ext cx="5219307" cy="3700056"/>
          </a:xfrm>
        </p:spPr>
        <p:txBody>
          <a:bodyPr anchor="t">
            <a:noAutofit/>
          </a:bodyPr>
          <a:lstStyle/>
          <a:p>
            <a:pPr marL="285750" lvl="0" indent="-285750" algn="just">
              <a:lnSpc>
                <a:spcPct val="90000"/>
              </a:lnSpc>
              <a:buFont typeface="Arial" panose="020B0604020202020204" pitchFamily="34" charset="0"/>
              <a:buChar char="•"/>
            </a:pPr>
            <a:r>
              <a:rPr lang="en-IN" sz="1200" dirty="0">
                <a:latin typeface="Arial" panose="020B0604020202020204" pitchFamily="34" charset="0"/>
                <a:cs typeface="Arial" panose="020B0604020202020204" pitchFamily="34" charset="0"/>
                <a:sym typeface="+mn-ea"/>
              </a:rPr>
              <a:t>Active listening helps community nurses understand symptoms, priorities, beliefs and treatment concerns. </a:t>
            </a:r>
            <a:endParaRPr lang="en-IN" sz="1200" dirty="0">
              <a:latin typeface="Arial" panose="020B0604020202020204" pitchFamily="34" charset="0"/>
              <a:cs typeface="Arial" panose="020B0604020202020204" pitchFamily="34" charset="0"/>
            </a:endParaRPr>
          </a:p>
          <a:p>
            <a:pPr marL="285750" lvl="0" indent="-285750" algn="just">
              <a:lnSpc>
                <a:spcPct val="90000"/>
              </a:lnSpc>
              <a:buFont typeface="Arial" panose="020B0604020202020204" pitchFamily="34" charset="0"/>
              <a:buChar char="•"/>
            </a:pPr>
            <a:r>
              <a:rPr lang="en-IN" sz="1200" dirty="0">
                <a:latin typeface="Arial" panose="020B0604020202020204" pitchFamily="34" charset="0"/>
                <a:cs typeface="Arial" panose="020B0604020202020204" pitchFamily="34" charset="0"/>
                <a:sym typeface="+mn-ea"/>
              </a:rPr>
              <a:t>Clear, jargon-free communication enables informed discussions about inhalers, rehabilitation and exacerbation planning (NICE, 2021). </a:t>
            </a:r>
            <a:endParaRPr lang="en-IN" sz="1200" dirty="0">
              <a:latin typeface="Arial" panose="020B0604020202020204" pitchFamily="34" charset="0"/>
              <a:cs typeface="Arial" panose="020B0604020202020204" pitchFamily="34" charset="0"/>
            </a:endParaRPr>
          </a:p>
          <a:p>
            <a:pPr marL="285750" lvl="0" indent="-285750" algn="just">
              <a:lnSpc>
                <a:spcPct val="90000"/>
              </a:lnSpc>
              <a:buFont typeface="Arial" panose="020B0604020202020204" pitchFamily="34" charset="0"/>
              <a:buChar char="•"/>
            </a:pPr>
            <a:r>
              <a:rPr lang="en-IN" sz="1200" dirty="0">
                <a:latin typeface="Arial" panose="020B0604020202020204" pitchFamily="34" charset="0"/>
                <a:cs typeface="Arial" panose="020B0604020202020204" pitchFamily="34" charset="0"/>
                <a:sym typeface="+mn-ea"/>
              </a:rPr>
              <a:t>Shared decision-making must involve clinical evidence as well as patient preferences, contexts, and objectives (NHS England, 2025). </a:t>
            </a:r>
            <a:endParaRPr lang="en-IN" sz="1200" dirty="0">
              <a:latin typeface="Arial" panose="020B0604020202020204" pitchFamily="34" charset="0"/>
              <a:cs typeface="Arial" panose="020B0604020202020204" pitchFamily="34" charset="0"/>
            </a:endParaRPr>
          </a:p>
          <a:p>
            <a:pPr marL="285750" lvl="0" indent="-285750" algn="just">
              <a:lnSpc>
                <a:spcPct val="90000"/>
              </a:lnSpc>
              <a:buFont typeface="Arial" panose="020B0604020202020204" pitchFamily="34" charset="0"/>
              <a:buChar char="•"/>
            </a:pPr>
            <a:r>
              <a:rPr lang="en-US" altLang="en-US" sz="1200" dirty="0">
                <a:latin typeface="Arial" panose="020B0604020202020204" pitchFamily="34" charset="0"/>
                <a:cs typeface="Arial" panose="020B0604020202020204" pitchFamily="34" charset="0"/>
                <a:sym typeface="+mn-ea"/>
              </a:rPr>
              <a:t>It is important to show empathy, respect and non-judgement, particularly when talking about smoking-related diseases. </a:t>
            </a:r>
            <a:endParaRPr lang="en-US" altLang="en-US" sz="1200" dirty="0">
              <a:latin typeface="Arial" panose="020B0604020202020204" pitchFamily="34" charset="0"/>
              <a:cs typeface="Arial" panose="020B0604020202020204" pitchFamily="34" charset="0"/>
            </a:endParaRPr>
          </a:p>
          <a:p>
            <a:pPr marL="285750" lvl="0" indent="-285750" algn="just">
              <a:lnSpc>
                <a:spcPct val="90000"/>
              </a:lnSpc>
              <a:buFont typeface="Arial" panose="020B0604020202020204" pitchFamily="34" charset="0"/>
              <a:buChar char="•"/>
            </a:pPr>
            <a:r>
              <a:rPr lang="en-IN" sz="1200" dirty="0">
                <a:latin typeface="Arial" panose="020B0604020202020204" pitchFamily="34" charset="0"/>
                <a:cs typeface="Arial" panose="020B0604020202020204" pitchFamily="34" charset="0"/>
                <a:sym typeface="+mn-ea"/>
              </a:rPr>
              <a:t>Coaching and motivational interviewing techniques aid confidence, behavioural change, and effective self-management. </a:t>
            </a:r>
            <a:endParaRPr lang="en-IN" sz="1200" dirty="0">
              <a:latin typeface="Arial" panose="020B0604020202020204" pitchFamily="34" charset="0"/>
              <a:cs typeface="Arial" panose="020B0604020202020204" pitchFamily="34" charset="0"/>
            </a:endParaRPr>
          </a:p>
          <a:p>
            <a:pPr marL="285750" lvl="0" indent="-285750" algn="just">
              <a:lnSpc>
                <a:spcPct val="90000"/>
              </a:lnSpc>
              <a:buFont typeface="Arial" panose="020B0604020202020204" pitchFamily="34" charset="0"/>
              <a:buChar char="•"/>
            </a:pPr>
            <a:r>
              <a:rPr lang="en-IN" sz="1200" dirty="0">
                <a:latin typeface="Arial" panose="020B0604020202020204" pitchFamily="34" charset="0"/>
                <a:cs typeface="Arial" panose="020B0604020202020204" pitchFamily="34" charset="0"/>
                <a:sym typeface="+mn-ea"/>
              </a:rPr>
              <a:t>Cultural competence and literacy help avoid inequality of participation in COPD care decisions. </a:t>
            </a:r>
            <a:endParaRPr lang="en-IN" sz="1200" dirty="0">
              <a:latin typeface="Arial" panose="020B0604020202020204" pitchFamily="34" charset="0"/>
              <a:cs typeface="Arial" panose="020B0604020202020204" pitchFamily="34" charset="0"/>
            </a:endParaRPr>
          </a:p>
          <a:p>
            <a:pPr marL="285750" lvl="0" indent="-285750" algn="just">
              <a:lnSpc>
                <a:spcPct val="90000"/>
              </a:lnSpc>
              <a:buFont typeface="Arial" panose="020B0604020202020204" pitchFamily="34" charset="0"/>
              <a:buChar char="•"/>
            </a:pPr>
            <a:r>
              <a:rPr lang="en-US" altLang="en-US" sz="1200" dirty="0">
                <a:latin typeface="Arial" panose="020B0604020202020204" pitchFamily="34" charset="0"/>
                <a:cs typeface="Arial" panose="020B0604020202020204" pitchFamily="34" charset="0"/>
                <a:sym typeface="+mn-ea"/>
              </a:rPr>
              <a:t>Coordinated care between primary and respiratory/community care is achieved through reliability and interprofessional working. </a:t>
            </a:r>
            <a:endParaRPr lang="en-US" altLang="en-US" sz="1200" dirty="0">
              <a:latin typeface="Arial" panose="020B0604020202020204" pitchFamily="34" charset="0"/>
              <a:cs typeface="Arial" panose="020B0604020202020204" pitchFamily="34" charset="0"/>
            </a:endParaRPr>
          </a:p>
          <a:p>
            <a:pPr marL="285750" lvl="0" indent="-285750" algn="just">
              <a:lnSpc>
                <a:spcPct val="90000"/>
              </a:lnSpc>
              <a:buFont typeface="Arial" panose="020B0604020202020204" pitchFamily="34" charset="0"/>
              <a:buChar char="•"/>
            </a:pPr>
            <a:r>
              <a:rPr lang="en-US" altLang="en-US" sz="1200" dirty="0">
                <a:latin typeface="Arial" panose="020B0604020202020204" pitchFamily="34" charset="0"/>
                <a:cs typeface="Arial" panose="020B0604020202020204" pitchFamily="34" charset="0"/>
                <a:sym typeface="+mn-ea"/>
              </a:rPr>
              <a:t>Co-production, in turn, is superficial when time is limited for consultation or options are pre-assigned to the group.</a:t>
            </a:r>
            <a:endParaRPr lang="en-US" sz="1200" dirty="0">
              <a:latin typeface="Arial" panose="020B0604020202020204" pitchFamily="34" charset="0"/>
              <a:cs typeface="Arial" panose="020B0604020202020204" pitchFamily="34" charset="0"/>
            </a:endParaRPr>
          </a:p>
        </p:txBody>
      </p:sp>
      <p:pic>
        <p:nvPicPr>
          <p:cNvPr id="5" name="Picture 4"/>
          <p:cNvPicPr/>
          <p:nvPr/>
        </p:nvPicPr>
        <p:blipFill>
          <a:blip r:embed="rId2"/>
          <a:stretch>
            <a:fillRect/>
          </a:stretch>
        </p:blipFill>
        <p:spPr>
          <a:xfrm>
            <a:off x="7008019" y="2312558"/>
            <a:ext cx="4273463" cy="2232884"/>
          </a:xfrm>
          <a:prstGeom prst="rect">
            <a:avLst/>
          </a:prstGeom>
        </p:spPr>
      </p:pic>
      <p:grpSp>
        <p:nvGrpSpPr>
          <p:cNvPr id="11" name="Group 10"/>
          <p:cNvGrpSpPr>
            <a:grpSpLocks noGrp="1" noUngrp="1" noRot="1" noChangeAspect="1" noMove="1" noResize="1"/>
          </p:cNvGrpSpPr>
          <p:nvPr/>
        </p:nvGrpSpPr>
        <p:grpSpPr>
          <a:xfrm flipH="1">
            <a:off x="12068638" y="0"/>
            <a:ext cx="123362" cy="6858000"/>
            <a:chOff x="12068638" y="0"/>
            <a:chExt cx="123362" cy="6858000"/>
          </a:xfrm>
        </p:grpSpPr>
        <p:sp>
          <p:nvSpPr>
            <p:cNvPr id="12" name="Rectangle 11"/>
            <p:cNvSpPr/>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 name="TextBox 5"/>
          <p:cNvSpPr txBox="1"/>
          <p:nvPr/>
        </p:nvSpPr>
        <p:spPr>
          <a:xfrm>
            <a:off x="7008019" y="4858603"/>
            <a:ext cx="4273463" cy="573205"/>
          </a:xfrm>
          <a:prstGeom prst="rect">
            <a:avLst/>
          </a:prstGeom>
          <a:solidFill>
            <a:srgbClr val="000000">
              <a:alpha val="50000"/>
            </a:srgbClr>
          </a:solidFill>
          <a:ln>
            <a:noFill/>
          </a:ln>
        </p:spPr>
        <p:txBody>
          <a:bodyPr wrap="square">
            <a:noAutofit/>
          </a:bodyPr>
          <a:lstStyle/>
          <a:p>
            <a:pPr algn="ctr">
              <a:spcAft>
                <a:spcPts val="600"/>
              </a:spcAft>
            </a:pPr>
            <a:r>
              <a:rPr lang="en-IN" sz="1200" b="0" i="0" dirty="0">
                <a:solidFill>
                  <a:srgbClr val="FFFFFF"/>
                </a:solidFill>
                <a:effectLst/>
                <a:latin typeface="Arial" panose="020B0604020202020204" pitchFamily="34" charset="0"/>
                <a:cs typeface="Arial" panose="020B0604020202020204" pitchFamily="34" charset="0"/>
              </a:rPr>
              <a:t>Figure 9: </a:t>
            </a:r>
            <a:r>
              <a:rPr lang="en-IN" sz="1200" dirty="0">
                <a:solidFill>
                  <a:srgbClr val="FFFFFF"/>
                </a:solidFill>
                <a:latin typeface="Arial" panose="020B0604020202020204" pitchFamily="34" charset="0"/>
                <a:cs typeface="Arial" panose="020B0604020202020204" pitchFamily="34" charset="0"/>
              </a:rPr>
              <a:t>Knowledge about COPD treatment</a:t>
            </a:r>
            <a:endParaRPr lang="en-IN" sz="1200" b="0" i="0" dirty="0">
              <a:solidFill>
                <a:srgbClr val="FFFFFF"/>
              </a:solidFill>
              <a:effectLst/>
              <a:latin typeface="Arial" panose="020B0604020202020204" pitchFamily="34" charset="0"/>
              <a:cs typeface="Arial" panose="020B0604020202020204" pitchFamily="34" charset="0"/>
            </a:endParaRPr>
          </a:p>
          <a:p>
            <a:pPr algn="ctr">
              <a:spcAft>
                <a:spcPts val="600"/>
              </a:spcAft>
            </a:pPr>
            <a:r>
              <a:rPr lang="en-IN" sz="1200" b="0" i="0" dirty="0">
                <a:solidFill>
                  <a:srgbClr val="FFFFFF"/>
                </a:solidFill>
                <a:effectLst/>
                <a:latin typeface="Arial" panose="020B0604020202020204" pitchFamily="34" charset="0"/>
                <a:cs typeface="Arial" panose="020B0604020202020204" pitchFamily="34" charset="0"/>
              </a:rPr>
              <a:t>(Source: </a:t>
            </a:r>
            <a:r>
              <a:rPr lang="en-IN" sz="1200" dirty="0">
                <a:solidFill>
                  <a:srgbClr val="FFFFFF"/>
                </a:solidFill>
                <a:latin typeface="Arial" panose="020B0604020202020204" pitchFamily="34" charset="0"/>
                <a:cs typeface="Arial" panose="020B0604020202020204" pitchFamily="34" charset="0"/>
                <a:sym typeface="+mn-ea"/>
              </a:rPr>
              <a:t>NHS England, 2025)</a:t>
            </a:r>
            <a:endParaRPr lang="en-IN" sz="1200" b="0" i="0" dirty="0">
              <a:solidFill>
                <a:srgbClr val="FFFFFF"/>
              </a:solidFill>
              <a:effectLst/>
              <a:latin typeface="Arial" panose="020B0604020202020204" pitchFamily="34" charset="0"/>
              <a:cs typeface="Arial" panose="020B0604020202020204"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p:cNvSpPr>
            <a:spLocks noGrp="1" noRot="1" noChangeAspect="1" noMove="1" noResize="1" noEditPoints="1" noAdjustHandles="1" noChangeArrowheads="1" noChangeShapeType="1" noTextEdit="1"/>
          </p:cNvSpPr>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596501" y="489508"/>
            <a:ext cx="5754896" cy="1667569"/>
          </a:xfrm>
        </p:spPr>
        <p:txBody>
          <a:bodyPr anchor="b">
            <a:normAutofit/>
          </a:bodyPr>
          <a:lstStyle/>
          <a:p>
            <a:r>
              <a:rPr lang="en-IN" sz="3400" b="1">
                <a:latin typeface="Arial" panose="020B0604020202020204" pitchFamily="34" charset="0"/>
                <a:cs typeface="Arial" panose="020B0604020202020204" pitchFamily="34" charset="0"/>
              </a:rPr>
              <a:t>Recommendations Using the Comprehensive Personalised Care Model</a:t>
            </a:r>
          </a:p>
        </p:txBody>
      </p:sp>
      <p:pic>
        <p:nvPicPr>
          <p:cNvPr id="4" name="Picture 3" descr="Recommendation - Free hands and gestures icons"/>
          <p:cNvPicPr>
            <a:picLocks noChangeAspect="1"/>
          </p:cNvPicPr>
          <p:nvPr/>
        </p:nvPicPr>
        <p:blipFill>
          <a:blip r:embed="rId2"/>
          <a:stretch>
            <a:fillRect/>
          </a:stretch>
        </p:blipFill>
        <p:spPr>
          <a:xfrm>
            <a:off x="1092260" y="1275070"/>
            <a:ext cx="3876165" cy="3876165"/>
          </a:xfrm>
          <a:prstGeom prst="rect">
            <a:avLst/>
          </a:prstGeom>
        </p:spPr>
      </p:pic>
      <p:sp>
        <p:nvSpPr>
          <p:cNvPr id="3" name="Content Placeholder 2"/>
          <p:cNvSpPr>
            <a:spLocks noGrp="1"/>
          </p:cNvSpPr>
          <p:nvPr>
            <p:ph idx="1"/>
          </p:nvPr>
        </p:nvSpPr>
        <p:spPr>
          <a:xfrm>
            <a:off x="5596502" y="2405893"/>
            <a:ext cx="5754896" cy="3604613"/>
          </a:xfrm>
        </p:spPr>
        <p:txBody>
          <a:bodyPr anchor="t">
            <a:noAutofit/>
          </a:bodyPr>
          <a:lstStyle/>
          <a:p>
            <a:pPr marL="285750" lvl="0" indent="-285750" algn="just">
              <a:buFont typeface="Arial" panose="020B0604020202020204" pitchFamily="34" charset="0"/>
              <a:buChar char="•"/>
            </a:pPr>
            <a:r>
              <a:rPr lang="en-US" altLang="en-US" sz="1200" b="1" dirty="0">
                <a:latin typeface="Arial" panose="020B0604020202020204" pitchFamily="34" charset="0"/>
                <a:cs typeface="Arial" panose="020B0604020202020204" pitchFamily="34" charset="0"/>
                <a:sym typeface="+mn-ea"/>
              </a:rPr>
              <a:t>Shared decision-making:</a:t>
            </a:r>
            <a:r>
              <a:rPr lang="en-US" altLang="en-US" sz="1200" dirty="0">
                <a:latin typeface="Arial" panose="020B0604020202020204" pitchFamily="34" charset="0"/>
                <a:cs typeface="Arial" panose="020B0604020202020204" pitchFamily="34" charset="0"/>
                <a:sym typeface="+mn-ea"/>
              </a:rPr>
              <a:t> Community nurses should make decisions together about which inhalers, rehabilitation, and cessation to use for an individual patient. </a:t>
            </a:r>
            <a:endParaRPr lang="en-US" altLang="en-US" sz="1200" dirty="0">
              <a:latin typeface="Arial" panose="020B0604020202020204" pitchFamily="34" charset="0"/>
              <a:cs typeface="Arial" panose="020B0604020202020204" pitchFamily="34" charset="0"/>
            </a:endParaRPr>
          </a:p>
          <a:p>
            <a:pPr marL="285750" lvl="0" indent="-285750" algn="just">
              <a:buFont typeface="Arial" panose="020B0604020202020204" pitchFamily="34" charset="0"/>
              <a:buChar char="•"/>
            </a:pPr>
            <a:r>
              <a:rPr lang="en-US" altLang="en-US" sz="1200" b="1" dirty="0">
                <a:latin typeface="Arial" panose="020B0604020202020204" pitchFamily="34" charset="0"/>
                <a:cs typeface="Arial" panose="020B0604020202020204" pitchFamily="34" charset="0"/>
                <a:sym typeface="+mn-ea"/>
              </a:rPr>
              <a:t>COPD care planning</a:t>
            </a:r>
            <a:r>
              <a:rPr lang="en-US" altLang="en-US" sz="1200" dirty="0">
                <a:latin typeface="Arial" panose="020B0604020202020204" pitchFamily="34" charset="0"/>
                <a:cs typeface="Arial" panose="020B0604020202020204" pitchFamily="34" charset="0"/>
                <a:sym typeface="+mn-ea"/>
              </a:rPr>
              <a:t>: Ensure that all patients have a COPD care plan which is reviewed and includes a plan of symptoms, medications and escalations (Heaven et al., 2025). </a:t>
            </a:r>
            <a:endParaRPr lang="en-US" altLang="en-US" sz="1200" dirty="0">
              <a:latin typeface="Arial" panose="020B0604020202020204" pitchFamily="34" charset="0"/>
              <a:cs typeface="Arial" panose="020B0604020202020204" pitchFamily="34" charset="0"/>
            </a:endParaRPr>
          </a:p>
          <a:p>
            <a:pPr marL="285750" lvl="0" indent="-285750" algn="just">
              <a:buFont typeface="Arial" panose="020B0604020202020204" pitchFamily="34" charset="0"/>
              <a:buChar char="•"/>
            </a:pPr>
            <a:r>
              <a:rPr lang="en-US" altLang="en-US" sz="1200" b="1" dirty="0">
                <a:latin typeface="Arial" panose="020B0604020202020204" pitchFamily="34" charset="0"/>
                <a:cs typeface="Arial" panose="020B0604020202020204" pitchFamily="34" charset="0"/>
                <a:sym typeface="+mn-ea"/>
              </a:rPr>
              <a:t>Allowing choice:</a:t>
            </a:r>
            <a:r>
              <a:rPr lang="en-US" altLang="en-US" sz="1200" dirty="0">
                <a:latin typeface="Arial" panose="020B0604020202020204" pitchFamily="34" charset="0"/>
                <a:cs typeface="Arial" panose="020B0604020202020204" pitchFamily="34" charset="0"/>
                <a:sym typeface="+mn-ea"/>
              </a:rPr>
              <a:t> Patients should have access to choosing right providers, inhalers and pulmonary rehab programmes. </a:t>
            </a:r>
            <a:endParaRPr lang="en-US" altLang="en-US" sz="1200" dirty="0">
              <a:latin typeface="Arial" panose="020B0604020202020204" pitchFamily="34" charset="0"/>
              <a:cs typeface="Arial" panose="020B0604020202020204" pitchFamily="34" charset="0"/>
            </a:endParaRPr>
          </a:p>
          <a:p>
            <a:pPr marL="285750" lvl="0" indent="-285750" algn="just">
              <a:buFont typeface="Arial" panose="020B0604020202020204" pitchFamily="34" charset="0"/>
              <a:buChar char="•"/>
            </a:pPr>
            <a:r>
              <a:rPr lang="en-US" altLang="en-US" sz="1200" b="1" dirty="0">
                <a:latin typeface="Arial" panose="020B0604020202020204" pitchFamily="34" charset="0"/>
                <a:cs typeface="Arial" panose="020B0604020202020204" pitchFamily="34" charset="0"/>
                <a:sym typeface="+mn-ea"/>
              </a:rPr>
              <a:t>Create a referral pathway</a:t>
            </a:r>
            <a:r>
              <a:rPr lang="en-US" altLang="en-US" sz="1200" dirty="0">
                <a:latin typeface="Arial" panose="020B0604020202020204" pitchFamily="34" charset="0"/>
                <a:cs typeface="Arial" panose="020B0604020202020204" pitchFamily="34" charset="0"/>
                <a:sym typeface="+mn-ea"/>
              </a:rPr>
              <a:t> for patients to exercise, welfare, housing and peer groups as part of the social prescribing process. </a:t>
            </a:r>
            <a:endParaRPr lang="en-US" altLang="en-US" sz="1200" dirty="0">
              <a:latin typeface="Arial" panose="020B0604020202020204" pitchFamily="34" charset="0"/>
              <a:cs typeface="Arial" panose="020B0604020202020204" pitchFamily="34" charset="0"/>
            </a:endParaRPr>
          </a:p>
          <a:p>
            <a:pPr marL="285750" lvl="0" indent="-285750" algn="just">
              <a:buFont typeface="Arial" panose="020B0604020202020204" pitchFamily="34" charset="0"/>
              <a:buChar char="•"/>
            </a:pPr>
            <a:r>
              <a:rPr lang="en-US" altLang="en-US" sz="1200" dirty="0">
                <a:latin typeface="Arial" panose="020B0604020202020204" pitchFamily="34" charset="0"/>
                <a:cs typeface="Arial" panose="020B0604020202020204" pitchFamily="34" charset="0"/>
                <a:sym typeface="+mn-ea"/>
              </a:rPr>
              <a:t>Supported self-management: Nurses should assist patients with learning how to use inhalers, make observations about symptoms and how to respond to exacerbations. </a:t>
            </a:r>
            <a:endParaRPr lang="en-US" altLang="en-US" sz="1200" dirty="0">
              <a:latin typeface="Arial" panose="020B0604020202020204" pitchFamily="34" charset="0"/>
              <a:cs typeface="Arial" panose="020B0604020202020204" pitchFamily="34" charset="0"/>
            </a:endParaRPr>
          </a:p>
          <a:p>
            <a:pPr marL="285750" lvl="0" indent="-285750" algn="just">
              <a:buFont typeface="Arial" panose="020B0604020202020204" pitchFamily="34" charset="0"/>
              <a:buChar char="•"/>
            </a:pPr>
            <a:r>
              <a:rPr lang="en-US" altLang="en-US" sz="1200" dirty="0">
                <a:latin typeface="Arial" panose="020B0604020202020204" pitchFamily="34" charset="0"/>
                <a:cs typeface="Arial" panose="020B0604020202020204" pitchFamily="34" charset="0"/>
                <a:sym typeface="+mn-ea"/>
              </a:rPr>
              <a:t>Personal health budgets:  Personal health budgets can be obtained for some patients for items that they need, such as equipment (Franks, 2026). </a:t>
            </a:r>
            <a:endParaRPr lang="en-US" altLang="en-US" sz="1200" dirty="0">
              <a:latin typeface="Arial" panose="020B0604020202020204" pitchFamily="34" charset="0"/>
              <a:cs typeface="Arial" panose="020B0604020202020204" pitchFamily="34" charset="0"/>
            </a:endParaRPr>
          </a:p>
          <a:p>
            <a:pPr marL="285750" lvl="0" indent="-285750" algn="just">
              <a:buFont typeface="Arial" panose="020B0604020202020204" pitchFamily="34" charset="0"/>
              <a:buChar char="•"/>
            </a:pPr>
            <a:r>
              <a:rPr lang="en-US" altLang="en-US" sz="1200" dirty="0">
                <a:latin typeface="Arial" panose="020B0604020202020204" pitchFamily="34" charset="0"/>
                <a:cs typeface="Arial" panose="020B0604020202020204" pitchFamily="34" charset="0"/>
                <a:sym typeface="+mn-ea"/>
              </a:rPr>
              <a:t>Implementation should involve frequent multidisciplinary review, health-literacy assessment and monitoring of outcomes for the prevention of inequity.</a:t>
            </a:r>
            <a:endParaRPr lang="en-IN" sz="1200" dirty="0">
              <a:latin typeface="Arial" panose="020B0604020202020204" pitchFamily="34" charset="0"/>
              <a:cs typeface="Arial" panose="020B0604020202020204" pitchFamily="34" charset="0"/>
            </a:endParaRPr>
          </a:p>
        </p:txBody>
      </p:sp>
      <p:sp>
        <p:nvSpPr>
          <p:cNvPr id="11" name="Rectangle 10"/>
          <p:cNvSpPr>
            <a:spLocks noGrp="1" noRot="1" noChangeAspect="1" noMove="1" noResize="1" noEditPoints="1" noAdjustHandles="1" noChangeArrowheads="1" noChangeShapeType="1" noTextEdit="1"/>
          </p:cNvSpPr>
          <p:nvPr/>
        </p:nvSpPr>
        <p:spPr>
          <a:xfrm rot="10800000" flipH="1">
            <a:off x="0" y="6400799"/>
            <a:ext cx="12192000" cy="456773"/>
          </a:xfrm>
          <a:prstGeom prst="rect">
            <a:avLst/>
          </a:prstGeom>
          <a:gradFill>
            <a:gsLst>
              <a:gs pos="0">
                <a:schemeClr val="accent1"/>
              </a:gs>
              <a:gs pos="90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a:spLocks noGrp="1" noRot="1" noChangeAspect="1" noMove="1" noResize="1" noEditPoints="1" noAdjustHandles="1" noChangeArrowheads="1" noChangeShapeType="1" noTextEdit="1"/>
          </p:cNvSpPr>
          <p:nvPr/>
        </p:nvSpPr>
        <p:spPr>
          <a:xfrm flipH="1">
            <a:off x="4038600" y="6400799"/>
            <a:ext cx="8153398" cy="456772"/>
          </a:xfrm>
          <a:prstGeom prst="rect">
            <a:avLst/>
          </a:prstGeom>
          <a:gradFill>
            <a:gsLst>
              <a:gs pos="0">
                <a:srgbClr val="000000">
                  <a:alpha val="50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 Box 4"/>
          <p:cNvSpPr txBox="1"/>
          <p:nvPr/>
        </p:nvSpPr>
        <p:spPr>
          <a:xfrm>
            <a:off x="1092200" y="5151035"/>
            <a:ext cx="4064000" cy="368300"/>
          </a:xfrm>
          <a:prstGeom prst="rect">
            <a:avLst/>
          </a:prstGeom>
        </p:spPr>
        <p:txBody>
          <a:bodyPr>
            <a:spAutoFit/>
            <a:extLst>
              <a:ext uri="{4A0BC546-FE56-4ADE-93B0-CB8AF2F6F144}">
                <wpsdc:textFrameExt xmlns="" xmlns:wpsdc="http://www.wps.cn/officeDocument/2022/drawingmlCustomData" type="text"/>
              </a:ext>
            </a:extLst>
          </a:bodyPr>
          <a:lstStyle/>
          <a:p>
            <a:pPr algn="ctr"/>
            <a:r>
              <a:rPr lang="en-US" altLang="en-US" dirty="0">
                <a:latin typeface="Arial" panose="020B0604020202020204" pitchFamily="34" charset="0"/>
                <a:cs typeface="Arial" panose="020B0604020202020204" pitchFamily="34" charset="0"/>
                <a:sym typeface="+mn-ea"/>
              </a:rPr>
              <a:t>(Franks, 2026)</a:t>
            </a:r>
            <a:endParaRPr lang="en-US" sz="1800">
              <a:latin typeface="Arial" panose="020B0604020202020204" pitchFamily="34" charset="0"/>
              <a:ea typeface="Microsoft YaHei" panose="020B0503020204020204" charset="-122"/>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153160"/>
          </a:xfrm>
        </p:spPr>
        <p:txBody>
          <a:bodyPr>
            <a:normAutofit/>
          </a:bodyPr>
          <a:lstStyle/>
          <a:p>
            <a:pPr algn="ctr"/>
            <a:r>
              <a:rPr lang="en-US" sz="3600" b="1" dirty="0">
                <a:latin typeface="Arial" panose="020B0604020202020204" pitchFamily="34" charset="0"/>
                <a:cs typeface="Arial" panose="020B0604020202020204" pitchFamily="34" charset="0"/>
              </a:rPr>
              <a:t>References</a:t>
            </a:r>
          </a:p>
        </p:txBody>
      </p:sp>
      <p:sp>
        <p:nvSpPr>
          <p:cNvPr id="3" name="Content Placeholder 2"/>
          <p:cNvSpPr>
            <a:spLocks noGrp="1"/>
          </p:cNvSpPr>
          <p:nvPr>
            <p:ph idx="1"/>
          </p:nvPr>
        </p:nvSpPr>
        <p:spPr>
          <a:xfrm>
            <a:off x="189865" y="1261745"/>
            <a:ext cx="12001500" cy="5274310"/>
          </a:xfrm>
        </p:spPr>
        <p:txBody>
          <a:bodyPr>
            <a:noAutofit/>
          </a:bodyPr>
          <a:lstStyle/>
          <a:p>
            <a:pPr lvl="0">
              <a:lnSpc>
                <a:spcPct val="60000"/>
              </a:lnSpc>
            </a:pPr>
            <a:r>
              <a:rPr lang="en-GB" sz="800" dirty="0">
                <a:latin typeface="Arial" panose="020B0604020202020204" pitchFamily="34" charset="0"/>
                <a:cs typeface="Arial" panose="020B0604020202020204" pitchFamily="34" charset="0"/>
              </a:rPr>
              <a:t>Abdelwahab, H.W., </a:t>
            </a:r>
            <a:r>
              <a:rPr lang="en-GB" sz="800" dirty="0" err="1">
                <a:latin typeface="Arial" panose="020B0604020202020204" pitchFamily="34" charset="0"/>
                <a:cs typeface="Arial" panose="020B0604020202020204" pitchFamily="34" charset="0"/>
              </a:rPr>
              <a:t>Sehsah</a:t>
            </a:r>
            <a:r>
              <a:rPr lang="en-GB" sz="800" dirty="0">
                <a:latin typeface="Arial" panose="020B0604020202020204" pitchFamily="34" charset="0"/>
                <a:cs typeface="Arial" panose="020B0604020202020204" pitchFamily="34" charset="0"/>
              </a:rPr>
              <a:t>, R., El-</a:t>
            </a:r>
            <a:r>
              <a:rPr lang="en-GB" sz="800" dirty="0" err="1">
                <a:latin typeface="Arial" panose="020B0604020202020204" pitchFamily="34" charset="0"/>
                <a:cs typeface="Arial" panose="020B0604020202020204" pitchFamily="34" charset="0"/>
              </a:rPr>
              <a:t>Gilany</a:t>
            </a:r>
            <a:r>
              <a:rPr lang="en-GB" sz="800" dirty="0">
                <a:latin typeface="Arial" panose="020B0604020202020204" pitchFamily="34" charset="0"/>
                <a:cs typeface="Arial" panose="020B0604020202020204" pitchFamily="34" charset="0"/>
              </a:rPr>
              <a:t>, A.H. and </a:t>
            </a:r>
            <a:r>
              <a:rPr lang="en-GB" sz="800" dirty="0" err="1">
                <a:latin typeface="Arial" panose="020B0604020202020204" pitchFamily="34" charset="0"/>
                <a:cs typeface="Arial" panose="020B0604020202020204" pitchFamily="34" charset="0"/>
              </a:rPr>
              <a:t>Shehta</a:t>
            </a:r>
            <a:r>
              <a:rPr lang="en-GB" sz="800" dirty="0">
                <a:latin typeface="Arial" panose="020B0604020202020204" pitchFamily="34" charset="0"/>
                <a:cs typeface="Arial" panose="020B0604020202020204" pitchFamily="34" charset="0"/>
              </a:rPr>
              <a:t>, M., 2024. Factors affecting work productivity and activity impairment among chronic obstructive pulmonary disease patients. </a:t>
            </a:r>
            <a:r>
              <a:rPr lang="en-GB" sz="800" i="1" dirty="0">
                <a:latin typeface="Arial" panose="020B0604020202020204" pitchFamily="34" charset="0"/>
                <a:cs typeface="Arial" panose="020B0604020202020204" pitchFamily="34" charset="0"/>
              </a:rPr>
              <a:t>Industrial health</a:t>
            </a:r>
            <a:r>
              <a:rPr lang="en-GB" sz="800" dirty="0">
                <a:latin typeface="Arial" panose="020B0604020202020204" pitchFamily="34" charset="0"/>
                <a:cs typeface="Arial" panose="020B0604020202020204" pitchFamily="34" charset="0"/>
              </a:rPr>
              <a:t>, </a:t>
            </a:r>
            <a:r>
              <a:rPr lang="en-GB" sz="800" i="1" dirty="0">
                <a:latin typeface="Arial" panose="020B0604020202020204" pitchFamily="34" charset="0"/>
                <a:cs typeface="Arial" panose="020B0604020202020204" pitchFamily="34" charset="0"/>
              </a:rPr>
              <a:t>62</a:t>
            </a:r>
            <a:r>
              <a:rPr lang="en-GB" sz="800" dirty="0">
                <a:latin typeface="Arial" panose="020B0604020202020204" pitchFamily="34" charset="0"/>
                <a:cs typeface="Arial" panose="020B0604020202020204" pitchFamily="34" charset="0"/>
              </a:rPr>
              <a:t>(1), pp.20-31. </a:t>
            </a:r>
            <a:r>
              <a:rPr lang="en-GB" sz="800" u="sng" dirty="0">
                <a:latin typeface="Arial" panose="020B0604020202020204" pitchFamily="34" charset="0"/>
                <a:cs typeface="Arial" panose="020B0604020202020204" pitchFamily="34" charset="0"/>
                <a:hlinkClick r:id="rId2"/>
              </a:rPr>
              <a:t>https://www.jstage.jst.go.jp/article/indhealth/62/1/62_2022-0174/_pdf</a:t>
            </a:r>
            <a:r>
              <a:rPr lang="en-GB" sz="800" dirty="0">
                <a:latin typeface="Arial" panose="020B0604020202020204" pitchFamily="34" charset="0"/>
                <a:cs typeface="Arial" panose="020B0604020202020204" pitchFamily="34" charset="0"/>
              </a:rPr>
              <a:t> </a:t>
            </a:r>
            <a:endParaRPr lang="en-IN" sz="800" dirty="0">
              <a:latin typeface="Arial" panose="020B0604020202020204" pitchFamily="34" charset="0"/>
              <a:cs typeface="Arial" panose="020B0604020202020204" pitchFamily="34" charset="0"/>
            </a:endParaRPr>
          </a:p>
          <a:p>
            <a:pPr lvl="0">
              <a:lnSpc>
                <a:spcPct val="60000"/>
              </a:lnSpc>
            </a:pPr>
            <a:r>
              <a:rPr lang="en-GB" sz="800" dirty="0" err="1">
                <a:latin typeface="Arial" panose="020B0604020202020204" pitchFamily="34" charset="0"/>
                <a:cs typeface="Arial" panose="020B0604020202020204" pitchFamily="34" charset="0"/>
              </a:rPr>
              <a:t>Adeloye</a:t>
            </a:r>
            <a:r>
              <a:rPr lang="en-GB" sz="800" dirty="0">
                <a:latin typeface="Arial" panose="020B0604020202020204" pitchFamily="34" charset="0"/>
                <a:cs typeface="Arial" panose="020B0604020202020204" pitchFamily="34" charset="0"/>
              </a:rPr>
              <a:t>, D., Song, P., Zhu, Y., Campbell, H., Sheikh, A. and Rudan, I., 2022. Global, regional, and national prevalence of, and risk factors for, chronic obstructive pulmonary disease (COPD) in 2019: a systematic review and modelling analysis. </a:t>
            </a:r>
            <a:r>
              <a:rPr lang="en-GB" sz="800" i="1" dirty="0">
                <a:latin typeface="Arial" panose="020B0604020202020204" pitchFamily="34" charset="0"/>
                <a:cs typeface="Arial" panose="020B0604020202020204" pitchFamily="34" charset="0"/>
              </a:rPr>
              <a:t>The Lancet Respiratory Medicine</a:t>
            </a:r>
            <a:r>
              <a:rPr lang="en-GB" sz="800" dirty="0">
                <a:latin typeface="Arial" panose="020B0604020202020204" pitchFamily="34" charset="0"/>
                <a:cs typeface="Arial" panose="020B0604020202020204" pitchFamily="34" charset="0"/>
              </a:rPr>
              <a:t>, </a:t>
            </a:r>
            <a:r>
              <a:rPr lang="en-GB" sz="800" i="1" dirty="0">
                <a:latin typeface="Arial" panose="020B0604020202020204" pitchFamily="34" charset="0"/>
                <a:cs typeface="Arial" panose="020B0604020202020204" pitchFamily="34" charset="0"/>
              </a:rPr>
              <a:t>10</a:t>
            </a:r>
            <a:r>
              <a:rPr lang="en-GB" sz="800" dirty="0">
                <a:latin typeface="Arial" panose="020B0604020202020204" pitchFamily="34" charset="0"/>
                <a:cs typeface="Arial" panose="020B0604020202020204" pitchFamily="34" charset="0"/>
              </a:rPr>
              <a:t>(5), pp.447-458. </a:t>
            </a:r>
            <a:r>
              <a:rPr lang="en-GB" sz="800" u="sng" dirty="0">
                <a:latin typeface="Arial" panose="020B0604020202020204" pitchFamily="34" charset="0"/>
                <a:cs typeface="Arial" panose="020B0604020202020204" pitchFamily="34" charset="0"/>
                <a:hlinkClick r:id="rId3"/>
              </a:rPr>
              <a:t>https://www.thelancet.com/pdfs/journals/lanres/PIIS2213-2600(21)00511-7.pdf</a:t>
            </a:r>
            <a:r>
              <a:rPr lang="en-GB" sz="800" dirty="0">
                <a:latin typeface="Arial" panose="020B0604020202020204" pitchFamily="34" charset="0"/>
                <a:cs typeface="Arial" panose="020B0604020202020204" pitchFamily="34" charset="0"/>
              </a:rPr>
              <a:t> </a:t>
            </a:r>
            <a:endParaRPr lang="en-IN" sz="800" dirty="0">
              <a:latin typeface="Arial" panose="020B0604020202020204" pitchFamily="34" charset="0"/>
              <a:cs typeface="Arial" panose="020B0604020202020204" pitchFamily="34" charset="0"/>
            </a:endParaRPr>
          </a:p>
          <a:p>
            <a:pPr lvl="0">
              <a:lnSpc>
                <a:spcPct val="60000"/>
              </a:lnSpc>
            </a:pPr>
            <a:r>
              <a:rPr lang="en-GB" sz="800" dirty="0">
                <a:latin typeface="Arial" panose="020B0604020202020204" pitchFamily="34" charset="0"/>
                <a:cs typeface="Arial" panose="020B0604020202020204" pitchFamily="34" charset="0"/>
              </a:rPr>
              <a:t>Agustí, A., Celli, B.R., Criner, G.J., Halpin, D., Anzueto, A., Barnes, P., Bourbeau, J., Han, M.K., Martinez, F.J., Montes de Oca, M. and Mortimer, K., 2023. Global initiative for chronic obstructive lung disease 2023 report: GOLD executive summary. </a:t>
            </a:r>
            <a:r>
              <a:rPr lang="en-GB" sz="800" i="1" dirty="0">
                <a:latin typeface="Arial" panose="020B0604020202020204" pitchFamily="34" charset="0"/>
                <a:cs typeface="Arial" panose="020B0604020202020204" pitchFamily="34" charset="0"/>
              </a:rPr>
              <a:t>European Respiratory Journal</a:t>
            </a:r>
            <a:r>
              <a:rPr lang="en-GB" sz="800" dirty="0">
                <a:latin typeface="Arial" panose="020B0604020202020204" pitchFamily="34" charset="0"/>
                <a:cs typeface="Arial" panose="020B0604020202020204" pitchFamily="34" charset="0"/>
              </a:rPr>
              <a:t>, </a:t>
            </a:r>
            <a:r>
              <a:rPr lang="en-GB" sz="800" i="1" dirty="0">
                <a:latin typeface="Arial" panose="020B0604020202020204" pitchFamily="34" charset="0"/>
                <a:cs typeface="Arial" panose="020B0604020202020204" pitchFamily="34" charset="0"/>
              </a:rPr>
              <a:t>61</a:t>
            </a:r>
            <a:r>
              <a:rPr lang="en-GB" sz="800" dirty="0">
                <a:latin typeface="Arial" panose="020B0604020202020204" pitchFamily="34" charset="0"/>
                <a:cs typeface="Arial" panose="020B0604020202020204" pitchFamily="34" charset="0"/>
              </a:rPr>
              <a:t>(4), p.2300239. </a:t>
            </a:r>
            <a:r>
              <a:rPr lang="en-GB" sz="800" u="sng" dirty="0">
                <a:latin typeface="Arial" panose="020B0604020202020204" pitchFamily="34" charset="0"/>
                <a:cs typeface="Arial" panose="020B0604020202020204" pitchFamily="34" charset="0"/>
                <a:hlinkClick r:id="rId4"/>
              </a:rPr>
              <a:t>https://publications.ersnet.org/content/erj/61/4/2300239.full.pdf</a:t>
            </a:r>
            <a:r>
              <a:rPr lang="en-GB" sz="800" dirty="0">
                <a:latin typeface="Arial" panose="020B0604020202020204" pitchFamily="34" charset="0"/>
                <a:cs typeface="Arial" panose="020B0604020202020204" pitchFamily="34" charset="0"/>
              </a:rPr>
              <a:t> </a:t>
            </a:r>
            <a:endParaRPr lang="en-IN" sz="800" dirty="0">
              <a:latin typeface="Arial" panose="020B0604020202020204" pitchFamily="34" charset="0"/>
              <a:cs typeface="Arial" panose="020B0604020202020204" pitchFamily="34" charset="0"/>
            </a:endParaRPr>
          </a:p>
          <a:p>
            <a:pPr lvl="0">
              <a:lnSpc>
                <a:spcPct val="60000"/>
              </a:lnSpc>
            </a:pPr>
            <a:r>
              <a:rPr lang="en-GB" sz="800" dirty="0">
                <a:latin typeface="Arial" panose="020B0604020202020204" pitchFamily="34" charset="0"/>
                <a:cs typeface="Arial" panose="020B0604020202020204" pitchFamily="34" charset="0"/>
              </a:rPr>
              <a:t>Al </a:t>
            </a:r>
            <a:r>
              <a:rPr lang="en-GB" sz="800" dirty="0" err="1">
                <a:latin typeface="Arial" panose="020B0604020202020204" pitchFamily="34" charset="0"/>
                <a:cs typeface="Arial" panose="020B0604020202020204" pitchFamily="34" charset="0"/>
              </a:rPr>
              <a:t>Wachami</a:t>
            </a:r>
            <a:r>
              <a:rPr lang="en-GB" sz="800" dirty="0">
                <a:latin typeface="Arial" panose="020B0604020202020204" pitchFamily="34" charset="0"/>
                <a:cs typeface="Arial" panose="020B0604020202020204" pitchFamily="34" charset="0"/>
              </a:rPr>
              <a:t>, N., </a:t>
            </a:r>
            <a:r>
              <a:rPr lang="en-GB" sz="800" dirty="0" err="1">
                <a:latin typeface="Arial" panose="020B0604020202020204" pitchFamily="34" charset="0"/>
                <a:cs typeface="Arial" panose="020B0604020202020204" pitchFamily="34" charset="0"/>
              </a:rPr>
              <a:t>Guennouni</a:t>
            </a:r>
            <a:r>
              <a:rPr lang="en-GB" sz="800" dirty="0">
                <a:latin typeface="Arial" panose="020B0604020202020204" pitchFamily="34" charset="0"/>
                <a:cs typeface="Arial" panose="020B0604020202020204" pitchFamily="34" charset="0"/>
              </a:rPr>
              <a:t>, M., </a:t>
            </a:r>
            <a:r>
              <a:rPr lang="en-GB" sz="800" dirty="0" err="1">
                <a:latin typeface="Arial" panose="020B0604020202020204" pitchFamily="34" charset="0"/>
                <a:cs typeface="Arial" panose="020B0604020202020204" pitchFamily="34" charset="0"/>
              </a:rPr>
              <a:t>Iderdar</a:t>
            </a:r>
            <a:r>
              <a:rPr lang="en-GB" sz="800" dirty="0">
                <a:latin typeface="Arial" panose="020B0604020202020204" pitchFamily="34" charset="0"/>
                <a:cs typeface="Arial" panose="020B0604020202020204" pitchFamily="34" charset="0"/>
              </a:rPr>
              <a:t>, Y., </a:t>
            </a:r>
            <a:r>
              <a:rPr lang="en-GB" sz="800" dirty="0" err="1">
                <a:latin typeface="Arial" panose="020B0604020202020204" pitchFamily="34" charset="0"/>
                <a:cs typeface="Arial" panose="020B0604020202020204" pitchFamily="34" charset="0"/>
              </a:rPr>
              <a:t>Boumendil</a:t>
            </a:r>
            <a:r>
              <a:rPr lang="en-GB" sz="800" dirty="0">
                <a:latin typeface="Arial" panose="020B0604020202020204" pitchFamily="34" charset="0"/>
                <a:cs typeface="Arial" panose="020B0604020202020204" pitchFamily="34" charset="0"/>
              </a:rPr>
              <a:t>, K., </a:t>
            </a:r>
            <a:r>
              <a:rPr lang="en-GB" sz="800" dirty="0" err="1">
                <a:latin typeface="Arial" panose="020B0604020202020204" pitchFamily="34" charset="0"/>
                <a:cs typeface="Arial" panose="020B0604020202020204" pitchFamily="34" charset="0"/>
              </a:rPr>
              <a:t>Arraji</a:t>
            </a:r>
            <a:r>
              <a:rPr lang="en-GB" sz="800" dirty="0">
                <a:latin typeface="Arial" panose="020B0604020202020204" pitchFamily="34" charset="0"/>
                <a:cs typeface="Arial" panose="020B0604020202020204" pitchFamily="34" charset="0"/>
              </a:rPr>
              <a:t>, M., </a:t>
            </a:r>
            <a:r>
              <a:rPr lang="en-GB" sz="800" dirty="0" err="1">
                <a:latin typeface="Arial" panose="020B0604020202020204" pitchFamily="34" charset="0"/>
                <a:cs typeface="Arial" panose="020B0604020202020204" pitchFamily="34" charset="0"/>
              </a:rPr>
              <a:t>Mourajid</a:t>
            </a:r>
            <a:r>
              <a:rPr lang="en-GB" sz="800" dirty="0">
                <a:latin typeface="Arial" panose="020B0604020202020204" pitchFamily="34" charset="0"/>
                <a:cs typeface="Arial" panose="020B0604020202020204" pitchFamily="34" charset="0"/>
              </a:rPr>
              <a:t>, Y., </a:t>
            </a:r>
            <a:r>
              <a:rPr lang="en-GB" sz="800" dirty="0" err="1">
                <a:latin typeface="Arial" panose="020B0604020202020204" pitchFamily="34" charset="0"/>
                <a:cs typeface="Arial" panose="020B0604020202020204" pitchFamily="34" charset="0"/>
              </a:rPr>
              <a:t>Bouchachi</a:t>
            </a:r>
            <a:r>
              <a:rPr lang="en-GB" sz="800" dirty="0">
                <a:latin typeface="Arial" panose="020B0604020202020204" pitchFamily="34" charset="0"/>
                <a:cs typeface="Arial" panose="020B0604020202020204" pitchFamily="34" charset="0"/>
              </a:rPr>
              <a:t>, F.Z., </a:t>
            </a:r>
            <a:r>
              <a:rPr lang="en-GB" sz="800" dirty="0" err="1">
                <a:latin typeface="Arial" panose="020B0604020202020204" pitchFamily="34" charset="0"/>
                <a:cs typeface="Arial" panose="020B0604020202020204" pitchFamily="34" charset="0"/>
              </a:rPr>
              <a:t>Barkaoui</a:t>
            </a:r>
            <a:r>
              <a:rPr lang="en-GB" sz="800" dirty="0">
                <a:latin typeface="Arial" panose="020B0604020202020204" pitchFamily="34" charset="0"/>
                <a:cs typeface="Arial" panose="020B0604020202020204" pitchFamily="34" charset="0"/>
              </a:rPr>
              <a:t>, M., </a:t>
            </a:r>
            <a:r>
              <a:rPr lang="en-GB" sz="800" dirty="0" err="1">
                <a:latin typeface="Arial" panose="020B0604020202020204" pitchFamily="34" charset="0"/>
                <a:cs typeface="Arial" panose="020B0604020202020204" pitchFamily="34" charset="0"/>
              </a:rPr>
              <a:t>Louerdi</a:t>
            </a:r>
            <a:r>
              <a:rPr lang="en-GB" sz="800" dirty="0">
                <a:latin typeface="Arial" panose="020B0604020202020204" pitchFamily="34" charset="0"/>
                <a:cs typeface="Arial" panose="020B0604020202020204" pitchFamily="34" charset="0"/>
              </a:rPr>
              <a:t>, M.L., Hilali, A. and </a:t>
            </a:r>
            <a:r>
              <a:rPr lang="en-GB" sz="800" dirty="0" err="1">
                <a:latin typeface="Arial" panose="020B0604020202020204" pitchFamily="34" charset="0"/>
                <a:cs typeface="Arial" panose="020B0604020202020204" pitchFamily="34" charset="0"/>
              </a:rPr>
              <a:t>Chahboune</a:t>
            </a:r>
            <a:r>
              <a:rPr lang="en-GB" sz="800" dirty="0">
                <a:latin typeface="Arial" panose="020B0604020202020204" pitchFamily="34" charset="0"/>
                <a:cs typeface="Arial" panose="020B0604020202020204" pitchFamily="34" charset="0"/>
              </a:rPr>
              <a:t>, M., 2024. Estimating the global prevalence of chronic obstructive pulmonary disease (COPD): a systematic review and meta-analysis. </a:t>
            </a:r>
            <a:r>
              <a:rPr lang="en-GB" sz="800" i="1" dirty="0">
                <a:latin typeface="Arial" panose="020B0604020202020204" pitchFamily="34" charset="0"/>
                <a:cs typeface="Arial" panose="020B0604020202020204" pitchFamily="34" charset="0"/>
              </a:rPr>
              <a:t>BMC Public Health</a:t>
            </a:r>
            <a:r>
              <a:rPr lang="en-GB" sz="800" dirty="0">
                <a:latin typeface="Arial" panose="020B0604020202020204" pitchFamily="34" charset="0"/>
                <a:cs typeface="Arial" panose="020B0604020202020204" pitchFamily="34" charset="0"/>
              </a:rPr>
              <a:t>, </a:t>
            </a:r>
            <a:r>
              <a:rPr lang="en-GB" sz="800" i="1" dirty="0">
                <a:latin typeface="Arial" panose="020B0604020202020204" pitchFamily="34" charset="0"/>
                <a:cs typeface="Arial" panose="020B0604020202020204" pitchFamily="34" charset="0"/>
              </a:rPr>
              <a:t>24</a:t>
            </a:r>
            <a:r>
              <a:rPr lang="en-GB" sz="800" dirty="0">
                <a:latin typeface="Arial" panose="020B0604020202020204" pitchFamily="34" charset="0"/>
                <a:cs typeface="Arial" panose="020B0604020202020204" pitchFamily="34" charset="0"/>
              </a:rPr>
              <a:t>(1), p.297. </a:t>
            </a:r>
            <a:r>
              <a:rPr lang="en-GB" sz="800" u="sng" dirty="0">
                <a:latin typeface="Arial" panose="020B0604020202020204" pitchFamily="34" charset="0"/>
                <a:cs typeface="Arial" panose="020B0604020202020204" pitchFamily="34" charset="0"/>
                <a:hlinkClick r:id="rId5"/>
              </a:rPr>
              <a:t>https://link.springer.com/content/pdf/10.1186/s12889-024-17686-9.pdf</a:t>
            </a:r>
            <a:r>
              <a:rPr lang="en-GB" sz="800" dirty="0">
                <a:latin typeface="Arial" panose="020B0604020202020204" pitchFamily="34" charset="0"/>
                <a:cs typeface="Arial" panose="020B0604020202020204" pitchFamily="34" charset="0"/>
              </a:rPr>
              <a:t> </a:t>
            </a:r>
            <a:endParaRPr lang="en-IN" sz="800" dirty="0">
              <a:latin typeface="Arial" panose="020B0604020202020204" pitchFamily="34" charset="0"/>
              <a:cs typeface="Arial" panose="020B0604020202020204" pitchFamily="34" charset="0"/>
            </a:endParaRPr>
          </a:p>
          <a:p>
            <a:pPr lvl="0">
              <a:lnSpc>
                <a:spcPct val="60000"/>
              </a:lnSpc>
            </a:pPr>
            <a:r>
              <a:rPr lang="en-GB" sz="800" dirty="0">
                <a:latin typeface="Arial" panose="020B0604020202020204" pitchFamily="34" charset="0"/>
                <a:cs typeface="Arial" panose="020B0604020202020204" pitchFamily="34" charset="0"/>
              </a:rPr>
              <a:t>Almagro, P., Soler-Cataluña, J.J., Huerta, A., González-Segura, D., </a:t>
            </a:r>
            <a:r>
              <a:rPr lang="en-GB" sz="800" dirty="0" err="1">
                <a:latin typeface="Arial" panose="020B0604020202020204" pitchFamily="34" charset="0"/>
                <a:cs typeface="Arial" panose="020B0604020202020204" pitchFamily="34" charset="0"/>
              </a:rPr>
              <a:t>Cosío</a:t>
            </a:r>
            <a:r>
              <a:rPr lang="en-GB" sz="800" dirty="0">
                <a:latin typeface="Arial" panose="020B0604020202020204" pitchFamily="34" charset="0"/>
                <a:cs typeface="Arial" panose="020B0604020202020204" pitchFamily="34" charset="0"/>
              </a:rPr>
              <a:t>, B.G. and CLAVE Study Investigators, 2024. Impact of comorbidities in COPD clinical control criteria. The CLAVE study. </a:t>
            </a:r>
            <a:r>
              <a:rPr lang="en-GB" sz="800" i="1" dirty="0">
                <a:latin typeface="Arial" panose="020B0604020202020204" pitchFamily="34" charset="0"/>
                <a:cs typeface="Arial" panose="020B0604020202020204" pitchFamily="34" charset="0"/>
              </a:rPr>
              <a:t>BMC pulmonary medicine</a:t>
            </a:r>
            <a:r>
              <a:rPr lang="en-GB" sz="800" dirty="0">
                <a:latin typeface="Arial" panose="020B0604020202020204" pitchFamily="34" charset="0"/>
                <a:cs typeface="Arial" panose="020B0604020202020204" pitchFamily="34" charset="0"/>
              </a:rPr>
              <a:t>, </a:t>
            </a:r>
            <a:r>
              <a:rPr lang="en-GB" sz="800" i="1" dirty="0">
                <a:latin typeface="Arial" panose="020B0604020202020204" pitchFamily="34" charset="0"/>
                <a:cs typeface="Arial" panose="020B0604020202020204" pitchFamily="34" charset="0"/>
              </a:rPr>
              <a:t>24</a:t>
            </a:r>
            <a:r>
              <a:rPr lang="en-GB" sz="800" dirty="0">
                <a:latin typeface="Arial" panose="020B0604020202020204" pitchFamily="34" charset="0"/>
                <a:cs typeface="Arial" panose="020B0604020202020204" pitchFamily="34" charset="0"/>
              </a:rPr>
              <a:t>(1), p.6. </a:t>
            </a:r>
            <a:r>
              <a:rPr lang="en-GB" sz="800" u="sng" dirty="0">
                <a:latin typeface="Arial" panose="020B0604020202020204" pitchFamily="34" charset="0"/>
                <a:cs typeface="Arial" panose="020B0604020202020204" pitchFamily="34" charset="0"/>
                <a:hlinkClick r:id="rId6"/>
              </a:rPr>
              <a:t>https://link.springer.com/content/pdf/10.1186/s12890-023-02758-0.pdf</a:t>
            </a:r>
            <a:r>
              <a:rPr lang="en-GB" sz="800" dirty="0">
                <a:latin typeface="Arial" panose="020B0604020202020204" pitchFamily="34" charset="0"/>
                <a:cs typeface="Arial" panose="020B0604020202020204" pitchFamily="34" charset="0"/>
              </a:rPr>
              <a:t> </a:t>
            </a:r>
            <a:endParaRPr lang="en-IN" sz="800" dirty="0">
              <a:latin typeface="Arial" panose="020B0604020202020204" pitchFamily="34" charset="0"/>
              <a:cs typeface="Arial" panose="020B0604020202020204" pitchFamily="34" charset="0"/>
            </a:endParaRPr>
          </a:p>
          <a:p>
            <a:pPr lvl="0">
              <a:lnSpc>
                <a:spcPct val="60000"/>
              </a:lnSpc>
            </a:pPr>
            <a:r>
              <a:rPr lang="en-GB" sz="800" dirty="0">
                <a:latin typeface="Arial" panose="020B0604020202020204" pitchFamily="34" charset="0"/>
                <a:cs typeface="Arial" panose="020B0604020202020204" pitchFamily="34" charset="0"/>
              </a:rPr>
              <a:t>Alqahtani, J.S., </a:t>
            </a:r>
            <a:r>
              <a:rPr lang="en-GB" sz="800" dirty="0" err="1">
                <a:latin typeface="Arial" panose="020B0604020202020204" pitchFamily="34" charset="0"/>
                <a:cs typeface="Arial" panose="020B0604020202020204" pitchFamily="34" charset="0"/>
              </a:rPr>
              <a:t>Arowosegbe</a:t>
            </a:r>
            <a:r>
              <a:rPr lang="en-GB" sz="800" dirty="0">
                <a:latin typeface="Arial" panose="020B0604020202020204" pitchFamily="34" charset="0"/>
                <a:cs typeface="Arial" panose="020B0604020202020204" pitchFamily="34" charset="0"/>
              </a:rPr>
              <a:t>, A., </a:t>
            </a:r>
            <a:r>
              <a:rPr lang="en-GB" sz="800" dirty="0" err="1">
                <a:latin typeface="Arial" panose="020B0604020202020204" pitchFamily="34" charset="0"/>
                <a:cs typeface="Arial" panose="020B0604020202020204" pitchFamily="34" charset="0"/>
              </a:rPr>
              <a:t>Aldhahir</a:t>
            </a:r>
            <a:r>
              <a:rPr lang="en-GB" sz="800" dirty="0">
                <a:latin typeface="Arial" panose="020B0604020202020204" pitchFamily="34" charset="0"/>
                <a:cs typeface="Arial" panose="020B0604020202020204" pitchFamily="34" charset="0"/>
              </a:rPr>
              <a:t>, A.M., Alghamdi, S.M., Alqarni, A.A., Siraj, R.A., </a:t>
            </a:r>
            <a:r>
              <a:rPr lang="en-GB" sz="800" dirty="0" err="1">
                <a:latin typeface="Arial" panose="020B0604020202020204" pitchFamily="34" charset="0"/>
                <a:cs typeface="Arial" panose="020B0604020202020204" pitchFamily="34" charset="0"/>
              </a:rPr>
              <a:t>AlDraiwiesh</a:t>
            </a:r>
            <a:r>
              <a:rPr lang="en-GB" sz="800" dirty="0">
                <a:latin typeface="Arial" panose="020B0604020202020204" pitchFamily="34" charset="0"/>
                <a:cs typeface="Arial" panose="020B0604020202020204" pitchFamily="34" charset="0"/>
              </a:rPr>
              <a:t>, I.A., </a:t>
            </a:r>
            <a:r>
              <a:rPr lang="en-GB" sz="800" dirty="0" err="1">
                <a:latin typeface="Arial" panose="020B0604020202020204" pitchFamily="34" charset="0"/>
                <a:cs typeface="Arial" panose="020B0604020202020204" pitchFamily="34" charset="0"/>
              </a:rPr>
              <a:t>Alwafi</a:t>
            </a:r>
            <a:r>
              <a:rPr lang="en-GB" sz="800" dirty="0">
                <a:latin typeface="Arial" panose="020B0604020202020204" pitchFamily="34" charset="0"/>
                <a:cs typeface="Arial" panose="020B0604020202020204" pitchFamily="34" charset="0"/>
              </a:rPr>
              <a:t>, H. and </a:t>
            </a:r>
            <a:r>
              <a:rPr lang="en-GB" sz="800" dirty="0" err="1">
                <a:latin typeface="Arial" panose="020B0604020202020204" pitchFamily="34" charset="0"/>
                <a:cs typeface="Arial" panose="020B0604020202020204" pitchFamily="34" charset="0"/>
              </a:rPr>
              <a:t>Oyelade</a:t>
            </a:r>
            <a:r>
              <a:rPr lang="en-GB" sz="800" dirty="0">
                <a:latin typeface="Arial" panose="020B0604020202020204" pitchFamily="34" charset="0"/>
                <a:cs typeface="Arial" panose="020B0604020202020204" pitchFamily="34" charset="0"/>
              </a:rPr>
              <a:t>, T., 2024. Prevalence and burden of loneliness in COPD: A systematic review and meta-analysis. </a:t>
            </a:r>
            <a:r>
              <a:rPr lang="en-GB" sz="800" i="1" dirty="0">
                <a:latin typeface="Arial" panose="020B0604020202020204" pitchFamily="34" charset="0"/>
                <a:cs typeface="Arial" panose="020B0604020202020204" pitchFamily="34" charset="0"/>
              </a:rPr>
              <a:t>Respiratory medicine</a:t>
            </a:r>
            <a:r>
              <a:rPr lang="en-GB" sz="800" dirty="0">
                <a:latin typeface="Arial" panose="020B0604020202020204" pitchFamily="34" charset="0"/>
                <a:cs typeface="Arial" panose="020B0604020202020204" pitchFamily="34" charset="0"/>
              </a:rPr>
              <a:t>, </a:t>
            </a:r>
            <a:r>
              <a:rPr lang="en-GB" sz="800" i="1" dirty="0">
                <a:latin typeface="Arial" panose="020B0604020202020204" pitchFamily="34" charset="0"/>
                <a:cs typeface="Arial" panose="020B0604020202020204" pitchFamily="34" charset="0"/>
              </a:rPr>
              <a:t>233</a:t>
            </a:r>
            <a:r>
              <a:rPr lang="en-GB" sz="800" dirty="0">
                <a:latin typeface="Arial" panose="020B0604020202020204" pitchFamily="34" charset="0"/>
                <a:cs typeface="Arial" panose="020B0604020202020204" pitchFamily="34" charset="0"/>
              </a:rPr>
              <a:t>, p.107768. </a:t>
            </a:r>
            <a:endParaRPr lang="en-IN" sz="800" dirty="0">
              <a:latin typeface="Arial" panose="020B0604020202020204" pitchFamily="34" charset="0"/>
              <a:cs typeface="Arial" panose="020B0604020202020204" pitchFamily="34" charset="0"/>
            </a:endParaRPr>
          </a:p>
          <a:p>
            <a:pPr lvl="0">
              <a:lnSpc>
                <a:spcPct val="60000"/>
              </a:lnSpc>
            </a:pPr>
            <a:r>
              <a:rPr lang="en-IN" sz="800" dirty="0">
                <a:latin typeface="Arial" panose="020B0604020202020204" pitchFamily="34" charset="0"/>
                <a:cs typeface="Arial" panose="020B0604020202020204" pitchFamily="34" charset="0"/>
              </a:rPr>
              <a:t>Asthma and Lung UK (2022). </a:t>
            </a:r>
            <a:r>
              <a:rPr lang="en-IN" sz="800" i="1" dirty="0">
                <a:latin typeface="Arial" panose="020B0604020202020204" pitchFamily="34" charset="0"/>
                <a:cs typeface="Arial" panose="020B0604020202020204" pitchFamily="34" charset="0"/>
              </a:rPr>
              <a:t>COPD in the UK: Delayed diagnosis and unequal care</a:t>
            </a:r>
            <a:r>
              <a:rPr lang="en-IN" sz="800" dirty="0">
                <a:latin typeface="Arial" panose="020B0604020202020204" pitchFamily="34" charset="0"/>
                <a:cs typeface="Arial" panose="020B0604020202020204" pitchFamily="34" charset="0"/>
              </a:rPr>
              <a:t>. [online] </a:t>
            </a:r>
            <a:r>
              <a:rPr lang="en-IN" sz="800" i="1" dirty="0">
                <a:latin typeface="Arial" panose="020B0604020202020204" pitchFamily="34" charset="0"/>
                <a:cs typeface="Arial" panose="020B0604020202020204" pitchFamily="34" charset="0"/>
              </a:rPr>
              <a:t>Asthmaandlung.org.uk</a:t>
            </a:r>
            <a:r>
              <a:rPr lang="en-IN" sz="800" dirty="0">
                <a:latin typeface="Arial" panose="020B0604020202020204" pitchFamily="34" charset="0"/>
                <a:cs typeface="Arial" panose="020B0604020202020204" pitchFamily="34" charset="0"/>
              </a:rPr>
              <a:t>. Available at: </a:t>
            </a:r>
            <a:r>
              <a:rPr lang="en-IN" sz="800" u="sng" dirty="0">
                <a:latin typeface="Arial" panose="020B0604020202020204" pitchFamily="34" charset="0"/>
                <a:cs typeface="Arial" panose="020B0604020202020204" pitchFamily="34" charset="0"/>
                <a:hlinkClick r:id="rId7"/>
              </a:rPr>
              <a:t>https://www.asthmaandlung.org.uk/sites/default/files/2023-03/delayed-diagnosis-unequal-care-executive-summary.pdf</a:t>
            </a:r>
            <a:r>
              <a:rPr lang="en-IN" sz="800" dirty="0">
                <a:latin typeface="Arial" panose="020B0604020202020204" pitchFamily="34" charset="0"/>
                <a:cs typeface="Arial" panose="020B0604020202020204" pitchFamily="34" charset="0"/>
              </a:rPr>
              <a:t> [Accessed 5 Aug. 2026].</a:t>
            </a:r>
          </a:p>
          <a:p>
            <a:pPr lvl="0">
              <a:lnSpc>
                <a:spcPct val="60000"/>
              </a:lnSpc>
            </a:pPr>
            <a:r>
              <a:rPr lang="en-GB" sz="800" dirty="0">
                <a:latin typeface="Arial" panose="020B0604020202020204" pitchFamily="34" charset="0"/>
                <a:cs typeface="Arial" panose="020B0604020202020204" pitchFamily="34" charset="0"/>
              </a:rPr>
              <a:t>Boers, E., Barrett, M., Su, J.G., </a:t>
            </a:r>
            <a:r>
              <a:rPr lang="en-GB" sz="800" dirty="0" err="1">
                <a:latin typeface="Arial" panose="020B0604020202020204" pitchFamily="34" charset="0"/>
                <a:cs typeface="Arial" panose="020B0604020202020204" pitchFamily="34" charset="0"/>
              </a:rPr>
              <a:t>Benjafield</a:t>
            </a:r>
            <a:r>
              <a:rPr lang="en-GB" sz="800" dirty="0">
                <a:latin typeface="Arial" panose="020B0604020202020204" pitchFamily="34" charset="0"/>
                <a:cs typeface="Arial" panose="020B0604020202020204" pitchFamily="34" charset="0"/>
              </a:rPr>
              <a:t>, A.V., Sinha, S., Kaye, L., Zar, H.J., Vuong, V., Tellez, D., </a:t>
            </a:r>
            <a:r>
              <a:rPr lang="en-GB" sz="800" dirty="0" err="1">
                <a:latin typeface="Arial" panose="020B0604020202020204" pitchFamily="34" charset="0"/>
                <a:cs typeface="Arial" panose="020B0604020202020204" pitchFamily="34" charset="0"/>
              </a:rPr>
              <a:t>Gondalia</a:t>
            </a:r>
            <a:r>
              <a:rPr lang="en-GB" sz="800" dirty="0">
                <a:latin typeface="Arial" panose="020B0604020202020204" pitchFamily="34" charset="0"/>
                <a:cs typeface="Arial" panose="020B0604020202020204" pitchFamily="34" charset="0"/>
              </a:rPr>
              <a:t>, R. and Rice, M.B., 2023. Global burden of chronic obstructive pulmonary disease through 2050. </a:t>
            </a:r>
            <a:r>
              <a:rPr lang="en-GB" sz="800" i="1" dirty="0">
                <a:latin typeface="Arial" panose="020B0604020202020204" pitchFamily="34" charset="0"/>
                <a:cs typeface="Arial" panose="020B0604020202020204" pitchFamily="34" charset="0"/>
              </a:rPr>
              <a:t>JAMA network open</a:t>
            </a:r>
            <a:r>
              <a:rPr lang="en-GB" sz="800" dirty="0">
                <a:latin typeface="Arial" panose="020B0604020202020204" pitchFamily="34" charset="0"/>
                <a:cs typeface="Arial" panose="020B0604020202020204" pitchFamily="34" charset="0"/>
              </a:rPr>
              <a:t>, </a:t>
            </a:r>
            <a:r>
              <a:rPr lang="en-GB" sz="800" i="1" dirty="0">
                <a:latin typeface="Arial" panose="020B0604020202020204" pitchFamily="34" charset="0"/>
                <a:cs typeface="Arial" panose="020B0604020202020204" pitchFamily="34" charset="0"/>
              </a:rPr>
              <a:t>6</a:t>
            </a:r>
            <a:r>
              <a:rPr lang="en-GB" sz="800" dirty="0">
                <a:latin typeface="Arial" panose="020B0604020202020204" pitchFamily="34" charset="0"/>
                <a:cs typeface="Arial" panose="020B0604020202020204" pitchFamily="34" charset="0"/>
              </a:rPr>
              <a:t>(12), p.e2346598. </a:t>
            </a:r>
            <a:r>
              <a:rPr lang="en-GB" sz="800" u="sng" dirty="0">
                <a:latin typeface="Arial" panose="020B0604020202020204" pitchFamily="34" charset="0"/>
                <a:cs typeface="Arial" panose="020B0604020202020204" pitchFamily="34" charset="0"/>
                <a:hlinkClick r:id="rId8"/>
              </a:rPr>
              <a:t>https://jamanetwork.com/journals/jamanetworkopen/articlepdf/2812622/boers_2023_oi_231360_1701362164.36361.pdf</a:t>
            </a:r>
            <a:r>
              <a:rPr lang="en-GB" sz="800" dirty="0">
                <a:latin typeface="Arial" panose="020B0604020202020204" pitchFamily="34" charset="0"/>
                <a:cs typeface="Arial" panose="020B0604020202020204" pitchFamily="34" charset="0"/>
              </a:rPr>
              <a:t> </a:t>
            </a:r>
            <a:endParaRPr lang="en-IN" sz="800" dirty="0">
              <a:latin typeface="Arial" panose="020B0604020202020204" pitchFamily="34" charset="0"/>
              <a:cs typeface="Arial" panose="020B0604020202020204" pitchFamily="34" charset="0"/>
            </a:endParaRPr>
          </a:p>
          <a:p>
            <a:pPr lvl="0">
              <a:lnSpc>
                <a:spcPct val="60000"/>
              </a:lnSpc>
            </a:pPr>
            <a:r>
              <a:rPr lang="en-US" sz="800" dirty="0">
                <a:latin typeface="Arial" panose="020B0604020202020204" pitchFamily="34" charset="0"/>
                <a:cs typeface="Arial" panose="020B0604020202020204" pitchFamily="34" charset="0"/>
              </a:rPr>
              <a:t>Cleveland Clinic (2024). What is COPD? Symptoms, treatment &amp; more. [online] Cleveland Clinic. Available at: </a:t>
            </a:r>
            <a:r>
              <a:rPr lang="en-US" sz="800" dirty="0">
                <a:latin typeface="Arial" panose="020B0604020202020204" pitchFamily="34" charset="0"/>
                <a:cs typeface="Arial" panose="020B0604020202020204" pitchFamily="34" charset="0"/>
                <a:hlinkClick r:id="rId9"/>
              </a:rPr>
              <a:t>https://my.clevelandclinic.org/health/diseases/8709-chronic-obstructive-pulmonary-disease-copd</a:t>
            </a:r>
            <a:r>
              <a:rPr lang="en-US" sz="800" dirty="0">
                <a:latin typeface="Arial" panose="020B0604020202020204" pitchFamily="34" charset="0"/>
                <a:cs typeface="Arial" panose="020B0604020202020204" pitchFamily="34" charset="0"/>
              </a:rPr>
              <a:t> [Accessed 5 Aug. 2026]. </a:t>
            </a:r>
            <a:endParaRPr lang="en-GB" sz="800" dirty="0">
              <a:latin typeface="Arial" panose="020B0604020202020204" pitchFamily="34" charset="0"/>
              <a:cs typeface="Arial" panose="020B0604020202020204" pitchFamily="34" charset="0"/>
            </a:endParaRPr>
          </a:p>
          <a:p>
            <a:pPr lvl="0">
              <a:lnSpc>
                <a:spcPct val="60000"/>
              </a:lnSpc>
            </a:pPr>
            <a:r>
              <a:rPr lang="en-GB" sz="800" dirty="0">
                <a:latin typeface="Arial" panose="020B0604020202020204" pitchFamily="34" charset="0"/>
                <a:cs typeface="Arial" panose="020B0604020202020204" pitchFamily="34" charset="0"/>
              </a:rPr>
              <a:t>Cronin, E. and Cushen, B., 2025. Diagnosis and management of comorbid disease in COPD. </a:t>
            </a:r>
            <a:r>
              <a:rPr lang="en-GB" sz="800" i="1" dirty="0">
                <a:latin typeface="Arial" panose="020B0604020202020204" pitchFamily="34" charset="0"/>
                <a:cs typeface="Arial" panose="020B0604020202020204" pitchFamily="34" charset="0"/>
              </a:rPr>
              <a:t>Breathe</a:t>
            </a:r>
            <a:r>
              <a:rPr lang="en-GB" sz="800" dirty="0">
                <a:latin typeface="Arial" panose="020B0604020202020204" pitchFamily="34" charset="0"/>
                <a:cs typeface="Arial" panose="020B0604020202020204" pitchFamily="34" charset="0"/>
              </a:rPr>
              <a:t>, </a:t>
            </a:r>
            <a:r>
              <a:rPr lang="en-GB" sz="800" i="1" dirty="0">
                <a:latin typeface="Arial" panose="020B0604020202020204" pitchFamily="34" charset="0"/>
                <a:cs typeface="Arial" panose="020B0604020202020204" pitchFamily="34" charset="0"/>
              </a:rPr>
              <a:t>21</a:t>
            </a:r>
            <a:r>
              <a:rPr lang="en-GB" sz="800" dirty="0">
                <a:latin typeface="Arial" panose="020B0604020202020204" pitchFamily="34" charset="0"/>
                <a:cs typeface="Arial" panose="020B0604020202020204" pitchFamily="34" charset="0"/>
              </a:rPr>
              <a:t>(1), p.240099. </a:t>
            </a:r>
            <a:r>
              <a:rPr lang="en-GB" sz="800" u="sng" dirty="0">
                <a:latin typeface="Arial" panose="020B0604020202020204" pitchFamily="34" charset="0"/>
                <a:cs typeface="Arial" panose="020B0604020202020204" pitchFamily="34" charset="0"/>
                <a:hlinkClick r:id="rId10"/>
              </a:rPr>
              <a:t>https://publications.ersnet.org/content/breathe/21/1/240099.full.pdf</a:t>
            </a:r>
            <a:r>
              <a:rPr lang="en-GB" sz="800" dirty="0">
                <a:latin typeface="Arial" panose="020B0604020202020204" pitchFamily="34" charset="0"/>
                <a:cs typeface="Arial" panose="020B0604020202020204" pitchFamily="34" charset="0"/>
              </a:rPr>
              <a:t> </a:t>
            </a:r>
            <a:endParaRPr lang="en-IN" sz="800" dirty="0">
              <a:latin typeface="Arial" panose="020B0604020202020204" pitchFamily="34" charset="0"/>
              <a:cs typeface="Arial" panose="020B0604020202020204" pitchFamily="34" charset="0"/>
            </a:endParaRPr>
          </a:p>
          <a:p>
            <a:pPr lvl="0">
              <a:lnSpc>
                <a:spcPct val="60000"/>
              </a:lnSpc>
            </a:pPr>
            <a:r>
              <a:rPr lang="en-GB" sz="800" dirty="0">
                <a:latin typeface="Arial" panose="020B0604020202020204" pitchFamily="34" charset="0"/>
                <a:cs typeface="Arial" panose="020B0604020202020204" pitchFamily="34" charset="0"/>
              </a:rPr>
              <a:t>Curtis, J.L., 2023. Understanding COPD </a:t>
            </a:r>
            <a:r>
              <a:rPr lang="en-GB" sz="800" dirty="0" err="1">
                <a:latin typeface="Arial" panose="020B0604020202020204" pitchFamily="34" charset="0"/>
                <a:cs typeface="Arial" panose="020B0604020202020204" pitchFamily="34" charset="0"/>
              </a:rPr>
              <a:t>etiology</a:t>
            </a:r>
            <a:r>
              <a:rPr lang="en-GB" sz="800" dirty="0">
                <a:latin typeface="Arial" panose="020B0604020202020204" pitchFamily="34" charset="0"/>
                <a:cs typeface="Arial" panose="020B0604020202020204" pitchFamily="34" charset="0"/>
              </a:rPr>
              <a:t>, pathophysiology, and definition. </a:t>
            </a:r>
            <a:r>
              <a:rPr lang="en-GB" sz="800" i="1" dirty="0">
                <a:latin typeface="Arial" panose="020B0604020202020204" pitchFamily="34" charset="0"/>
                <a:cs typeface="Arial" panose="020B0604020202020204" pitchFamily="34" charset="0"/>
              </a:rPr>
              <a:t>Respiratory care</a:t>
            </a:r>
            <a:r>
              <a:rPr lang="en-GB" sz="800" dirty="0">
                <a:latin typeface="Arial" panose="020B0604020202020204" pitchFamily="34" charset="0"/>
                <a:cs typeface="Arial" panose="020B0604020202020204" pitchFamily="34" charset="0"/>
              </a:rPr>
              <a:t>, </a:t>
            </a:r>
            <a:r>
              <a:rPr lang="en-GB" sz="800" i="1" dirty="0">
                <a:latin typeface="Arial" panose="020B0604020202020204" pitchFamily="34" charset="0"/>
                <a:cs typeface="Arial" panose="020B0604020202020204" pitchFamily="34" charset="0"/>
              </a:rPr>
              <a:t>68</a:t>
            </a:r>
            <a:r>
              <a:rPr lang="en-GB" sz="800" dirty="0">
                <a:latin typeface="Arial" panose="020B0604020202020204" pitchFamily="34" charset="0"/>
                <a:cs typeface="Arial" panose="020B0604020202020204" pitchFamily="34" charset="0"/>
              </a:rPr>
              <a:t>(7), pp.859-870. </a:t>
            </a:r>
            <a:r>
              <a:rPr lang="en-GB" sz="800" u="sng" dirty="0">
                <a:latin typeface="Arial" panose="020B0604020202020204" pitchFamily="34" charset="0"/>
                <a:cs typeface="Arial" panose="020B0604020202020204" pitchFamily="34" charset="0"/>
                <a:hlinkClick r:id="rId11"/>
              </a:rPr>
              <a:t>https://pmc.ncbi.nlm.nih.gov/articles/PMC10289621/pdf/zrk859.pdf</a:t>
            </a:r>
            <a:r>
              <a:rPr lang="en-GB" sz="800" dirty="0">
                <a:latin typeface="Arial" panose="020B0604020202020204" pitchFamily="34" charset="0"/>
                <a:cs typeface="Arial" panose="020B0604020202020204" pitchFamily="34" charset="0"/>
              </a:rPr>
              <a:t> </a:t>
            </a:r>
            <a:endParaRPr lang="en-IN" sz="800" dirty="0">
              <a:latin typeface="Arial" panose="020B0604020202020204" pitchFamily="34" charset="0"/>
              <a:cs typeface="Arial" panose="020B0604020202020204" pitchFamily="34" charset="0"/>
            </a:endParaRPr>
          </a:p>
          <a:p>
            <a:pPr lvl="0">
              <a:lnSpc>
                <a:spcPct val="60000"/>
              </a:lnSpc>
            </a:pPr>
            <a:r>
              <a:rPr lang="en-GB" sz="800" dirty="0">
                <a:latin typeface="Arial" panose="020B0604020202020204" pitchFamily="34" charset="0"/>
                <a:cs typeface="Arial" panose="020B0604020202020204" pitchFamily="34" charset="0"/>
              </a:rPr>
              <a:t>Dos Santos, N.C., </a:t>
            </a:r>
            <a:r>
              <a:rPr lang="en-GB" sz="800" dirty="0" err="1">
                <a:latin typeface="Arial" panose="020B0604020202020204" pitchFamily="34" charset="0"/>
                <a:cs typeface="Arial" panose="020B0604020202020204" pitchFamily="34" charset="0"/>
              </a:rPr>
              <a:t>Miravitlles</a:t>
            </a:r>
            <a:r>
              <a:rPr lang="en-GB" sz="800" dirty="0">
                <a:latin typeface="Arial" panose="020B0604020202020204" pitchFamily="34" charset="0"/>
                <a:cs typeface="Arial" panose="020B0604020202020204" pitchFamily="34" charset="0"/>
              </a:rPr>
              <a:t>, M., </a:t>
            </a:r>
            <a:r>
              <a:rPr lang="en-GB" sz="800" dirty="0" err="1">
                <a:latin typeface="Arial" panose="020B0604020202020204" pitchFamily="34" charset="0"/>
                <a:cs typeface="Arial" panose="020B0604020202020204" pitchFamily="34" charset="0"/>
              </a:rPr>
              <a:t>Camelier</a:t>
            </a:r>
            <a:r>
              <a:rPr lang="en-GB" sz="800" dirty="0">
                <a:latin typeface="Arial" panose="020B0604020202020204" pitchFamily="34" charset="0"/>
                <a:cs typeface="Arial" panose="020B0604020202020204" pitchFamily="34" charset="0"/>
              </a:rPr>
              <a:t>, A.A., De Almeida, V.D.C., Maciel, R.R.B.T. and </a:t>
            </a:r>
            <a:r>
              <a:rPr lang="en-GB" sz="800" dirty="0" err="1">
                <a:latin typeface="Arial" panose="020B0604020202020204" pitchFamily="34" charset="0"/>
                <a:cs typeface="Arial" panose="020B0604020202020204" pitchFamily="34" charset="0"/>
              </a:rPr>
              <a:t>Camelier</a:t>
            </a:r>
            <a:r>
              <a:rPr lang="en-GB" sz="800" dirty="0">
                <a:latin typeface="Arial" panose="020B0604020202020204" pitchFamily="34" charset="0"/>
                <a:cs typeface="Arial" panose="020B0604020202020204" pitchFamily="34" charset="0"/>
              </a:rPr>
              <a:t>, F.W.R., 2022. Prevalence and impact of comorbidities in individuals with chronic obstructive pulmonary disease: a systematic review. </a:t>
            </a:r>
            <a:r>
              <a:rPr lang="en-GB" sz="800" i="1" dirty="0">
                <a:latin typeface="Arial" panose="020B0604020202020204" pitchFamily="34" charset="0"/>
                <a:cs typeface="Arial" panose="020B0604020202020204" pitchFamily="34" charset="0"/>
              </a:rPr>
              <a:t>Tuberculosis and respiratory diseases</a:t>
            </a:r>
            <a:r>
              <a:rPr lang="en-GB" sz="800" dirty="0">
                <a:latin typeface="Arial" panose="020B0604020202020204" pitchFamily="34" charset="0"/>
                <a:cs typeface="Arial" panose="020B0604020202020204" pitchFamily="34" charset="0"/>
              </a:rPr>
              <a:t>, </a:t>
            </a:r>
            <a:r>
              <a:rPr lang="en-GB" sz="800" i="1" dirty="0">
                <a:latin typeface="Arial" panose="020B0604020202020204" pitchFamily="34" charset="0"/>
                <a:cs typeface="Arial" panose="020B0604020202020204" pitchFamily="34" charset="0"/>
              </a:rPr>
              <a:t>85</a:t>
            </a:r>
            <a:r>
              <a:rPr lang="en-GB" sz="800" dirty="0">
                <a:latin typeface="Arial" panose="020B0604020202020204" pitchFamily="34" charset="0"/>
                <a:cs typeface="Arial" panose="020B0604020202020204" pitchFamily="34" charset="0"/>
              </a:rPr>
              <a:t>(3), p.205. </a:t>
            </a:r>
            <a:r>
              <a:rPr lang="en-GB" sz="800" u="sng" dirty="0">
                <a:latin typeface="Arial" panose="020B0604020202020204" pitchFamily="34" charset="0"/>
                <a:cs typeface="Arial" panose="020B0604020202020204" pitchFamily="34" charset="0"/>
                <a:hlinkClick r:id="rId12"/>
              </a:rPr>
              <a:t>https://pmc.ncbi.nlm.nih.gov/articles/PMC9263346/pdf/trd-2021-0179.pdf</a:t>
            </a:r>
            <a:r>
              <a:rPr lang="en-GB" sz="800" dirty="0">
                <a:latin typeface="Arial" panose="020B0604020202020204" pitchFamily="34" charset="0"/>
                <a:cs typeface="Arial" panose="020B0604020202020204" pitchFamily="34" charset="0"/>
              </a:rPr>
              <a:t> </a:t>
            </a:r>
          </a:p>
          <a:p>
            <a:pPr lvl="0">
              <a:lnSpc>
                <a:spcPct val="60000"/>
              </a:lnSpc>
            </a:pPr>
            <a:r>
              <a:rPr lang="en-IN" sz="800" dirty="0">
                <a:latin typeface="Arial" panose="020B0604020202020204" pitchFamily="34" charset="0"/>
                <a:cs typeface="Arial" panose="020B0604020202020204" pitchFamily="34" charset="0"/>
              </a:rPr>
              <a:t>Fortis, S., Georgopoulos, D., </a:t>
            </a:r>
            <a:r>
              <a:rPr lang="en-IN" sz="800" dirty="0" err="1">
                <a:latin typeface="Arial" panose="020B0604020202020204" pitchFamily="34" charset="0"/>
                <a:cs typeface="Arial" panose="020B0604020202020204" pitchFamily="34" charset="0"/>
              </a:rPr>
              <a:t>Tzanakis</a:t>
            </a:r>
            <a:r>
              <a:rPr lang="en-IN" sz="800" dirty="0">
                <a:latin typeface="Arial" panose="020B0604020202020204" pitchFamily="34" charset="0"/>
                <a:cs typeface="Arial" panose="020B0604020202020204" pitchFamily="34" charset="0"/>
              </a:rPr>
              <a:t>, N., Sciurba, F., Zabner, J. and Comellas, A.P. (2024). Chronic obstructive pulmonary disease (COPD) and COPD-like phenotypes. Frontiers in Medicine, [online] 11, p.1375457. </a:t>
            </a:r>
            <a:r>
              <a:rPr lang="en-IN" sz="800" dirty="0" err="1">
                <a:latin typeface="Arial" panose="020B0604020202020204" pitchFamily="34" charset="0"/>
                <a:cs typeface="Arial" panose="020B0604020202020204" pitchFamily="34" charset="0"/>
              </a:rPr>
              <a:t>doi</a:t>
            </a:r>
            <a:r>
              <a:rPr lang="en-IN" sz="800" dirty="0">
                <a:latin typeface="Arial" panose="020B0604020202020204" pitchFamily="34" charset="0"/>
                <a:cs typeface="Arial" panose="020B0604020202020204" pitchFamily="34" charset="0"/>
              </a:rPr>
              <a:t>: https://www.doi.org/10.3389/fmed.2024.1375457. </a:t>
            </a:r>
          </a:p>
          <a:p>
            <a:pPr lvl="0">
              <a:lnSpc>
                <a:spcPct val="60000"/>
              </a:lnSpc>
            </a:pPr>
            <a:r>
              <a:rPr lang="en-GB" sz="800" dirty="0">
                <a:latin typeface="Arial" panose="020B0604020202020204" pitchFamily="34" charset="0"/>
                <a:cs typeface="Arial" panose="020B0604020202020204" pitchFamily="34" charset="0"/>
              </a:rPr>
              <a:t>Franks, L., 2026. Personal Health Budgets for children with complex medical needs: a rapid scoping review. </a:t>
            </a:r>
            <a:r>
              <a:rPr lang="en-GB" sz="800" u="sng" dirty="0">
                <a:latin typeface="Arial" panose="020B0604020202020204" pitchFamily="34" charset="0"/>
                <a:cs typeface="Arial" panose="020B0604020202020204" pitchFamily="34" charset="0"/>
                <a:hlinkClick r:id="rId13"/>
              </a:rPr>
              <a:t>https://osf.io/preprints/socarxiv/8b276</a:t>
            </a:r>
            <a:r>
              <a:rPr lang="en-GB" sz="800" dirty="0">
                <a:latin typeface="Arial" panose="020B0604020202020204" pitchFamily="34" charset="0"/>
                <a:cs typeface="Arial" panose="020B0604020202020204" pitchFamily="34" charset="0"/>
              </a:rPr>
              <a:t> </a:t>
            </a:r>
            <a:endParaRPr lang="en-IN" sz="800" dirty="0">
              <a:latin typeface="Arial" panose="020B0604020202020204" pitchFamily="34" charset="0"/>
              <a:cs typeface="Arial" panose="020B0604020202020204" pitchFamily="34" charset="0"/>
            </a:endParaRPr>
          </a:p>
          <a:p>
            <a:pPr lvl="0">
              <a:lnSpc>
                <a:spcPct val="60000"/>
              </a:lnSpc>
            </a:pPr>
            <a:r>
              <a:rPr lang="en-IN" sz="800" dirty="0">
                <a:latin typeface="Arial" panose="020B0604020202020204" pitchFamily="34" charset="0"/>
                <a:cs typeface="Arial" panose="020B0604020202020204" pitchFamily="34" charset="0"/>
              </a:rPr>
              <a:t>GOLD (2025). 2025 REPORT global strategy for the diagnosis, management, and prevention of chronic obstructive pulmonary disease global initiative for chronic obstructive lung disease global strategy for the diagnosis, management, and prevention of chronic obstructive pulmonary disease. [online] Available at: </a:t>
            </a:r>
            <a:r>
              <a:rPr lang="en-IN" sz="800" u="sng" dirty="0">
                <a:latin typeface="Arial" panose="020B0604020202020204" pitchFamily="34" charset="0"/>
                <a:cs typeface="Arial" panose="020B0604020202020204" pitchFamily="34" charset="0"/>
                <a:hlinkClick r:id="rId14"/>
              </a:rPr>
              <a:t>https://goldcopd.org/wp-content/uploads/2024/11/GOLD-2025-Report-v1.0-15Nov2024_WMV.pdf</a:t>
            </a:r>
            <a:r>
              <a:rPr lang="en-IN" sz="800" dirty="0">
                <a:latin typeface="Arial" panose="020B0604020202020204" pitchFamily="34" charset="0"/>
                <a:cs typeface="Arial" panose="020B0604020202020204" pitchFamily="34" charset="0"/>
              </a:rPr>
              <a:t> [Accessed 5 Aug. 2026].</a:t>
            </a:r>
          </a:p>
          <a:p>
            <a:pPr lvl="0">
              <a:lnSpc>
                <a:spcPct val="60000"/>
              </a:lnSpc>
            </a:pPr>
            <a:r>
              <a:rPr lang="en-IN" sz="800" dirty="0">
                <a:latin typeface="Arial" panose="020B0604020202020204" pitchFamily="34" charset="0"/>
                <a:cs typeface="Arial" panose="020B0604020202020204" pitchFamily="34" charset="0"/>
              </a:rPr>
              <a:t>GOV.UK (2025). </a:t>
            </a:r>
            <a:r>
              <a:rPr lang="en-IN" sz="800" i="1" dirty="0">
                <a:latin typeface="Arial" panose="020B0604020202020204" pitchFamily="34" charset="0"/>
                <a:cs typeface="Arial" panose="020B0604020202020204" pitchFamily="34" charset="0"/>
              </a:rPr>
              <a:t>Respiratory disease profile: Statistical commentary, </a:t>
            </a:r>
            <a:r>
              <a:rPr lang="en-IN" sz="800" i="1" dirty="0" err="1">
                <a:latin typeface="Arial" panose="020B0604020202020204" pitchFamily="34" charset="0"/>
                <a:cs typeface="Arial" panose="020B0604020202020204" pitchFamily="34" charset="0"/>
              </a:rPr>
              <a:t>june</a:t>
            </a:r>
            <a:r>
              <a:rPr lang="en-IN" sz="800" i="1" dirty="0">
                <a:latin typeface="Arial" panose="020B0604020202020204" pitchFamily="34" charset="0"/>
                <a:cs typeface="Arial" panose="020B0604020202020204" pitchFamily="34" charset="0"/>
              </a:rPr>
              <a:t> 2025</a:t>
            </a:r>
            <a:r>
              <a:rPr lang="en-IN" sz="800" dirty="0">
                <a:latin typeface="Arial" panose="020B0604020202020204" pitchFamily="34" charset="0"/>
                <a:cs typeface="Arial" panose="020B0604020202020204" pitchFamily="34" charset="0"/>
              </a:rPr>
              <a:t>. [online] </a:t>
            </a:r>
            <a:r>
              <a:rPr lang="en-IN" sz="800" i="1" dirty="0">
                <a:latin typeface="Arial" panose="020B0604020202020204" pitchFamily="34" charset="0"/>
                <a:cs typeface="Arial" panose="020B0604020202020204" pitchFamily="34" charset="0"/>
              </a:rPr>
              <a:t>GOV.UK</a:t>
            </a:r>
            <a:r>
              <a:rPr lang="en-IN" sz="800" dirty="0">
                <a:latin typeface="Arial" panose="020B0604020202020204" pitchFamily="34" charset="0"/>
                <a:cs typeface="Arial" panose="020B0604020202020204" pitchFamily="34" charset="0"/>
              </a:rPr>
              <a:t>. Available at: </a:t>
            </a:r>
            <a:r>
              <a:rPr lang="en-IN" sz="800" u="sng" dirty="0">
                <a:latin typeface="Arial" panose="020B0604020202020204" pitchFamily="34" charset="0"/>
                <a:cs typeface="Arial" panose="020B0604020202020204" pitchFamily="34" charset="0"/>
                <a:hlinkClick r:id="rId15"/>
              </a:rPr>
              <a:t>https://www.gov.uk/government/statistics/update-of-indicators-in-the-respiratory-disease-profile-june-2025/respiratory-disease-profile-statistical-commentary-june-2025</a:t>
            </a:r>
            <a:r>
              <a:rPr lang="en-IN" sz="800" dirty="0">
                <a:latin typeface="Arial" panose="020B0604020202020204" pitchFamily="34" charset="0"/>
                <a:cs typeface="Arial" panose="020B0604020202020204" pitchFamily="34" charset="0"/>
              </a:rPr>
              <a:t> [Accessed 5 Aug. 2026].</a:t>
            </a:r>
          </a:p>
          <a:p>
            <a:pPr lvl="0">
              <a:lnSpc>
                <a:spcPct val="60000"/>
              </a:lnSpc>
            </a:pPr>
            <a:r>
              <a:rPr lang="en-GB" sz="800" dirty="0">
                <a:latin typeface="Arial" panose="020B0604020202020204" pitchFamily="34" charset="0"/>
                <a:cs typeface="Arial" panose="020B0604020202020204" pitchFamily="34" charset="0"/>
              </a:rPr>
              <a:t>Heaven, A., Foster, M., Foy, R., Hawkins, R., Hulme, C., Humphrey, S., Smith, J. and Clegg, A.P., 2025. Personalised care planning for older people with frailty: a review of factors influencing implementation. </a:t>
            </a:r>
            <a:r>
              <a:rPr lang="en-GB" sz="800" i="1" dirty="0">
                <a:latin typeface="Arial" panose="020B0604020202020204" pitchFamily="34" charset="0"/>
                <a:cs typeface="Arial" panose="020B0604020202020204" pitchFamily="34" charset="0"/>
              </a:rPr>
              <a:t>BJGP open</a:t>
            </a:r>
            <a:r>
              <a:rPr lang="en-GB" sz="800" dirty="0">
                <a:latin typeface="Arial" panose="020B0604020202020204" pitchFamily="34" charset="0"/>
                <a:cs typeface="Arial" panose="020B0604020202020204" pitchFamily="34" charset="0"/>
              </a:rPr>
              <a:t>, </a:t>
            </a:r>
            <a:r>
              <a:rPr lang="en-GB" sz="800" i="1" dirty="0">
                <a:latin typeface="Arial" panose="020B0604020202020204" pitchFamily="34" charset="0"/>
                <a:cs typeface="Arial" panose="020B0604020202020204" pitchFamily="34" charset="0"/>
              </a:rPr>
              <a:t>9</a:t>
            </a:r>
            <a:r>
              <a:rPr lang="en-GB" sz="800" dirty="0">
                <a:latin typeface="Arial" panose="020B0604020202020204" pitchFamily="34" charset="0"/>
                <a:cs typeface="Arial" panose="020B0604020202020204" pitchFamily="34" charset="0"/>
              </a:rPr>
              <a:t>(1), pp.BJGPO-2024. </a:t>
            </a:r>
            <a:r>
              <a:rPr lang="en-GB" sz="800" u="sng" dirty="0">
                <a:latin typeface="Arial" panose="020B0604020202020204" pitchFamily="34" charset="0"/>
                <a:cs typeface="Arial" panose="020B0604020202020204" pitchFamily="34" charset="0"/>
                <a:hlinkClick r:id="rId16"/>
              </a:rPr>
              <a:t>https://bjgpopen.org/content/bjgpoa/9/1/BJGPO.2024.0163.full.pdf</a:t>
            </a:r>
            <a:endParaRPr lang="en-IN" sz="800" u="sng" dirty="0">
              <a:latin typeface="Arial" panose="020B0604020202020204" pitchFamily="34" charset="0"/>
              <a:cs typeface="Arial" panose="020B0604020202020204" pitchFamily="34" charset="0"/>
            </a:endParaRPr>
          </a:p>
          <a:p>
            <a:pPr lvl="0">
              <a:lnSpc>
                <a:spcPct val="60000"/>
              </a:lnSpc>
            </a:pPr>
            <a:r>
              <a:rPr lang="en-US" sz="800" dirty="0">
                <a:latin typeface="Arial" panose="020B0604020202020204" pitchFamily="34" charset="0"/>
                <a:cs typeface="Arial" panose="020B0604020202020204" pitchFamily="34" charset="0"/>
              </a:rPr>
              <a:t>Jackson, L. (2026). What is Chronic Obstructive Pulmonary Disease and who does it affect? commonslibrary.parliament.uk. [online] Available at: </a:t>
            </a:r>
            <a:r>
              <a:rPr lang="en-US" sz="800" dirty="0">
                <a:latin typeface="Arial" panose="020B0604020202020204" pitchFamily="34" charset="0"/>
                <a:cs typeface="Arial" panose="020B0604020202020204" pitchFamily="34" charset="0"/>
                <a:hlinkClick r:id="rId17"/>
              </a:rPr>
              <a:t>https://commonslibrary.parliament.uk/what-is-chronic-obstructive-pulmonary-disease-and-who-does-it-affect/</a:t>
            </a:r>
            <a:r>
              <a:rPr lang="en-US" sz="800" dirty="0">
                <a:latin typeface="Arial" panose="020B0604020202020204" pitchFamily="34" charset="0"/>
                <a:cs typeface="Arial" panose="020B0604020202020204" pitchFamily="34" charset="0"/>
              </a:rPr>
              <a:t> [Accessed 5 Aug. 2026].</a:t>
            </a:r>
            <a:endParaRPr lang="en-IN" sz="800" dirty="0">
              <a:latin typeface="Arial" panose="020B0604020202020204" pitchFamily="34" charset="0"/>
              <a:cs typeface="Arial" panose="020B0604020202020204" pitchFamily="34" charset="0"/>
            </a:endParaRPr>
          </a:p>
          <a:p>
            <a:pPr lvl="0">
              <a:lnSpc>
                <a:spcPct val="60000"/>
              </a:lnSpc>
            </a:pPr>
            <a:r>
              <a:rPr lang="en-GB" sz="800" dirty="0" err="1">
                <a:latin typeface="Arial" panose="020B0604020202020204" pitchFamily="34" charset="0"/>
                <a:cs typeface="Arial" panose="020B0604020202020204" pitchFamily="34" charset="0"/>
              </a:rPr>
              <a:t>Kallieri</a:t>
            </a:r>
            <a:r>
              <a:rPr lang="en-GB" sz="800" dirty="0">
                <a:latin typeface="Arial" panose="020B0604020202020204" pitchFamily="34" charset="0"/>
                <a:cs typeface="Arial" panose="020B0604020202020204" pitchFamily="34" charset="0"/>
              </a:rPr>
              <a:t>, M., Hillas, G., </a:t>
            </a:r>
            <a:r>
              <a:rPr lang="en-GB" sz="800" dirty="0" err="1">
                <a:latin typeface="Arial" panose="020B0604020202020204" pitchFamily="34" charset="0"/>
                <a:cs typeface="Arial" panose="020B0604020202020204" pitchFamily="34" charset="0"/>
              </a:rPr>
              <a:t>Bartziokas</a:t>
            </a:r>
            <a:r>
              <a:rPr lang="en-GB" sz="800" dirty="0">
                <a:latin typeface="Arial" panose="020B0604020202020204" pitchFamily="34" charset="0"/>
                <a:cs typeface="Arial" panose="020B0604020202020204" pitchFamily="34" charset="0"/>
              </a:rPr>
              <a:t>, K., Loukides, S. and </a:t>
            </a:r>
            <a:r>
              <a:rPr lang="en-GB" sz="800" dirty="0" err="1">
                <a:latin typeface="Arial" panose="020B0604020202020204" pitchFamily="34" charset="0"/>
                <a:cs typeface="Arial" panose="020B0604020202020204" pitchFamily="34" charset="0"/>
              </a:rPr>
              <a:t>Toumpanakis</a:t>
            </a:r>
            <a:r>
              <a:rPr lang="en-GB" sz="800" dirty="0">
                <a:latin typeface="Arial" panose="020B0604020202020204" pitchFamily="34" charset="0"/>
                <a:cs typeface="Arial" panose="020B0604020202020204" pitchFamily="34" charset="0"/>
              </a:rPr>
              <a:t>, D., 2026. COPD and the burden of multimorbidity: navigating the complexity. </a:t>
            </a:r>
            <a:r>
              <a:rPr lang="en-GB" sz="800" i="1" dirty="0">
                <a:latin typeface="Arial" panose="020B0604020202020204" pitchFamily="34" charset="0"/>
                <a:cs typeface="Arial" panose="020B0604020202020204" pitchFamily="34" charset="0"/>
              </a:rPr>
              <a:t>Expert Review of Respiratory Medicine</a:t>
            </a:r>
            <a:r>
              <a:rPr lang="en-GB" sz="800" dirty="0">
                <a:latin typeface="Arial" panose="020B0604020202020204" pitchFamily="34" charset="0"/>
                <a:cs typeface="Arial" panose="020B0604020202020204" pitchFamily="34" charset="0"/>
              </a:rPr>
              <a:t>, </a:t>
            </a:r>
            <a:r>
              <a:rPr lang="en-GB" sz="800" i="1" dirty="0">
                <a:latin typeface="Arial" panose="020B0604020202020204" pitchFamily="34" charset="0"/>
                <a:cs typeface="Arial" panose="020B0604020202020204" pitchFamily="34" charset="0"/>
              </a:rPr>
              <a:t>20</a:t>
            </a:r>
            <a:r>
              <a:rPr lang="en-GB" sz="800" dirty="0">
                <a:latin typeface="Arial" panose="020B0604020202020204" pitchFamily="34" charset="0"/>
                <a:cs typeface="Arial" panose="020B0604020202020204" pitchFamily="34" charset="0"/>
              </a:rPr>
              <a:t>(3), pp.251-266. </a:t>
            </a:r>
            <a:r>
              <a:rPr lang="en-GB" sz="800" u="sng" dirty="0">
                <a:latin typeface="Arial" panose="020B0604020202020204" pitchFamily="34" charset="0"/>
                <a:cs typeface="Arial" panose="020B0604020202020204" pitchFamily="34" charset="0"/>
                <a:hlinkClick r:id="rId18"/>
              </a:rPr>
              <a:t>https://www.tandfonline.com/doi/abs/10.1080/17476348.2025.2569126</a:t>
            </a:r>
            <a:r>
              <a:rPr lang="en-GB" sz="800" dirty="0">
                <a:latin typeface="Arial" panose="020B0604020202020204" pitchFamily="34" charset="0"/>
                <a:cs typeface="Arial" panose="020B0604020202020204" pitchFamily="34" charset="0"/>
              </a:rPr>
              <a:t> </a:t>
            </a:r>
            <a:endParaRPr lang="en-IN" sz="800" dirty="0">
              <a:latin typeface="Arial" panose="020B0604020202020204" pitchFamily="34" charset="0"/>
              <a:cs typeface="Arial" panose="020B0604020202020204" pitchFamily="34" charset="0"/>
            </a:endParaRPr>
          </a:p>
          <a:p>
            <a:pPr lvl="0">
              <a:lnSpc>
                <a:spcPct val="60000"/>
              </a:lnSpc>
            </a:pPr>
            <a:r>
              <a:rPr lang="en-IN" sz="800" dirty="0">
                <a:latin typeface="Arial" panose="020B0604020202020204" pitchFamily="34" charset="0"/>
                <a:cs typeface="Arial" panose="020B0604020202020204" pitchFamily="34" charset="0"/>
              </a:rPr>
              <a:t>National Institute for Health and Care Excellence (2025). </a:t>
            </a:r>
            <a:r>
              <a:rPr lang="en-IN" sz="800" i="1" dirty="0">
                <a:latin typeface="Arial" panose="020B0604020202020204" pitchFamily="34" charset="0"/>
                <a:cs typeface="Arial" panose="020B0604020202020204" pitchFamily="34" charset="0"/>
              </a:rPr>
              <a:t>Rationale and impact | chronic obstructive pulmonary disease in over 16s: Diagnosis and management | guidance | NICE</a:t>
            </a:r>
            <a:r>
              <a:rPr lang="en-IN" sz="800" dirty="0">
                <a:latin typeface="Arial" panose="020B0604020202020204" pitchFamily="34" charset="0"/>
                <a:cs typeface="Arial" panose="020B0604020202020204" pitchFamily="34" charset="0"/>
              </a:rPr>
              <a:t>. [online] </a:t>
            </a:r>
            <a:r>
              <a:rPr lang="en-IN" sz="800" i="1" dirty="0">
                <a:latin typeface="Arial" panose="020B0604020202020204" pitchFamily="34" charset="0"/>
                <a:cs typeface="Arial" panose="020B0604020202020204" pitchFamily="34" charset="0"/>
              </a:rPr>
              <a:t>Nice.org.uk</a:t>
            </a:r>
            <a:r>
              <a:rPr lang="en-IN" sz="800" dirty="0">
                <a:latin typeface="Arial" panose="020B0604020202020204" pitchFamily="34" charset="0"/>
                <a:cs typeface="Arial" panose="020B0604020202020204" pitchFamily="34" charset="0"/>
              </a:rPr>
              <a:t>. NICE. Available at: </a:t>
            </a:r>
            <a:r>
              <a:rPr lang="en-IN" sz="800" u="sng" dirty="0">
                <a:latin typeface="Arial" panose="020B0604020202020204" pitchFamily="34" charset="0"/>
                <a:cs typeface="Arial" panose="020B0604020202020204" pitchFamily="34" charset="0"/>
                <a:hlinkClick r:id="rId19"/>
              </a:rPr>
              <a:t>https://www.nice.org.uk/guidance/ng115/chapter/Rationale-and-impact</a:t>
            </a:r>
            <a:r>
              <a:rPr lang="en-IN" sz="800" dirty="0">
                <a:latin typeface="Arial" panose="020B0604020202020204" pitchFamily="34" charset="0"/>
                <a:cs typeface="Arial" panose="020B0604020202020204" pitchFamily="34" charset="0"/>
              </a:rPr>
              <a:t> [Accessed 5 Aug. 2026].</a:t>
            </a:r>
          </a:p>
          <a:p>
            <a:pPr lvl="0">
              <a:lnSpc>
                <a:spcPct val="60000"/>
              </a:lnSpc>
            </a:pPr>
            <a:r>
              <a:rPr lang="en-IN" sz="800" dirty="0">
                <a:latin typeface="Arial" panose="020B0604020202020204" pitchFamily="34" charset="0"/>
                <a:cs typeface="Arial" panose="020B0604020202020204" pitchFamily="34" charset="0"/>
              </a:rPr>
              <a:t>National Institute for Health and Care Excellence (NICE) (2021). </a:t>
            </a:r>
            <a:r>
              <a:rPr lang="en-IN" sz="800" i="1" dirty="0">
                <a:latin typeface="Arial" panose="020B0604020202020204" pitchFamily="34" charset="0"/>
                <a:cs typeface="Arial" panose="020B0604020202020204" pitchFamily="34" charset="0"/>
              </a:rPr>
              <a:t>Diagnosis of Chronic Obstructive Pulmonary Disease</a:t>
            </a:r>
            <a:r>
              <a:rPr lang="en-IN" sz="800" dirty="0">
                <a:latin typeface="Arial" panose="020B0604020202020204" pitchFamily="34" charset="0"/>
                <a:cs typeface="Arial" panose="020B0604020202020204" pitchFamily="34" charset="0"/>
              </a:rPr>
              <a:t>. [online] </a:t>
            </a:r>
            <a:r>
              <a:rPr lang="en-IN" sz="800" i="1" dirty="0">
                <a:latin typeface="Arial" panose="020B0604020202020204" pitchFamily="34" charset="0"/>
                <a:cs typeface="Arial" panose="020B0604020202020204" pitchFamily="34" charset="0"/>
              </a:rPr>
              <a:t>NICE</a:t>
            </a:r>
            <a:r>
              <a:rPr lang="en-IN" sz="800" dirty="0">
                <a:latin typeface="Arial" panose="020B0604020202020204" pitchFamily="34" charset="0"/>
                <a:cs typeface="Arial" panose="020B0604020202020204" pitchFamily="34" charset="0"/>
              </a:rPr>
              <a:t>. Available at: </a:t>
            </a:r>
            <a:r>
              <a:rPr lang="en-IN" sz="800" u="sng" dirty="0">
                <a:latin typeface="Arial" panose="020B0604020202020204" pitchFamily="34" charset="0"/>
                <a:cs typeface="Arial" panose="020B0604020202020204" pitchFamily="34" charset="0"/>
                <a:hlinkClick r:id="rId20"/>
              </a:rPr>
              <a:t>https://cks.nice.org.uk/topics/chronic-obstructive-pulmonary-disease/diagnosis/diagnosis-copd/</a:t>
            </a:r>
            <a:r>
              <a:rPr lang="en-IN" sz="800" dirty="0">
                <a:latin typeface="Arial" panose="020B0604020202020204" pitchFamily="34" charset="0"/>
                <a:cs typeface="Arial" panose="020B0604020202020204" pitchFamily="34" charset="0"/>
              </a:rPr>
              <a:t> [Accessed 5 Aug. 2026].</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b="1" dirty="0">
                <a:latin typeface="Arial" panose="020B0604020202020204" pitchFamily="34" charset="0"/>
                <a:cs typeface="Arial" panose="020B0604020202020204" pitchFamily="34" charset="0"/>
              </a:rPr>
              <a:t>References</a:t>
            </a:r>
          </a:p>
        </p:txBody>
      </p:sp>
      <p:sp>
        <p:nvSpPr>
          <p:cNvPr id="3" name="Content Placeholder 2"/>
          <p:cNvSpPr>
            <a:spLocks noGrp="1"/>
          </p:cNvSpPr>
          <p:nvPr>
            <p:ph idx="1"/>
          </p:nvPr>
        </p:nvSpPr>
        <p:spPr>
          <a:xfrm>
            <a:off x="193040" y="1494263"/>
            <a:ext cx="11817985" cy="5363737"/>
          </a:xfrm>
        </p:spPr>
        <p:txBody>
          <a:bodyPr>
            <a:noAutofit/>
          </a:bodyPr>
          <a:lstStyle/>
          <a:p>
            <a:pPr lvl="0">
              <a:lnSpc>
                <a:spcPct val="80000"/>
              </a:lnSpc>
            </a:pPr>
            <a:r>
              <a:rPr lang="en-IN" sz="800" dirty="0">
                <a:latin typeface="Arial" panose="020B0604020202020204" pitchFamily="34" charset="0"/>
                <a:cs typeface="Arial" panose="020B0604020202020204" pitchFamily="34" charset="0"/>
              </a:rPr>
              <a:t>NHLBI (2024). </a:t>
            </a:r>
            <a:r>
              <a:rPr lang="en-IN" sz="800" i="1" dirty="0">
                <a:latin typeface="Arial" panose="020B0604020202020204" pitchFamily="34" charset="0"/>
                <a:cs typeface="Arial" panose="020B0604020202020204" pitchFamily="34" charset="0"/>
              </a:rPr>
              <a:t>COPD - what is COPD?</a:t>
            </a:r>
            <a:r>
              <a:rPr lang="en-IN" sz="800" dirty="0">
                <a:latin typeface="Arial" panose="020B0604020202020204" pitchFamily="34" charset="0"/>
                <a:cs typeface="Arial" panose="020B0604020202020204" pitchFamily="34" charset="0"/>
              </a:rPr>
              <a:t> [online] </a:t>
            </a:r>
            <a:r>
              <a:rPr lang="en-IN" sz="800" i="1" dirty="0">
                <a:latin typeface="Arial" panose="020B0604020202020204" pitchFamily="34" charset="0"/>
                <a:cs typeface="Arial" panose="020B0604020202020204" pitchFamily="34" charset="0"/>
              </a:rPr>
              <a:t>www.nhlbi.nih.gov</a:t>
            </a:r>
            <a:r>
              <a:rPr lang="en-IN" sz="800" dirty="0">
                <a:latin typeface="Arial" panose="020B0604020202020204" pitchFamily="34" charset="0"/>
                <a:cs typeface="Arial" panose="020B0604020202020204" pitchFamily="34" charset="0"/>
              </a:rPr>
              <a:t>. Available at: </a:t>
            </a:r>
            <a:r>
              <a:rPr lang="en-IN" sz="800" u="sng" dirty="0">
                <a:latin typeface="Arial" panose="020B0604020202020204" pitchFamily="34" charset="0"/>
                <a:cs typeface="Arial" panose="020B0604020202020204" pitchFamily="34" charset="0"/>
                <a:hlinkClick r:id="rId2"/>
              </a:rPr>
              <a:t>https://www.nhlbi.nih.gov/health/copd</a:t>
            </a:r>
            <a:r>
              <a:rPr lang="en-IN" sz="800" dirty="0">
                <a:latin typeface="Arial" panose="020B0604020202020204" pitchFamily="34" charset="0"/>
                <a:cs typeface="Arial" panose="020B0604020202020204" pitchFamily="34" charset="0"/>
              </a:rPr>
              <a:t> [Accessed 5 Aug. 2026].</a:t>
            </a:r>
          </a:p>
          <a:p>
            <a:pPr lvl="0">
              <a:lnSpc>
                <a:spcPct val="80000"/>
              </a:lnSpc>
            </a:pPr>
            <a:r>
              <a:rPr lang="en-IN" sz="800" dirty="0">
                <a:latin typeface="Arial" panose="020B0604020202020204" pitchFamily="34" charset="0"/>
                <a:cs typeface="Arial" panose="020B0604020202020204" pitchFamily="34" charset="0"/>
              </a:rPr>
              <a:t>NHS (2023). </a:t>
            </a:r>
            <a:r>
              <a:rPr lang="en-IN" sz="800" i="1" dirty="0">
                <a:latin typeface="Arial" panose="020B0604020202020204" pitchFamily="34" charset="0"/>
                <a:cs typeface="Arial" panose="020B0604020202020204" pitchFamily="34" charset="0"/>
              </a:rPr>
              <a:t>Chronic obstructive pulmonary disease (COPD)</a:t>
            </a:r>
            <a:r>
              <a:rPr lang="en-IN" sz="800" dirty="0">
                <a:latin typeface="Arial" panose="020B0604020202020204" pitchFamily="34" charset="0"/>
                <a:cs typeface="Arial" panose="020B0604020202020204" pitchFamily="34" charset="0"/>
              </a:rPr>
              <a:t>. [online] </a:t>
            </a:r>
            <a:r>
              <a:rPr lang="en-IN" sz="800" i="1" dirty="0">
                <a:latin typeface="Arial" panose="020B0604020202020204" pitchFamily="34" charset="0"/>
                <a:cs typeface="Arial" panose="020B0604020202020204" pitchFamily="34" charset="0"/>
              </a:rPr>
              <a:t>NHS</a:t>
            </a:r>
            <a:r>
              <a:rPr lang="en-IN" sz="800" dirty="0">
                <a:latin typeface="Arial" panose="020B0604020202020204" pitchFamily="34" charset="0"/>
                <a:cs typeface="Arial" panose="020B0604020202020204" pitchFamily="34" charset="0"/>
              </a:rPr>
              <a:t>. NHS. Available at: </a:t>
            </a:r>
            <a:r>
              <a:rPr lang="en-IN" sz="800" u="sng" dirty="0">
                <a:latin typeface="Arial" panose="020B0604020202020204" pitchFamily="34" charset="0"/>
                <a:cs typeface="Arial" panose="020B0604020202020204" pitchFamily="34" charset="0"/>
                <a:hlinkClick r:id="rId3"/>
              </a:rPr>
              <a:t>https://www.nhs.uk/conditions/chronic-obstructive-pulmonary-disease-copd/</a:t>
            </a:r>
            <a:r>
              <a:rPr lang="en-IN" sz="800" dirty="0">
                <a:latin typeface="Arial" panose="020B0604020202020204" pitchFamily="34" charset="0"/>
                <a:cs typeface="Arial" panose="020B0604020202020204" pitchFamily="34" charset="0"/>
              </a:rPr>
              <a:t> [Accessed 5 Aug. 2026].</a:t>
            </a:r>
          </a:p>
          <a:p>
            <a:pPr lvl="0">
              <a:lnSpc>
                <a:spcPct val="80000"/>
              </a:lnSpc>
            </a:pPr>
            <a:r>
              <a:rPr lang="en-IN" sz="800" dirty="0">
                <a:latin typeface="Arial" panose="020B0604020202020204" pitchFamily="34" charset="0"/>
                <a:cs typeface="Arial" panose="020B0604020202020204" pitchFamily="34" charset="0"/>
              </a:rPr>
              <a:t>NHS (2023b). </a:t>
            </a:r>
            <a:r>
              <a:rPr lang="en-IN" sz="800" i="1" dirty="0">
                <a:latin typeface="Arial" panose="020B0604020202020204" pitchFamily="34" charset="0"/>
                <a:cs typeface="Arial" panose="020B0604020202020204" pitchFamily="34" charset="0"/>
              </a:rPr>
              <a:t>Treatment - chronic obstructive pulmonary disease (COPD)</a:t>
            </a:r>
            <a:r>
              <a:rPr lang="en-IN" sz="800" dirty="0">
                <a:latin typeface="Arial" panose="020B0604020202020204" pitchFamily="34" charset="0"/>
                <a:cs typeface="Arial" panose="020B0604020202020204" pitchFamily="34" charset="0"/>
              </a:rPr>
              <a:t>. [online] </a:t>
            </a:r>
            <a:r>
              <a:rPr lang="en-IN" sz="800" i="1" dirty="0">
                <a:latin typeface="Arial" panose="020B0604020202020204" pitchFamily="34" charset="0"/>
                <a:cs typeface="Arial" panose="020B0604020202020204" pitchFamily="34" charset="0"/>
              </a:rPr>
              <a:t>NHS</a:t>
            </a:r>
            <a:r>
              <a:rPr lang="en-IN" sz="800" dirty="0">
                <a:latin typeface="Arial" panose="020B0604020202020204" pitchFamily="34" charset="0"/>
                <a:cs typeface="Arial" panose="020B0604020202020204" pitchFamily="34" charset="0"/>
              </a:rPr>
              <a:t>. NHS. Available at: </a:t>
            </a:r>
            <a:r>
              <a:rPr lang="en-IN" sz="800" u="sng" dirty="0">
                <a:latin typeface="Arial" panose="020B0604020202020204" pitchFamily="34" charset="0"/>
                <a:cs typeface="Arial" panose="020B0604020202020204" pitchFamily="34" charset="0"/>
                <a:hlinkClick r:id="rId4"/>
              </a:rPr>
              <a:t>https://www.nhs.uk/conditions/chronic-obstructive-pulmonary-disease-copd/treatment/</a:t>
            </a:r>
            <a:r>
              <a:rPr lang="en-IN" sz="800" dirty="0">
                <a:latin typeface="Arial" panose="020B0604020202020204" pitchFamily="34" charset="0"/>
                <a:cs typeface="Arial" panose="020B0604020202020204" pitchFamily="34" charset="0"/>
              </a:rPr>
              <a:t> [Accessed 5 Aug. 2026].</a:t>
            </a:r>
          </a:p>
          <a:p>
            <a:pPr lvl="0">
              <a:lnSpc>
                <a:spcPct val="80000"/>
              </a:lnSpc>
            </a:pPr>
            <a:r>
              <a:rPr lang="en-IN" sz="800" dirty="0">
                <a:latin typeface="Arial" panose="020B0604020202020204" pitchFamily="34" charset="0"/>
                <a:cs typeface="Arial" panose="020B0604020202020204" pitchFamily="34" charset="0"/>
              </a:rPr>
              <a:t>NHS England (2020). </a:t>
            </a:r>
            <a:r>
              <a:rPr lang="en-IN" sz="800" i="1" dirty="0">
                <a:latin typeface="Arial" panose="020B0604020202020204" pitchFamily="34" charset="0"/>
                <a:cs typeface="Arial" panose="020B0604020202020204" pitchFamily="34" charset="0"/>
              </a:rPr>
              <a:t>Supported self-management</a:t>
            </a:r>
            <a:r>
              <a:rPr lang="en-IN" sz="800" dirty="0">
                <a:latin typeface="Arial" panose="020B0604020202020204" pitchFamily="34" charset="0"/>
                <a:cs typeface="Arial" panose="020B0604020202020204" pitchFamily="34" charset="0"/>
              </a:rPr>
              <a:t>. [online] </a:t>
            </a:r>
            <a:r>
              <a:rPr lang="en-IN" sz="800" i="1" dirty="0">
                <a:latin typeface="Arial" panose="020B0604020202020204" pitchFamily="34" charset="0"/>
                <a:cs typeface="Arial" panose="020B0604020202020204" pitchFamily="34" charset="0"/>
              </a:rPr>
              <a:t>NHS England</a:t>
            </a:r>
            <a:r>
              <a:rPr lang="en-IN" sz="800" dirty="0">
                <a:latin typeface="Arial" panose="020B0604020202020204" pitchFamily="34" charset="0"/>
                <a:cs typeface="Arial" panose="020B0604020202020204" pitchFamily="34" charset="0"/>
              </a:rPr>
              <a:t>. NHS England. Available at: </a:t>
            </a:r>
            <a:r>
              <a:rPr lang="en-IN" sz="800" u="sng" dirty="0">
                <a:latin typeface="Arial" panose="020B0604020202020204" pitchFamily="34" charset="0"/>
                <a:cs typeface="Arial" panose="020B0604020202020204" pitchFamily="34" charset="0"/>
                <a:hlinkClick r:id="rId5"/>
              </a:rPr>
              <a:t>https://www.england.nhs.uk/personalisedcare/supported-self-management/</a:t>
            </a:r>
            <a:r>
              <a:rPr lang="en-IN" sz="800" dirty="0">
                <a:latin typeface="Arial" panose="020B0604020202020204" pitchFamily="34" charset="0"/>
                <a:cs typeface="Arial" panose="020B0604020202020204" pitchFamily="34" charset="0"/>
              </a:rPr>
              <a:t> [Accessed 5 Aug. 2026].</a:t>
            </a:r>
          </a:p>
          <a:p>
            <a:pPr lvl="0">
              <a:lnSpc>
                <a:spcPct val="80000"/>
              </a:lnSpc>
            </a:pPr>
            <a:r>
              <a:rPr lang="en-IN" sz="800" dirty="0">
                <a:latin typeface="Arial" panose="020B0604020202020204" pitchFamily="34" charset="0"/>
                <a:cs typeface="Arial" panose="020B0604020202020204" pitchFamily="34" charset="0"/>
              </a:rPr>
              <a:t>NHS England (2021). </a:t>
            </a:r>
            <a:r>
              <a:rPr lang="en-IN" sz="800" i="1" dirty="0">
                <a:latin typeface="Arial" panose="020B0604020202020204" pitchFamily="34" charset="0"/>
                <a:cs typeface="Arial" panose="020B0604020202020204" pitchFamily="34" charset="0"/>
              </a:rPr>
              <a:t>The national patient safety improvement programmes</a:t>
            </a:r>
            <a:r>
              <a:rPr lang="en-IN" sz="800" dirty="0">
                <a:latin typeface="Arial" panose="020B0604020202020204" pitchFamily="34" charset="0"/>
                <a:cs typeface="Arial" panose="020B0604020202020204" pitchFamily="34" charset="0"/>
              </a:rPr>
              <a:t>. [online] Available at: </a:t>
            </a:r>
            <a:r>
              <a:rPr lang="en-IN" sz="800" u="sng" dirty="0">
                <a:latin typeface="Arial" panose="020B0604020202020204" pitchFamily="34" charset="0"/>
                <a:cs typeface="Arial" panose="020B0604020202020204" pitchFamily="34" charset="0"/>
                <a:hlinkClick r:id="rId6"/>
              </a:rPr>
              <a:t>https://www.england.nhs.uk/patient-safety/patient-safety-improvement-programmes/</a:t>
            </a:r>
            <a:r>
              <a:rPr lang="en-IN" sz="800" dirty="0">
                <a:latin typeface="Arial" panose="020B0604020202020204" pitchFamily="34" charset="0"/>
                <a:cs typeface="Arial" panose="020B0604020202020204" pitchFamily="34" charset="0"/>
              </a:rPr>
              <a:t> [Accessed 5 Aug. 2026].</a:t>
            </a:r>
          </a:p>
          <a:p>
            <a:pPr lvl="0">
              <a:lnSpc>
                <a:spcPct val="80000"/>
              </a:lnSpc>
            </a:pPr>
            <a:r>
              <a:rPr lang="en-IN" sz="800" dirty="0">
                <a:latin typeface="Arial" panose="020B0604020202020204" pitchFamily="34" charset="0"/>
                <a:cs typeface="Arial" panose="020B0604020202020204" pitchFamily="34" charset="0"/>
              </a:rPr>
              <a:t>NHS England (2024). </a:t>
            </a:r>
            <a:r>
              <a:rPr lang="en-IN" sz="800" i="1" dirty="0">
                <a:latin typeface="Arial" panose="020B0604020202020204" pitchFamily="34" charset="0"/>
                <a:cs typeface="Arial" panose="020B0604020202020204" pitchFamily="34" charset="0"/>
              </a:rPr>
              <a:t>NHS England » Pulmonary rehabilitation commissioning standards</a:t>
            </a:r>
            <a:r>
              <a:rPr lang="en-IN" sz="800" dirty="0">
                <a:latin typeface="Arial" panose="020B0604020202020204" pitchFamily="34" charset="0"/>
                <a:cs typeface="Arial" panose="020B0604020202020204" pitchFamily="34" charset="0"/>
              </a:rPr>
              <a:t>. [online] </a:t>
            </a:r>
            <a:r>
              <a:rPr lang="en-IN" sz="800" i="1" dirty="0">
                <a:latin typeface="Arial" panose="020B0604020202020204" pitchFamily="34" charset="0"/>
                <a:cs typeface="Arial" panose="020B0604020202020204" pitchFamily="34" charset="0"/>
              </a:rPr>
              <a:t>www.england.nhs.uk</a:t>
            </a:r>
            <a:r>
              <a:rPr lang="en-IN" sz="800" dirty="0">
                <a:latin typeface="Arial" panose="020B0604020202020204" pitchFamily="34" charset="0"/>
                <a:cs typeface="Arial" panose="020B0604020202020204" pitchFamily="34" charset="0"/>
              </a:rPr>
              <a:t>. Available at: </a:t>
            </a:r>
            <a:r>
              <a:rPr lang="en-IN" sz="800" u="sng" dirty="0">
                <a:latin typeface="Arial" panose="020B0604020202020204" pitchFamily="34" charset="0"/>
                <a:cs typeface="Arial" panose="020B0604020202020204" pitchFamily="34" charset="0"/>
                <a:hlinkClick r:id="rId7"/>
              </a:rPr>
              <a:t>https://www.england.nhs.uk/long-read/pulmonary-rehabilitation-commissioning-standards/</a:t>
            </a:r>
            <a:r>
              <a:rPr lang="en-IN" sz="800" dirty="0">
                <a:latin typeface="Arial" panose="020B0604020202020204" pitchFamily="34" charset="0"/>
                <a:cs typeface="Arial" panose="020B0604020202020204" pitchFamily="34" charset="0"/>
              </a:rPr>
              <a:t> [Accessed 5 Aug. 2026].</a:t>
            </a:r>
          </a:p>
          <a:p>
            <a:pPr lvl="0">
              <a:lnSpc>
                <a:spcPct val="80000"/>
              </a:lnSpc>
            </a:pPr>
            <a:r>
              <a:rPr lang="en-IN" sz="800" dirty="0">
                <a:latin typeface="Arial" panose="020B0604020202020204" pitchFamily="34" charset="0"/>
                <a:cs typeface="Arial" panose="020B0604020202020204" pitchFamily="34" charset="0"/>
              </a:rPr>
              <a:t>NHS England (2024a). </a:t>
            </a:r>
            <a:r>
              <a:rPr lang="en-IN" sz="800" i="1" dirty="0">
                <a:latin typeface="Arial" panose="020B0604020202020204" pitchFamily="34" charset="0"/>
                <a:cs typeface="Arial" panose="020B0604020202020204" pitchFamily="34" charset="0"/>
              </a:rPr>
              <a:t>NHS England » guidance note: Virtual ward care for people with acute respiratory infection including chronic obstructive pulmonary disease</a:t>
            </a:r>
            <a:r>
              <a:rPr lang="en-IN" sz="800" dirty="0">
                <a:latin typeface="Arial" panose="020B0604020202020204" pitchFamily="34" charset="0"/>
                <a:cs typeface="Arial" panose="020B0604020202020204" pitchFamily="34" charset="0"/>
              </a:rPr>
              <a:t>. [online] </a:t>
            </a:r>
            <a:r>
              <a:rPr lang="en-IN" sz="800" i="1" dirty="0">
                <a:latin typeface="Arial" panose="020B0604020202020204" pitchFamily="34" charset="0"/>
                <a:cs typeface="Arial" panose="020B0604020202020204" pitchFamily="34" charset="0"/>
              </a:rPr>
              <a:t>www.england.nhs.uk</a:t>
            </a:r>
            <a:r>
              <a:rPr lang="en-IN" sz="800" dirty="0">
                <a:latin typeface="Arial" panose="020B0604020202020204" pitchFamily="34" charset="0"/>
                <a:cs typeface="Arial" panose="020B0604020202020204" pitchFamily="34" charset="0"/>
              </a:rPr>
              <a:t>. Available at: </a:t>
            </a:r>
            <a:r>
              <a:rPr lang="en-IN" sz="800" u="sng" dirty="0">
                <a:latin typeface="Arial" panose="020B0604020202020204" pitchFamily="34" charset="0"/>
                <a:cs typeface="Arial" panose="020B0604020202020204" pitchFamily="34" charset="0"/>
                <a:hlinkClick r:id="rId8"/>
              </a:rPr>
              <a:t>https://www.england.nhs.uk/long-read/guidance-note-virtual-ward-care-for-people-with-acute-respiratory-infection-including-chronic-obstructive-pulmonary-disease/</a:t>
            </a:r>
            <a:r>
              <a:rPr lang="en-IN" sz="800" dirty="0">
                <a:latin typeface="Arial" panose="020B0604020202020204" pitchFamily="34" charset="0"/>
                <a:cs typeface="Arial" panose="020B0604020202020204" pitchFamily="34" charset="0"/>
              </a:rPr>
              <a:t> [Accessed 5 Aug. 2026].</a:t>
            </a:r>
          </a:p>
          <a:p>
            <a:pPr lvl="0">
              <a:lnSpc>
                <a:spcPct val="80000"/>
              </a:lnSpc>
            </a:pPr>
            <a:r>
              <a:rPr lang="en-IN" sz="800" dirty="0">
                <a:latin typeface="Arial" panose="020B0604020202020204" pitchFamily="34" charset="0"/>
                <a:cs typeface="Arial" panose="020B0604020202020204" pitchFamily="34" charset="0"/>
              </a:rPr>
              <a:t>NHS England (2024a). </a:t>
            </a:r>
            <a:r>
              <a:rPr lang="en-IN" sz="800" i="1" dirty="0">
                <a:latin typeface="Arial" panose="020B0604020202020204" pitchFamily="34" charset="0"/>
                <a:cs typeface="Arial" panose="020B0604020202020204" pitchFamily="34" charset="0"/>
              </a:rPr>
              <a:t>NHS England, pulmonary rehabilitation</a:t>
            </a:r>
            <a:r>
              <a:rPr lang="en-IN" sz="800" dirty="0">
                <a:latin typeface="Arial" panose="020B0604020202020204" pitchFamily="34" charset="0"/>
                <a:cs typeface="Arial" panose="020B0604020202020204" pitchFamily="34" charset="0"/>
              </a:rPr>
              <a:t>. [online] </a:t>
            </a:r>
            <a:r>
              <a:rPr lang="en-IN" sz="800" i="1" dirty="0">
                <a:latin typeface="Arial" panose="020B0604020202020204" pitchFamily="34" charset="0"/>
                <a:cs typeface="Arial" panose="020B0604020202020204" pitchFamily="34" charset="0"/>
              </a:rPr>
              <a:t>NHS England</a:t>
            </a:r>
            <a:r>
              <a:rPr lang="en-IN" sz="800" dirty="0">
                <a:latin typeface="Arial" panose="020B0604020202020204" pitchFamily="34" charset="0"/>
                <a:cs typeface="Arial" panose="020B0604020202020204" pitchFamily="34" charset="0"/>
              </a:rPr>
              <a:t>. Available at: </a:t>
            </a:r>
            <a:r>
              <a:rPr lang="en-IN" sz="800" u="sng" dirty="0">
                <a:latin typeface="Arial" panose="020B0604020202020204" pitchFamily="34" charset="0"/>
                <a:cs typeface="Arial" panose="020B0604020202020204" pitchFamily="34" charset="0"/>
                <a:hlinkClick r:id="rId9"/>
              </a:rPr>
              <a:t>https://www.england.nhs.uk/ourwork/clinical-policy/respiratory-disease/pulmonary-rehabilitation/</a:t>
            </a:r>
            <a:r>
              <a:rPr lang="en-IN" sz="800" dirty="0">
                <a:latin typeface="Arial" panose="020B0604020202020204" pitchFamily="34" charset="0"/>
                <a:cs typeface="Arial" panose="020B0604020202020204" pitchFamily="34" charset="0"/>
              </a:rPr>
              <a:t> [Accessed 5 Aug. 2026].</a:t>
            </a:r>
          </a:p>
          <a:p>
            <a:pPr lvl="0">
              <a:lnSpc>
                <a:spcPct val="80000"/>
              </a:lnSpc>
            </a:pPr>
            <a:r>
              <a:rPr lang="en-IN" sz="800" dirty="0">
                <a:latin typeface="Arial" panose="020B0604020202020204" pitchFamily="34" charset="0"/>
                <a:cs typeface="Arial" panose="020B0604020202020204" pitchFamily="34" charset="0"/>
              </a:rPr>
              <a:t>NHS England (2026). </a:t>
            </a:r>
            <a:r>
              <a:rPr lang="en-IN" sz="800" i="1" dirty="0">
                <a:latin typeface="Arial" panose="020B0604020202020204" pitchFamily="34" charset="0"/>
                <a:cs typeface="Arial" panose="020B0604020202020204" pitchFamily="34" charset="0"/>
              </a:rPr>
              <a:t>NHS England » chronic obstructive pulmonary disease: Commissioning strategies and resources</a:t>
            </a:r>
            <a:r>
              <a:rPr lang="en-IN" sz="800" dirty="0">
                <a:latin typeface="Arial" panose="020B0604020202020204" pitchFamily="34" charset="0"/>
                <a:cs typeface="Arial" panose="020B0604020202020204" pitchFamily="34" charset="0"/>
              </a:rPr>
              <a:t>. [online] </a:t>
            </a:r>
            <a:r>
              <a:rPr lang="en-IN" sz="800" i="1" dirty="0">
                <a:latin typeface="Arial" panose="020B0604020202020204" pitchFamily="34" charset="0"/>
                <a:cs typeface="Arial" panose="020B0604020202020204" pitchFamily="34" charset="0"/>
              </a:rPr>
              <a:t>England.nhs.uk</a:t>
            </a:r>
            <a:r>
              <a:rPr lang="en-IN" sz="800" dirty="0">
                <a:latin typeface="Arial" panose="020B0604020202020204" pitchFamily="34" charset="0"/>
                <a:cs typeface="Arial" panose="020B0604020202020204" pitchFamily="34" charset="0"/>
              </a:rPr>
              <a:t>. Available at: </a:t>
            </a:r>
            <a:r>
              <a:rPr lang="en-IN" sz="800" u="sng" dirty="0">
                <a:latin typeface="Arial" panose="020B0604020202020204" pitchFamily="34" charset="0"/>
                <a:cs typeface="Arial" panose="020B0604020202020204" pitchFamily="34" charset="0"/>
                <a:hlinkClick r:id="rId10"/>
              </a:rPr>
              <a:t>https://www.england.nhs.uk/long-read/copd-commissioning-strategies-resources/</a:t>
            </a:r>
            <a:r>
              <a:rPr lang="en-IN" sz="800" dirty="0">
                <a:latin typeface="Arial" panose="020B0604020202020204" pitchFamily="34" charset="0"/>
                <a:cs typeface="Arial" panose="020B0604020202020204" pitchFamily="34" charset="0"/>
              </a:rPr>
              <a:t> [Accessed 5 Aug. 2026].</a:t>
            </a:r>
          </a:p>
          <a:p>
            <a:pPr lvl="0">
              <a:lnSpc>
                <a:spcPct val="80000"/>
              </a:lnSpc>
            </a:pPr>
            <a:r>
              <a:rPr lang="en-IN" sz="800" dirty="0">
                <a:latin typeface="Arial" panose="020B0604020202020204" pitchFamily="34" charset="0"/>
                <a:cs typeface="Arial" panose="020B0604020202020204" pitchFamily="34" charset="0"/>
              </a:rPr>
              <a:t>NICE (2025). </a:t>
            </a:r>
            <a:r>
              <a:rPr lang="en-IN" sz="800" i="1" dirty="0">
                <a:latin typeface="Arial" panose="020B0604020202020204" pitchFamily="34" charset="0"/>
                <a:cs typeface="Arial" panose="020B0604020202020204" pitchFamily="34" charset="0"/>
              </a:rPr>
              <a:t>Chronic obstructive pulmonary disease</a:t>
            </a:r>
            <a:r>
              <a:rPr lang="en-IN" sz="800" dirty="0">
                <a:latin typeface="Arial" panose="020B0604020202020204" pitchFamily="34" charset="0"/>
                <a:cs typeface="Arial" panose="020B0604020202020204" pitchFamily="34" charset="0"/>
              </a:rPr>
              <a:t>. [online] </a:t>
            </a:r>
            <a:r>
              <a:rPr lang="en-IN" sz="800" i="1" dirty="0">
                <a:latin typeface="Arial" panose="020B0604020202020204" pitchFamily="34" charset="0"/>
                <a:cs typeface="Arial" panose="020B0604020202020204" pitchFamily="34" charset="0"/>
              </a:rPr>
              <a:t>NICE</a:t>
            </a:r>
            <a:r>
              <a:rPr lang="en-IN" sz="800" dirty="0">
                <a:latin typeface="Arial" panose="020B0604020202020204" pitchFamily="34" charset="0"/>
                <a:cs typeface="Arial" panose="020B0604020202020204" pitchFamily="34" charset="0"/>
              </a:rPr>
              <a:t>. Available at: </a:t>
            </a:r>
            <a:r>
              <a:rPr lang="en-IN" sz="800" u="sng" dirty="0">
                <a:latin typeface="Arial" panose="020B0604020202020204" pitchFamily="34" charset="0"/>
                <a:cs typeface="Arial" panose="020B0604020202020204" pitchFamily="34" charset="0"/>
                <a:hlinkClick r:id="rId11"/>
              </a:rPr>
              <a:t>https://cks.nice.org.uk/topics/chronic-obstructive-pulmonary-disease/</a:t>
            </a:r>
            <a:r>
              <a:rPr lang="en-IN" sz="800" dirty="0">
                <a:latin typeface="Arial" panose="020B0604020202020204" pitchFamily="34" charset="0"/>
                <a:cs typeface="Arial" panose="020B0604020202020204" pitchFamily="34" charset="0"/>
              </a:rPr>
              <a:t> [Accessed 5 Aug. 2026].</a:t>
            </a:r>
          </a:p>
          <a:p>
            <a:pPr lvl="0">
              <a:lnSpc>
                <a:spcPct val="80000"/>
              </a:lnSpc>
            </a:pPr>
            <a:r>
              <a:rPr lang="en-IN" sz="800" dirty="0">
                <a:latin typeface="Arial" panose="020B0604020202020204" pitchFamily="34" charset="0"/>
                <a:cs typeface="Arial" panose="020B0604020202020204" pitchFamily="34" charset="0"/>
              </a:rPr>
              <a:t>NICE (2025b). </a:t>
            </a:r>
            <a:r>
              <a:rPr lang="en-IN" sz="800" i="1" dirty="0">
                <a:latin typeface="Arial" panose="020B0604020202020204" pitchFamily="34" charset="0"/>
                <a:cs typeface="Arial" panose="020B0604020202020204" pitchFamily="34" charset="0"/>
              </a:rPr>
              <a:t>Recommendations | chronic obstructive pulmonary disease in over 16s: Diagnosis and management | guidance | NICE</a:t>
            </a:r>
            <a:r>
              <a:rPr lang="en-IN" sz="800" dirty="0">
                <a:latin typeface="Arial" panose="020B0604020202020204" pitchFamily="34" charset="0"/>
                <a:cs typeface="Arial" panose="020B0604020202020204" pitchFamily="34" charset="0"/>
              </a:rPr>
              <a:t>. [online] </a:t>
            </a:r>
            <a:r>
              <a:rPr lang="en-IN" sz="800" i="1" dirty="0">
                <a:latin typeface="Arial" panose="020B0604020202020204" pitchFamily="34" charset="0"/>
                <a:cs typeface="Arial" panose="020B0604020202020204" pitchFamily="34" charset="0"/>
              </a:rPr>
              <a:t>Nice.org.uk</a:t>
            </a:r>
            <a:r>
              <a:rPr lang="en-IN" sz="800" dirty="0">
                <a:latin typeface="Arial" panose="020B0604020202020204" pitchFamily="34" charset="0"/>
                <a:cs typeface="Arial" panose="020B0604020202020204" pitchFamily="34" charset="0"/>
              </a:rPr>
              <a:t>. NICE. Available at: </a:t>
            </a:r>
            <a:r>
              <a:rPr lang="en-IN" sz="800" u="sng" dirty="0">
                <a:latin typeface="Arial" panose="020B0604020202020204" pitchFamily="34" charset="0"/>
                <a:cs typeface="Arial" panose="020B0604020202020204" pitchFamily="34" charset="0"/>
                <a:hlinkClick r:id="rId12"/>
              </a:rPr>
              <a:t>https://www.nice.org.uk/guidance/ng115/chapter/Recommendations</a:t>
            </a:r>
            <a:r>
              <a:rPr lang="en-IN" sz="800" dirty="0">
                <a:latin typeface="Arial" panose="020B0604020202020204" pitchFamily="34" charset="0"/>
                <a:cs typeface="Arial" panose="020B0604020202020204" pitchFamily="34" charset="0"/>
              </a:rPr>
              <a:t> [Accessed 5 Aug. 2026].</a:t>
            </a:r>
          </a:p>
          <a:p>
            <a:pPr lvl="0">
              <a:lnSpc>
                <a:spcPct val="80000"/>
              </a:lnSpc>
            </a:pPr>
            <a:r>
              <a:rPr lang="en-IN" sz="800" dirty="0">
                <a:latin typeface="Arial" panose="020B0604020202020204" pitchFamily="34" charset="0"/>
                <a:cs typeface="Arial" panose="020B0604020202020204" pitchFamily="34" charset="0"/>
              </a:rPr>
              <a:t>NICE CKS</a:t>
            </a:r>
            <a:r>
              <a:rPr lang="en-IN" sz="800" b="1" dirty="0">
                <a:latin typeface="Arial" panose="020B0604020202020204" pitchFamily="34" charset="0"/>
                <a:cs typeface="Arial" panose="020B0604020202020204" pitchFamily="34" charset="0"/>
              </a:rPr>
              <a:t> </a:t>
            </a:r>
            <a:r>
              <a:rPr lang="en-IN" sz="800" dirty="0">
                <a:latin typeface="Arial" panose="020B0604020202020204" pitchFamily="34" charset="0"/>
                <a:cs typeface="Arial" panose="020B0604020202020204" pitchFamily="34" charset="0"/>
              </a:rPr>
              <a:t>(2025c). </a:t>
            </a:r>
            <a:r>
              <a:rPr lang="en-IN" sz="800" i="1" dirty="0">
                <a:latin typeface="Arial" panose="020B0604020202020204" pitchFamily="34" charset="0"/>
                <a:cs typeface="Arial" panose="020B0604020202020204" pitchFamily="34" charset="0"/>
              </a:rPr>
              <a:t>Stable chronic obstructive pulmonary disease</a:t>
            </a:r>
            <a:r>
              <a:rPr lang="en-IN" sz="800" dirty="0">
                <a:latin typeface="Arial" panose="020B0604020202020204" pitchFamily="34" charset="0"/>
                <a:cs typeface="Arial" panose="020B0604020202020204" pitchFamily="34" charset="0"/>
              </a:rPr>
              <a:t>. [online] </a:t>
            </a:r>
            <a:r>
              <a:rPr lang="en-IN" sz="800" i="1" dirty="0">
                <a:latin typeface="Arial" panose="020B0604020202020204" pitchFamily="34" charset="0"/>
                <a:cs typeface="Arial" panose="020B0604020202020204" pitchFamily="34" charset="0"/>
              </a:rPr>
              <a:t>NICE</a:t>
            </a:r>
            <a:r>
              <a:rPr lang="en-IN" sz="800" dirty="0">
                <a:latin typeface="Arial" panose="020B0604020202020204" pitchFamily="34" charset="0"/>
                <a:cs typeface="Arial" panose="020B0604020202020204" pitchFamily="34" charset="0"/>
              </a:rPr>
              <a:t>. Available at: </a:t>
            </a:r>
            <a:r>
              <a:rPr lang="en-IN" sz="800" u="sng" dirty="0">
                <a:latin typeface="Arial" panose="020B0604020202020204" pitchFamily="34" charset="0"/>
                <a:cs typeface="Arial" panose="020B0604020202020204" pitchFamily="34" charset="0"/>
                <a:hlinkClick r:id="rId13"/>
              </a:rPr>
              <a:t>https://cks.nice.org.uk/topics/chronic-obstructive-pulmonary-disease/management/stable-copd/</a:t>
            </a:r>
            <a:r>
              <a:rPr lang="en-IN" sz="800" dirty="0">
                <a:latin typeface="Arial" panose="020B0604020202020204" pitchFamily="34" charset="0"/>
                <a:cs typeface="Arial" panose="020B0604020202020204" pitchFamily="34" charset="0"/>
              </a:rPr>
              <a:t> [Accessed 5 Aug. 2026]</a:t>
            </a:r>
            <a:r>
              <a:rPr lang="en-US" sz="800" dirty="0">
                <a:latin typeface="Arial" panose="020B0604020202020204" pitchFamily="34" charset="0"/>
                <a:cs typeface="Arial" panose="020B0604020202020204" pitchFamily="34" charset="0"/>
              </a:rPr>
              <a:t>.</a:t>
            </a:r>
            <a:endParaRPr lang="en-IN" sz="800" dirty="0">
              <a:latin typeface="Arial" panose="020B0604020202020204" pitchFamily="34" charset="0"/>
              <a:cs typeface="Arial" panose="020B0604020202020204" pitchFamily="34" charset="0"/>
            </a:endParaRPr>
          </a:p>
          <a:p>
            <a:pPr lvl="0">
              <a:lnSpc>
                <a:spcPct val="80000"/>
              </a:lnSpc>
            </a:pPr>
            <a:r>
              <a:rPr lang="en-IN" sz="800" dirty="0">
                <a:latin typeface="Arial" panose="020B0604020202020204" pitchFamily="34" charset="0"/>
                <a:cs typeface="Arial" panose="020B0604020202020204" pitchFamily="34" charset="0"/>
              </a:rPr>
              <a:t>Respiratory London (2024). </a:t>
            </a:r>
            <a:r>
              <a:rPr lang="en-IN" sz="800" i="1" dirty="0">
                <a:latin typeface="Arial" panose="020B0604020202020204" pitchFamily="34" charset="0"/>
                <a:cs typeface="Arial" panose="020B0604020202020204" pitchFamily="34" charset="0"/>
              </a:rPr>
              <a:t>Chronic obstructive pulmonary disease (COPD, previously known as emphysema and chronic bronchitis)</a:t>
            </a:r>
            <a:r>
              <a:rPr lang="en-IN" sz="800" dirty="0">
                <a:latin typeface="Arial" panose="020B0604020202020204" pitchFamily="34" charset="0"/>
                <a:cs typeface="Arial" panose="020B0604020202020204" pitchFamily="34" charset="0"/>
              </a:rPr>
              <a:t>. [online] </a:t>
            </a:r>
            <a:r>
              <a:rPr lang="en-IN" sz="800" i="1" dirty="0">
                <a:latin typeface="Arial" panose="020B0604020202020204" pitchFamily="34" charset="0"/>
                <a:cs typeface="Arial" panose="020B0604020202020204" pitchFamily="34" charset="0"/>
              </a:rPr>
              <a:t>Respiratorylondon.co.uk</a:t>
            </a:r>
            <a:r>
              <a:rPr lang="en-IN" sz="800" dirty="0">
                <a:latin typeface="Arial" panose="020B0604020202020204" pitchFamily="34" charset="0"/>
                <a:cs typeface="Arial" panose="020B0604020202020204" pitchFamily="34" charset="0"/>
              </a:rPr>
              <a:t>. Available at: </a:t>
            </a:r>
            <a:r>
              <a:rPr lang="en-IN" sz="800" u="sng" dirty="0">
                <a:latin typeface="Arial" panose="020B0604020202020204" pitchFamily="34" charset="0"/>
                <a:cs typeface="Arial" panose="020B0604020202020204" pitchFamily="34" charset="0"/>
                <a:hlinkClick r:id="rId14"/>
              </a:rPr>
              <a:t>https://respiratorylondon.co.uk/chronic-obstructive-pulmonary-disease-copd-previously-known-as-emphysema-and-chronic-bronchitis/</a:t>
            </a:r>
            <a:r>
              <a:rPr lang="en-IN" sz="800" dirty="0">
                <a:latin typeface="Arial" panose="020B0604020202020204" pitchFamily="34" charset="0"/>
                <a:cs typeface="Arial" panose="020B0604020202020204" pitchFamily="34" charset="0"/>
              </a:rPr>
              <a:t> [Accessed 5 Aug. 2026]. </a:t>
            </a:r>
          </a:p>
          <a:p>
            <a:pPr lvl="0">
              <a:lnSpc>
                <a:spcPct val="80000"/>
              </a:lnSpc>
            </a:pPr>
            <a:r>
              <a:rPr lang="en-IN" sz="800" dirty="0">
                <a:latin typeface="Arial" panose="020B0604020202020204" pitchFamily="34" charset="0"/>
                <a:cs typeface="Arial" panose="020B0604020202020204" pitchFamily="34" charset="0"/>
              </a:rPr>
              <a:t>Responsum Health (2025). </a:t>
            </a:r>
            <a:r>
              <a:rPr lang="en-IN" sz="800" i="1" dirty="0">
                <a:latin typeface="Arial" panose="020B0604020202020204" pitchFamily="34" charset="0"/>
                <a:cs typeface="Arial" panose="020B0604020202020204" pitchFamily="34" charset="0"/>
              </a:rPr>
              <a:t>What is COPD? A simple guide to understanding your lungs - responsum health</a:t>
            </a:r>
            <a:r>
              <a:rPr lang="en-IN" sz="800" dirty="0">
                <a:latin typeface="Arial" panose="020B0604020202020204" pitchFamily="34" charset="0"/>
                <a:cs typeface="Arial" panose="020B0604020202020204" pitchFamily="34" charset="0"/>
              </a:rPr>
              <a:t>. [online] </a:t>
            </a:r>
            <a:r>
              <a:rPr lang="en-IN" sz="800" i="1" dirty="0">
                <a:latin typeface="Arial" panose="020B0604020202020204" pitchFamily="34" charset="0"/>
                <a:cs typeface="Arial" panose="020B0604020202020204" pitchFamily="34" charset="0"/>
              </a:rPr>
              <a:t>Responsum Health</a:t>
            </a:r>
            <a:r>
              <a:rPr lang="en-IN" sz="800" dirty="0">
                <a:latin typeface="Arial" panose="020B0604020202020204" pitchFamily="34" charset="0"/>
                <a:cs typeface="Arial" panose="020B0604020202020204" pitchFamily="34" charset="0"/>
              </a:rPr>
              <a:t>. Available at: </a:t>
            </a:r>
            <a:r>
              <a:rPr lang="en-IN" sz="800" u="sng" dirty="0">
                <a:latin typeface="Arial" panose="020B0604020202020204" pitchFamily="34" charset="0"/>
                <a:cs typeface="Arial" panose="020B0604020202020204" pitchFamily="34" charset="0"/>
                <a:hlinkClick r:id="rId15"/>
              </a:rPr>
              <a:t>https://responsumhealth.com/conditions/copd/what-is-copd/</a:t>
            </a:r>
            <a:r>
              <a:rPr lang="en-IN" sz="800" dirty="0">
                <a:latin typeface="Arial" panose="020B0604020202020204" pitchFamily="34" charset="0"/>
                <a:cs typeface="Arial" panose="020B0604020202020204" pitchFamily="34" charset="0"/>
              </a:rPr>
              <a:t> [Accessed 5 Aug. 2026].</a:t>
            </a:r>
          </a:p>
          <a:p>
            <a:pPr lvl="0">
              <a:lnSpc>
                <a:spcPct val="80000"/>
              </a:lnSpc>
            </a:pPr>
            <a:r>
              <a:rPr lang="en-IN" sz="800" dirty="0">
                <a:latin typeface="Arial" panose="020B0604020202020204" pitchFamily="34" charset="0"/>
                <a:cs typeface="Arial" panose="020B0604020202020204" pitchFamily="34" charset="0"/>
              </a:rPr>
              <a:t>OHID (2024). </a:t>
            </a:r>
            <a:r>
              <a:rPr lang="en-IN" sz="800" i="1" dirty="0">
                <a:latin typeface="Arial" panose="020B0604020202020204" pitchFamily="34" charset="0"/>
                <a:cs typeface="Arial" panose="020B0604020202020204" pitchFamily="34" charset="0"/>
              </a:rPr>
              <a:t>Public health profiles - OHID</a:t>
            </a:r>
            <a:r>
              <a:rPr lang="en-IN" sz="800" dirty="0">
                <a:latin typeface="Arial" panose="020B0604020202020204" pitchFamily="34" charset="0"/>
                <a:cs typeface="Arial" panose="020B0604020202020204" pitchFamily="34" charset="0"/>
              </a:rPr>
              <a:t>. [online] </a:t>
            </a:r>
            <a:r>
              <a:rPr lang="en-IN" sz="800" i="1" dirty="0">
                <a:latin typeface="Arial" panose="020B0604020202020204" pitchFamily="34" charset="0"/>
                <a:cs typeface="Arial" panose="020B0604020202020204" pitchFamily="34" charset="0"/>
              </a:rPr>
              <a:t>fingertips.phe.org.uk</a:t>
            </a:r>
            <a:r>
              <a:rPr lang="en-IN" sz="800" dirty="0">
                <a:latin typeface="Arial" panose="020B0604020202020204" pitchFamily="34" charset="0"/>
                <a:cs typeface="Arial" panose="020B0604020202020204" pitchFamily="34" charset="0"/>
              </a:rPr>
              <a:t>. Available at: </a:t>
            </a:r>
            <a:r>
              <a:rPr lang="en-IN" sz="800" u="sng" dirty="0">
                <a:latin typeface="Arial" panose="020B0604020202020204" pitchFamily="34" charset="0"/>
                <a:cs typeface="Arial" panose="020B0604020202020204" pitchFamily="34" charset="0"/>
                <a:hlinkClick r:id="rId16"/>
              </a:rPr>
              <a:t>https://fingertips.phe.org.uk/search/COPD</a:t>
            </a:r>
            <a:r>
              <a:rPr lang="en-IN" sz="800" dirty="0">
                <a:latin typeface="Arial" panose="020B0604020202020204" pitchFamily="34" charset="0"/>
                <a:cs typeface="Arial" panose="020B0604020202020204" pitchFamily="34" charset="0"/>
              </a:rPr>
              <a:t> [Accessed 5 Aug. 2026].</a:t>
            </a:r>
          </a:p>
          <a:p>
            <a:pPr lvl="0">
              <a:lnSpc>
                <a:spcPct val="80000"/>
              </a:lnSpc>
            </a:pPr>
            <a:r>
              <a:rPr lang="en-GB" sz="800" dirty="0">
                <a:latin typeface="Arial" panose="020B0604020202020204" pitchFamily="34" charset="0"/>
                <a:cs typeface="Arial" panose="020B0604020202020204" pitchFamily="34" charset="0"/>
              </a:rPr>
              <a:t>Siraj, R.A., 2025. COPD and comorbid mental health: addressing anxiety, and depression, and their clinical management. </a:t>
            </a:r>
            <a:r>
              <a:rPr lang="en-GB" sz="800" i="1" dirty="0">
                <a:latin typeface="Arial" panose="020B0604020202020204" pitchFamily="34" charset="0"/>
                <a:cs typeface="Arial" panose="020B0604020202020204" pitchFamily="34" charset="0"/>
              </a:rPr>
              <a:t>Medicina</a:t>
            </a:r>
            <a:r>
              <a:rPr lang="en-GB" sz="800" dirty="0">
                <a:latin typeface="Arial" panose="020B0604020202020204" pitchFamily="34" charset="0"/>
                <a:cs typeface="Arial" panose="020B0604020202020204" pitchFamily="34" charset="0"/>
              </a:rPr>
              <a:t>, </a:t>
            </a:r>
            <a:r>
              <a:rPr lang="en-GB" sz="800" i="1" dirty="0">
                <a:latin typeface="Arial" panose="020B0604020202020204" pitchFamily="34" charset="0"/>
                <a:cs typeface="Arial" panose="020B0604020202020204" pitchFamily="34" charset="0"/>
              </a:rPr>
              <a:t>61</a:t>
            </a:r>
            <a:r>
              <a:rPr lang="en-GB" sz="800" dirty="0">
                <a:latin typeface="Arial" panose="020B0604020202020204" pitchFamily="34" charset="0"/>
                <a:cs typeface="Arial" panose="020B0604020202020204" pitchFamily="34" charset="0"/>
              </a:rPr>
              <a:t>(8), p.1426. </a:t>
            </a:r>
            <a:r>
              <a:rPr lang="en-GB" sz="800" u="sng" dirty="0">
                <a:latin typeface="Arial" panose="020B0604020202020204" pitchFamily="34" charset="0"/>
                <a:cs typeface="Arial" panose="020B0604020202020204" pitchFamily="34" charset="0"/>
                <a:hlinkClick r:id="rId17"/>
              </a:rPr>
              <a:t>https://www.mdpi.com/1648-9144/61/8/1426</a:t>
            </a:r>
            <a:r>
              <a:rPr lang="en-GB" sz="800" dirty="0">
                <a:latin typeface="Arial" panose="020B0604020202020204" pitchFamily="34" charset="0"/>
                <a:cs typeface="Arial" panose="020B0604020202020204" pitchFamily="34" charset="0"/>
              </a:rPr>
              <a:t> </a:t>
            </a:r>
            <a:endParaRPr lang="en-IN" sz="800" dirty="0">
              <a:latin typeface="Arial" panose="020B0604020202020204" pitchFamily="34" charset="0"/>
              <a:cs typeface="Arial" panose="020B0604020202020204" pitchFamily="34" charset="0"/>
            </a:endParaRPr>
          </a:p>
          <a:p>
            <a:pPr lvl="0">
              <a:lnSpc>
                <a:spcPct val="80000"/>
              </a:lnSpc>
            </a:pPr>
            <a:r>
              <a:rPr lang="en-GB" sz="800" dirty="0">
                <a:latin typeface="Arial" panose="020B0604020202020204" pitchFamily="34" charset="0"/>
                <a:cs typeface="Arial" panose="020B0604020202020204" pitchFamily="34" charset="0"/>
              </a:rPr>
              <a:t>Stone, P.W., Hickman, K., Holmes, S., Feary, J.R. and Quint, J.K., 2022. Comparison of COPD primary care in </a:t>
            </a:r>
            <a:r>
              <a:rPr lang="en-GB" sz="800" dirty="0" err="1">
                <a:latin typeface="Arial" panose="020B0604020202020204" pitchFamily="34" charset="0"/>
                <a:cs typeface="Arial" panose="020B0604020202020204" pitchFamily="34" charset="0"/>
              </a:rPr>
              <a:t>england</a:t>
            </a:r>
            <a:r>
              <a:rPr lang="en-GB" sz="800" dirty="0">
                <a:latin typeface="Arial" panose="020B0604020202020204" pitchFamily="34" charset="0"/>
                <a:cs typeface="Arial" panose="020B0604020202020204" pitchFamily="34" charset="0"/>
              </a:rPr>
              <a:t>, </a:t>
            </a:r>
            <a:r>
              <a:rPr lang="en-GB" sz="800" dirty="0" err="1">
                <a:latin typeface="Arial" panose="020B0604020202020204" pitchFamily="34" charset="0"/>
                <a:cs typeface="Arial" panose="020B0604020202020204" pitchFamily="34" charset="0"/>
              </a:rPr>
              <a:t>scotland</a:t>
            </a:r>
            <a:r>
              <a:rPr lang="en-GB" sz="800" dirty="0">
                <a:latin typeface="Arial" panose="020B0604020202020204" pitchFamily="34" charset="0"/>
                <a:cs typeface="Arial" panose="020B0604020202020204" pitchFamily="34" charset="0"/>
              </a:rPr>
              <a:t>, </a:t>
            </a:r>
            <a:r>
              <a:rPr lang="en-GB" sz="800" dirty="0" err="1">
                <a:latin typeface="Arial" panose="020B0604020202020204" pitchFamily="34" charset="0"/>
                <a:cs typeface="Arial" panose="020B0604020202020204" pitchFamily="34" charset="0"/>
              </a:rPr>
              <a:t>wales</a:t>
            </a:r>
            <a:r>
              <a:rPr lang="en-GB" sz="800" dirty="0">
                <a:latin typeface="Arial" panose="020B0604020202020204" pitchFamily="34" charset="0"/>
                <a:cs typeface="Arial" panose="020B0604020202020204" pitchFamily="34" charset="0"/>
              </a:rPr>
              <a:t>, and northern Ireland. </a:t>
            </a:r>
            <a:r>
              <a:rPr lang="en-GB" sz="800" i="1" dirty="0">
                <a:latin typeface="Arial" panose="020B0604020202020204" pitchFamily="34" charset="0"/>
                <a:cs typeface="Arial" panose="020B0604020202020204" pitchFamily="34" charset="0"/>
              </a:rPr>
              <a:t>NPJ primary care respiratory medicine</a:t>
            </a:r>
            <a:r>
              <a:rPr lang="en-GB" sz="800" dirty="0">
                <a:latin typeface="Arial" panose="020B0604020202020204" pitchFamily="34" charset="0"/>
                <a:cs typeface="Arial" panose="020B0604020202020204" pitchFamily="34" charset="0"/>
              </a:rPr>
              <a:t>, </a:t>
            </a:r>
            <a:r>
              <a:rPr lang="en-GB" sz="800" i="1" dirty="0">
                <a:latin typeface="Arial" panose="020B0604020202020204" pitchFamily="34" charset="0"/>
                <a:cs typeface="Arial" panose="020B0604020202020204" pitchFamily="34" charset="0"/>
              </a:rPr>
              <a:t>32</a:t>
            </a:r>
            <a:r>
              <a:rPr lang="en-GB" sz="800" dirty="0">
                <a:latin typeface="Arial" panose="020B0604020202020204" pitchFamily="34" charset="0"/>
                <a:cs typeface="Arial" panose="020B0604020202020204" pitchFamily="34" charset="0"/>
              </a:rPr>
              <a:t>(1), p.46. </a:t>
            </a:r>
            <a:r>
              <a:rPr lang="en-GB" sz="800" u="sng" dirty="0">
                <a:latin typeface="Arial" panose="020B0604020202020204" pitchFamily="34" charset="0"/>
                <a:cs typeface="Arial" panose="020B0604020202020204" pitchFamily="34" charset="0"/>
                <a:hlinkClick r:id="rId18"/>
              </a:rPr>
              <a:t>https://www.nature.com/articles/s41533-022-00305-8.pdf</a:t>
            </a:r>
            <a:r>
              <a:rPr lang="en-GB" sz="800" dirty="0">
                <a:latin typeface="Arial" panose="020B0604020202020204" pitchFamily="34" charset="0"/>
                <a:cs typeface="Arial" panose="020B0604020202020204" pitchFamily="34" charset="0"/>
              </a:rPr>
              <a:t> </a:t>
            </a:r>
            <a:endParaRPr lang="en-IN" sz="800" dirty="0">
              <a:latin typeface="Arial" panose="020B0604020202020204" pitchFamily="34" charset="0"/>
              <a:cs typeface="Arial" panose="020B0604020202020204" pitchFamily="34" charset="0"/>
            </a:endParaRPr>
          </a:p>
          <a:p>
            <a:pPr lvl="0">
              <a:lnSpc>
                <a:spcPct val="80000"/>
              </a:lnSpc>
            </a:pPr>
            <a:r>
              <a:rPr lang="en-GB" sz="800" dirty="0">
                <a:latin typeface="Arial" panose="020B0604020202020204" pitchFamily="34" charset="0"/>
                <a:cs typeface="Arial" panose="020B0604020202020204" pitchFamily="34" charset="0"/>
              </a:rPr>
              <a:t>Stone, P.W., Osen, M., Ellis, A., Coaker, R. and Quint, J.K., 2023. Prevalence of chronic obstructive pulmonary disease in England from 2000 to 2019. </a:t>
            </a:r>
            <a:r>
              <a:rPr lang="en-GB" sz="800" i="1" dirty="0">
                <a:latin typeface="Arial" panose="020B0604020202020204" pitchFamily="34" charset="0"/>
                <a:cs typeface="Arial" panose="020B0604020202020204" pitchFamily="34" charset="0"/>
              </a:rPr>
              <a:t>International Journal of Chronic Obstructive Pulmonary Disease</a:t>
            </a:r>
            <a:r>
              <a:rPr lang="en-GB" sz="800" dirty="0">
                <a:latin typeface="Arial" panose="020B0604020202020204" pitchFamily="34" charset="0"/>
                <a:cs typeface="Arial" panose="020B0604020202020204" pitchFamily="34" charset="0"/>
              </a:rPr>
              <a:t>, pp.1565-1574. </a:t>
            </a:r>
            <a:r>
              <a:rPr lang="en-GB" sz="800" u="sng" dirty="0">
                <a:latin typeface="Arial" panose="020B0604020202020204" pitchFamily="34" charset="0"/>
                <a:cs typeface="Arial" panose="020B0604020202020204" pitchFamily="34" charset="0"/>
                <a:hlinkClick r:id="rId19"/>
              </a:rPr>
              <a:t>https://www.tandfonline.com/doi/pdf/10.2147/COPD.S411739</a:t>
            </a:r>
            <a:r>
              <a:rPr lang="en-GB" sz="800" dirty="0">
                <a:latin typeface="Arial" panose="020B0604020202020204" pitchFamily="34" charset="0"/>
                <a:cs typeface="Arial" panose="020B0604020202020204" pitchFamily="34" charset="0"/>
              </a:rPr>
              <a:t> </a:t>
            </a:r>
            <a:endParaRPr lang="en-IN" sz="800" dirty="0">
              <a:latin typeface="Arial" panose="020B0604020202020204" pitchFamily="34" charset="0"/>
              <a:cs typeface="Arial" panose="020B0604020202020204" pitchFamily="34" charset="0"/>
            </a:endParaRPr>
          </a:p>
          <a:p>
            <a:pPr lvl="0">
              <a:lnSpc>
                <a:spcPct val="80000"/>
              </a:lnSpc>
            </a:pPr>
            <a:r>
              <a:rPr lang="en-IN" sz="800" dirty="0">
                <a:latin typeface="Arial" panose="020B0604020202020204" pitchFamily="34" charset="0"/>
                <a:cs typeface="Arial" panose="020B0604020202020204" pitchFamily="34" charset="0"/>
              </a:rPr>
              <a:t>World Health Organization (2021). </a:t>
            </a:r>
            <a:r>
              <a:rPr lang="en-IN" sz="800" i="1" dirty="0">
                <a:latin typeface="Arial" panose="020B0604020202020204" pitchFamily="34" charset="0"/>
                <a:cs typeface="Arial" panose="020B0604020202020204" pitchFamily="34" charset="0"/>
              </a:rPr>
              <a:t>Chronic obstructive pulmonary disease (COPD)</a:t>
            </a:r>
            <a:r>
              <a:rPr lang="en-IN" sz="800" dirty="0">
                <a:latin typeface="Arial" panose="020B0604020202020204" pitchFamily="34" charset="0"/>
                <a:cs typeface="Arial" panose="020B0604020202020204" pitchFamily="34" charset="0"/>
              </a:rPr>
              <a:t>. [online] </a:t>
            </a:r>
            <a:r>
              <a:rPr lang="en-IN" sz="800" i="1" dirty="0">
                <a:latin typeface="Arial" panose="020B0604020202020204" pitchFamily="34" charset="0"/>
                <a:cs typeface="Arial" panose="020B0604020202020204" pitchFamily="34" charset="0"/>
              </a:rPr>
              <a:t>Who.int</a:t>
            </a:r>
            <a:r>
              <a:rPr lang="en-IN" sz="800" dirty="0">
                <a:latin typeface="Arial" panose="020B0604020202020204" pitchFamily="34" charset="0"/>
                <a:cs typeface="Arial" panose="020B0604020202020204" pitchFamily="34" charset="0"/>
              </a:rPr>
              <a:t>. World Health Organization: WHO. Available at: </a:t>
            </a:r>
            <a:r>
              <a:rPr lang="en-IN" sz="800" u="sng" dirty="0">
                <a:latin typeface="Arial" panose="020B0604020202020204" pitchFamily="34" charset="0"/>
                <a:cs typeface="Arial" panose="020B0604020202020204" pitchFamily="34" charset="0"/>
                <a:hlinkClick r:id="rId20"/>
              </a:rPr>
              <a:t>https://www.who.int/news-room/fact-sheets/detail/chronic-obstructive-pulmonary-disease-%28copd%29</a:t>
            </a:r>
            <a:r>
              <a:rPr lang="en-IN" sz="800" dirty="0">
                <a:latin typeface="Arial" panose="020B0604020202020204" pitchFamily="34" charset="0"/>
                <a:cs typeface="Arial" panose="020B0604020202020204" pitchFamily="34" charset="0"/>
              </a:rPr>
              <a:t> [Accessed 5 Aug. 2026].</a:t>
            </a:r>
          </a:p>
          <a:p>
            <a:pPr lvl="0">
              <a:lnSpc>
                <a:spcPct val="80000"/>
              </a:lnSpc>
            </a:pPr>
            <a:r>
              <a:rPr lang="en-GB" sz="800" dirty="0">
                <a:latin typeface="Arial" panose="020B0604020202020204" pitchFamily="34" charset="0"/>
                <a:cs typeface="Arial" panose="020B0604020202020204" pitchFamily="34" charset="0"/>
              </a:rPr>
              <a:t>Xu, J., Zeng, Q., Li, S., Su, Q. and Fan, H., 2024. Inflammation mechanism and research progress of COPD. </a:t>
            </a:r>
            <a:r>
              <a:rPr lang="en-GB" sz="800" i="1" dirty="0">
                <a:latin typeface="Arial" panose="020B0604020202020204" pitchFamily="34" charset="0"/>
                <a:cs typeface="Arial" panose="020B0604020202020204" pitchFamily="34" charset="0"/>
              </a:rPr>
              <a:t>Frontiers in immunology</a:t>
            </a:r>
            <a:r>
              <a:rPr lang="en-GB" sz="800" dirty="0">
                <a:latin typeface="Arial" panose="020B0604020202020204" pitchFamily="34" charset="0"/>
                <a:cs typeface="Arial" panose="020B0604020202020204" pitchFamily="34" charset="0"/>
              </a:rPr>
              <a:t>, </a:t>
            </a:r>
            <a:r>
              <a:rPr lang="en-GB" sz="800" i="1" dirty="0">
                <a:latin typeface="Arial" panose="020B0604020202020204" pitchFamily="34" charset="0"/>
                <a:cs typeface="Arial" panose="020B0604020202020204" pitchFamily="34" charset="0"/>
              </a:rPr>
              <a:t>15</a:t>
            </a:r>
            <a:r>
              <a:rPr lang="en-GB" sz="800" dirty="0">
                <a:latin typeface="Arial" panose="020B0604020202020204" pitchFamily="34" charset="0"/>
                <a:cs typeface="Arial" panose="020B0604020202020204" pitchFamily="34" charset="0"/>
              </a:rPr>
              <a:t>, p.1404615. </a:t>
            </a:r>
            <a:r>
              <a:rPr lang="en-GB" sz="800" u="sng" dirty="0">
                <a:latin typeface="Arial" panose="020B0604020202020204" pitchFamily="34" charset="0"/>
                <a:cs typeface="Arial" panose="020B0604020202020204" pitchFamily="34" charset="0"/>
                <a:hlinkClick r:id="rId21"/>
              </a:rPr>
              <a:t>https://www.frontiersin.org/journals/immunology/articles/10.3389/fimmu.2024.1404615/pdf</a:t>
            </a:r>
            <a:r>
              <a:rPr lang="en-GB" sz="800" dirty="0">
                <a:latin typeface="Arial" panose="020B0604020202020204" pitchFamily="34" charset="0"/>
                <a:cs typeface="Arial" panose="020B0604020202020204" pitchFamily="34" charset="0"/>
              </a:rPr>
              <a:t>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3867</Words>
  <Application>Microsoft Office PowerPoint</Application>
  <PresentationFormat>Widescreen</PresentationFormat>
  <Paragraphs>137</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Aptos</vt:lpstr>
      <vt:lpstr>Aptos Display</vt:lpstr>
      <vt:lpstr>Arial</vt:lpstr>
      <vt:lpstr>Calibri</vt:lpstr>
      <vt:lpstr>Office Theme</vt:lpstr>
      <vt:lpstr>  MSc Public Health and Social Care in Practice  Community Care and Management of Longer-term Conditions  LCHS7003 </vt:lpstr>
      <vt:lpstr>Overview of COPD—Definition, Symptoms and Aetiology</vt:lpstr>
      <vt:lpstr>Prevalence of COPD in the UK and Worldwide</vt:lpstr>
      <vt:lpstr>Economic and Social Burden of COPD</vt:lpstr>
      <vt:lpstr>Diagnosis and Initial Assessment of COPD</vt:lpstr>
      <vt:lpstr>Guideline-Based Management and Care Frameworks for COPD</vt:lpstr>
      <vt:lpstr>COPD Treatment Options Available in the United Kingdom</vt:lpstr>
      <vt:lpstr>Comorbidities Accompanying COPD</vt:lpstr>
      <vt:lpstr>Prevention of COPD and Disease Progression</vt:lpstr>
      <vt:lpstr>Skills, Values and Behaviours for Co-productive COPD Care</vt:lpstr>
      <vt:lpstr>Recommendations Using the Comprehensive Personalised Care Model</vt:lpstr>
      <vt:lpstr>References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Kunj Patel</cp:lastModifiedBy>
  <cp:revision>1</cp:revision>
  <dcterms:created xsi:type="dcterms:W3CDTF">2026-08-05T12:52:00Z</dcterms:created>
  <dcterms:modified xsi:type="dcterms:W3CDTF">2026-08-11T15:53:59Z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1033-12.1.0.28032</vt:lpwstr>
  </property>
  <property fmtid="{D5CDD505-2E9C-101B-9397-08002B2CF9AE}" pid="3" name="ICV">
    <vt:lpwstr>901461311B0E43B6901337B6778381FC_12</vt:lpwstr>
  </property>
</Properties>
</file>