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3"/>
  </p:notesMasterIdLst>
  <p:sldIdLst>
    <p:sldId id="256" r:id="rId2"/>
    <p:sldId id="321" r:id="rId3"/>
    <p:sldId id="322" r:id="rId4"/>
    <p:sldId id="293" r:id="rId5"/>
    <p:sldId id="269" r:id="rId6"/>
    <p:sldId id="289" r:id="rId7"/>
    <p:sldId id="290" r:id="rId8"/>
    <p:sldId id="315" r:id="rId9"/>
    <p:sldId id="316" r:id="rId10"/>
    <p:sldId id="317" r:id="rId11"/>
    <p:sldId id="296" r:id="rId12"/>
    <p:sldId id="313" r:id="rId13"/>
    <p:sldId id="304" r:id="rId14"/>
    <p:sldId id="312" r:id="rId15"/>
    <p:sldId id="272" r:id="rId16"/>
    <p:sldId id="314" r:id="rId17"/>
    <p:sldId id="297" r:id="rId18"/>
    <p:sldId id="299" r:id="rId19"/>
    <p:sldId id="300" r:id="rId20"/>
    <p:sldId id="309" r:id="rId21"/>
    <p:sldId id="298" r:id="rId22"/>
    <p:sldId id="275" r:id="rId23"/>
    <p:sldId id="319" r:id="rId24"/>
    <p:sldId id="303" r:id="rId25"/>
    <p:sldId id="320" r:id="rId26"/>
    <p:sldId id="307" r:id="rId27"/>
    <p:sldId id="318" r:id="rId28"/>
    <p:sldId id="308" r:id="rId29"/>
    <p:sldId id="311" r:id="rId30"/>
    <p:sldId id="310" r:id="rId31"/>
    <p:sldId id="268"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2832" autoAdjust="0"/>
  </p:normalViewPr>
  <p:slideViewPr>
    <p:cSldViewPr>
      <p:cViewPr varScale="1">
        <p:scale>
          <a:sx n="68" d="100"/>
          <a:sy n="68" d="100"/>
        </p:scale>
        <p:origin x="-1446" y="-90"/>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43681C7-3B5D-495B-9B1D-7A1636F0EEFD}" type="datetimeFigureOut">
              <a:rPr lang="en-GB" smtClean="0"/>
              <a:pPr/>
              <a:t>18/11/2011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A6E6E14-C45F-419C-B862-1597D095481F}"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1D8BD707-D9CF-40AE-B4C6-C98DA3205C09}" type="datetimeFigureOut">
              <a:rPr lang="en-US" smtClean="0"/>
              <a:pPr/>
              <a:t>11/18/2011</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11/18/2011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11/18/2011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11/18/2011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11/18/2011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D8BD707-D9CF-40AE-B4C6-C98DA3205C09}" type="datetimeFigureOut">
              <a:rPr lang="en-US" smtClean="0"/>
              <a:pPr/>
              <a:t>11/18/2011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11/18/2011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11/18/2011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11/18/2011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B6F15528-21DE-4FAA-801E-634DDDAF4B2B}" type="slidenum">
              <a:rPr lang="en-US" smtClean="0"/>
              <a:pPr/>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11/18/2011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11/18/2011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1D8BD707-D9CF-40AE-B4C6-C98DA3205C09}" type="datetimeFigureOut">
              <a:rPr lang="en-US" smtClean="0"/>
              <a:pPr/>
              <a:t>11/18/2011</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B6F15528-21DE-4FAA-801E-634DDDAF4B2B}" type="slidenum">
              <a:rPr lang="en-US" smtClean="0"/>
              <a:pPr/>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mailto:studyskillsdistance@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www.ianmcewan.com/bib/dissertations/Laura_Vipond.pdf" TargetMode="External"/><Relationship Id="rId2" Type="http://schemas.openxmlformats.org/officeDocument/2006/relationships/hyperlink" Target="http://www.nvcc.edu/home/ataormina/novels/history/metafiction.htm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Postmodern </a:t>
            </a:r>
            <a:br>
              <a:rPr lang="en-GB" dirty="0" smtClean="0"/>
            </a:br>
            <a:r>
              <a:rPr lang="en-GB" dirty="0" smtClean="0"/>
              <a:t>in literature</a:t>
            </a:r>
            <a:endParaRPr lang="en-GB" dirty="0"/>
          </a:p>
        </p:txBody>
      </p:sp>
      <p:sp>
        <p:nvSpPr>
          <p:cNvPr id="3" name="Subtitle 2"/>
          <p:cNvSpPr>
            <a:spLocks noGrp="1"/>
          </p:cNvSpPr>
          <p:nvPr>
            <p:ph type="subTitle" idx="1"/>
          </p:nvPr>
        </p:nvSpPr>
        <p:spPr>
          <a:xfrm>
            <a:off x="533400" y="3581400"/>
            <a:ext cx="7854696" cy="1399736"/>
          </a:xfrm>
        </p:spPr>
        <p:txBody>
          <a:bodyPr>
            <a:normAutofit lnSpcReduction="10000"/>
          </a:bodyPr>
          <a:lstStyle/>
          <a:p>
            <a:r>
              <a:rPr lang="en-GB" sz="2800" dirty="0" smtClean="0"/>
              <a:t>Contemporary Literature</a:t>
            </a:r>
          </a:p>
          <a:p>
            <a:endParaRPr lang="en-GB" dirty="0" smtClean="0"/>
          </a:p>
          <a:p>
            <a:r>
              <a:rPr lang="en-GB" dirty="0" smtClean="0"/>
              <a:t>Louise Squire, 2011</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82000" cy="515112"/>
          </a:xfrm>
        </p:spPr>
        <p:txBody>
          <a:bodyPr>
            <a:noAutofit/>
          </a:bodyPr>
          <a:lstStyle/>
          <a:p>
            <a:pPr algn="ctr"/>
            <a:r>
              <a:rPr lang="en-GB" sz="4000" dirty="0" smtClean="0"/>
              <a:t>New study skills service at </a:t>
            </a:r>
            <a:r>
              <a:rPr lang="en-GB" sz="4000" dirty="0" err="1" smtClean="0"/>
              <a:t>Lampeter</a:t>
            </a:r>
            <a:endParaRPr lang="en-GB" sz="4000" dirty="0"/>
          </a:p>
        </p:txBody>
      </p:sp>
      <p:sp>
        <p:nvSpPr>
          <p:cNvPr id="3" name="Content Placeholder 2"/>
          <p:cNvSpPr>
            <a:spLocks noGrp="1"/>
          </p:cNvSpPr>
          <p:nvPr>
            <p:ph idx="1"/>
          </p:nvPr>
        </p:nvSpPr>
        <p:spPr>
          <a:xfrm>
            <a:off x="228600" y="1295400"/>
            <a:ext cx="8763000" cy="5334000"/>
          </a:xfrm>
        </p:spPr>
        <p:txBody>
          <a:bodyPr>
            <a:normAutofit fontScale="55000" lnSpcReduction="20000"/>
          </a:bodyPr>
          <a:lstStyle/>
          <a:p>
            <a:pPr algn="ctr">
              <a:buNone/>
            </a:pPr>
            <a:r>
              <a:rPr lang="en-GB" dirty="0" smtClean="0"/>
              <a:t>	</a:t>
            </a:r>
            <a:endParaRPr lang="en-GB" dirty="0" smtClean="0"/>
          </a:p>
          <a:p>
            <a:pPr>
              <a:buNone/>
            </a:pPr>
            <a:r>
              <a:rPr lang="en-GB" sz="2900" dirty="0" smtClean="0"/>
              <a:t>	</a:t>
            </a:r>
            <a:r>
              <a:rPr lang="en-GB" sz="3300" dirty="0" smtClean="0"/>
              <a:t>Distance Learning students may contact the Study Skills Distance service by email or telephone to request study skills advice/ support in direct relation to their own current academic work. To include: </a:t>
            </a:r>
          </a:p>
          <a:p>
            <a:pPr lvl="1"/>
            <a:r>
              <a:rPr lang="en-GB" sz="2900" dirty="0" smtClean="0"/>
              <a:t>Essay </a:t>
            </a:r>
            <a:r>
              <a:rPr lang="en-GB" sz="2900" dirty="0" smtClean="0"/>
              <a:t>writing skills / academic writing </a:t>
            </a:r>
          </a:p>
          <a:p>
            <a:pPr lvl="1"/>
            <a:r>
              <a:rPr lang="en-GB" sz="2900" dirty="0" smtClean="0"/>
              <a:t>Reading and research skills </a:t>
            </a:r>
          </a:p>
          <a:p>
            <a:pPr lvl="1"/>
            <a:r>
              <a:rPr lang="en-GB" sz="2900" dirty="0" smtClean="0"/>
              <a:t>General study skills (time management, note taking, exam preparation etc)</a:t>
            </a:r>
          </a:p>
          <a:p>
            <a:pPr>
              <a:buNone/>
            </a:pPr>
            <a:r>
              <a:rPr lang="en-GB" sz="3300" dirty="0" smtClean="0"/>
              <a:t>	This is a one-to-one service responding to individual enquiries. Students may also email samples of their work for comment / review, although we do not offer a proofreading service. </a:t>
            </a:r>
          </a:p>
          <a:p>
            <a:pPr>
              <a:buNone/>
            </a:pPr>
            <a:r>
              <a:rPr lang="en-GB" sz="3300" dirty="0" smtClean="0"/>
              <a:t>	Open hours for Distance Learner students are: </a:t>
            </a:r>
          </a:p>
          <a:p>
            <a:pPr lvl="1"/>
            <a:r>
              <a:rPr lang="en-GB" sz="2900" dirty="0" smtClean="0"/>
              <a:t>Mondays 		5.30pm-7.00pm with Louise Squire</a:t>
            </a:r>
          </a:p>
          <a:p>
            <a:pPr lvl="1"/>
            <a:r>
              <a:rPr lang="en-GB" sz="2900" dirty="0" smtClean="0"/>
              <a:t>Thursdays 		5.30pm-7.00pm with Louise Squire</a:t>
            </a:r>
          </a:p>
          <a:p>
            <a:pPr lvl="1"/>
            <a:r>
              <a:rPr lang="en-GB" sz="2900" dirty="0" smtClean="0"/>
              <a:t>Fridays 		12.00 – 2.00pm with </a:t>
            </a:r>
            <a:r>
              <a:rPr lang="en-GB" sz="2900" dirty="0" err="1" smtClean="0"/>
              <a:t>Ashgar</a:t>
            </a:r>
            <a:r>
              <a:rPr lang="en-GB" sz="2900" dirty="0" smtClean="0"/>
              <a:t> </a:t>
            </a:r>
            <a:r>
              <a:rPr lang="en-GB" sz="2900" dirty="0" err="1" smtClean="0"/>
              <a:t>Hussain</a:t>
            </a:r>
            <a:r>
              <a:rPr lang="en-GB" sz="2900" dirty="0" smtClean="0"/>
              <a:t> </a:t>
            </a:r>
          </a:p>
          <a:p>
            <a:pPr>
              <a:buNone/>
            </a:pPr>
            <a:r>
              <a:rPr lang="en-GB" sz="3300" dirty="0" smtClean="0"/>
              <a:t>	Emails will be responded to and the telephone line will be open within the above hours.</a:t>
            </a:r>
          </a:p>
          <a:p>
            <a:pPr>
              <a:buNone/>
            </a:pPr>
            <a:r>
              <a:rPr lang="en-GB" sz="3300" dirty="0" smtClean="0"/>
              <a:t>	To access Study Skills Distance:</a:t>
            </a:r>
          </a:p>
          <a:p>
            <a:pPr>
              <a:buNone/>
            </a:pPr>
            <a:r>
              <a:rPr lang="en-GB" sz="3300" dirty="0" smtClean="0"/>
              <a:t>	Email: </a:t>
            </a:r>
            <a:r>
              <a:rPr lang="en-GB" sz="3300" u="sng" dirty="0" err="1" smtClean="0">
                <a:hlinkClick r:id="rId2"/>
              </a:rPr>
              <a:t>studyskillsdistance@tsd.ac.uk</a:t>
            </a:r>
            <a:r>
              <a:rPr lang="en-GB" sz="3300" dirty="0" smtClean="0"/>
              <a:t> </a:t>
            </a:r>
          </a:p>
          <a:p>
            <a:pPr>
              <a:buNone/>
            </a:pPr>
            <a:r>
              <a:rPr lang="en-GB" sz="3300" dirty="0" smtClean="0"/>
              <a:t>	Telephone: +44(0)1570 </a:t>
            </a:r>
            <a:r>
              <a:rPr lang="en-GB" sz="3300" dirty="0" smtClean="0"/>
              <a:t>424947</a:t>
            </a:r>
            <a:r>
              <a:rPr lang="en-GB" dirty="0" smtClean="0"/>
              <a:t>			</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Back to it …</a:t>
            </a:r>
            <a:endParaRPr lang="en-GB" dirty="0"/>
          </a:p>
        </p:txBody>
      </p:sp>
      <p:sp>
        <p:nvSpPr>
          <p:cNvPr id="5" name="Text Placeholder 4"/>
          <p:cNvSpPr>
            <a:spLocks noGrp="1"/>
          </p:cNvSpPr>
          <p:nvPr>
            <p:ph type="body" idx="1"/>
          </p:nvPr>
        </p:nvSpPr>
        <p:spPr/>
        <p:txBody>
          <a:bodyPr/>
          <a:lstStyle/>
          <a:p>
            <a:r>
              <a:rPr lang="en-GB" dirty="0" smtClean="0"/>
              <a:t>(postmodernism)</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38200"/>
            <a:ext cx="8229600" cy="819912"/>
          </a:xfrm>
        </p:spPr>
        <p:txBody>
          <a:bodyPr>
            <a:noAutofit/>
          </a:bodyPr>
          <a:lstStyle/>
          <a:p>
            <a:pPr algn="ctr"/>
            <a:r>
              <a:rPr lang="en-GB" sz="3200" dirty="0" smtClean="0"/>
              <a:t>Characteristics of postmodernism </a:t>
            </a:r>
            <a:br>
              <a:rPr lang="en-GB" sz="3200" dirty="0" smtClean="0"/>
            </a:br>
            <a:r>
              <a:rPr lang="en-GB" sz="3200" dirty="0" smtClean="0"/>
              <a:t>in literature: </a:t>
            </a:r>
            <a:r>
              <a:rPr lang="en-GB" sz="2800" dirty="0" smtClean="0"/>
              <a:t>Marshall</a:t>
            </a:r>
            <a:endParaRPr lang="en-GB" sz="2800" dirty="0"/>
          </a:p>
        </p:txBody>
      </p:sp>
      <p:sp>
        <p:nvSpPr>
          <p:cNvPr id="3" name="Content Placeholder 2"/>
          <p:cNvSpPr>
            <a:spLocks noGrp="1"/>
          </p:cNvSpPr>
          <p:nvPr>
            <p:ph idx="1"/>
          </p:nvPr>
        </p:nvSpPr>
        <p:spPr>
          <a:xfrm>
            <a:off x="457200" y="1828800"/>
            <a:ext cx="8229600" cy="4648200"/>
          </a:xfrm>
        </p:spPr>
        <p:txBody>
          <a:bodyPr>
            <a:normAutofit fontScale="85000" lnSpcReduction="10000"/>
          </a:bodyPr>
          <a:lstStyle/>
          <a:p>
            <a:r>
              <a:rPr lang="en-GB" sz="2800" dirty="0" smtClean="0"/>
              <a:t>A critique of representation </a:t>
            </a:r>
          </a:p>
          <a:p>
            <a:r>
              <a:rPr lang="en-GB" sz="2800" dirty="0" smtClean="0"/>
              <a:t>A critique of subjectivity </a:t>
            </a:r>
          </a:p>
          <a:p>
            <a:r>
              <a:rPr lang="en-GB" sz="2800" dirty="0" smtClean="0"/>
              <a:t>An examination of </a:t>
            </a:r>
            <a:r>
              <a:rPr lang="en-GB" sz="2800" dirty="0" err="1" smtClean="0"/>
              <a:t>intertextuality</a:t>
            </a:r>
            <a:r>
              <a:rPr lang="en-GB" sz="2800" dirty="0" smtClean="0"/>
              <a:t> </a:t>
            </a:r>
          </a:p>
          <a:p>
            <a:r>
              <a:rPr lang="en-GB" sz="2800" dirty="0" smtClean="0"/>
              <a:t>Counter memory </a:t>
            </a:r>
          </a:p>
          <a:p>
            <a:pPr>
              <a:buNone/>
            </a:pPr>
            <a:r>
              <a:rPr lang="en-GB" sz="2800" dirty="0" smtClean="0"/>
              <a:t>	But : </a:t>
            </a:r>
          </a:p>
          <a:p>
            <a:pPr lvl="1"/>
            <a:r>
              <a:rPr lang="en-GB" dirty="0" smtClean="0"/>
              <a:t>What is at stake in our interpretations? </a:t>
            </a:r>
          </a:p>
          <a:p>
            <a:pPr lvl="1"/>
            <a:r>
              <a:rPr lang="en-GB" dirty="0" smtClean="0"/>
              <a:t>What is the history or context within which we ask our questions? </a:t>
            </a:r>
          </a:p>
          <a:p>
            <a:pPr lvl="1"/>
            <a:r>
              <a:rPr lang="en-GB" dirty="0" smtClean="0"/>
              <a:t>What is the paradigm that governs our questions?</a:t>
            </a:r>
          </a:p>
          <a:p>
            <a:r>
              <a:rPr lang="en-GB" sz="2800" dirty="0" smtClean="0"/>
              <a:t>‘Every interpretation is a political move. Every artistic, historical, literary, daily creation, discourse, comment, is a political act.’</a:t>
            </a:r>
          </a:p>
          <a:p>
            <a:pPr>
              <a:buNone/>
            </a:pPr>
            <a:r>
              <a:rPr lang="en-GB" sz="2800" dirty="0" smtClean="0"/>
              <a:t>						</a:t>
            </a:r>
            <a:r>
              <a:rPr lang="en-GB" sz="2200" dirty="0" smtClean="0"/>
              <a:t>(Marshall 1992, 192-3)</a:t>
            </a:r>
            <a:endParaRPr lang="en-GB" sz="2800" dirty="0" smtClean="0"/>
          </a:p>
          <a:p>
            <a:pPr>
              <a:buNone/>
            </a:pPr>
            <a:endParaRPr lang="en-GB" sz="2800" dirty="0" smtClean="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905000"/>
            <a:ext cx="8229600" cy="4648200"/>
          </a:xfrm>
        </p:spPr>
        <p:txBody>
          <a:bodyPr>
            <a:normAutofit/>
          </a:bodyPr>
          <a:lstStyle/>
          <a:p>
            <a:pPr algn="just">
              <a:lnSpc>
                <a:spcPct val="120000"/>
              </a:lnSpc>
              <a:spcBef>
                <a:spcPts val="0"/>
              </a:spcBef>
            </a:pPr>
            <a:r>
              <a:rPr lang="en-GB" dirty="0" smtClean="0"/>
              <a:t>Language: how we constitute and are constituted by language; Who takes control of meaning?	</a:t>
            </a:r>
          </a:p>
          <a:p>
            <a:pPr algn="just">
              <a:lnSpc>
                <a:spcPct val="120000"/>
              </a:lnSpc>
              <a:spcBef>
                <a:spcPts val="0"/>
              </a:spcBef>
              <a:buNone/>
            </a:pPr>
            <a:endParaRPr lang="en-GB" sz="800" dirty="0" smtClean="0"/>
          </a:p>
          <a:p>
            <a:r>
              <a:rPr lang="en-GB" sz="2400" dirty="0" smtClean="0"/>
              <a:t>‘Every interpretation involves choices that we make but also choices that we don’t know we make – </a:t>
            </a:r>
            <a:r>
              <a:rPr lang="en-GB" sz="2400" i="1" dirty="0" smtClean="0"/>
              <a:t>ideology</a:t>
            </a:r>
            <a:r>
              <a:rPr lang="en-GB" sz="2400" dirty="0" smtClean="0"/>
              <a:t>.’  </a:t>
            </a:r>
          </a:p>
          <a:p>
            <a:pPr>
              <a:buNone/>
            </a:pPr>
            <a:endParaRPr lang="en-GB" sz="800" dirty="0" smtClean="0"/>
          </a:p>
          <a:p>
            <a:r>
              <a:rPr lang="en-GB" sz="2400" dirty="0" smtClean="0"/>
              <a:t>‘Closure is death – it restricts, chokes, cuts off.’</a:t>
            </a:r>
          </a:p>
          <a:p>
            <a:pPr>
              <a:buNone/>
            </a:pPr>
            <a:endParaRPr lang="en-GB" sz="800" dirty="0" smtClean="0"/>
          </a:p>
          <a:p>
            <a:r>
              <a:rPr lang="en-GB" sz="2400" dirty="0" smtClean="0"/>
              <a:t>‘To believe in absolute truths is to position something or someone as permanently ‘other’.’    </a:t>
            </a:r>
          </a:p>
          <a:p>
            <a:pPr>
              <a:buNone/>
            </a:pPr>
            <a:r>
              <a:rPr lang="en-GB" sz="2400" dirty="0" smtClean="0"/>
              <a:t>						(Marshall 1992, 192-3)</a:t>
            </a:r>
            <a:endParaRPr lang="en-GB" dirty="0" smtClean="0"/>
          </a:p>
          <a:p>
            <a:pPr algn="just">
              <a:lnSpc>
                <a:spcPct val="120000"/>
              </a:lnSpc>
              <a:spcBef>
                <a:spcPts val="0"/>
              </a:spcBef>
              <a:buNone/>
            </a:pPr>
            <a:r>
              <a:rPr lang="en-GB" dirty="0" smtClean="0"/>
              <a:t>			</a:t>
            </a:r>
          </a:p>
        </p:txBody>
      </p:sp>
      <p:sp>
        <p:nvSpPr>
          <p:cNvPr id="4" name="Title 1"/>
          <p:cNvSpPr>
            <a:spLocks noGrp="1"/>
          </p:cNvSpPr>
          <p:nvPr>
            <p:ph type="title"/>
          </p:nvPr>
        </p:nvSpPr>
        <p:spPr>
          <a:xfrm>
            <a:off x="304800" y="704088"/>
            <a:ext cx="8610600" cy="896112"/>
          </a:xfrm>
        </p:spPr>
        <p:txBody>
          <a:bodyPr>
            <a:noAutofit/>
          </a:bodyPr>
          <a:lstStyle/>
          <a:p>
            <a:pPr algn="ctr"/>
            <a:r>
              <a:rPr lang="en-GB" sz="3200" dirty="0" smtClean="0"/>
              <a:t>Characteristics of postmodernism in literature</a:t>
            </a:r>
            <a:endParaRPr lang="en-GB" sz="36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591312"/>
          </a:xfrm>
        </p:spPr>
        <p:txBody>
          <a:bodyPr>
            <a:normAutofit fontScale="90000"/>
          </a:bodyPr>
          <a:lstStyle/>
          <a:p>
            <a:r>
              <a:rPr lang="en-GB" dirty="0" smtClean="0"/>
              <a:t>Postmodernism and the novel</a:t>
            </a:r>
            <a:endParaRPr lang="en-GB" dirty="0"/>
          </a:p>
        </p:txBody>
      </p:sp>
      <p:sp>
        <p:nvSpPr>
          <p:cNvPr id="3" name="Content Placeholder 2"/>
          <p:cNvSpPr>
            <a:spLocks noGrp="1"/>
          </p:cNvSpPr>
          <p:nvPr>
            <p:ph idx="1"/>
          </p:nvPr>
        </p:nvSpPr>
        <p:spPr>
          <a:xfrm>
            <a:off x="457200" y="1447800"/>
            <a:ext cx="8229600" cy="4876800"/>
          </a:xfrm>
        </p:spPr>
        <p:txBody>
          <a:bodyPr>
            <a:normAutofit fontScale="85000" lnSpcReduction="10000"/>
          </a:bodyPr>
          <a:lstStyle/>
          <a:p>
            <a:pPr algn="just">
              <a:lnSpc>
                <a:spcPct val="120000"/>
              </a:lnSpc>
              <a:spcBef>
                <a:spcPts val="0"/>
              </a:spcBef>
            </a:pPr>
            <a:r>
              <a:rPr lang="en-GB" dirty="0" smtClean="0"/>
              <a:t>Postmodernism, Eco defines by its </a:t>
            </a:r>
            <a:r>
              <a:rPr lang="en-GB" dirty="0" err="1" smtClean="0"/>
              <a:t>intertextuality</a:t>
            </a:r>
            <a:r>
              <a:rPr lang="en-GB" dirty="0" smtClean="0"/>
              <a:t> and knowingness and by its relation to the past. Whereas modernism wished but failed to abolish the past, postmodernism revisits it, at any historical time, with irony – a perspective worth comparing with the apocalyptic tones and soulful nihilism found in other accounts.’ </a:t>
            </a:r>
          </a:p>
          <a:p>
            <a:pPr>
              <a:buNone/>
            </a:pPr>
            <a:r>
              <a:rPr lang="en-GB" dirty="0" smtClean="0"/>
              <a:t>	</a:t>
            </a:r>
            <a:r>
              <a:rPr lang="en-GB" sz="1900" dirty="0" smtClean="0"/>
              <a:t>(</a:t>
            </a:r>
            <a:r>
              <a:rPr lang="en-GB" sz="1900" i="1" dirty="0" smtClean="0"/>
              <a:t>Postmodern Fiction</a:t>
            </a:r>
            <a:r>
              <a:rPr lang="en-GB" sz="1900" dirty="0" smtClean="0"/>
              <a:t>, 19: ‘Umberto Eco, ‘Postmodernism, Irony, the Enjoyable’)</a:t>
            </a:r>
            <a:endParaRPr lang="en-GB" dirty="0" smtClean="0"/>
          </a:p>
          <a:p>
            <a:endParaRPr lang="en-GB" sz="900" dirty="0" smtClean="0"/>
          </a:p>
          <a:p>
            <a:pPr algn="just">
              <a:lnSpc>
                <a:spcPct val="120000"/>
              </a:lnSpc>
              <a:spcBef>
                <a:spcPts val="0"/>
              </a:spcBef>
            </a:pPr>
            <a:r>
              <a:rPr lang="en-GB" dirty="0" smtClean="0"/>
              <a:t>I think of the postmodern attitude as that of a man who loves a very cultivated woman and knows he cannot say to her ‘I love you madly’, because he knows she knows (and she knows that he knows) that these words have already been written by Barbara </a:t>
            </a:r>
            <a:r>
              <a:rPr lang="en-GB" dirty="0" err="1" smtClean="0"/>
              <a:t>Cartland</a:t>
            </a:r>
            <a:r>
              <a:rPr lang="en-GB" dirty="0" smtClean="0"/>
              <a:t>.’  					</a:t>
            </a:r>
            <a:r>
              <a:rPr lang="en-GB" sz="2400" dirty="0" smtClean="0"/>
              <a:t>(ibid. 227)</a:t>
            </a:r>
            <a:endParaRPr lang="en-GB" dirty="0" smtClean="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postmodern moment</a:t>
            </a:r>
            <a:endParaRPr lang="en-GB" dirty="0"/>
          </a:p>
        </p:txBody>
      </p:sp>
      <p:sp>
        <p:nvSpPr>
          <p:cNvPr id="3" name="Content Placeholder 2"/>
          <p:cNvSpPr>
            <a:spLocks noGrp="1"/>
          </p:cNvSpPr>
          <p:nvPr>
            <p:ph idx="1"/>
          </p:nvPr>
        </p:nvSpPr>
        <p:spPr/>
        <p:txBody>
          <a:bodyPr/>
          <a:lstStyle/>
          <a:p>
            <a:pPr algn="just">
              <a:buNone/>
            </a:pPr>
            <a:r>
              <a:rPr lang="en-GB" dirty="0" smtClean="0"/>
              <a:t>	‘The postmodern moment is an awareness of being within, first, a language, and second, a particular historical, social, cultural framework. That is, we know we are within a particular framework or paradigm of thought, even if we cannot say with certainty how that framework works. Only from a fictional, removed and separate point of perspective do we name (identify) the framework or paradigm within which people have lived in the past.’ </a:t>
            </a:r>
          </a:p>
          <a:p>
            <a:pPr>
              <a:buNone/>
            </a:pPr>
            <a:r>
              <a:rPr lang="en-GB" dirty="0" smtClean="0"/>
              <a:t>						</a:t>
            </a:r>
            <a:r>
              <a:rPr lang="en-GB" sz="2400" dirty="0" smtClean="0"/>
              <a:t>(Marshall 1992, 3)</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96112"/>
          </a:xfrm>
        </p:spPr>
        <p:txBody>
          <a:bodyPr>
            <a:normAutofit/>
          </a:bodyPr>
          <a:lstStyle/>
          <a:p>
            <a:r>
              <a:rPr lang="en-GB" sz="4000" b="1" dirty="0" smtClean="0"/>
              <a:t>Uncertainty and Indeterminacy</a:t>
            </a:r>
            <a:endParaRPr lang="en-GB" dirty="0"/>
          </a:p>
        </p:txBody>
      </p:sp>
      <p:sp>
        <p:nvSpPr>
          <p:cNvPr id="3" name="Content Placeholder 2"/>
          <p:cNvSpPr>
            <a:spLocks noGrp="1"/>
          </p:cNvSpPr>
          <p:nvPr>
            <p:ph idx="1"/>
          </p:nvPr>
        </p:nvSpPr>
        <p:spPr>
          <a:xfrm>
            <a:off x="457200" y="1752600"/>
            <a:ext cx="8229600" cy="4876800"/>
          </a:xfrm>
        </p:spPr>
        <p:txBody>
          <a:bodyPr>
            <a:normAutofit fontScale="77500" lnSpcReduction="20000"/>
          </a:bodyPr>
          <a:lstStyle/>
          <a:p>
            <a:pPr algn="just">
              <a:lnSpc>
                <a:spcPct val="120000"/>
              </a:lnSpc>
              <a:spcBef>
                <a:spcPts val="0"/>
              </a:spcBef>
              <a:buNone/>
            </a:pPr>
            <a:r>
              <a:rPr lang="en-GB" dirty="0" smtClean="0"/>
              <a:t> 	</a:t>
            </a:r>
            <a:r>
              <a:rPr lang="en-GB" sz="2900" dirty="0" smtClean="0"/>
              <a:t>“The instability of the fictional ‘world’ in which we find ourselves, and the difficulty of our coming to know it in any reliable way, is obvious in many such postmodernist fictions. Everything from simple logical contradictions in Robbe-Grillet to paranoia in Pynchon to comic fantasy in Barthelme, to detective stories Chinese-boxed inside other detective stories, as in Paul </a:t>
            </a:r>
            <a:r>
              <a:rPr lang="en-GB" sz="2900" dirty="0" err="1" smtClean="0"/>
              <a:t>Auster</a:t>
            </a:r>
            <a:r>
              <a:rPr lang="en-GB" sz="2900" dirty="0" smtClean="0"/>
              <a:t>, gets in the way. In such work, simple facts about the world of the novel are contradicted, there may be no reliable centre of consciousness and the narrator, for example </a:t>
            </a:r>
            <a:r>
              <a:rPr lang="en-GB" sz="2900" dirty="0" err="1" smtClean="0"/>
              <a:t>Oedipa</a:t>
            </a:r>
            <a:r>
              <a:rPr lang="en-GB" sz="2900" dirty="0" smtClean="0"/>
              <a:t> Maas in Pynchon’s </a:t>
            </a:r>
            <a:r>
              <a:rPr lang="en-GB" sz="2900" i="1" dirty="0" smtClean="0"/>
              <a:t>The Crying of Lot 49</a:t>
            </a:r>
            <a:r>
              <a:rPr lang="en-GB" sz="2900" dirty="0" smtClean="0"/>
              <a:t> (1966), may be notoriously confused, or perhaps mad, that is, in that </a:t>
            </a:r>
            <a:r>
              <a:rPr lang="en-GB" sz="2900" dirty="0" err="1" smtClean="0"/>
              <a:t>ambiguious</a:t>
            </a:r>
            <a:r>
              <a:rPr lang="en-GB" sz="2900" dirty="0" smtClean="0"/>
              <a:t> mental state which affects a fair number of postmodernist protagonists.” </a:t>
            </a:r>
            <a:endParaRPr lang="en-GB" dirty="0" smtClean="0"/>
          </a:p>
          <a:p>
            <a:pPr>
              <a:lnSpc>
                <a:spcPct val="120000"/>
              </a:lnSpc>
              <a:spcBef>
                <a:spcPts val="0"/>
              </a:spcBef>
              <a:buNone/>
            </a:pPr>
            <a:r>
              <a:rPr lang="en-GB" dirty="0" smtClean="0"/>
              <a:t>						(Christopher Butler, 2002, 69) </a:t>
            </a:r>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667512"/>
          </a:xfrm>
        </p:spPr>
        <p:txBody>
          <a:bodyPr>
            <a:normAutofit/>
          </a:bodyPr>
          <a:lstStyle/>
          <a:p>
            <a:r>
              <a:rPr lang="en-GB" sz="4000" dirty="0" smtClean="0"/>
              <a:t>The Postmodern and history</a:t>
            </a:r>
            <a:endParaRPr lang="en-GB" sz="4000" dirty="0"/>
          </a:p>
        </p:txBody>
      </p:sp>
      <p:sp>
        <p:nvSpPr>
          <p:cNvPr id="3" name="Content Placeholder 2"/>
          <p:cNvSpPr>
            <a:spLocks noGrp="1"/>
          </p:cNvSpPr>
          <p:nvPr>
            <p:ph idx="1"/>
          </p:nvPr>
        </p:nvSpPr>
        <p:spPr>
          <a:xfrm>
            <a:off x="304800" y="1447800"/>
            <a:ext cx="8382000" cy="5181600"/>
          </a:xfrm>
        </p:spPr>
        <p:txBody>
          <a:bodyPr>
            <a:normAutofit/>
          </a:bodyPr>
          <a:lstStyle/>
          <a:p>
            <a:pPr algn="just">
              <a:spcBef>
                <a:spcPts val="0"/>
              </a:spcBef>
              <a:buNone/>
            </a:pPr>
            <a:r>
              <a:rPr lang="en-GB" sz="2000" dirty="0" smtClean="0"/>
              <a:t>	</a:t>
            </a:r>
            <a:r>
              <a:rPr lang="en-GB" sz="2000" dirty="0" smtClean="0"/>
              <a:t>‘What </a:t>
            </a:r>
            <a:r>
              <a:rPr lang="en-GB" sz="2000" dirty="0" smtClean="0"/>
              <a:t>is foregrounded in postmodern theory and practice is the self-conscious inscription within history of the existing, but usually concealed, attitude of historians toward their material. </a:t>
            </a:r>
            <a:r>
              <a:rPr lang="en-GB" sz="2000" dirty="0" err="1" smtClean="0"/>
              <a:t>Provisionality</a:t>
            </a:r>
            <a:r>
              <a:rPr lang="en-GB" sz="2000" dirty="0" smtClean="0"/>
              <a:t> and </a:t>
            </a:r>
            <a:r>
              <a:rPr lang="en-GB" sz="2000" dirty="0" err="1" smtClean="0"/>
              <a:t>undecidability</a:t>
            </a:r>
            <a:r>
              <a:rPr lang="en-GB" sz="2000" dirty="0" smtClean="0"/>
              <a:t>, partisanship and even overt politics – these are what replace the pose of objectivity and disinterestedness that denies the interpretive and implicitly evaluative nature of historical presentation</a:t>
            </a:r>
            <a:r>
              <a:rPr lang="en-GB" sz="2000" dirty="0" smtClean="0"/>
              <a:t>.’ 				(</a:t>
            </a:r>
            <a:r>
              <a:rPr lang="en-GB" sz="2000" dirty="0" err="1" smtClean="0"/>
              <a:t>Hutcheon</a:t>
            </a:r>
            <a:r>
              <a:rPr lang="en-GB" sz="2000" dirty="0" smtClean="0"/>
              <a:t>, 2002, 71.)</a:t>
            </a:r>
          </a:p>
          <a:p>
            <a:pPr algn="just">
              <a:spcBef>
                <a:spcPts val="0"/>
              </a:spcBef>
              <a:buNone/>
            </a:pPr>
            <a:r>
              <a:rPr lang="en-GB" sz="2000" dirty="0" smtClean="0"/>
              <a:t>	</a:t>
            </a:r>
          </a:p>
          <a:p>
            <a:pPr algn="just">
              <a:spcBef>
                <a:spcPts val="0"/>
              </a:spcBef>
              <a:buNone/>
            </a:pPr>
            <a:r>
              <a:rPr lang="en-GB" sz="2000" dirty="0" smtClean="0"/>
              <a:t>	</a:t>
            </a:r>
            <a:r>
              <a:rPr lang="en-GB" sz="2000" dirty="0" smtClean="0"/>
              <a:t>‘History </a:t>
            </a:r>
            <a:r>
              <a:rPr lang="en-GB" sz="2000" dirty="0" smtClean="0"/>
              <a:t>in the postmodern moment becomes histories and questions. It asks: Whose history gets told? In whose name? For what purpose? Postmodernism is about histories not told, retold, untold. History as it never was. Histories forgotten, hidden, invisible, considered unimportant, changed, eradicated. It’s about the refusal to see history as linear, as leading straight up to today in some recognisable pattern – all set for us to make sense of. It’s about chance. It’s about power. It’s about information</a:t>
            </a:r>
            <a:r>
              <a:rPr lang="en-GB" sz="2000" dirty="0" smtClean="0"/>
              <a:t>.’ 	(</a:t>
            </a:r>
            <a:r>
              <a:rPr lang="en-GB" sz="2000" dirty="0" smtClean="0"/>
              <a:t>Marshall, cited in Jenkins, 1995, 38).</a:t>
            </a:r>
          </a:p>
          <a:p>
            <a:pPr>
              <a:buNone/>
            </a:pPr>
            <a:endParaRPr lang="en-GB" sz="1800" dirty="0" smtClean="0"/>
          </a:p>
          <a:p>
            <a:pPr>
              <a:buNone/>
            </a:pPr>
            <a:endParaRPr lang="en-GB" sz="18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667512"/>
          </a:xfrm>
        </p:spPr>
        <p:txBody>
          <a:bodyPr>
            <a:normAutofit/>
          </a:bodyPr>
          <a:lstStyle/>
          <a:p>
            <a:pPr algn="ctr"/>
            <a:r>
              <a:rPr lang="en-GB" sz="4000" dirty="0" smtClean="0"/>
              <a:t>Although ….</a:t>
            </a:r>
            <a:endParaRPr lang="en-GB" sz="3600" dirty="0"/>
          </a:p>
        </p:txBody>
      </p:sp>
      <p:sp>
        <p:nvSpPr>
          <p:cNvPr id="3" name="Content Placeholder 2"/>
          <p:cNvSpPr>
            <a:spLocks noGrp="1"/>
          </p:cNvSpPr>
          <p:nvPr>
            <p:ph idx="1"/>
          </p:nvPr>
        </p:nvSpPr>
        <p:spPr>
          <a:xfrm>
            <a:off x="457200" y="1600200"/>
            <a:ext cx="8229600" cy="4953000"/>
          </a:xfrm>
        </p:spPr>
        <p:txBody>
          <a:bodyPr>
            <a:normAutofit fontScale="85000" lnSpcReduction="10000"/>
          </a:bodyPr>
          <a:lstStyle/>
          <a:p>
            <a:pPr algn="just">
              <a:lnSpc>
                <a:spcPct val="110000"/>
              </a:lnSpc>
              <a:spcBef>
                <a:spcPts val="0"/>
              </a:spcBef>
              <a:buNone/>
            </a:pPr>
            <a:r>
              <a:rPr lang="en-GB" dirty="0" smtClean="0"/>
              <a:t>	Postmodernism will encourage the spread of many-voiced history, as people of all types write local, regional, and national histories – whatever, in fact, meets their needs. If it does meet their needs, all well and good. The only thing that they cannot do is to claim it as ‘true’. I find this approach deeply worrying. […] Denial of a ‘true’ history plays into the hands of those who have a vested interest in a denial of their own – namely that the Holocaust actually happened. What postmodernism does is to accept the right of neo-Nazis and other so-called ‘revisionists’ to claim that the genocide of six million Jews never took place, and at the same time sabotages the right of those who oppose them to appeal to the ‘truth’. </a:t>
            </a:r>
          </a:p>
          <a:p>
            <a:pPr>
              <a:lnSpc>
                <a:spcPct val="110000"/>
              </a:lnSpc>
              <a:spcBef>
                <a:spcPts val="0"/>
              </a:spcBef>
              <a:buNone/>
            </a:pPr>
            <a:r>
              <a:rPr lang="en-GB" dirty="0" smtClean="0"/>
              <a:t>							</a:t>
            </a:r>
          </a:p>
          <a:p>
            <a:pPr>
              <a:lnSpc>
                <a:spcPct val="110000"/>
              </a:lnSpc>
              <a:spcBef>
                <a:spcPts val="0"/>
              </a:spcBef>
              <a:buNone/>
            </a:pPr>
            <a:r>
              <a:rPr lang="en-GB" dirty="0" smtClean="0"/>
              <a:t>							(Warren 1998, 19)</a:t>
            </a: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Atonement </a:t>
            </a:r>
            <a:endParaRPr lang="en-GB" dirty="0"/>
          </a:p>
        </p:txBody>
      </p:sp>
      <p:sp>
        <p:nvSpPr>
          <p:cNvPr id="5" name="Text Placeholder 4"/>
          <p:cNvSpPr>
            <a:spLocks noGrp="1"/>
          </p:cNvSpPr>
          <p:nvPr>
            <p:ph type="body" idx="1"/>
          </p:nvPr>
        </p:nvSpPr>
        <p:spPr/>
        <p:txBody>
          <a:bodyPr/>
          <a:lstStyle/>
          <a:p>
            <a:r>
              <a:rPr lang="en-GB" dirty="0" smtClean="0"/>
              <a:t>Ian </a:t>
            </a:r>
            <a:r>
              <a:rPr lang="en-GB" dirty="0" err="1" smtClean="0"/>
              <a:t>McEwan</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96112"/>
          </a:xfrm>
        </p:spPr>
        <p:txBody>
          <a:bodyPr/>
          <a:lstStyle/>
          <a:p>
            <a:r>
              <a:rPr lang="en-GB" dirty="0" smtClean="0"/>
              <a:t>Ian </a:t>
            </a:r>
            <a:r>
              <a:rPr lang="en-GB" dirty="0" err="1" smtClean="0"/>
              <a:t>McEwan</a:t>
            </a:r>
            <a:r>
              <a:rPr lang="en-GB" dirty="0" smtClean="0"/>
              <a:t> </a:t>
            </a:r>
            <a:endParaRPr lang="en-GB" dirty="0"/>
          </a:p>
        </p:txBody>
      </p:sp>
      <p:sp>
        <p:nvSpPr>
          <p:cNvPr id="3" name="Content Placeholder 2"/>
          <p:cNvSpPr>
            <a:spLocks noGrp="1"/>
          </p:cNvSpPr>
          <p:nvPr>
            <p:ph idx="1"/>
          </p:nvPr>
        </p:nvSpPr>
        <p:spPr>
          <a:xfrm>
            <a:off x="457200" y="1676400"/>
            <a:ext cx="8229600" cy="4648200"/>
          </a:xfrm>
        </p:spPr>
        <p:txBody>
          <a:bodyPr>
            <a:normAutofit fontScale="92500" lnSpcReduction="20000"/>
          </a:bodyPr>
          <a:lstStyle/>
          <a:p>
            <a:r>
              <a:rPr lang="en-GB" dirty="0" smtClean="0"/>
              <a:t>Author of a number of short stories, novels and, film-scripts</a:t>
            </a:r>
          </a:p>
          <a:p>
            <a:r>
              <a:rPr lang="en-GB" i="1" dirty="0" smtClean="0"/>
              <a:t>Atonement</a:t>
            </a:r>
            <a:r>
              <a:rPr lang="en-GB" dirty="0" smtClean="0"/>
              <a:t> (Vintage, 2002) Shortlisted for Booker and Whitbread</a:t>
            </a:r>
          </a:p>
          <a:p>
            <a:r>
              <a:rPr lang="en-GB" i="1" dirty="0" smtClean="0"/>
              <a:t>Solar</a:t>
            </a:r>
            <a:r>
              <a:rPr lang="en-GB" dirty="0" smtClean="0"/>
              <a:t> (2011) an eagerly awaited ‘climate change’ novel</a:t>
            </a:r>
          </a:p>
          <a:p>
            <a:r>
              <a:rPr lang="en-GB" dirty="0" smtClean="0"/>
              <a:t>Grew up as only child on military bases in UK (1950s)</a:t>
            </a:r>
          </a:p>
          <a:p>
            <a:r>
              <a:rPr lang="en-GB" dirty="0" smtClean="0"/>
              <a:t>1959-66 – Sent to boarding school while father serves in Tripoli </a:t>
            </a:r>
          </a:p>
          <a:p>
            <a:r>
              <a:rPr lang="en-GB" dirty="0" smtClean="0"/>
              <a:t>1967-70 – Reads English and French at Sussex University – develops interest in Modernist / experimental writers (Joyce, Kafka, Brecht)</a:t>
            </a:r>
          </a:p>
          <a:p>
            <a:r>
              <a:rPr lang="en-GB" dirty="0" smtClean="0"/>
              <a:t>1970-1 – first student on MA in Creative Writing at East Anglia University </a:t>
            </a:r>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704088"/>
            <a:ext cx="8229600" cy="743712"/>
          </a:xfrm>
        </p:spPr>
        <p:txBody>
          <a:bodyPr>
            <a:normAutofit/>
          </a:bodyPr>
          <a:lstStyle/>
          <a:p>
            <a:pPr algn="ctr"/>
            <a:r>
              <a:rPr lang="en-GB" sz="4400" i="1" dirty="0" smtClean="0"/>
              <a:t>Atonement</a:t>
            </a:r>
            <a:endParaRPr lang="en-GB" sz="4400" dirty="0"/>
          </a:p>
        </p:txBody>
      </p:sp>
      <p:sp>
        <p:nvSpPr>
          <p:cNvPr id="5" name="Content Placeholder 4"/>
          <p:cNvSpPr>
            <a:spLocks noGrp="1"/>
          </p:cNvSpPr>
          <p:nvPr>
            <p:ph idx="1"/>
          </p:nvPr>
        </p:nvSpPr>
        <p:spPr>
          <a:xfrm>
            <a:off x="457200" y="1600200"/>
            <a:ext cx="8229600" cy="4724400"/>
          </a:xfrm>
        </p:spPr>
        <p:txBody>
          <a:bodyPr>
            <a:normAutofit fontScale="92500" lnSpcReduction="20000"/>
          </a:bodyPr>
          <a:lstStyle/>
          <a:p>
            <a:r>
              <a:rPr lang="en-GB" b="1" dirty="0" smtClean="0"/>
              <a:t>atonement</a:t>
            </a:r>
            <a:r>
              <a:rPr lang="en-GB" dirty="0" smtClean="0"/>
              <a:t> [</a:t>
            </a:r>
            <a:r>
              <a:rPr lang="en-GB" dirty="0" err="1" smtClean="0"/>
              <a:t>əˈtəʊnmənt</a:t>
            </a:r>
            <a:r>
              <a:rPr lang="en-GB" dirty="0" smtClean="0"/>
              <a:t>] </a:t>
            </a:r>
            <a:r>
              <a:rPr lang="en-GB" i="1" dirty="0" smtClean="0"/>
              <a:t>n</a:t>
            </a:r>
            <a:r>
              <a:rPr lang="en-GB" dirty="0" smtClean="0"/>
              <a:t> </a:t>
            </a:r>
          </a:p>
          <a:p>
            <a:r>
              <a:rPr lang="en-GB" b="1" dirty="0" smtClean="0"/>
              <a:t>1.</a:t>
            </a:r>
            <a:r>
              <a:rPr lang="en-GB" dirty="0" smtClean="0"/>
              <a:t> satisfaction, reparation, or expiation given for an injury or wrong</a:t>
            </a:r>
          </a:p>
          <a:p>
            <a:r>
              <a:rPr lang="en-GB" b="1" dirty="0" smtClean="0"/>
              <a:t>2.</a:t>
            </a:r>
            <a:r>
              <a:rPr lang="en-GB" dirty="0" smtClean="0"/>
              <a:t> (Christian Religious Writings / Theology) </a:t>
            </a:r>
            <a:r>
              <a:rPr lang="en-GB" i="1" dirty="0" smtClean="0"/>
              <a:t>(often capital)</a:t>
            </a:r>
            <a:r>
              <a:rPr lang="en-GB" dirty="0" smtClean="0"/>
              <a:t> </a:t>
            </a:r>
            <a:r>
              <a:rPr lang="en-GB" i="1" dirty="0" smtClean="0"/>
              <a:t>Christian </a:t>
            </a:r>
            <a:r>
              <a:rPr lang="en-GB" i="1" dirty="0" err="1" smtClean="0"/>
              <a:t>theol</a:t>
            </a:r>
            <a:r>
              <a:rPr lang="en-GB" dirty="0" smtClean="0"/>
              <a:t> </a:t>
            </a:r>
          </a:p>
          <a:p>
            <a:r>
              <a:rPr lang="en-GB" b="1" dirty="0" smtClean="0"/>
              <a:t>a.</a:t>
            </a:r>
            <a:r>
              <a:rPr lang="en-GB" dirty="0" smtClean="0"/>
              <a:t>  the reconciliation of man with God through the life, sufferings, and sacrificial death of Christ</a:t>
            </a:r>
          </a:p>
          <a:p>
            <a:r>
              <a:rPr lang="en-GB" b="1" dirty="0" smtClean="0"/>
              <a:t>b.</a:t>
            </a:r>
            <a:r>
              <a:rPr lang="en-GB" dirty="0" smtClean="0"/>
              <a:t>  the sufferings and death of Christ</a:t>
            </a:r>
          </a:p>
          <a:p>
            <a:r>
              <a:rPr lang="en-GB" b="1" dirty="0" smtClean="0"/>
              <a:t>3.</a:t>
            </a:r>
            <a:r>
              <a:rPr lang="en-GB" dirty="0" smtClean="0"/>
              <a:t> (Christian Religious Writings / Theology) </a:t>
            </a:r>
            <a:r>
              <a:rPr lang="en-GB" i="1" dirty="0" smtClean="0"/>
              <a:t>Christian Science</a:t>
            </a:r>
            <a:r>
              <a:rPr lang="en-GB" dirty="0" smtClean="0"/>
              <a:t> the state in which the attributes of God are exemplified in man</a:t>
            </a:r>
          </a:p>
          <a:p>
            <a:r>
              <a:rPr lang="en-GB" b="1" dirty="0" smtClean="0"/>
              <a:t>4.</a:t>
            </a:r>
            <a:r>
              <a:rPr lang="en-GB" dirty="0" smtClean="0"/>
              <a:t> </a:t>
            </a:r>
            <a:r>
              <a:rPr lang="en-GB" i="1" dirty="0" smtClean="0"/>
              <a:t>Obsolete</a:t>
            </a:r>
            <a:r>
              <a:rPr lang="en-GB" dirty="0" smtClean="0"/>
              <a:t> reconciliation or agreement </a:t>
            </a:r>
          </a:p>
          <a:p>
            <a:r>
              <a:rPr lang="en-GB" dirty="0" smtClean="0"/>
              <a:t>[from Middle English phrase </a:t>
            </a:r>
            <a:r>
              <a:rPr lang="en-GB" i="1" dirty="0" smtClean="0"/>
              <a:t>at </a:t>
            </a:r>
            <a:r>
              <a:rPr lang="en-GB" i="1" dirty="0" err="1" smtClean="0"/>
              <a:t>onement</a:t>
            </a:r>
            <a:r>
              <a:rPr lang="en-GB" dirty="0" smtClean="0"/>
              <a:t> in harmony]</a:t>
            </a:r>
          </a:p>
          <a:p>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685800"/>
            <a:ext cx="4343400" cy="743712"/>
          </a:xfrm>
        </p:spPr>
        <p:txBody>
          <a:bodyPr>
            <a:normAutofit fontScale="90000"/>
          </a:bodyPr>
          <a:lstStyle/>
          <a:p>
            <a:pPr algn="ctr"/>
            <a:r>
              <a:rPr lang="en-GB" i="1" dirty="0" smtClean="0"/>
              <a:t>Atonement</a:t>
            </a:r>
            <a:endParaRPr lang="en-GB" dirty="0"/>
          </a:p>
        </p:txBody>
      </p:sp>
      <p:sp>
        <p:nvSpPr>
          <p:cNvPr id="3" name="Content Placeholder 2"/>
          <p:cNvSpPr>
            <a:spLocks noGrp="1"/>
          </p:cNvSpPr>
          <p:nvPr>
            <p:ph idx="1"/>
          </p:nvPr>
        </p:nvSpPr>
        <p:spPr>
          <a:xfrm>
            <a:off x="457200" y="1524000"/>
            <a:ext cx="8229600" cy="5029200"/>
          </a:xfrm>
        </p:spPr>
        <p:txBody>
          <a:bodyPr>
            <a:normAutofit fontScale="92500"/>
          </a:bodyPr>
          <a:lstStyle/>
          <a:p>
            <a:r>
              <a:rPr lang="en-GB" dirty="0" smtClean="0"/>
              <a:t>Throughout the narrative, in relation to his theme of atonement, </a:t>
            </a:r>
            <a:r>
              <a:rPr lang="en-GB" dirty="0" err="1" smtClean="0"/>
              <a:t>McEwan</a:t>
            </a:r>
            <a:r>
              <a:rPr lang="en-GB" dirty="0" smtClean="0"/>
              <a:t> also explores the role of society, the individual, and the novelist in a world where there appears to be no higher authority. Through its three main sections, the book thus asks a number of questions: </a:t>
            </a:r>
          </a:p>
          <a:p>
            <a:pPr lvl="1"/>
            <a:r>
              <a:rPr lang="en-GB" dirty="0" smtClean="0"/>
              <a:t>Without God, how and from whom can the individual find forgiveness for crimes against the dead, particularly unwitting crimes committed by a child?</a:t>
            </a:r>
          </a:p>
          <a:p>
            <a:pPr lvl="1"/>
            <a:r>
              <a:rPr lang="en-GB" dirty="0" smtClean="0"/>
              <a:t>How can nations and individuals find reparation for the horror of war? </a:t>
            </a:r>
          </a:p>
          <a:p>
            <a:pPr lvl="1"/>
            <a:r>
              <a:rPr lang="en-GB" dirty="0" smtClean="0"/>
              <a:t>How can the novelist, as </a:t>
            </a:r>
            <a:r>
              <a:rPr lang="en-GB" dirty="0" err="1" smtClean="0"/>
              <a:t>Briony</a:t>
            </a:r>
            <a:r>
              <a:rPr lang="en-GB" dirty="0" smtClean="0"/>
              <a:t> becomes, find expiation in a ‘fictional’ world of her own creation?</a:t>
            </a:r>
          </a:p>
          <a:p>
            <a:pPr lvl="1">
              <a:buNone/>
            </a:pPr>
            <a:r>
              <a:rPr lang="en-GB" dirty="0" smtClean="0"/>
              <a:t>							(Childs 2005, 172)</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3600" dirty="0" smtClean="0"/>
              <a:t>Think about in relation to </a:t>
            </a:r>
            <a:r>
              <a:rPr lang="en-GB" sz="3600" i="1" dirty="0" smtClean="0"/>
              <a:t>Atonement</a:t>
            </a:r>
            <a:r>
              <a:rPr lang="en-GB" sz="3600" dirty="0" smtClean="0"/>
              <a:t>: </a:t>
            </a:r>
            <a:endParaRPr lang="en-GB" sz="3600" dirty="0"/>
          </a:p>
        </p:txBody>
      </p:sp>
      <p:sp>
        <p:nvSpPr>
          <p:cNvPr id="3" name="Content Placeholder 2"/>
          <p:cNvSpPr>
            <a:spLocks noGrp="1"/>
          </p:cNvSpPr>
          <p:nvPr>
            <p:ph idx="1"/>
          </p:nvPr>
        </p:nvSpPr>
        <p:spPr>
          <a:xfrm>
            <a:off x="457200" y="2057400"/>
            <a:ext cx="8229600" cy="4267200"/>
          </a:xfrm>
        </p:spPr>
        <p:txBody>
          <a:bodyPr>
            <a:normAutofit/>
          </a:bodyPr>
          <a:lstStyle/>
          <a:p>
            <a:r>
              <a:rPr lang="en-GB" dirty="0" err="1" smtClean="0"/>
              <a:t>Intertextuality</a:t>
            </a:r>
            <a:r>
              <a:rPr lang="en-GB" dirty="0" smtClean="0"/>
              <a:t>  </a:t>
            </a:r>
          </a:p>
          <a:p>
            <a:r>
              <a:rPr lang="en-GB" dirty="0" smtClean="0"/>
              <a:t>Relation of ‘social and literary intercourse’ (Jane Austin)</a:t>
            </a:r>
          </a:p>
          <a:p>
            <a:r>
              <a:rPr lang="en-GB" dirty="0" smtClean="0"/>
              <a:t>Engagement with historical events</a:t>
            </a:r>
          </a:p>
          <a:p>
            <a:r>
              <a:rPr lang="en-GB" dirty="0" smtClean="0"/>
              <a:t>Articulation of the old and the new / the past and the present</a:t>
            </a:r>
          </a:p>
          <a:p>
            <a:r>
              <a:rPr lang="en-GB" dirty="0" smtClean="0"/>
              <a:t>Postmodern wariness of meta-narrative meaning </a:t>
            </a:r>
          </a:p>
          <a:p>
            <a:r>
              <a:rPr lang="en-GB" dirty="0" smtClean="0"/>
              <a:t>Repositioning of the human subject</a:t>
            </a:r>
          </a:p>
          <a:p>
            <a:endParaRPr lang="en-GB" dirty="0" smtClean="0"/>
          </a:p>
          <a:p>
            <a:endParaRPr lang="en-GB" dirty="0" smtClean="0"/>
          </a:p>
          <a:p>
            <a:endParaRPr lang="en-GB" dirty="0" smtClean="0"/>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19912"/>
          </a:xfrm>
        </p:spPr>
        <p:txBody>
          <a:bodyPr>
            <a:normAutofit/>
          </a:bodyPr>
          <a:lstStyle/>
          <a:p>
            <a:r>
              <a:rPr lang="en-GB" sz="4400" dirty="0" smtClean="0"/>
              <a:t>Ian </a:t>
            </a:r>
            <a:r>
              <a:rPr lang="en-GB" sz="4400" dirty="0" err="1" smtClean="0"/>
              <a:t>McEwan</a:t>
            </a:r>
            <a:r>
              <a:rPr lang="en-GB" sz="4400" dirty="0" smtClean="0"/>
              <a:t> and feminism </a:t>
            </a:r>
            <a:endParaRPr lang="en-GB" sz="4400" dirty="0"/>
          </a:p>
        </p:txBody>
      </p:sp>
      <p:sp>
        <p:nvSpPr>
          <p:cNvPr id="3" name="Content Placeholder 2"/>
          <p:cNvSpPr>
            <a:spLocks noGrp="1"/>
          </p:cNvSpPr>
          <p:nvPr>
            <p:ph idx="1"/>
          </p:nvPr>
        </p:nvSpPr>
        <p:spPr>
          <a:xfrm>
            <a:off x="457200" y="1752600"/>
            <a:ext cx="8229600" cy="4572000"/>
          </a:xfrm>
        </p:spPr>
        <p:txBody>
          <a:bodyPr>
            <a:normAutofit fontScale="92500"/>
          </a:bodyPr>
          <a:lstStyle/>
          <a:p>
            <a:pPr>
              <a:buNone/>
            </a:pPr>
            <a:r>
              <a:rPr lang="en-GB" dirty="0" smtClean="0"/>
              <a:t>	‘I had read the Female Eunuch 1971 and thought it was a revelation. The feminism of the 1970s spoke directly to a knot of problems at the centre of my family life. I developed a romantic notion that if the spirit of women was liberated the world would be healed.’ (</a:t>
            </a:r>
            <a:r>
              <a:rPr lang="en-GB" dirty="0" err="1" smtClean="0"/>
              <a:t>McEwan</a:t>
            </a:r>
            <a:r>
              <a:rPr lang="en-GB" dirty="0" smtClean="0"/>
              <a:t> ‘Mother Tongue’ 41-2)</a:t>
            </a:r>
          </a:p>
          <a:p>
            <a:pPr>
              <a:buNone/>
            </a:pPr>
            <a:endParaRPr lang="en-GB" sz="800" dirty="0" smtClean="0"/>
          </a:p>
          <a:p>
            <a:pPr>
              <a:buNone/>
            </a:pPr>
            <a:r>
              <a:rPr lang="en-GB" dirty="0" smtClean="0"/>
              <a:t>	[T]he women’s Movement had presented ways of looking at the world both its present and its past that were at once profoundly dislocating and infinite in possibility.’ (</a:t>
            </a:r>
            <a:r>
              <a:rPr lang="en-GB" dirty="0" err="1" smtClean="0"/>
              <a:t>McEwan</a:t>
            </a:r>
            <a:r>
              <a:rPr lang="en-GB" dirty="0" smtClean="0"/>
              <a:t> </a:t>
            </a:r>
            <a:r>
              <a:rPr lang="en-GB" i="1" dirty="0" smtClean="0"/>
              <a:t>The Comfort of Strangers </a:t>
            </a:r>
            <a:r>
              <a:rPr lang="en-GB" dirty="0" smtClean="0"/>
              <a:t>1981, 16)</a:t>
            </a:r>
          </a:p>
          <a:p>
            <a:endParaRPr lang="en-GB" sz="1000" dirty="0" smtClean="0"/>
          </a:p>
          <a:p>
            <a:pPr>
              <a:buNone/>
            </a:pPr>
            <a:r>
              <a:rPr lang="en-GB" dirty="0" smtClean="0"/>
              <a:t>	Ian </a:t>
            </a:r>
            <a:r>
              <a:rPr lang="en-GB" dirty="0" err="1" smtClean="0"/>
              <a:t>McEwan</a:t>
            </a:r>
            <a:r>
              <a:rPr lang="en-GB" dirty="0" smtClean="0"/>
              <a:t> as ‘male feminist’ </a:t>
            </a:r>
            <a:r>
              <a:rPr lang="en-GB" sz="2200" dirty="0" smtClean="0"/>
              <a:t>(John </a:t>
            </a:r>
            <a:r>
              <a:rPr lang="en-GB" sz="2200" dirty="0" err="1" smtClean="0"/>
              <a:t>Haffenden</a:t>
            </a:r>
            <a:r>
              <a:rPr lang="en-GB" sz="2200" dirty="0" smtClean="0"/>
              <a:t> 1985, 176)</a:t>
            </a:r>
            <a:endParaRPr lang="en-GB" dirty="0" smtClean="0"/>
          </a:p>
          <a:p>
            <a:endParaRPr lang="en-GB" dirty="0" smtClean="0"/>
          </a:p>
          <a:p>
            <a:pPr>
              <a:buNone/>
            </a:pPr>
            <a:endParaRPr lang="en-GB" dirty="0" smtClean="0"/>
          </a:p>
          <a:p>
            <a:pPr>
              <a:buNone/>
            </a:pPr>
            <a:endParaRPr lang="en-GB" dirty="0" smtClean="0"/>
          </a:p>
          <a:p>
            <a:pPr>
              <a:buNone/>
            </a:pP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704088"/>
            <a:ext cx="7924800" cy="1143000"/>
          </a:xfrm>
        </p:spPr>
        <p:txBody>
          <a:bodyPr/>
          <a:lstStyle/>
          <a:p>
            <a:r>
              <a:rPr lang="en-GB" dirty="0" smtClean="0"/>
              <a:t>The </a:t>
            </a:r>
            <a:r>
              <a:rPr lang="en-GB" dirty="0" err="1" smtClean="0"/>
              <a:t>intertext</a:t>
            </a:r>
            <a:endParaRPr lang="en-GB" dirty="0"/>
          </a:p>
        </p:txBody>
      </p:sp>
      <p:sp>
        <p:nvSpPr>
          <p:cNvPr id="3" name="Content Placeholder 2"/>
          <p:cNvSpPr>
            <a:spLocks noGrp="1"/>
          </p:cNvSpPr>
          <p:nvPr>
            <p:ph idx="1"/>
          </p:nvPr>
        </p:nvSpPr>
        <p:spPr/>
        <p:txBody>
          <a:bodyPr>
            <a:normAutofit/>
          </a:bodyPr>
          <a:lstStyle/>
          <a:p>
            <a:pPr algn="just">
              <a:buNone/>
            </a:pPr>
            <a:r>
              <a:rPr lang="en-GB" dirty="0" smtClean="0"/>
              <a:t>	‘Atonement is … replete with pre-echoes and warnings to the reader, such as: ‘within the half hour </a:t>
            </a:r>
            <a:r>
              <a:rPr lang="en-GB" dirty="0" err="1" smtClean="0"/>
              <a:t>Briony</a:t>
            </a:r>
            <a:r>
              <a:rPr lang="en-GB" dirty="0" smtClean="0"/>
              <a:t> would commit her crime’ (156), however, it experiments with the notion of </a:t>
            </a:r>
            <a:r>
              <a:rPr lang="en-GB" dirty="0" err="1" smtClean="0"/>
              <a:t>metafictionality</a:t>
            </a:r>
            <a:r>
              <a:rPr lang="en-GB" dirty="0" smtClean="0"/>
              <a:t> to a degree unparalleled in contemporary literature. </a:t>
            </a:r>
            <a:r>
              <a:rPr lang="en-GB" dirty="0" err="1" smtClean="0"/>
              <a:t>McEwan</a:t>
            </a:r>
            <a:r>
              <a:rPr lang="en-GB" dirty="0" smtClean="0"/>
              <a:t> exploits the conventions of </a:t>
            </a:r>
            <a:r>
              <a:rPr lang="en-GB" dirty="0" err="1" smtClean="0"/>
              <a:t>intertexuality</a:t>
            </a:r>
            <a:r>
              <a:rPr lang="en-GB" dirty="0" smtClean="0"/>
              <a:t> until the novel is bursting at the seams with writers from the British literary canon such as Austen, Waugh and Hartley.’ 		(</a:t>
            </a:r>
            <a:r>
              <a:rPr lang="en-GB" dirty="0" err="1" smtClean="0"/>
              <a:t>Vipond</a:t>
            </a:r>
            <a:r>
              <a:rPr lang="en-GB" dirty="0" smtClean="0"/>
              <a:t> 2008, 9)</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0" y="762000"/>
            <a:ext cx="5257800" cy="743712"/>
          </a:xfrm>
        </p:spPr>
        <p:txBody>
          <a:bodyPr>
            <a:normAutofit fontScale="90000"/>
          </a:bodyPr>
          <a:lstStyle/>
          <a:p>
            <a:r>
              <a:rPr lang="en-GB" dirty="0" err="1" smtClean="0"/>
              <a:t>Metafiction</a:t>
            </a:r>
            <a:endParaRPr lang="en-GB" dirty="0"/>
          </a:p>
        </p:txBody>
      </p:sp>
      <p:sp>
        <p:nvSpPr>
          <p:cNvPr id="3" name="Content Placeholder 2"/>
          <p:cNvSpPr>
            <a:spLocks noGrp="1"/>
          </p:cNvSpPr>
          <p:nvPr>
            <p:ph idx="1"/>
          </p:nvPr>
        </p:nvSpPr>
        <p:spPr>
          <a:xfrm>
            <a:off x="457200" y="1600200"/>
            <a:ext cx="8382000" cy="5257800"/>
          </a:xfrm>
        </p:spPr>
        <p:txBody>
          <a:bodyPr>
            <a:normAutofit/>
          </a:bodyPr>
          <a:lstStyle/>
          <a:p>
            <a:pPr>
              <a:lnSpc>
                <a:spcPct val="120000"/>
              </a:lnSpc>
              <a:spcBef>
                <a:spcPts val="0"/>
              </a:spcBef>
              <a:buNone/>
            </a:pPr>
            <a:r>
              <a:rPr lang="en-GB" dirty="0" smtClean="0"/>
              <a:t>	In </a:t>
            </a:r>
            <a:r>
              <a:rPr lang="en-GB" b="1" i="1" dirty="0" err="1" smtClean="0"/>
              <a:t>Metafiction</a:t>
            </a:r>
            <a:r>
              <a:rPr lang="en-GB" b="1" i="1" dirty="0" smtClean="0"/>
              <a:t>: The Theory and Practice of Self-conscious Fiction</a:t>
            </a:r>
            <a:r>
              <a:rPr lang="en-GB" dirty="0" smtClean="0"/>
              <a:t>, Patricia Waugh defines </a:t>
            </a:r>
            <a:r>
              <a:rPr lang="en-GB" dirty="0" err="1" smtClean="0"/>
              <a:t>metafiction</a:t>
            </a:r>
            <a:r>
              <a:rPr lang="en-GB" dirty="0" smtClean="0"/>
              <a:t> as:</a:t>
            </a:r>
          </a:p>
          <a:p>
            <a:pPr>
              <a:lnSpc>
                <a:spcPct val="120000"/>
              </a:lnSpc>
              <a:spcBef>
                <a:spcPts val="0"/>
              </a:spcBef>
            </a:pPr>
            <a:r>
              <a:rPr lang="en-GB" dirty="0" smtClean="0"/>
              <a:t>‘... fictional writing which self-consciously and systematically draws attention to its status as an </a:t>
            </a:r>
            <a:r>
              <a:rPr lang="en-GB" dirty="0" err="1" smtClean="0"/>
              <a:t>artifact</a:t>
            </a:r>
            <a:r>
              <a:rPr lang="en-GB" dirty="0" smtClean="0"/>
              <a:t> in order to pose questions about the relationship between fiction and reality. . . </a:t>
            </a:r>
            <a:r>
              <a:rPr lang="en-GB" dirty="0" err="1" smtClean="0"/>
              <a:t>Metafiction</a:t>
            </a:r>
            <a:r>
              <a:rPr lang="en-GB" dirty="0" smtClean="0"/>
              <a:t> explore[s] a theory of writing fiction through the practice of writing fiction.’ (2). (</a:t>
            </a:r>
            <a:r>
              <a:rPr lang="en-GB" sz="2800" dirty="0" smtClean="0"/>
              <a:t>Taormina, 2005) </a:t>
            </a:r>
            <a:endParaRPr lang="en-GB" dirty="0" smtClean="0"/>
          </a:p>
          <a:p>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800" y="1066800"/>
            <a:ext cx="8534400" cy="5486400"/>
          </a:xfrm>
        </p:spPr>
        <p:txBody>
          <a:bodyPr>
            <a:normAutofit fontScale="77500" lnSpcReduction="20000"/>
          </a:bodyPr>
          <a:lstStyle/>
          <a:p>
            <a:pPr>
              <a:lnSpc>
                <a:spcPct val="120000"/>
              </a:lnSpc>
              <a:spcBef>
                <a:spcPts val="0"/>
              </a:spcBef>
            </a:pPr>
            <a:r>
              <a:rPr lang="en-GB" sz="2900" dirty="0" err="1" smtClean="0"/>
              <a:t>Metafiction</a:t>
            </a:r>
            <a:r>
              <a:rPr lang="en-GB" sz="2900" dirty="0" smtClean="0"/>
              <a:t> attempts to blur the line between fiction and reality. </a:t>
            </a:r>
          </a:p>
          <a:p>
            <a:pPr>
              <a:lnSpc>
                <a:spcPct val="120000"/>
              </a:lnSpc>
              <a:spcBef>
                <a:spcPts val="0"/>
              </a:spcBef>
            </a:pPr>
            <a:endParaRPr lang="en-GB" sz="2900" dirty="0" smtClean="0"/>
          </a:p>
          <a:p>
            <a:pPr>
              <a:lnSpc>
                <a:spcPct val="120000"/>
              </a:lnSpc>
              <a:spcBef>
                <a:spcPts val="0"/>
              </a:spcBef>
            </a:pPr>
            <a:r>
              <a:rPr lang="en-GB" sz="2900" dirty="0" smtClean="0"/>
              <a:t>the violation of narrative levels, specifically </a:t>
            </a:r>
          </a:p>
          <a:p>
            <a:pPr lvl="1">
              <a:lnSpc>
                <a:spcPct val="120000"/>
              </a:lnSpc>
              <a:spcBef>
                <a:spcPts val="0"/>
              </a:spcBef>
            </a:pPr>
            <a:r>
              <a:rPr lang="en-GB" sz="2900" dirty="0" smtClean="0"/>
              <a:t>intrusions in the narrative to comment on the writing </a:t>
            </a:r>
          </a:p>
          <a:p>
            <a:pPr lvl="1">
              <a:lnSpc>
                <a:spcPct val="120000"/>
              </a:lnSpc>
              <a:spcBef>
                <a:spcPts val="0"/>
              </a:spcBef>
            </a:pPr>
            <a:r>
              <a:rPr lang="en-GB" sz="2900" dirty="0" smtClean="0"/>
              <a:t>involvement of the author with the fictional characters </a:t>
            </a:r>
          </a:p>
          <a:p>
            <a:pPr lvl="1">
              <a:lnSpc>
                <a:spcPct val="120000"/>
              </a:lnSpc>
              <a:spcBef>
                <a:spcPts val="0"/>
              </a:spcBef>
            </a:pPr>
            <a:r>
              <a:rPr lang="en-GB" sz="2900" dirty="0" smtClean="0"/>
              <a:t>"directly addressing the reader" </a:t>
            </a:r>
          </a:p>
          <a:p>
            <a:pPr lvl="1">
              <a:lnSpc>
                <a:spcPct val="120000"/>
              </a:lnSpc>
              <a:spcBef>
                <a:spcPts val="0"/>
              </a:spcBef>
            </a:pPr>
            <a:r>
              <a:rPr lang="en-GB" sz="2900" dirty="0" smtClean="0"/>
              <a:t>"openly questioning how narrative assumptions and conventions transform and filter reality. . . ." </a:t>
            </a:r>
          </a:p>
          <a:p>
            <a:pPr>
              <a:lnSpc>
                <a:spcPct val="120000"/>
              </a:lnSpc>
              <a:spcBef>
                <a:spcPts val="0"/>
              </a:spcBef>
            </a:pPr>
            <a:r>
              <a:rPr lang="en-GB" sz="2900" dirty="0" smtClean="0"/>
              <a:t>the reliance on "unconventional and experimental techniques" such as: </a:t>
            </a:r>
          </a:p>
          <a:p>
            <a:pPr lvl="1">
              <a:lnSpc>
                <a:spcPct val="120000"/>
              </a:lnSpc>
              <a:spcBef>
                <a:spcPts val="0"/>
              </a:spcBef>
            </a:pPr>
            <a:r>
              <a:rPr lang="en-GB" sz="2900" dirty="0" smtClean="0"/>
              <a:t>a rejection of conventional plot </a:t>
            </a:r>
          </a:p>
          <a:p>
            <a:pPr lvl="1">
              <a:lnSpc>
                <a:spcPct val="120000"/>
              </a:lnSpc>
              <a:spcBef>
                <a:spcPts val="0"/>
              </a:spcBef>
            </a:pPr>
            <a:r>
              <a:rPr lang="en-GB" sz="2900" dirty="0" smtClean="0"/>
              <a:t>a display of "reflexivity (the dimension present in all literary texts and also central to all literary analysis, a function which enables the reader to understand the processes by which he or she reads the world as a text)“</a:t>
            </a:r>
          </a:p>
          <a:p>
            <a:pPr lvl="1">
              <a:lnSpc>
                <a:spcPct val="120000"/>
              </a:lnSpc>
              <a:spcBef>
                <a:spcPts val="0"/>
              </a:spcBef>
              <a:buNone/>
            </a:pPr>
            <a:r>
              <a:rPr lang="en-GB" sz="2900" dirty="0" smtClean="0"/>
              <a:t>							(Taormina, 2005 )</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8077200" cy="762000"/>
          </a:xfrm>
        </p:spPr>
        <p:txBody>
          <a:bodyPr>
            <a:normAutofit fontScale="90000"/>
          </a:bodyPr>
          <a:lstStyle/>
          <a:p>
            <a:r>
              <a:rPr lang="en-GB" i="1" dirty="0" smtClean="0"/>
              <a:t>Atonement</a:t>
            </a:r>
            <a:r>
              <a:rPr lang="en-GB" dirty="0" smtClean="0"/>
              <a:t> – ‘work’ / ‘text’?</a:t>
            </a:r>
            <a:endParaRPr lang="en-GB" dirty="0"/>
          </a:p>
        </p:txBody>
      </p:sp>
      <p:sp>
        <p:nvSpPr>
          <p:cNvPr id="3" name="Content Placeholder 2"/>
          <p:cNvSpPr>
            <a:spLocks noGrp="1"/>
          </p:cNvSpPr>
          <p:nvPr>
            <p:ph idx="1"/>
          </p:nvPr>
        </p:nvSpPr>
        <p:spPr>
          <a:xfrm>
            <a:off x="457200" y="1524000"/>
            <a:ext cx="8229600" cy="5105400"/>
          </a:xfrm>
        </p:spPr>
        <p:txBody>
          <a:bodyPr>
            <a:normAutofit fontScale="85000" lnSpcReduction="20000"/>
          </a:bodyPr>
          <a:lstStyle/>
          <a:p>
            <a:r>
              <a:rPr lang="en-GB" b="1" dirty="0" smtClean="0"/>
              <a:t>‘[T[he work </a:t>
            </a:r>
            <a:r>
              <a:rPr lang="en-GB" dirty="0" smtClean="0"/>
              <a:t>is read within a logic of representation in which, ultimately, we can speak of as something as absolute, identifiable,  autonomous.’ (Marshall, 122)</a:t>
            </a:r>
          </a:p>
          <a:p>
            <a:endParaRPr lang="en-GB" sz="900" dirty="0" smtClean="0"/>
          </a:p>
          <a:p>
            <a:r>
              <a:rPr lang="en-GB" dirty="0" smtClean="0"/>
              <a:t>‘</a:t>
            </a:r>
            <a:r>
              <a:rPr lang="en-GB" b="1" dirty="0" smtClean="0"/>
              <a:t>The work </a:t>
            </a:r>
            <a:r>
              <a:rPr lang="en-GB" dirty="0" smtClean="0"/>
              <a:t>can be displayed, is to be deciphered, can be held in the hand.’ (ibid. 123)</a:t>
            </a:r>
          </a:p>
          <a:p>
            <a:endParaRPr lang="en-GB" sz="900" dirty="0" smtClean="0"/>
          </a:p>
          <a:p>
            <a:r>
              <a:rPr lang="en-GB" b="1" dirty="0" smtClean="0"/>
              <a:t>The text </a:t>
            </a:r>
            <a:r>
              <a:rPr lang="en-GB" dirty="0" smtClean="0"/>
              <a:t>is in motion. It is: “a process of demonstration,” “exists in the movement of discourse,” “is experienced only in an activity of production” (Barthes 1971, 157 in Marshall, 123)</a:t>
            </a:r>
          </a:p>
          <a:p>
            <a:endParaRPr lang="en-GB" sz="900" dirty="0" smtClean="0"/>
          </a:p>
          <a:p>
            <a:pPr algn="just">
              <a:lnSpc>
                <a:spcPct val="120000"/>
              </a:lnSpc>
              <a:spcBef>
                <a:spcPts val="0"/>
              </a:spcBef>
              <a:buNone/>
            </a:pPr>
            <a:r>
              <a:rPr lang="en-GB" dirty="0" smtClean="0"/>
              <a:t>	'We know that a text is not a line of words releasing a single “theological” meaning (the message of the author-God) but a multidimensional space in which a variety of writings, none of them original, blend and clash. The text is a tissue of quotations drawn from the innumerable centres of culture.’  (Barthes 1968, 146)</a:t>
            </a: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800" y="1143000"/>
            <a:ext cx="8382000" cy="5029200"/>
          </a:xfrm>
        </p:spPr>
        <p:txBody>
          <a:bodyPr>
            <a:normAutofit fontScale="85000" lnSpcReduction="20000"/>
          </a:bodyPr>
          <a:lstStyle/>
          <a:p>
            <a:pPr algn="just">
              <a:lnSpc>
                <a:spcPct val="120000"/>
              </a:lnSpc>
              <a:spcBef>
                <a:spcPts val="0"/>
              </a:spcBef>
              <a:buNone/>
            </a:pPr>
            <a:r>
              <a:rPr lang="en-GB" dirty="0" smtClean="0"/>
              <a:t>	‘The novel's </a:t>
            </a:r>
            <a:r>
              <a:rPr lang="en-GB" b="1" dirty="0" smtClean="0"/>
              <a:t>epigraph</a:t>
            </a:r>
            <a:r>
              <a:rPr lang="en-GB" dirty="0" smtClean="0"/>
              <a:t>, a quotation from Jane Austen's Northanger Abbey, serves as both a warning and a guide to how the reader should view this narrative. Austen's protagonist, Catherine </a:t>
            </a:r>
            <a:r>
              <a:rPr lang="en-GB" dirty="0" err="1" smtClean="0"/>
              <a:t>Morland</a:t>
            </a:r>
            <a:r>
              <a:rPr lang="en-GB" dirty="0" smtClean="0"/>
              <a:t>, who is reprimanded by Henry </a:t>
            </a:r>
            <a:r>
              <a:rPr lang="en-GB" dirty="0" err="1" smtClean="0"/>
              <a:t>Tilney</a:t>
            </a:r>
            <a:r>
              <a:rPr lang="en-GB" dirty="0" smtClean="0"/>
              <a:t> in the quoted extract for her naive response to events around her, is the victim of reading fiction - the Gothic romances of her day - and failing to make a distinction between the fictive and the real. ... </a:t>
            </a:r>
            <a:r>
              <a:rPr lang="en-GB" dirty="0" err="1" smtClean="0"/>
              <a:t>McEwan</a:t>
            </a:r>
            <a:r>
              <a:rPr lang="en-GB" dirty="0" smtClean="0"/>
              <a:t> sees </a:t>
            </a:r>
            <a:r>
              <a:rPr lang="en-GB" i="1" dirty="0" smtClean="0"/>
              <a:t>Northanger Abbey </a:t>
            </a:r>
            <a:r>
              <a:rPr lang="en-GB" dirty="0" smtClean="0"/>
              <a:t>as a novel "about someone's wild imagination causing havoc to people around them."7 </a:t>
            </a:r>
            <a:r>
              <a:rPr lang="en-GB" dirty="0" err="1" smtClean="0"/>
              <a:t>Tilney's</a:t>
            </a:r>
            <a:r>
              <a:rPr lang="en-GB" dirty="0" smtClean="0"/>
              <a:t> question to Catherine ("what ideas have you been admitting?") can be applied equally fittingly to </a:t>
            </a:r>
            <a:r>
              <a:rPr lang="en-GB" dirty="0" err="1" smtClean="0"/>
              <a:t>Briony</a:t>
            </a:r>
            <a:r>
              <a:rPr lang="en-GB" dirty="0" smtClean="0"/>
              <a:t>, whose equally over-active imagination leads her to tell the crucial lie.’ 				</a:t>
            </a:r>
          </a:p>
          <a:p>
            <a:pPr algn="just">
              <a:lnSpc>
                <a:spcPct val="120000"/>
              </a:lnSpc>
              <a:spcBef>
                <a:spcPts val="0"/>
              </a:spcBef>
              <a:buNone/>
            </a:pPr>
            <a:r>
              <a:rPr lang="en-GB" dirty="0" smtClean="0"/>
              <a:t>							(Finney 2004, 70)</a:t>
            </a: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800" y="990600"/>
            <a:ext cx="8382000" cy="5867400"/>
          </a:xfrm>
        </p:spPr>
        <p:txBody>
          <a:bodyPr>
            <a:normAutofit fontScale="92500" lnSpcReduction="10000"/>
          </a:bodyPr>
          <a:lstStyle/>
          <a:p>
            <a:pPr>
              <a:buNone/>
            </a:pPr>
            <a:r>
              <a:rPr lang="en-GB" dirty="0" smtClean="0"/>
              <a:t>	‘Dear Miss Moreland, consider the dreadful nature of the suspicions you have entertained. What have you been judging from? Remember the country and the age in which we live. Remember that we are English: that we are Christians. Consult your own understanding, your own sense of the probable, your own observation of what is passing around you. Does our education prepare us for such atrocities? Do our laws connive at them? Could they be perpetrated without being  known in a country like this, where social and literary intercourse is on such a footing, where every man is surrounded by a  neighbourhood of voluntary spies and where roads and newspapers lay everything open? Dearest Miss Moreland, what ideas have you been admitting?</a:t>
            </a:r>
          </a:p>
          <a:p>
            <a:pPr>
              <a:buNone/>
            </a:pPr>
            <a:r>
              <a:rPr lang="en-GB" dirty="0" smtClean="0"/>
              <a:t>		They had reached the end of the gallery; and with tears of shame she ran off to her room.’</a:t>
            </a:r>
          </a:p>
          <a:p>
            <a:pPr>
              <a:buNone/>
            </a:pPr>
            <a:r>
              <a:rPr lang="en-GB" dirty="0" smtClean="0"/>
              <a:t> 					</a:t>
            </a:r>
            <a:r>
              <a:rPr lang="en-GB" sz="2200" dirty="0" smtClean="0"/>
              <a:t>Jane Austin, </a:t>
            </a:r>
            <a:r>
              <a:rPr lang="en-GB" sz="2200" i="1" dirty="0" smtClean="0"/>
              <a:t>Northanger Abbey</a:t>
            </a:r>
            <a:endParaRPr lang="en-GB" dirty="0"/>
          </a:p>
        </p:txBody>
      </p:sp>
      <p:sp>
        <p:nvSpPr>
          <p:cNvPr id="4" name="Rectangle 3"/>
          <p:cNvSpPr/>
          <p:nvPr/>
        </p:nvSpPr>
        <p:spPr>
          <a:xfrm>
            <a:off x="1600200" y="381000"/>
            <a:ext cx="1604927" cy="461665"/>
          </a:xfrm>
          <a:prstGeom prst="rect">
            <a:avLst/>
          </a:prstGeom>
          <a:solidFill>
            <a:schemeClr val="accent2">
              <a:lumMod val="40000"/>
              <a:lumOff val="60000"/>
            </a:schemeClr>
          </a:solidFill>
        </p:spPr>
        <p:txBody>
          <a:bodyPr wrap="none">
            <a:spAutoFit/>
          </a:bodyPr>
          <a:lstStyle/>
          <a:p>
            <a:r>
              <a:rPr lang="en-GB" sz="2400" b="1" dirty="0" smtClean="0"/>
              <a:t>epigraph</a:t>
            </a:r>
            <a:endParaRPr lang="en-GB" sz="24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buNone/>
            </a:pPr>
            <a:r>
              <a:rPr lang="en-GB" dirty="0" smtClean="0"/>
              <a:t>	‘What are the distances between what is real and what is imagined? Catherine Moreland the heroine of Jane Austen’s </a:t>
            </a:r>
            <a:r>
              <a:rPr lang="en-GB" i="1" dirty="0" smtClean="0"/>
              <a:t>Northanger Abbey, </a:t>
            </a:r>
            <a:r>
              <a:rPr lang="en-GB" dirty="0" smtClean="0"/>
              <a:t>was a girl so full of the delights of gothic fiction that she causes havoc around her when she imagines a perfectly innocent man capable of the most terrible things.’</a:t>
            </a:r>
          </a:p>
          <a:p>
            <a:pPr>
              <a:buNone/>
            </a:pPr>
            <a:r>
              <a:rPr lang="en-GB" dirty="0" smtClean="0"/>
              <a:t>	</a:t>
            </a:r>
          </a:p>
          <a:p>
            <a:pPr>
              <a:buNone/>
            </a:pPr>
            <a:r>
              <a:rPr lang="en-GB" sz="2000" dirty="0" smtClean="0"/>
              <a:t>    (IM in </a:t>
            </a:r>
            <a:r>
              <a:rPr lang="en-GB" sz="2000" i="1" dirty="0" smtClean="0"/>
              <a:t>Ian </a:t>
            </a:r>
            <a:r>
              <a:rPr lang="en-GB" sz="2000" i="1" dirty="0" err="1" smtClean="0"/>
              <a:t>McEwan</a:t>
            </a:r>
            <a:r>
              <a:rPr lang="en-GB" sz="2000" i="1" dirty="0" smtClean="0"/>
              <a:t>: The </a:t>
            </a:r>
            <a:r>
              <a:rPr lang="en-GB" sz="2000" i="1" dirty="0" err="1" smtClean="0"/>
              <a:t>Essentail</a:t>
            </a:r>
            <a:r>
              <a:rPr lang="en-GB" sz="2000" i="1" dirty="0" smtClean="0"/>
              <a:t> Guide </a:t>
            </a:r>
            <a:r>
              <a:rPr lang="en-GB" sz="2000" dirty="0" smtClean="0"/>
              <a:t>ed. M. Reynolds and J </a:t>
            </a:r>
            <a:r>
              <a:rPr lang="en-GB" sz="2000" dirty="0" err="1" smtClean="0"/>
              <a:t>Noakes</a:t>
            </a:r>
            <a:r>
              <a:rPr lang="en-GB" sz="2000" dirty="0" smtClean="0"/>
              <a:t> (Vintage 2002) p.20)</a:t>
            </a:r>
            <a:endParaRPr lang="en-GB" dirty="0" smtClean="0"/>
          </a:p>
          <a:p>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704088"/>
            <a:ext cx="7620000" cy="667512"/>
          </a:xfrm>
        </p:spPr>
        <p:txBody>
          <a:bodyPr>
            <a:normAutofit fontScale="90000"/>
          </a:bodyPr>
          <a:lstStyle/>
          <a:p>
            <a:r>
              <a:rPr lang="en-GB" dirty="0" err="1" smtClean="0"/>
              <a:t>Intertextuality</a:t>
            </a:r>
            <a:endParaRPr lang="en-GB" dirty="0"/>
          </a:p>
        </p:txBody>
      </p:sp>
      <p:sp>
        <p:nvSpPr>
          <p:cNvPr id="3" name="Content Placeholder 2"/>
          <p:cNvSpPr>
            <a:spLocks noGrp="1"/>
          </p:cNvSpPr>
          <p:nvPr>
            <p:ph idx="1"/>
          </p:nvPr>
        </p:nvSpPr>
        <p:spPr>
          <a:xfrm>
            <a:off x="228600" y="1524000"/>
            <a:ext cx="8458200" cy="5105400"/>
          </a:xfrm>
        </p:spPr>
        <p:txBody>
          <a:bodyPr>
            <a:normAutofit/>
          </a:bodyPr>
          <a:lstStyle/>
          <a:p>
            <a:r>
              <a:rPr lang="en-GB" sz="2000" dirty="0" smtClean="0"/>
              <a:t>Robbie quotes from </a:t>
            </a:r>
            <a:r>
              <a:rPr lang="en-GB" sz="2000" i="1" dirty="0" smtClean="0"/>
              <a:t>Twelfth Night</a:t>
            </a:r>
            <a:r>
              <a:rPr lang="en-GB" sz="2000" dirty="0" smtClean="0"/>
              <a:t>: "'Nothing that can be can come between me and the full prospect of my hopes'" (p. 123). </a:t>
            </a:r>
            <a:endParaRPr lang="en-GB" sz="900" dirty="0" smtClean="0"/>
          </a:p>
          <a:p>
            <a:r>
              <a:rPr lang="en-GB" sz="2000" dirty="0" smtClean="0"/>
              <a:t>‘During his trek to Dunkirk, Robbie quotes with similar aptness from Auden's "In Memory of W. B. Yeats": "In the nightmare of the dark, /All the dogs of Europe bark" (p. 190). In this instance, </a:t>
            </a:r>
            <a:r>
              <a:rPr lang="en-GB" sz="2000" dirty="0" err="1" smtClean="0"/>
              <a:t>intertextuality</a:t>
            </a:r>
            <a:r>
              <a:rPr lang="en-GB" sz="2000" dirty="0" smtClean="0"/>
              <a:t> is employed to establish a connection between the microcosm of the lives that </a:t>
            </a:r>
            <a:r>
              <a:rPr lang="en-GB" sz="2000" dirty="0" err="1" smtClean="0"/>
              <a:t>Briony</a:t>
            </a:r>
            <a:r>
              <a:rPr lang="en-GB" sz="2000" dirty="0" smtClean="0"/>
              <a:t> has disrupted and the macrocosm of a world at war’ (Finney, 70)</a:t>
            </a:r>
            <a:endParaRPr lang="en-GB" sz="900" dirty="0" smtClean="0"/>
          </a:p>
          <a:p>
            <a:r>
              <a:rPr lang="en-GB" sz="2000" dirty="0" smtClean="0"/>
              <a:t>Richardson's </a:t>
            </a:r>
            <a:r>
              <a:rPr lang="en-GB" sz="2000" i="1" dirty="0" smtClean="0"/>
              <a:t>Clarissa</a:t>
            </a:r>
            <a:r>
              <a:rPr lang="en-GB" sz="2000" dirty="0" smtClean="0"/>
              <a:t>. </a:t>
            </a:r>
            <a:r>
              <a:rPr lang="en-GB" sz="2000" dirty="0" err="1" smtClean="0"/>
              <a:t>Arabella</a:t>
            </a:r>
            <a:r>
              <a:rPr lang="en-GB" sz="2000" dirty="0" smtClean="0"/>
              <a:t>, the melodramatic heroine of the thirteen-year-old </a:t>
            </a:r>
            <a:r>
              <a:rPr lang="en-GB" sz="2000" dirty="0" err="1" smtClean="0"/>
              <a:t>Briony's</a:t>
            </a:r>
            <a:r>
              <a:rPr lang="en-GB" sz="2000" dirty="0" smtClean="0"/>
              <a:t> </a:t>
            </a:r>
            <a:r>
              <a:rPr lang="en-GB" sz="2000" dirty="0" err="1" smtClean="0"/>
              <a:t>playlet</a:t>
            </a:r>
            <a:r>
              <a:rPr lang="en-GB" sz="2000" dirty="0" smtClean="0"/>
              <a:t>, shares Clarissa's sister's name, which places "The Trials of </a:t>
            </a:r>
            <a:r>
              <a:rPr lang="en-GB" sz="2000" dirty="0" err="1" smtClean="0"/>
              <a:t>Arabella</a:t>
            </a:r>
            <a:r>
              <a:rPr lang="en-GB" sz="2000" dirty="0" smtClean="0"/>
              <a:t>" within a literary tradition of sentimentality and sensationalism, while inevitably lacking the psychological complexity of the original. (ibid., 73)</a:t>
            </a:r>
          </a:p>
          <a:p>
            <a:endParaRPr lang="en-GB" sz="800" dirty="0" smtClean="0"/>
          </a:p>
          <a:p>
            <a:r>
              <a:rPr lang="en-GB" sz="2000" dirty="0" smtClean="0"/>
              <a:t>Much more ..</a:t>
            </a:r>
            <a:endParaRPr lang="en-GB" sz="20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96112"/>
          </a:xfrm>
        </p:spPr>
        <p:txBody>
          <a:bodyPr>
            <a:normAutofit fontScale="90000"/>
          </a:bodyPr>
          <a:lstStyle/>
          <a:p>
            <a:pPr algn="ctr"/>
            <a:r>
              <a:rPr lang="en-GB" sz="4400" i="1" dirty="0" smtClean="0"/>
              <a:t>Lady Chatterley’s Lover</a:t>
            </a:r>
            <a:br>
              <a:rPr lang="en-GB" sz="4400" i="1" dirty="0" smtClean="0"/>
            </a:br>
            <a:r>
              <a:rPr lang="en-GB" sz="2700" dirty="0" smtClean="0"/>
              <a:t>(banned in UK until 1963)</a:t>
            </a:r>
            <a:endParaRPr lang="en-GB" sz="2700" dirty="0"/>
          </a:p>
        </p:txBody>
      </p:sp>
      <p:sp>
        <p:nvSpPr>
          <p:cNvPr id="3" name="Content Placeholder 2"/>
          <p:cNvSpPr>
            <a:spLocks noGrp="1"/>
          </p:cNvSpPr>
          <p:nvPr>
            <p:ph idx="1"/>
          </p:nvPr>
        </p:nvSpPr>
        <p:spPr>
          <a:xfrm>
            <a:off x="457200" y="1676400"/>
            <a:ext cx="8229600" cy="5029200"/>
          </a:xfrm>
        </p:spPr>
        <p:txBody>
          <a:bodyPr>
            <a:normAutofit fontScale="70000" lnSpcReduction="20000"/>
          </a:bodyPr>
          <a:lstStyle/>
          <a:p>
            <a:pPr>
              <a:buNone/>
            </a:pPr>
            <a:r>
              <a:rPr lang="en-GB" dirty="0" smtClean="0"/>
              <a:t>	Connie went to the wood directly after lunch. It was really a lovely day, the first dandelions making suns, the first daisies so white. The hazel thicket was a lace-work, of half-open leaves, and the last dusty perpendicular of the catkins. Yellow celandines now were in crowds, flat open, pressed back in urgency, and the yellow glitter of themselves. It was the yellow, the powerful yellow of early summer. And primroses were broad, and full of pale abandon, thick-clustered primroses no longer shy. The lush, dark green of hyacinths was a sea, with buds rising like pale corn, while in the riding the forget-me-nots were fluffing up, and columbines were unfolding their ink-purple ruches, and there were bits of blue bird's eggshell under a bush. Everywhere the bud-knots and the leap of life! …</a:t>
            </a:r>
          </a:p>
          <a:p>
            <a:pPr lvl="1"/>
            <a:endParaRPr lang="en-GB" dirty="0" smtClean="0"/>
          </a:p>
          <a:p>
            <a:pPr>
              <a:buNone/>
            </a:pPr>
            <a:r>
              <a:rPr lang="en-GB" dirty="0" smtClean="0"/>
              <a:t>	What is cunt?" she said. </a:t>
            </a:r>
            <a:br>
              <a:rPr lang="en-GB" dirty="0" smtClean="0"/>
            </a:br>
            <a:r>
              <a:rPr lang="en-GB" dirty="0" smtClean="0"/>
              <a:t/>
            </a:r>
            <a:br>
              <a:rPr lang="en-GB" dirty="0" smtClean="0"/>
            </a:br>
            <a:r>
              <a:rPr lang="en-GB" dirty="0" smtClean="0"/>
              <a:t>"An' doesn't </a:t>
            </a:r>
            <a:r>
              <a:rPr lang="en-GB" dirty="0" err="1" smtClean="0"/>
              <a:t>ter</a:t>
            </a:r>
            <a:r>
              <a:rPr lang="en-GB" dirty="0" smtClean="0"/>
              <a:t> know? Cunt! It's thee down </a:t>
            </a:r>
            <a:r>
              <a:rPr lang="en-GB" dirty="0" err="1" smtClean="0"/>
              <a:t>theer</a:t>
            </a:r>
            <a:r>
              <a:rPr lang="en-GB" dirty="0" smtClean="0"/>
              <a:t>; an' what I get when I'm </a:t>
            </a:r>
            <a:r>
              <a:rPr lang="en-GB" dirty="0" err="1" smtClean="0"/>
              <a:t>i'side</a:t>
            </a:r>
            <a:r>
              <a:rPr lang="en-GB" dirty="0" smtClean="0"/>
              <a:t> thee, and what </a:t>
            </a:r>
            <a:r>
              <a:rPr lang="en-GB" dirty="0" err="1" smtClean="0"/>
              <a:t>tha</a:t>
            </a:r>
            <a:r>
              <a:rPr lang="en-GB" dirty="0" smtClean="0"/>
              <a:t> gets when I'm </a:t>
            </a:r>
            <a:r>
              <a:rPr lang="en-GB" dirty="0" err="1" smtClean="0"/>
              <a:t>i'side</a:t>
            </a:r>
            <a:r>
              <a:rPr lang="en-GB" dirty="0" smtClean="0"/>
              <a:t> thee; it's a' as it is, all </a:t>
            </a:r>
            <a:r>
              <a:rPr lang="en-GB" dirty="0" err="1" smtClean="0"/>
              <a:t>on't</a:t>
            </a:r>
            <a:r>
              <a:rPr lang="en-GB" dirty="0" smtClean="0"/>
              <a:t>." </a:t>
            </a:r>
            <a:br>
              <a:rPr lang="en-GB" dirty="0" smtClean="0"/>
            </a:br>
            <a:r>
              <a:rPr lang="en-GB" dirty="0" smtClean="0"/>
              <a:t>"All </a:t>
            </a:r>
            <a:r>
              <a:rPr lang="en-GB" dirty="0" err="1" smtClean="0"/>
              <a:t>on't,'"she</a:t>
            </a:r>
            <a:r>
              <a:rPr lang="en-GB" dirty="0" smtClean="0"/>
              <a:t> teased. "Cunt! It's like fuck then." </a:t>
            </a:r>
            <a:br>
              <a:rPr lang="en-GB" dirty="0" smtClean="0"/>
            </a:br>
            <a:r>
              <a:rPr lang="en-GB" dirty="0" smtClean="0"/>
              <a:t/>
            </a:r>
            <a:br>
              <a:rPr lang="en-GB" dirty="0" smtClean="0"/>
            </a:br>
            <a:r>
              <a:rPr lang="en-GB" dirty="0" smtClean="0"/>
              <a:t>"Nay </a:t>
            </a:r>
            <a:r>
              <a:rPr lang="en-GB" dirty="0" err="1" smtClean="0"/>
              <a:t>nay</a:t>
            </a:r>
            <a:r>
              <a:rPr lang="en-GB" dirty="0" smtClean="0"/>
              <a:t>! Fuck's only what you do. Animals fuck. But cunt's a lot more than that. It's thee, dost see: an' </a:t>
            </a:r>
            <a:r>
              <a:rPr lang="en-GB" dirty="0" err="1" smtClean="0"/>
              <a:t>tha'rt</a:t>
            </a:r>
            <a:r>
              <a:rPr lang="en-GB" dirty="0" smtClean="0"/>
              <a:t> a lot besides an animal, aren't </a:t>
            </a:r>
            <a:r>
              <a:rPr lang="en-GB" dirty="0" err="1" smtClean="0"/>
              <a:t>ter</a:t>
            </a:r>
            <a:r>
              <a:rPr lang="en-GB" dirty="0" smtClean="0"/>
              <a:t>? --- even </a:t>
            </a:r>
            <a:r>
              <a:rPr lang="en-GB" dirty="0" err="1" smtClean="0"/>
              <a:t>ter</a:t>
            </a:r>
            <a:r>
              <a:rPr lang="en-GB" dirty="0" smtClean="0"/>
              <a:t> fuck? Cunt! Eh, that's the beauty o' thee, lass!" (From </a:t>
            </a:r>
            <a:r>
              <a:rPr lang="en-GB" dirty="0" err="1" smtClean="0"/>
              <a:t>Chp</a:t>
            </a:r>
            <a:r>
              <a:rPr lang="en-GB" dirty="0" smtClean="0"/>
              <a:t>. 12)</a:t>
            </a:r>
          </a:p>
          <a:p>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972312"/>
          </a:xfrm>
        </p:spPr>
        <p:txBody>
          <a:bodyPr>
            <a:normAutofit fontScale="90000"/>
          </a:bodyPr>
          <a:lstStyle/>
          <a:p>
            <a:pPr algn="ctr"/>
            <a:r>
              <a:rPr lang="en-GB" sz="3600" dirty="0" err="1" smtClean="0"/>
              <a:t>D.H.Lawrence’s</a:t>
            </a:r>
            <a:r>
              <a:rPr lang="en-GB" sz="3600" i="1" dirty="0" smtClean="0"/>
              <a:t> Lady Chatterley’s Lover</a:t>
            </a:r>
            <a:endParaRPr lang="en-GB" sz="3600" i="1" dirty="0"/>
          </a:p>
        </p:txBody>
      </p:sp>
      <p:sp>
        <p:nvSpPr>
          <p:cNvPr id="3" name="Content Placeholder 2"/>
          <p:cNvSpPr>
            <a:spLocks noGrp="1"/>
          </p:cNvSpPr>
          <p:nvPr>
            <p:ph idx="1"/>
          </p:nvPr>
        </p:nvSpPr>
        <p:spPr>
          <a:xfrm>
            <a:off x="304800" y="1935480"/>
            <a:ext cx="8229600" cy="4389120"/>
          </a:xfrm>
        </p:spPr>
        <p:txBody>
          <a:bodyPr/>
          <a:lstStyle/>
          <a:p>
            <a:pPr algn="just">
              <a:buNone/>
            </a:pPr>
            <a:r>
              <a:rPr lang="en-GB" sz="2800" dirty="0" smtClean="0"/>
              <a:t>	</a:t>
            </a:r>
            <a:r>
              <a:rPr lang="en-GB" sz="2400" dirty="0" smtClean="0"/>
              <a:t>‘It is no coincidence that Robbie, seeking to excuse his sexually explicit note, sent by mistake to Cecilia, thinks of appealing to "a passing impatience with convention" that he associates with "a memory of reading the </a:t>
            </a:r>
            <a:r>
              <a:rPr lang="en-GB" sz="2400" dirty="0" err="1" smtClean="0"/>
              <a:t>Orioli</a:t>
            </a:r>
            <a:r>
              <a:rPr lang="en-GB" sz="2400" dirty="0" smtClean="0"/>
              <a:t> edition of </a:t>
            </a:r>
            <a:r>
              <a:rPr lang="en-GB" sz="2400" i="1" dirty="0" smtClean="0"/>
              <a:t>Lady </a:t>
            </a:r>
            <a:r>
              <a:rPr lang="en-GB" sz="2400" i="1" dirty="0" err="1" smtClean="0"/>
              <a:t>Chatterleys</a:t>
            </a:r>
            <a:r>
              <a:rPr lang="en-GB" sz="2400" i="1" dirty="0" smtClean="0"/>
              <a:t> Lover</a:t>
            </a:r>
            <a:r>
              <a:rPr lang="en-GB" sz="2400" dirty="0" smtClean="0"/>
              <a:t>" which had been banned in England in 1928 (p. 124). Like </a:t>
            </a:r>
            <a:r>
              <a:rPr lang="en-GB" sz="2400" dirty="0" err="1" smtClean="0"/>
              <a:t>Mellors</a:t>
            </a:r>
            <a:r>
              <a:rPr lang="en-GB" sz="2400" dirty="0" smtClean="0"/>
              <a:t>, Robbie comes from a lower class than Cecilia (cf. Lady Chatterley).’ </a:t>
            </a:r>
          </a:p>
          <a:p>
            <a:pPr>
              <a:buNone/>
            </a:pPr>
            <a:r>
              <a:rPr lang="en-GB" sz="2400" dirty="0" smtClean="0"/>
              <a:t>								(Finney, 73) </a:t>
            </a:r>
          </a:p>
          <a:p>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19912"/>
          </a:xfrm>
        </p:spPr>
        <p:txBody>
          <a:bodyPr>
            <a:normAutofit/>
          </a:bodyPr>
          <a:lstStyle/>
          <a:p>
            <a:pPr algn="ctr"/>
            <a:r>
              <a:rPr lang="en-GB" sz="4400" dirty="0" smtClean="0"/>
              <a:t>Atonement and history</a:t>
            </a:r>
            <a:endParaRPr lang="en-GB" sz="4400" dirty="0"/>
          </a:p>
        </p:txBody>
      </p:sp>
      <p:sp>
        <p:nvSpPr>
          <p:cNvPr id="3" name="Content Placeholder 2"/>
          <p:cNvSpPr>
            <a:spLocks noGrp="1"/>
          </p:cNvSpPr>
          <p:nvPr>
            <p:ph idx="1"/>
          </p:nvPr>
        </p:nvSpPr>
        <p:spPr>
          <a:xfrm>
            <a:off x="457200" y="1752600"/>
            <a:ext cx="8229600" cy="4572000"/>
          </a:xfrm>
        </p:spPr>
        <p:txBody>
          <a:bodyPr>
            <a:normAutofit fontScale="92500"/>
          </a:bodyPr>
          <a:lstStyle/>
          <a:p>
            <a:pPr>
              <a:lnSpc>
                <a:spcPct val="110000"/>
              </a:lnSpc>
              <a:spcBef>
                <a:spcPts val="0"/>
              </a:spcBef>
              <a:buNone/>
            </a:pPr>
            <a:r>
              <a:rPr lang="en-GB" dirty="0" smtClean="0"/>
              <a:t>	‘Dunkirk or a wartime hospital can be </a:t>
            </a:r>
            <a:r>
              <a:rPr lang="en-GB" dirty="0" err="1" smtClean="0"/>
              <a:t>novelistically</a:t>
            </a:r>
            <a:r>
              <a:rPr lang="en-GB" dirty="0" smtClean="0"/>
              <a:t> realized but they cannot be re-invented … It is an eerie, intrusive matter, inserting imaginary characters into actual historical events. A certain freedom is suddenly compromised; as one crosses and re-crosses the lines between fantasy and historical record, one feels a weighty obligation to strict accuracy. In writing about wartime especially, it seems like a form of respect for the suffering of a generation conscripted into a nightmare.’ </a:t>
            </a:r>
          </a:p>
          <a:p>
            <a:pPr>
              <a:buNone/>
            </a:pPr>
            <a:r>
              <a:rPr lang="en-GB" dirty="0" smtClean="0"/>
              <a:t>	</a:t>
            </a:r>
            <a:r>
              <a:rPr lang="en-GB" sz="2200" dirty="0" smtClean="0"/>
              <a:t>(‘An Inspiration, Yes. Did I Copy from Another Author? No.’ </a:t>
            </a:r>
            <a:r>
              <a:rPr lang="en-GB" sz="2200" i="1" dirty="0" smtClean="0"/>
              <a:t>The Guardian </a:t>
            </a:r>
            <a:r>
              <a:rPr lang="en-GB" sz="2200" dirty="0" smtClean="0"/>
              <a:t>27</a:t>
            </a:r>
            <a:r>
              <a:rPr lang="en-GB" sz="2200" baseline="30000" dirty="0" smtClean="0"/>
              <a:t>th</a:t>
            </a:r>
            <a:r>
              <a:rPr lang="en-GB" sz="2200" dirty="0" smtClean="0"/>
              <a:t> Nov 2006 1-2)     </a:t>
            </a:r>
            <a:endParaRPr lang="en-GB" dirty="0" smtClean="0"/>
          </a:p>
          <a:p>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704088"/>
            <a:ext cx="7239000" cy="819912"/>
          </a:xfrm>
        </p:spPr>
        <p:txBody>
          <a:bodyPr/>
          <a:lstStyle/>
          <a:p>
            <a:pPr algn="ctr"/>
            <a:r>
              <a:rPr lang="en-GB" dirty="0" smtClean="0"/>
              <a:t>Subjectivity </a:t>
            </a:r>
            <a:endParaRPr lang="en-GB" dirty="0"/>
          </a:p>
        </p:txBody>
      </p:sp>
      <p:sp>
        <p:nvSpPr>
          <p:cNvPr id="3" name="Content Placeholder 2"/>
          <p:cNvSpPr>
            <a:spLocks noGrp="1"/>
          </p:cNvSpPr>
          <p:nvPr>
            <p:ph idx="1"/>
          </p:nvPr>
        </p:nvSpPr>
        <p:spPr>
          <a:xfrm>
            <a:off x="457200" y="1828800"/>
            <a:ext cx="8229600" cy="4495800"/>
          </a:xfrm>
        </p:spPr>
        <p:txBody>
          <a:bodyPr>
            <a:normAutofit lnSpcReduction="10000"/>
          </a:bodyPr>
          <a:lstStyle/>
          <a:p>
            <a:pPr algn="just">
              <a:buNone/>
            </a:pPr>
            <a:r>
              <a:rPr lang="en-GB" dirty="0" smtClean="0"/>
              <a:t>	‘The poststructuralist critique of subjectivity is wide-ranging and multifarious, but is most consistently an impulse to look at the historical, philosophical, and cultural construction of the subject. It is a look at the human being as neither totally subjected or constituted (that is, determined completely by the social or linguistic structures around him / her), nor totally individualistic or constituting (that is, the source of agent of all meaning), but, rather, as  both constituted and constituting.’</a:t>
            </a:r>
          </a:p>
          <a:p>
            <a:pPr>
              <a:buNone/>
            </a:pPr>
            <a:r>
              <a:rPr lang="en-GB" dirty="0" smtClean="0"/>
              <a:t>							(Marshall, 83)</a:t>
            </a: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762000"/>
            <a:ext cx="6553200" cy="609600"/>
          </a:xfrm>
          <a:noFill/>
        </p:spPr>
        <p:txBody>
          <a:bodyPr>
            <a:noAutofit/>
          </a:bodyPr>
          <a:lstStyle/>
          <a:p>
            <a:pPr algn="ctr"/>
            <a:r>
              <a:rPr lang="en-GB" sz="2800" dirty="0" smtClean="0">
                <a:solidFill>
                  <a:schemeClr val="tx1"/>
                </a:solidFill>
              </a:rPr>
              <a:t>The</a:t>
            </a:r>
            <a:r>
              <a:rPr lang="en-GB" sz="3200" dirty="0" smtClean="0">
                <a:solidFill>
                  <a:schemeClr val="tx1"/>
                </a:solidFill>
              </a:rPr>
              <a:t> </a:t>
            </a:r>
            <a:r>
              <a:rPr lang="en-GB" sz="2800" dirty="0" smtClean="0">
                <a:solidFill>
                  <a:schemeClr val="tx1"/>
                </a:solidFill>
              </a:rPr>
              <a:t>‘subject’ - power &amp; knowledge</a:t>
            </a:r>
            <a:endParaRPr lang="en-GB" sz="2400" dirty="0">
              <a:solidFill>
                <a:schemeClr val="tx1"/>
              </a:solidFill>
            </a:endParaRPr>
          </a:p>
        </p:txBody>
      </p:sp>
      <p:sp>
        <p:nvSpPr>
          <p:cNvPr id="3" name="Content Placeholder 2"/>
          <p:cNvSpPr>
            <a:spLocks noGrp="1"/>
          </p:cNvSpPr>
          <p:nvPr>
            <p:ph idx="1"/>
          </p:nvPr>
        </p:nvSpPr>
        <p:spPr>
          <a:xfrm>
            <a:off x="381000" y="1524000"/>
            <a:ext cx="8305800" cy="5181600"/>
          </a:xfrm>
        </p:spPr>
        <p:txBody>
          <a:bodyPr>
            <a:normAutofit fontScale="92500" lnSpcReduction="20000"/>
          </a:bodyPr>
          <a:lstStyle/>
          <a:p>
            <a:pPr algn="just"/>
            <a:r>
              <a:rPr lang="en-GB" sz="2200" dirty="0" smtClean="0"/>
              <a:t>Foucault asserts that the appearance of “man” takes places within the ‘modern episteme’ (end of 18</a:t>
            </a:r>
            <a:r>
              <a:rPr lang="en-GB" sz="2200" baseline="30000" dirty="0" smtClean="0"/>
              <a:t>th</a:t>
            </a:r>
            <a:r>
              <a:rPr lang="en-GB" sz="2200" dirty="0" smtClean="0"/>
              <a:t> C – establishment of the human sciences) – becomes both the object of study, and the subject that studies</a:t>
            </a:r>
          </a:p>
          <a:p>
            <a:pPr lvl="1" algn="just"/>
            <a:r>
              <a:rPr lang="en-GB" sz="1900" dirty="0" smtClean="0"/>
              <a:t>We take this for granted </a:t>
            </a:r>
          </a:p>
          <a:p>
            <a:pPr algn="just"/>
            <a:r>
              <a:rPr lang="en-GB" sz="2200" dirty="0" smtClean="0"/>
              <a:t>‘Foucault suggests that (with the still-arriving Post-Modern episteme) man is in the process of disappearing again’ </a:t>
            </a:r>
            <a:r>
              <a:rPr lang="en-GB" sz="1900" dirty="0" smtClean="0"/>
              <a:t>(Marshall, 100)</a:t>
            </a:r>
            <a:endParaRPr lang="en-GB" sz="2200" dirty="0" smtClean="0"/>
          </a:p>
          <a:p>
            <a:pPr algn="just"/>
            <a:r>
              <a:rPr lang="en-GB" sz="2200" dirty="0" smtClean="0"/>
              <a:t>‘As the dichotomy between subject and object begins to fail, man’s sense of superiority and mastery in his capacity to know and be known evaporates’ </a:t>
            </a:r>
            <a:r>
              <a:rPr lang="en-GB" sz="1900" dirty="0" smtClean="0"/>
              <a:t>(Ibid.)</a:t>
            </a:r>
            <a:endParaRPr lang="en-GB" sz="2200" dirty="0" smtClean="0"/>
          </a:p>
          <a:p>
            <a:endParaRPr lang="en-GB" sz="1100" dirty="0" smtClean="0"/>
          </a:p>
          <a:p>
            <a:r>
              <a:rPr lang="en-GB" dirty="0" smtClean="0"/>
              <a:t>Foucault and the question of power </a:t>
            </a:r>
          </a:p>
          <a:p>
            <a:pPr lvl="1"/>
            <a:r>
              <a:rPr lang="en-GB" dirty="0" smtClean="0"/>
              <a:t>Power not understood only as authority – who is in control, who makes decisions</a:t>
            </a:r>
          </a:p>
          <a:p>
            <a:pPr lvl="1"/>
            <a:r>
              <a:rPr lang="en-GB" dirty="0" smtClean="0"/>
              <a:t>But power as resistance </a:t>
            </a:r>
          </a:p>
          <a:p>
            <a:pPr lvl="1"/>
            <a:r>
              <a:rPr lang="en-GB" dirty="0" smtClean="0"/>
              <a:t>The subject as placed in complex power relations </a:t>
            </a:r>
          </a:p>
          <a:p>
            <a:pPr lvl="1">
              <a:buNone/>
            </a:pPr>
            <a:r>
              <a:rPr lang="en-GB" dirty="0" smtClean="0"/>
              <a:t>				(see Foucault’s </a:t>
            </a:r>
            <a:r>
              <a:rPr lang="en-GB" i="1" dirty="0" smtClean="0"/>
              <a:t>The Order of Things</a:t>
            </a:r>
            <a:r>
              <a:rPr lang="en-GB" dirty="0" smtClean="0"/>
              <a:t>)</a:t>
            </a:r>
          </a:p>
          <a:p>
            <a:endParaRPr lang="en-GB" dirty="0" smtClean="0"/>
          </a:p>
          <a:p>
            <a:endParaRPr lang="en-GB" dirty="0" smtClean="0"/>
          </a:p>
          <a:p>
            <a:endParaRPr lang="en-GB" dirty="0" smtClean="0"/>
          </a:p>
          <a:p>
            <a:endParaRPr lang="en-GB" dirty="0"/>
          </a:p>
        </p:txBody>
      </p:sp>
      <p:sp>
        <p:nvSpPr>
          <p:cNvPr id="4" name="TextBox 3"/>
          <p:cNvSpPr txBox="1"/>
          <p:nvPr/>
        </p:nvSpPr>
        <p:spPr>
          <a:xfrm>
            <a:off x="3581400" y="152400"/>
            <a:ext cx="5400253" cy="646331"/>
          </a:xfrm>
          <a:prstGeom prst="rect">
            <a:avLst/>
          </a:prstGeom>
          <a:solidFill>
            <a:schemeClr val="accent1">
              <a:lumMod val="20000"/>
              <a:lumOff val="80000"/>
            </a:schemeClr>
          </a:solidFill>
        </p:spPr>
        <p:txBody>
          <a:bodyPr wrap="square" rtlCol="0">
            <a:spAutoFit/>
          </a:bodyPr>
          <a:lstStyle/>
          <a:p>
            <a:pPr algn="ctr"/>
            <a:r>
              <a:rPr lang="en-GB" dirty="0" smtClean="0"/>
              <a:t>Episteme –  form of knowledge / kinds of knowing</a:t>
            </a:r>
          </a:p>
          <a:p>
            <a:pPr algn="ctr"/>
            <a:r>
              <a:rPr lang="en-GB" dirty="0" smtClean="0"/>
              <a:t>Epistemology – study of forms of knowledge etc </a:t>
            </a:r>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400" dirty="0" smtClean="0"/>
              <a:t>The ‘subject’ in </a:t>
            </a:r>
            <a:r>
              <a:rPr lang="en-GB" sz="4400" i="1" dirty="0" smtClean="0"/>
              <a:t>Atonement</a:t>
            </a:r>
            <a:endParaRPr lang="en-GB" sz="4400" i="1" dirty="0"/>
          </a:p>
        </p:txBody>
      </p:sp>
      <p:sp>
        <p:nvSpPr>
          <p:cNvPr id="4" name="Content Placeholder 3"/>
          <p:cNvSpPr>
            <a:spLocks noGrp="1"/>
          </p:cNvSpPr>
          <p:nvPr>
            <p:ph idx="1"/>
          </p:nvPr>
        </p:nvSpPr>
        <p:spPr>
          <a:xfrm>
            <a:off x="457200" y="2133600"/>
            <a:ext cx="8229600" cy="4191000"/>
          </a:xfrm>
        </p:spPr>
        <p:txBody>
          <a:bodyPr/>
          <a:lstStyle/>
          <a:p>
            <a:pPr algn="ctr">
              <a:buNone/>
            </a:pPr>
            <a:r>
              <a:rPr lang="en-GB" sz="2800" b="1" dirty="0" err="1" smtClean="0"/>
              <a:t>Briony</a:t>
            </a:r>
            <a:r>
              <a:rPr lang="en-GB" sz="2800" b="1" dirty="0" smtClean="0"/>
              <a:t> </a:t>
            </a:r>
          </a:p>
          <a:p>
            <a:r>
              <a:rPr lang="en-GB" dirty="0" smtClean="0"/>
              <a:t>What is her story?</a:t>
            </a:r>
          </a:p>
          <a:p>
            <a:r>
              <a:rPr lang="en-GB" dirty="0" smtClean="0"/>
              <a:t>How are her experiences and actions affected / determined by: </a:t>
            </a:r>
          </a:p>
          <a:p>
            <a:pPr lvl="1"/>
            <a:r>
              <a:rPr lang="en-GB" dirty="0" smtClean="0"/>
              <a:t>The actions of others? </a:t>
            </a:r>
          </a:p>
          <a:p>
            <a:pPr lvl="1"/>
            <a:r>
              <a:rPr lang="en-GB" dirty="0" smtClean="0"/>
              <a:t>The context of her life? </a:t>
            </a:r>
          </a:p>
          <a:p>
            <a:pPr lvl="1"/>
            <a:r>
              <a:rPr lang="en-GB" dirty="0" smtClean="0"/>
              <a:t>Her personal autonomy?</a:t>
            </a:r>
          </a:p>
          <a:p>
            <a:r>
              <a:rPr lang="en-GB" dirty="0" smtClean="0"/>
              <a:t>What is the effect of the epilogue on </a:t>
            </a:r>
            <a:r>
              <a:rPr lang="en-GB" dirty="0" err="1" smtClean="0"/>
              <a:t>Briony’s</a:t>
            </a:r>
            <a:r>
              <a:rPr lang="en-GB" dirty="0" smtClean="0"/>
              <a:t> story?</a:t>
            </a:r>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4724400" cy="591312"/>
          </a:xfrm>
        </p:spPr>
        <p:txBody>
          <a:bodyPr>
            <a:normAutofit fontScale="90000"/>
          </a:bodyPr>
          <a:lstStyle/>
          <a:p>
            <a:pPr algn="ctr"/>
            <a:r>
              <a:rPr lang="en-GB" dirty="0" smtClean="0"/>
              <a:t>Bibliography</a:t>
            </a:r>
            <a:endParaRPr lang="en-GB" dirty="0"/>
          </a:p>
        </p:txBody>
      </p:sp>
      <p:sp>
        <p:nvSpPr>
          <p:cNvPr id="3" name="Content Placeholder 2"/>
          <p:cNvSpPr>
            <a:spLocks noGrp="1"/>
          </p:cNvSpPr>
          <p:nvPr>
            <p:ph idx="1"/>
          </p:nvPr>
        </p:nvSpPr>
        <p:spPr>
          <a:xfrm>
            <a:off x="228600" y="1524000"/>
            <a:ext cx="8763000" cy="4648200"/>
          </a:xfrm>
        </p:spPr>
        <p:txBody>
          <a:bodyPr>
            <a:noAutofit/>
          </a:bodyPr>
          <a:lstStyle/>
          <a:p>
            <a:r>
              <a:rPr lang="en-GB" sz="1200" dirty="0" smtClean="0"/>
              <a:t>Barthes, Rowland, ‘The Death of the Author’ in </a:t>
            </a:r>
            <a:r>
              <a:rPr lang="en-GB" sz="1200" i="1" dirty="0" smtClean="0"/>
              <a:t>Image-Music-Text</a:t>
            </a:r>
            <a:r>
              <a:rPr lang="en-GB" sz="1200" dirty="0" smtClean="0"/>
              <a:t>, Trans. Stephen Heath (New York: Hill and Wang, 1977)</a:t>
            </a:r>
          </a:p>
          <a:p>
            <a:r>
              <a:rPr lang="en-GB" sz="1200" dirty="0" smtClean="0"/>
              <a:t>Barthes, Rowland ‘From Work to Text’ in </a:t>
            </a:r>
            <a:r>
              <a:rPr lang="en-GB" sz="1200" i="1" dirty="0" smtClean="0"/>
              <a:t>Image-Music-Text</a:t>
            </a:r>
            <a:r>
              <a:rPr lang="en-GB" sz="1200" dirty="0" smtClean="0"/>
              <a:t>, Trans. Stephen Heath (New York: Hill and Wang, 1977)</a:t>
            </a:r>
          </a:p>
          <a:p>
            <a:r>
              <a:rPr lang="en-GB" sz="1200" dirty="0" smtClean="0"/>
              <a:t>Butler, Christopher, </a:t>
            </a:r>
            <a:r>
              <a:rPr lang="en-GB" sz="1200" i="1" dirty="0" smtClean="0"/>
              <a:t>Postmodernism: A Very Short Introduction</a:t>
            </a:r>
            <a:r>
              <a:rPr lang="en-GB" sz="1200" dirty="0" smtClean="0"/>
              <a:t> (Oxford: Oxford University Press, 2002)</a:t>
            </a:r>
          </a:p>
          <a:p>
            <a:r>
              <a:rPr lang="en-GB" sz="1200" dirty="0" smtClean="0"/>
              <a:t>Childs, Peter, </a:t>
            </a:r>
            <a:r>
              <a:rPr lang="en-GB" sz="1200" i="1" dirty="0" smtClean="0"/>
              <a:t>Contemporary Novelists: British Fiction Since 1970 </a:t>
            </a:r>
            <a:r>
              <a:rPr lang="en-GB" sz="1200" dirty="0" smtClean="0"/>
              <a:t>(UK: Palgrave Macmillan, 2005)</a:t>
            </a:r>
          </a:p>
          <a:p>
            <a:r>
              <a:rPr lang="en-GB" sz="1200" dirty="0" smtClean="0"/>
              <a:t>Eco, Umberto, ‘Postmodernism, Irony, the Enjoyable’ in </a:t>
            </a:r>
            <a:r>
              <a:rPr lang="en-GB" sz="1200" i="1" dirty="0" smtClean="0"/>
              <a:t>Reflections on ‘The Name of the Rose’, </a:t>
            </a:r>
            <a:r>
              <a:rPr lang="en-GB" sz="1200" dirty="0" smtClean="0"/>
              <a:t>trans. William Weaver (London: Secker and Warburg, 1985)</a:t>
            </a:r>
          </a:p>
          <a:p>
            <a:r>
              <a:rPr lang="en-GB" sz="1200" dirty="0" smtClean="0"/>
              <a:t> Finney, Brian,’ </a:t>
            </a:r>
            <a:r>
              <a:rPr lang="en-GB" sz="1200" dirty="0" err="1" smtClean="0"/>
              <a:t>Briony's</a:t>
            </a:r>
            <a:r>
              <a:rPr lang="en-GB" sz="1200" dirty="0" smtClean="0"/>
              <a:t> Stand against Oblivion: The Making of Fiction in Ian </a:t>
            </a:r>
            <a:r>
              <a:rPr lang="en-GB" sz="1200" dirty="0" err="1" smtClean="0"/>
              <a:t>McEwan's</a:t>
            </a:r>
            <a:r>
              <a:rPr lang="en-GB" sz="1200" dirty="0" smtClean="0"/>
              <a:t> "Atonement“’ </a:t>
            </a:r>
            <a:r>
              <a:rPr lang="en-GB" sz="1200" i="1" dirty="0" smtClean="0"/>
              <a:t>Journal of Modern Literature</a:t>
            </a:r>
            <a:r>
              <a:rPr lang="en-GB" sz="1200" dirty="0" smtClean="0"/>
              <a:t>, Vol. 27, No. 3, Writing Life/Writing Fiction (Winter,2004), pp. 68-82</a:t>
            </a:r>
          </a:p>
          <a:p>
            <a:r>
              <a:rPr lang="en-GB" sz="1200" dirty="0" err="1" smtClean="0"/>
              <a:t>Haffenden</a:t>
            </a:r>
            <a:r>
              <a:rPr lang="en-GB" sz="1200" dirty="0" smtClean="0"/>
              <a:t>, John, </a:t>
            </a:r>
            <a:r>
              <a:rPr lang="en-GB" sz="1200" i="1" dirty="0" smtClean="0"/>
              <a:t>Novelists in Interview </a:t>
            </a:r>
            <a:r>
              <a:rPr lang="en-GB" sz="1200" dirty="0" smtClean="0"/>
              <a:t>(Methuen 1985)</a:t>
            </a:r>
          </a:p>
          <a:p>
            <a:r>
              <a:rPr lang="en-GB" sz="1200" dirty="0" err="1" smtClean="0"/>
              <a:t>Hutcheon</a:t>
            </a:r>
            <a:r>
              <a:rPr lang="en-GB" sz="1200" dirty="0" smtClean="0"/>
              <a:t>, Linda, </a:t>
            </a:r>
            <a:r>
              <a:rPr lang="en-GB" sz="1200" i="1" dirty="0" smtClean="0"/>
              <a:t>The Politics of Postmodernism</a:t>
            </a:r>
            <a:r>
              <a:rPr lang="en-GB" sz="1200" dirty="0" smtClean="0"/>
              <a:t>. 2</a:t>
            </a:r>
            <a:r>
              <a:rPr lang="en-GB" sz="1200" baseline="30000" dirty="0" smtClean="0"/>
              <a:t>nd</a:t>
            </a:r>
            <a:r>
              <a:rPr lang="en-GB" sz="1200" dirty="0" smtClean="0"/>
              <a:t> Edition. London (New York: </a:t>
            </a:r>
            <a:r>
              <a:rPr lang="en-GB" sz="1200" dirty="0" err="1" smtClean="0"/>
              <a:t>Routledge</a:t>
            </a:r>
            <a:r>
              <a:rPr lang="en-GB" sz="1200" dirty="0" smtClean="0"/>
              <a:t>, 2002.)</a:t>
            </a:r>
          </a:p>
          <a:p>
            <a:r>
              <a:rPr lang="en-GB" sz="1200" dirty="0" smtClean="0"/>
              <a:t>Jenkins, Keith, </a:t>
            </a:r>
            <a:r>
              <a:rPr lang="en-GB" sz="1200" i="1" dirty="0" smtClean="0"/>
              <a:t>On ‘What is History’: From Carr and Elton to </a:t>
            </a:r>
            <a:r>
              <a:rPr lang="en-GB" sz="1200" i="1" dirty="0" err="1" smtClean="0"/>
              <a:t>Rorty</a:t>
            </a:r>
            <a:r>
              <a:rPr lang="en-GB" sz="1200" i="1" dirty="0" smtClean="0"/>
              <a:t> and White</a:t>
            </a:r>
            <a:r>
              <a:rPr lang="en-GB" sz="1200" dirty="0" smtClean="0"/>
              <a:t> (London; New York: </a:t>
            </a:r>
            <a:r>
              <a:rPr lang="en-GB" sz="1200" dirty="0" err="1" smtClean="0"/>
              <a:t>Routledge</a:t>
            </a:r>
            <a:r>
              <a:rPr lang="en-GB" sz="1200" dirty="0" smtClean="0"/>
              <a:t>, 1995)</a:t>
            </a:r>
          </a:p>
          <a:p>
            <a:r>
              <a:rPr lang="en-GB" sz="1200" dirty="0" err="1" smtClean="0"/>
              <a:t>McEwan</a:t>
            </a:r>
            <a:r>
              <a:rPr lang="en-GB" sz="1200" dirty="0" smtClean="0"/>
              <a:t>, Ian, </a:t>
            </a:r>
            <a:r>
              <a:rPr lang="en-GB" sz="1200" i="1" dirty="0" smtClean="0"/>
              <a:t>Atonement</a:t>
            </a:r>
            <a:r>
              <a:rPr lang="en-GB" sz="1200" dirty="0" smtClean="0"/>
              <a:t> (London: Vintage, 2002)</a:t>
            </a:r>
          </a:p>
          <a:p>
            <a:pPr marL="274320" lvl="1" indent="-274320">
              <a:buClr>
                <a:schemeClr val="accent3"/>
              </a:buClr>
              <a:buSzPct val="95000"/>
            </a:pPr>
            <a:r>
              <a:rPr lang="en-GB" sz="1200" dirty="0" smtClean="0"/>
              <a:t>Reynolds, M. and </a:t>
            </a:r>
            <a:r>
              <a:rPr lang="en-GB" sz="1200" dirty="0" err="1" smtClean="0"/>
              <a:t>Noakes</a:t>
            </a:r>
            <a:r>
              <a:rPr lang="en-GB" sz="1200" dirty="0" smtClean="0"/>
              <a:t>. J., (</a:t>
            </a:r>
            <a:r>
              <a:rPr lang="en-GB" sz="1200" dirty="0" err="1" smtClean="0"/>
              <a:t>eds</a:t>
            </a:r>
            <a:r>
              <a:rPr lang="en-GB" sz="1200" dirty="0" smtClean="0"/>
              <a:t>) </a:t>
            </a:r>
            <a:r>
              <a:rPr lang="en-GB" sz="1200" i="1" dirty="0" smtClean="0"/>
              <a:t>Ian </a:t>
            </a:r>
            <a:r>
              <a:rPr lang="en-GB" sz="1200" i="1" dirty="0" err="1" smtClean="0"/>
              <a:t>McEwan</a:t>
            </a:r>
            <a:r>
              <a:rPr lang="en-GB" sz="1200" i="1" dirty="0" smtClean="0"/>
              <a:t>: The Essential Guide</a:t>
            </a:r>
            <a:r>
              <a:rPr lang="en-GB" sz="1200" dirty="0" smtClean="0"/>
              <a:t> (Vintage 2002)</a:t>
            </a:r>
          </a:p>
          <a:p>
            <a:pPr marL="274320" lvl="1" indent="-274320">
              <a:buClr>
                <a:schemeClr val="accent3"/>
              </a:buClr>
              <a:buSzPct val="95000"/>
            </a:pPr>
            <a:r>
              <a:rPr lang="en-GB" sz="1200" dirty="0" smtClean="0"/>
              <a:t>Taormina, Agatha ‘The Postmodern Novel’ (2005) available at: </a:t>
            </a:r>
            <a:br>
              <a:rPr lang="en-GB" sz="1200" dirty="0" smtClean="0"/>
            </a:br>
            <a:r>
              <a:rPr lang="en-GB" sz="1200" dirty="0" smtClean="0">
                <a:hlinkClick r:id="rId2"/>
              </a:rPr>
              <a:t>http://www.nvcc.edu/home/ataormina/novels/history/metafiction.htmm</a:t>
            </a:r>
            <a:r>
              <a:rPr lang="en-GB" sz="1200" dirty="0" smtClean="0"/>
              <a:t>, accessed 18th Oct 2010</a:t>
            </a:r>
          </a:p>
          <a:p>
            <a:r>
              <a:rPr lang="en-GB" sz="1200" i="1" dirty="0" smtClean="0"/>
              <a:t>The Guardian, </a:t>
            </a:r>
            <a:r>
              <a:rPr lang="en-GB" sz="1200" dirty="0" smtClean="0"/>
              <a:t>‘An Inspiration, Yes. Did I Copy from Another Author? No.’ 27</a:t>
            </a:r>
            <a:r>
              <a:rPr lang="en-GB" sz="1200" baseline="30000" dirty="0" smtClean="0"/>
              <a:t>th</a:t>
            </a:r>
            <a:r>
              <a:rPr lang="en-GB" sz="1200" dirty="0" smtClean="0"/>
              <a:t> Nov 2006 1-2</a:t>
            </a:r>
          </a:p>
          <a:p>
            <a:r>
              <a:rPr lang="en-GB" sz="1200" dirty="0" smtClean="0"/>
              <a:t>Warren, John ,</a:t>
            </a:r>
            <a:r>
              <a:rPr lang="en-GB" sz="1200" i="1" dirty="0" smtClean="0"/>
              <a:t>The Past and its Presenters: An Introduction to Issues in Historiography</a:t>
            </a:r>
            <a:r>
              <a:rPr lang="en-GB" sz="1200" dirty="0" smtClean="0"/>
              <a:t> (London: </a:t>
            </a:r>
            <a:r>
              <a:rPr lang="en-GB" sz="1200" dirty="0" err="1" smtClean="0"/>
              <a:t>Hodder</a:t>
            </a:r>
            <a:r>
              <a:rPr lang="en-GB" sz="1200" dirty="0" smtClean="0"/>
              <a:t> &amp; Stoughton, 1998)</a:t>
            </a:r>
          </a:p>
          <a:p>
            <a:r>
              <a:rPr lang="en-GB" sz="1200" dirty="0" smtClean="0"/>
              <a:t>Waugh, Patricia, </a:t>
            </a:r>
            <a:r>
              <a:rPr lang="en-GB" sz="1200" i="1" dirty="0" err="1" smtClean="0"/>
              <a:t>Metafiction</a:t>
            </a:r>
            <a:r>
              <a:rPr lang="en-GB" sz="1200" i="1" dirty="0" smtClean="0"/>
              <a:t>: The Theory and Practice of Self-conscious Fiction</a:t>
            </a:r>
            <a:r>
              <a:rPr lang="en-GB" sz="1200" dirty="0" smtClean="0"/>
              <a:t>, </a:t>
            </a:r>
          </a:p>
          <a:p>
            <a:r>
              <a:rPr lang="en-GB" sz="1200" dirty="0" err="1" smtClean="0"/>
              <a:t>Vipond</a:t>
            </a:r>
            <a:r>
              <a:rPr lang="en-GB" sz="1200" dirty="0" smtClean="0"/>
              <a:t>, Laura ‘How to Read the Unreadable: A Post-Structuralist Approach to the Works of Ian </a:t>
            </a:r>
            <a:r>
              <a:rPr lang="en-GB" sz="1200" dirty="0" err="1" smtClean="0"/>
              <a:t>McEwan</a:t>
            </a:r>
            <a:r>
              <a:rPr lang="en-GB" sz="1200" dirty="0" smtClean="0"/>
              <a:t>’, PhD thesis: University of Edinburgh Department of English Literature Final Year Dissertation January 2008. Available from the Ian </a:t>
            </a:r>
            <a:r>
              <a:rPr lang="en-GB" sz="1200" dirty="0" err="1" smtClean="0"/>
              <a:t>McEwan</a:t>
            </a:r>
            <a:r>
              <a:rPr lang="en-GB" sz="1200" dirty="0" smtClean="0"/>
              <a:t> Website. accessed 18</a:t>
            </a:r>
            <a:r>
              <a:rPr lang="en-GB" sz="1200" baseline="30000" dirty="0" smtClean="0"/>
              <a:t>th</a:t>
            </a:r>
            <a:r>
              <a:rPr lang="en-GB" sz="1200" dirty="0" smtClean="0"/>
              <a:t> October 2011: </a:t>
            </a:r>
            <a:r>
              <a:rPr lang="en-GB" sz="1200" dirty="0" smtClean="0">
                <a:hlinkClick r:id="rId3"/>
              </a:rPr>
              <a:t>http://www.ianmcewan.com/bib/dissertations/Laura_Vipond.pdf</a:t>
            </a:r>
            <a:endParaRPr lang="en-GB" sz="1200"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Verve">
      <a:dk1>
        <a:sysClr val="windowText" lastClr="000000"/>
      </a:dk1>
      <a:lt1>
        <a:sysClr val="window" lastClr="FFFFFF"/>
      </a:lt1>
      <a:dk2>
        <a:srgbClr val="666666"/>
      </a:dk2>
      <a:lt2>
        <a:srgbClr val="D2D2D2"/>
      </a:lt2>
      <a:accent1>
        <a:srgbClr val="FF388C"/>
      </a:accent1>
      <a:accent2>
        <a:srgbClr val="E40059"/>
      </a:accent2>
      <a:accent3>
        <a:srgbClr val="9C007F"/>
      </a:accent3>
      <a:accent4>
        <a:srgbClr val="68007F"/>
      </a:accent4>
      <a:accent5>
        <a:srgbClr val="005BD3"/>
      </a:accent5>
      <a:accent6>
        <a:srgbClr val="00349E"/>
      </a:accent6>
      <a:hlink>
        <a:srgbClr val="17BBFD"/>
      </a:hlink>
      <a:folHlink>
        <a:srgbClr val="FF79C2"/>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860</TotalTime>
  <Words>1329</Words>
  <Application>Microsoft Office PowerPoint</Application>
  <PresentationFormat>On-screen Show (4:3)</PresentationFormat>
  <Paragraphs>195</Paragraphs>
  <Slides>31</Slides>
  <Notes>0</Notes>
  <HiddenSlides>0</HiddenSlides>
  <MMClips>0</MMClip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Flow</vt:lpstr>
      <vt:lpstr>The Postmodern  in literature</vt:lpstr>
      <vt:lpstr>New study skills service at Lampeter</vt:lpstr>
      <vt:lpstr>Back to it …</vt:lpstr>
      <vt:lpstr>Characteristics of postmodernism  in literature: Marshall</vt:lpstr>
      <vt:lpstr>Characteristics of postmodernism in literature</vt:lpstr>
      <vt:lpstr>Postmodernism and the novel</vt:lpstr>
      <vt:lpstr>The postmodern moment</vt:lpstr>
      <vt:lpstr>Uncertainty and Indeterminacy</vt:lpstr>
      <vt:lpstr>The Postmodern and history</vt:lpstr>
      <vt:lpstr>Although ….</vt:lpstr>
      <vt:lpstr>Atonement </vt:lpstr>
      <vt:lpstr>Ian McEwan </vt:lpstr>
      <vt:lpstr>Atonement</vt:lpstr>
      <vt:lpstr>Atonement</vt:lpstr>
      <vt:lpstr>Think about in relation to Atonement: </vt:lpstr>
      <vt:lpstr>Ian McEwan and feminism </vt:lpstr>
      <vt:lpstr>The intertext</vt:lpstr>
      <vt:lpstr>Metafiction</vt:lpstr>
      <vt:lpstr>Slide 19</vt:lpstr>
      <vt:lpstr>Atonement – ‘work’ / ‘text’?</vt:lpstr>
      <vt:lpstr>Slide 21</vt:lpstr>
      <vt:lpstr>Slide 22</vt:lpstr>
      <vt:lpstr>Slide 23</vt:lpstr>
      <vt:lpstr>Intertextuality</vt:lpstr>
      <vt:lpstr>Lady Chatterley’s Lover (banned in UK until 1963)</vt:lpstr>
      <vt:lpstr>D.H.Lawrence’s Lady Chatterley’s Lover</vt:lpstr>
      <vt:lpstr>Atonement and history</vt:lpstr>
      <vt:lpstr>Subjectivity </vt:lpstr>
      <vt:lpstr>The ‘subject’ - power &amp; knowledge</vt:lpstr>
      <vt:lpstr>The ‘subject’ in Atonement</vt:lpstr>
      <vt:lpstr>Bibliography</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LOU</dc:creator>
  <cp:lastModifiedBy>LOU</cp:lastModifiedBy>
  <cp:revision>111</cp:revision>
  <dcterms:created xsi:type="dcterms:W3CDTF">2006-08-16T00:00:00Z</dcterms:created>
  <dcterms:modified xsi:type="dcterms:W3CDTF">2011-11-18T08:31:19Z</dcterms:modified>
</cp:coreProperties>
</file>