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4" r:id="rId1"/>
  </p:sldMasterIdLst>
  <p:handoutMasterIdLst>
    <p:handoutMasterId r:id="rId20"/>
  </p:handout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70" r:id="rId14"/>
    <p:sldId id="269" r:id="rId15"/>
    <p:sldId id="272" r:id="rId16"/>
    <p:sldId id="271" r:id="rId17"/>
    <p:sldId id="273" r:id="rId18"/>
    <p:sldId id="263" r:id="rId19"/>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2" d="100"/>
          <a:sy n="112" d="100"/>
        </p:scale>
        <p:origin x="4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4F68A64-0ED5-4305-BEC9-F7CE476DF615}" type="datetimeFigureOut">
              <a:rPr lang="en-GB" smtClean="0"/>
              <a:t>03/02/2022</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A7A83C72-4864-46FE-9A1B-FCB6EC6B71B1}" type="slidenum">
              <a:rPr lang="en-GB" smtClean="0"/>
              <a:t>‹#›</a:t>
            </a:fld>
            <a:endParaRPr lang="en-GB"/>
          </a:p>
        </p:txBody>
      </p:sp>
    </p:spTree>
    <p:extLst>
      <p:ext uri="{BB962C8B-B14F-4D97-AF65-F5344CB8AC3E}">
        <p14:creationId xmlns:p14="http://schemas.microsoft.com/office/powerpoint/2010/main" val="396976521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6DFF08F-DC6B-4601-B491-B0F83F6DD2DA}" type="datetimeFigureOut">
              <a:rPr lang="en-US" smtClean="0"/>
              <a:t>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1487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92956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2452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20542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60072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40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47069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82136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8655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7863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1351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6DFF08F-DC6B-4601-B491-B0F83F6DD2DA}" type="datetimeFigureOut">
              <a:rPr lang="en-US" smtClean="0"/>
              <a:pPr/>
              <a:t>2/3/2022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363893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13224" y="1105351"/>
            <a:ext cx="6353967" cy="3023981"/>
          </a:xfrm>
        </p:spPr>
        <p:txBody>
          <a:bodyPr anchor="b">
            <a:normAutofit/>
          </a:bodyPr>
          <a:lstStyle/>
          <a:p>
            <a:pPr algn="l"/>
            <a:r>
              <a:rPr lang="en-GB" sz="4800">
                <a:solidFill>
                  <a:srgbClr val="FFFFFF"/>
                </a:solidFill>
              </a:rPr>
              <a:t>Nature/Nurture</a:t>
            </a:r>
          </a:p>
        </p:txBody>
      </p:sp>
      <p:sp>
        <p:nvSpPr>
          <p:cNvPr id="3" name="Subtitle 2"/>
          <p:cNvSpPr>
            <a:spLocks noGrp="1"/>
          </p:cNvSpPr>
          <p:nvPr>
            <p:ph type="subTitle" idx="1"/>
          </p:nvPr>
        </p:nvSpPr>
        <p:spPr>
          <a:xfrm>
            <a:off x="4713224" y="4297556"/>
            <a:ext cx="6353968" cy="1433391"/>
          </a:xfrm>
        </p:spPr>
        <p:txBody>
          <a:bodyPr anchor="t">
            <a:normAutofit/>
          </a:bodyPr>
          <a:lstStyle/>
          <a:p>
            <a:r>
              <a:rPr lang="en-GB">
                <a:solidFill>
                  <a:srgbClr val="FFFFFF"/>
                </a:solidFill>
              </a:rPr>
              <a:t>The Great Debate</a:t>
            </a:r>
          </a:p>
        </p:txBody>
      </p:sp>
      <p:cxnSp>
        <p:nvCxnSpPr>
          <p:cNvPr id="19" name="Straight Connector 13">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708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a:t>
            </a:r>
          </a:p>
        </p:txBody>
      </p:sp>
      <p:sp>
        <p:nvSpPr>
          <p:cNvPr id="3" name="Content Placeholder 2"/>
          <p:cNvSpPr>
            <a:spLocks noGrp="1"/>
          </p:cNvSpPr>
          <p:nvPr>
            <p:ph idx="1"/>
          </p:nvPr>
        </p:nvSpPr>
        <p:spPr/>
        <p:txBody>
          <a:bodyPr/>
          <a:lstStyle/>
          <a:p>
            <a:r>
              <a:rPr lang="en-GB" dirty="0"/>
              <a:t>Opposing approaches to the study of development.</a:t>
            </a:r>
          </a:p>
          <a:p>
            <a:r>
              <a:rPr lang="en-GB" dirty="0"/>
              <a:t>Consider how this relates to the nature/nurture debate.</a:t>
            </a:r>
          </a:p>
          <a:p>
            <a:r>
              <a:rPr lang="en-GB" dirty="0"/>
              <a:t>Discuss the merits of opposing ideas:</a:t>
            </a:r>
          </a:p>
          <a:p>
            <a:pPr lvl="1"/>
            <a:r>
              <a:rPr lang="en-GB" dirty="0"/>
              <a:t>Nature/Nurture</a:t>
            </a:r>
          </a:p>
          <a:p>
            <a:pPr lvl="1"/>
            <a:r>
              <a:rPr lang="en-GB" dirty="0"/>
              <a:t>Science/Social Constructions</a:t>
            </a:r>
          </a:p>
          <a:p>
            <a:r>
              <a:rPr lang="en-GB" dirty="0"/>
              <a:t>And link these to theories of development</a:t>
            </a:r>
          </a:p>
        </p:txBody>
      </p:sp>
    </p:spTree>
    <p:extLst>
      <p:ext uri="{BB962C8B-B14F-4D97-AF65-F5344CB8AC3E}">
        <p14:creationId xmlns:p14="http://schemas.microsoft.com/office/powerpoint/2010/main" val="1943137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1: Enlightenment vs. Romantic</a:t>
            </a:r>
          </a:p>
        </p:txBody>
      </p:sp>
      <p:sp>
        <p:nvSpPr>
          <p:cNvPr id="3" name="Content Placeholder 2"/>
          <p:cNvSpPr>
            <a:spLocks noGrp="1"/>
          </p:cNvSpPr>
          <p:nvPr>
            <p:ph idx="1"/>
          </p:nvPr>
        </p:nvSpPr>
        <p:spPr/>
        <p:txBody>
          <a:bodyPr/>
          <a:lstStyle/>
          <a:p>
            <a:r>
              <a:rPr lang="en-GB" dirty="0"/>
              <a:t>Locke vs Rousseau: </a:t>
            </a:r>
          </a:p>
          <a:p>
            <a:endParaRPr lang="en-GB" dirty="0"/>
          </a:p>
          <a:p>
            <a:pPr marL="45720" indent="0">
              <a:buNone/>
            </a:pPr>
            <a:r>
              <a:rPr lang="en-GB" dirty="0"/>
              <a:t>Are children born a blank slate or are they born with a natural pathway for development?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5679" y="3347522"/>
            <a:ext cx="3095625" cy="3095625"/>
          </a:xfrm>
          <a:prstGeom prst="rect">
            <a:avLst/>
          </a:prstGeom>
        </p:spPr>
      </p:pic>
    </p:spTree>
    <p:extLst>
      <p:ext uri="{BB962C8B-B14F-4D97-AF65-F5344CB8AC3E}">
        <p14:creationId xmlns:p14="http://schemas.microsoft.com/office/powerpoint/2010/main" val="2860829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Developmental approach:</a:t>
            </a:r>
          </a:p>
        </p:txBody>
      </p:sp>
      <p:sp>
        <p:nvSpPr>
          <p:cNvPr id="3" name="Content Placeholder 2"/>
          <p:cNvSpPr>
            <a:spLocks noGrp="1"/>
          </p:cNvSpPr>
          <p:nvPr>
            <p:ph idx="1"/>
          </p:nvPr>
        </p:nvSpPr>
        <p:spPr/>
        <p:txBody>
          <a:bodyPr>
            <a:normAutofit/>
          </a:bodyPr>
          <a:lstStyle/>
          <a:p>
            <a:pPr marL="45720" indent="0">
              <a:buNone/>
            </a:pPr>
            <a:r>
              <a:rPr lang="en-GB" sz="2400" dirty="0"/>
              <a:t>“Developmental psychology today is a truly objective science… Today a </a:t>
            </a:r>
            <a:r>
              <a:rPr lang="en-GB" sz="2400" dirty="0" err="1"/>
              <a:t>developmentalist</a:t>
            </a:r>
            <a:r>
              <a:rPr lang="en-GB" sz="2400" dirty="0"/>
              <a:t> determines the adequacy of a theory by deriving hypotheses and conducting research to see whether the theory can predict and explain the new observations that he or she has made.  There is no room for subjective bias in evaluating ideas:  theories of human development are only as good as their ability to account for the important aspects of children’s growth and development”</a:t>
            </a:r>
          </a:p>
          <a:p>
            <a:pPr marL="45720" indent="0" algn="r">
              <a:buNone/>
            </a:pPr>
            <a:r>
              <a:rPr lang="en-GB" sz="2400" dirty="0"/>
              <a:t>Shaffer, 1993:38 cited in </a:t>
            </a:r>
            <a:r>
              <a:rPr lang="en-GB" sz="2400" dirty="0" err="1"/>
              <a:t>Kehily</a:t>
            </a:r>
            <a:r>
              <a:rPr lang="en-GB" sz="2400" dirty="0"/>
              <a:t>, 2013)</a:t>
            </a:r>
          </a:p>
          <a:p>
            <a:pPr marL="45720" indent="0" algn="r">
              <a:buNone/>
            </a:pPr>
            <a:endParaRPr lang="en-GB" sz="2400" dirty="0"/>
          </a:p>
          <a:p>
            <a:pPr marL="45720" indent="0" algn="r">
              <a:buNone/>
            </a:pPr>
            <a:endParaRPr lang="en-GB" sz="2400" dirty="0"/>
          </a:p>
        </p:txBody>
      </p:sp>
    </p:spTree>
    <p:extLst>
      <p:ext uri="{BB962C8B-B14F-4D97-AF65-F5344CB8AC3E}">
        <p14:creationId xmlns:p14="http://schemas.microsoft.com/office/powerpoint/2010/main" val="454084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Developmental theories</a:t>
            </a:r>
          </a:p>
        </p:txBody>
      </p:sp>
      <p:sp>
        <p:nvSpPr>
          <p:cNvPr id="3" name="Content Placeholder 2"/>
          <p:cNvSpPr>
            <a:spLocks noGrp="1"/>
          </p:cNvSpPr>
          <p:nvPr>
            <p:ph idx="1"/>
          </p:nvPr>
        </p:nvSpPr>
        <p:spPr/>
        <p:txBody>
          <a:bodyPr/>
          <a:lstStyle/>
          <a:p>
            <a:r>
              <a:rPr lang="en-GB" dirty="0"/>
              <a:t>Darwin:  Development through evolution</a:t>
            </a:r>
          </a:p>
          <a:p>
            <a:r>
              <a:rPr lang="en-GB" dirty="0"/>
              <a:t>Read the extract: Consider the following:</a:t>
            </a:r>
          </a:p>
          <a:p>
            <a:pPr lvl="1"/>
            <a:r>
              <a:rPr lang="en-GB" dirty="0"/>
              <a:t>How is Darwin trying to make sense of his observations?</a:t>
            </a:r>
          </a:p>
          <a:p>
            <a:pPr lvl="1"/>
            <a:r>
              <a:rPr lang="en-GB" dirty="0"/>
              <a:t>What strategies is he using to understand his son’s behaviour?</a:t>
            </a:r>
          </a:p>
          <a:p>
            <a:pPr lvl="1"/>
            <a:r>
              <a:rPr lang="en-GB" dirty="0"/>
              <a:t>What do you think of his approach?</a:t>
            </a:r>
          </a:p>
          <a:p>
            <a:pPr lvl="1"/>
            <a:r>
              <a:rPr lang="en-GB" dirty="0"/>
              <a:t>Do you agree with his findings?</a:t>
            </a:r>
          </a:p>
          <a:p>
            <a:pPr lvl="1"/>
            <a:r>
              <a:rPr lang="en-GB" dirty="0"/>
              <a:t>Are there any other explanations for what he sees?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2875" y="4076700"/>
            <a:ext cx="6417276" cy="2525549"/>
          </a:xfrm>
          <a:prstGeom prst="rect">
            <a:avLst/>
          </a:prstGeom>
        </p:spPr>
      </p:pic>
    </p:spTree>
    <p:extLst>
      <p:ext uri="{BB962C8B-B14F-4D97-AF65-F5344CB8AC3E}">
        <p14:creationId xmlns:p14="http://schemas.microsoft.com/office/powerpoint/2010/main" val="994830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Systematic Study of Childhood</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Gesell:  Began working with abnormal development but became frustrated with lack of information regarding ‘normal’ development.</a:t>
            </a:r>
          </a:p>
          <a:p>
            <a:r>
              <a:rPr lang="en-GB" dirty="0"/>
              <a:t>1911 – Founded the Yale Clinic of Child Development (USA)</a:t>
            </a:r>
          </a:p>
          <a:p>
            <a:r>
              <a:rPr lang="en-GB" dirty="0"/>
              <a:t>Created a large databank based on systematic observations of children in controlled conditions.</a:t>
            </a:r>
          </a:p>
          <a:p>
            <a:r>
              <a:rPr lang="en-GB" dirty="0"/>
              <a:t>Organised his observations according to areas: Motor, Language, Social Behaviour, etc.</a:t>
            </a:r>
          </a:p>
          <a:p>
            <a:r>
              <a:rPr lang="en-GB" dirty="0"/>
              <a:t>Created ‘normative summaries’ (i.e. milestone charts) before Piaget began his work.</a:t>
            </a:r>
          </a:p>
          <a:p>
            <a:r>
              <a:rPr lang="en-GB" dirty="0"/>
              <a:t>‘What is important is that children as a category were being singled out for scientific study for the first time’ (</a:t>
            </a:r>
            <a:r>
              <a:rPr lang="en-GB" dirty="0" err="1"/>
              <a:t>Walkerdine</a:t>
            </a:r>
            <a:r>
              <a:rPr lang="en-GB" dirty="0"/>
              <a:t>, 1984:74)</a:t>
            </a:r>
          </a:p>
        </p:txBody>
      </p:sp>
    </p:spTree>
    <p:extLst>
      <p:ext uri="{BB962C8B-B14F-4D97-AF65-F5344CB8AC3E}">
        <p14:creationId xmlns:p14="http://schemas.microsoft.com/office/powerpoint/2010/main" val="2204073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Scientific Approach</a:t>
            </a:r>
          </a:p>
        </p:txBody>
      </p:sp>
      <p:sp>
        <p:nvSpPr>
          <p:cNvPr id="3" name="Content Placeholder 2"/>
          <p:cNvSpPr>
            <a:spLocks noGrp="1"/>
          </p:cNvSpPr>
          <p:nvPr>
            <p:ph idx="1"/>
          </p:nvPr>
        </p:nvSpPr>
        <p:spPr>
          <a:xfrm>
            <a:off x="1143000" y="2057400"/>
            <a:ext cx="7200851" cy="4038600"/>
          </a:xfrm>
        </p:spPr>
        <p:txBody>
          <a:bodyPr/>
          <a:lstStyle/>
          <a:p>
            <a:r>
              <a:rPr lang="en-GB" dirty="0"/>
              <a:t>Creighton (2016) – postures necessary for work caused skeletal deformity in children.</a:t>
            </a:r>
          </a:p>
          <a:p>
            <a:r>
              <a:rPr lang="en-GB" dirty="0"/>
              <a:t>Needs of the Child vs. Economic considerations for employers.</a:t>
            </a:r>
          </a:p>
          <a:p>
            <a:r>
              <a:rPr lang="en-GB" dirty="0"/>
              <a:t>Society open to ideas of child protection (Romanticism?)</a:t>
            </a:r>
          </a:p>
          <a:p>
            <a:r>
              <a:rPr lang="en-GB" dirty="0"/>
              <a:t>Increase in health, education and welfare services for children.</a:t>
            </a:r>
          </a:p>
          <a:p>
            <a:r>
              <a:rPr lang="en-GB" dirty="0"/>
              <a:t>Introduction of Education Acts 1870 &amp; 1880 – created compulsory system.</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43851" y="269951"/>
            <a:ext cx="3566983" cy="235476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3851" y="4076700"/>
            <a:ext cx="3566983" cy="2542869"/>
          </a:xfrm>
          <a:prstGeom prst="rect">
            <a:avLst/>
          </a:prstGeom>
        </p:spPr>
      </p:pic>
    </p:spTree>
    <p:extLst>
      <p:ext uri="{BB962C8B-B14F-4D97-AF65-F5344CB8AC3E}">
        <p14:creationId xmlns:p14="http://schemas.microsoft.com/office/powerpoint/2010/main" val="2786149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we need stage models?</a:t>
            </a:r>
          </a:p>
        </p:txBody>
      </p:sp>
      <p:sp>
        <p:nvSpPr>
          <p:cNvPr id="5" name="Content Placeholder 4"/>
          <p:cNvSpPr>
            <a:spLocks noGrp="1"/>
          </p:cNvSpPr>
          <p:nvPr>
            <p:ph idx="1"/>
          </p:nvPr>
        </p:nvSpPr>
        <p:spPr/>
        <p:txBody>
          <a:bodyPr/>
          <a:lstStyle/>
          <a:p>
            <a:r>
              <a:rPr lang="en-GB" dirty="0"/>
              <a:t>Discussion: </a:t>
            </a:r>
          </a:p>
          <a:p>
            <a:r>
              <a:rPr lang="en-GB" dirty="0"/>
              <a:t>Why are stage models useful?</a:t>
            </a:r>
          </a:p>
          <a:p>
            <a:r>
              <a:rPr lang="en-GB" dirty="0"/>
              <a:t>Who uses them?</a:t>
            </a:r>
          </a:p>
          <a:p>
            <a:pPr lvl="1"/>
            <a:r>
              <a:rPr lang="en-GB" dirty="0"/>
              <a:t>Individuals</a:t>
            </a:r>
          </a:p>
          <a:p>
            <a:pPr lvl="1"/>
            <a:r>
              <a:rPr lang="en-GB" dirty="0"/>
              <a:t>Organisations</a:t>
            </a:r>
          </a:p>
          <a:p>
            <a:r>
              <a:rPr lang="en-GB" dirty="0"/>
              <a:t>How are they used?</a:t>
            </a:r>
          </a:p>
          <a:p>
            <a:r>
              <a:rPr lang="en-GB" dirty="0"/>
              <a:t>What are the limitations?</a:t>
            </a:r>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4560" y="2189205"/>
            <a:ext cx="6437355" cy="3618471"/>
          </a:xfrm>
          <a:prstGeom prst="rect">
            <a:avLst/>
          </a:prstGeom>
        </p:spPr>
      </p:pic>
    </p:spTree>
    <p:extLst>
      <p:ext uri="{BB962C8B-B14F-4D97-AF65-F5344CB8AC3E}">
        <p14:creationId xmlns:p14="http://schemas.microsoft.com/office/powerpoint/2010/main" val="1975031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‘normal’ natural?</a:t>
            </a:r>
          </a:p>
        </p:txBody>
      </p:sp>
      <p:sp>
        <p:nvSpPr>
          <p:cNvPr id="3" name="Content Placeholder 2"/>
          <p:cNvSpPr>
            <a:spLocks noGrp="1"/>
          </p:cNvSpPr>
          <p:nvPr>
            <p:ph idx="1"/>
          </p:nvPr>
        </p:nvSpPr>
        <p:spPr>
          <a:xfrm>
            <a:off x="1143000" y="2115065"/>
            <a:ext cx="9872871" cy="4038600"/>
          </a:xfrm>
        </p:spPr>
        <p:txBody>
          <a:bodyPr/>
          <a:lstStyle/>
          <a:p>
            <a:r>
              <a:rPr lang="en-GB" dirty="0"/>
              <a:t>Attachment:  </a:t>
            </a:r>
          </a:p>
          <a:p>
            <a:pPr lvl="1"/>
            <a:r>
              <a:rPr lang="en-GB" dirty="0"/>
              <a:t>7-8 months: Separation protest happens more often.</a:t>
            </a:r>
          </a:p>
          <a:p>
            <a:pPr lvl="1"/>
            <a:r>
              <a:rPr lang="en-GB" dirty="0"/>
              <a:t>Younger babies less likely to protest.</a:t>
            </a:r>
          </a:p>
          <a:p>
            <a:pPr lvl="1"/>
            <a:r>
              <a:rPr lang="en-GB" dirty="0"/>
              <a:t>Protest peaks around 12 months.</a:t>
            </a:r>
          </a:p>
          <a:p>
            <a:pPr lvl="1"/>
            <a:r>
              <a:rPr lang="en-GB" dirty="0"/>
              <a:t>Coping with separation improves afterwards.</a:t>
            </a:r>
          </a:p>
          <a:p>
            <a:r>
              <a:rPr lang="en-GB" dirty="0"/>
              <a:t>Same pattern found across diverse cultures (&amp; species?)</a:t>
            </a:r>
          </a:p>
          <a:p>
            <a:endParaRPr lang="en-GB" dirty="0"/>
          </a:p>
          <a:p>
            <a:pPr marL="45720" indent="0">
              <a:buNone/>
            </a:pPr>
            <a:r>
              <a:rPr lang="en-GB" sz="3200" dirty="0"/>
              <a:t>Attachment = Nature?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6432" y="284352"/>
            <a:ext cx="4463106" cy="311044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8921" y="3896497"/>
            <a:ext cx="4080617" cy="2720411"/>
          </a:xfrm>
          <a:prstGeom prst="rect">
            <a:avLst/>
          </a:prstGeom>
        </p:spPr>
      </p:pic>
    </p:spTree>
    <p:extLst>
      <p:ext uri="{BB962C8B-B14F-4D97-AF65-F5344CB8AC3E}">
        <p14:creationId xmlns:p14="http://schemas.microsoft.com/office/powerpoint/2010/main" val="1663184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87113" y="1287780"/>
            <a:ext cx="7959634" cy="5306423"/>
          </a:xfrm>
          <a:prstGeom prst="rect">
            <a:avLst/>
          </a:prstGeom>
        </p:spPr>
      </p:pic>
      <p:sp>
        <p:nvSpPr>
          <p:cNvPr id="2" name="Title 1"/>
          <p:cNvSpPr>
            <a:spLocks noGrp="1"/>
          </p:cNvSpPr>
          <p:nvPr>
            <p:ph type="title"/>
          </p:nvPr>
        </p:nvSpPr>
        <p:spPr/>
        <p:txBody>
          <a:bodyPr/>
          <a:lstStyle/>
          <a:p>
            <a:r>
              <a:rPr lang="en-GB" dirty="0"/>
              <a:t>Nature/Nurture</a:t>
            </a:r>
          </a:p>
        </p:txBody>
      </p:sp>
      <p:sp>
        <p:nvSpPr>
          <p:cNvPr id="5" name="Content Placeholder 4"/>
          <p:cNvSpPr>
            <a:spLocks noGrp="1"/>
          </p:cNvSpPr>
          <p:nvPr>
            <p:ph idx="1"/>
          </p:nvPr>
        </p:nvSpPr>
        <p:spPr/>
        <p:txBody>
          <a:bodyPr/>
          <a:lstStyle/>
          <a:p>
            <a:r>
              <a:rPr lang="en-GB" dirty="0"/>
              <a:t>Bowlby/Darwin</a:t>
            </a:r>
          </a:p>
          <a:p>
            <a:pPr lvl="1"/>
            <a:r>
              <a:rPr lang="en-GB" dirty="0"/>
              <a:t>comparisons with animals</a:t>
            </a:r>
          </a:p>
          <a:p>
            <a:pPr lvl="1"/>
            <a:r>
              <a:rPr lang="en-GB" dirty="0"/>
              <a:t>‘natural’ care</a:t>
            </a:r>
          </a:p>
          <a:p>
            <a:pPr lvl="1"/>
            <a:endParaRPr lang="en-GB" dirty="0"/>
          </a:p>
          <a:p>
            <a:r>
              <a:rPr lang="en-GB" dirty="0"/>
              <a:t>But…</a:t>
            </a:r>
          </a:p>
          <a:p>
            <a:pPr lvl="1"/>
            <a:r>
              <a:rPr lang="en-GB" dirty="0"/>
              <a:t>This ignores the importance of communication</a:t>
            </a:r>
          </a:p>
          <a:p>
            <a:pPr lvl="1"/>
            <a:r>
              <a:rPr lang="en-GB" dirty="0"/>
              <a:t>Takes a particular view of ‘natural’ care</a:t>
            </a:r>
          </a:p>
        </p:txBody>
      </p:sp>
    </p:spTree>
    <p:extLst>
      <p:ext uri="{BB962C8B-B14F-4D97-AF65-F5344CB8AC3E}">
        <p14:creationId xmlns:p14="http://schemas.microsoft.com/office/powerpoint/2010/main" val="3466836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Questioning Attachment</a:t>
            </a:r>
          </a:p>
        </p:txBody>
      </p:sp>
      <p:sp>
        <p:nvSpPr>
          <p:cNvPr id="3" name="Content Placeholder 2"/>
          <p:cNvSpPr>
            <a:spLocks noGrp="1"/>
          </p:cNvSpPr>
          <p:nvPr>
            <p:ph idx="1"/>
          </p:nvPr>
        </p:nvSpPr>
        <p:spPr/>
        <p:txBody>
          <a:bodyPr/>
          <a:lstStyle/>
          <a:p>
            <a:r>
              <a:rPr lang="en-GB" dirty="0"/>
              <a:t>Is human bonding the same as animal imprinting?</a:t>
            </a:r>
          </a:p>
          <a:p>
            <a:pPr lvl="1"/>
            <a:r>
              <a:rPr lang="en-GB" dirty="0"/>
              <a:t>What about communication?</a:t>
            </a:r>
          </a:p>
          <a:p>
            <a:pPr lvl="1"/>
            <a:r>
              <a:rPr lang="en-GB" dirty="0"/>
              <a:t>What about shared experience?</a:t>
            </a:r>
          </a:p>
          <a:p>
            <a:pPr lvl="1"/>
            <a:endParaRPr lang="en-GB" dirty="0"/>
          </a:p>
          <a:p>
            <a:pPr lvl="1"/>
            <a:endParaRPr lang="en-GB" dirty="0"/>
          </a:p>
          <a:p>
            <a:pPr lvl="1"/>
            <a:endParaRPr lang="en-GB" dirty="0"/>
          </a:p>
          <a:p>
            <a:r>
              <a:rPr lang="en-GB" dirty="0" err="1"/>
              <a:t>Monotropism</a:t>
            </a:r>
            <a:r>
              <a:rPr lang="en-GB" dirty="0"/>
              <a:t> (child’s need for love centres on one person)</a:t>
            </a:r>
          </a:p>
          <a:p>
            <a:pPr lvl="1"/>
            <a:r>
              <a:rPr lang="en-GB" dirty="0"/>
              <a:t>Mother = typically principal caregiver in UK at the time</a:t>
            </a:r>
          </a:p>
          <a:p>
            <a:pPr lvl="1"/>
            <a:r>
              <a:rPr lang="en-GB" dirty="0"/>
              <a:t>Shared care = typical in a range of other cultural contexts (</a:t>
            </a:r>
            <a:r>
              <a:rPr lang="en-GB" dirty="0" err="1"/>
              <a:t>Weisner</a:t>
            </a:r>
            <a:r>
              <a:rPr lang="en-GB" dirty="0"/>
              <a:t> &amp; </a:t>
            </a:r>
            <a:r>
              <a:rPr lang="en-GB" dirty="0" err="1"/>
              <a:t>Gallimore</a:t>
            </a:r>
            <a:r>
              <a:rPr lang="en-GB" dirty="0"/>
              <a:t>, 1977)</a:t>
            </a:r>
          </a:p>
          <a:p>
            <a:pPr lvl="1"/>
            <a:r>
              <a:rPr lang="en-GB" dirty="0"/>
              <a:t>How much is ‘nature’ (i.e. innate) and how much is ‘nurture’ (i.e. created by society)?</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96649" y="394515"/>
            <a:ext cx="3597785" cy="3519833"/>
          </a:xfrm>
          <a:prstGeom prst="rect">
            <a:avLst/>
          </a:prstGeom>
        </p:spPr>
      </p:pic>
    </p:spTree>
    <p:extLst>
      <p:ext uri="{BB962C8B-B14F-4D97-AF65-F5344CB8AC3E}">
        <p14:creationId xmlns:p14="http://schemas.microsoft.com/office/powerpoint/2010/main" val="2441437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importance of context</a:t>
            </a:r>
          </a:p>
        </p:txBody>
      </p:sp>
      <p:sp>
        <p:nvSpPr>
          <p:cNvPr id="3" name="Content Placeholder 2"/>
          <p:cNvSpPr>
            <a:spLocks noGrp="1"/>
          </p:cNvSpPr>
          <p:nvPr>
            <p:ph idx="1"/>
          </p:nvPr>
        </p:nvSpPr>
        <p:spPr/>
        <p:txBody>
          <a:bodyPr>
            <a:normAutofit/>
          </a:bodyPr>
          <a:lstStyle/>
          <a:p>
            <a:r>
              <a:rPr lang="en-GB" dirty="0"/>
              <a:t>‘developmental theories may be informed by careful empirical research, but the interpretation of that research is shaped by available discourses about children’s needs.’ (</a:t>
            </a:r>
            <a:r>
              <a:rPr lang="en-GB" dirty="0" err="1"/>
              <a:t>Kehily</a:t>
            </a:r>
            <a:r>
              <a:rPr lang="en-GB" dirty="0"/>
              <a:t>, 2013:124)</a:t>
            </a:r>
          </a:p>
          <a:p>
            <a:pPr marL="45720" indent="0">
              <a:buNone/>
            </a:pPr>
            <a:endParaRPr lang="en-GB" dirty="0"/>
          </a:p>
          <a:p>
            <a:r>
              <a:rPr lang="en-GB" dirty="0"/>
              <a:t>Discuss:  What is the impact of:</a:t>
            </a:r>
          </a:p>
          <a:p>
            <a:pPr lvl="1"/>
            <a:r>
              <a:rPr lang="en-GB" dirty="0"/>
              <a:t>A) interpreting data through a Western lens?</a:t>
            </a:r>
          </a:p>
          <a:p>
            <a:pPr lvl="1"/>
            <a:r>
              <a:rPr lang="en-GB" dirty="0"/>
              <a:t>B) applying that interpretation to other cultures?</a:t>
            </a:r>
          </a:p>
          <a:p>
            <a:r>
              <a:rPr lang="en-GB" dirty="0"/>
              <a:t>How universally true is Bowlby’s view that it is ‘essential for mental health…that the infant and young child should experience a warm, intimate, and continuous relationship with his mother (or permanent mother-substitute) in which both find satisfaction and enjoyment.’ (Bowlby, 1967:11)?</a:t>
            </a:r>
          </a:p>
          <a:p>
            <a:pPr marL="45720" indent="0">
              <a:buNone/>
            </a:pPr>
            <a:endParaRPr lang="en-GB" dirty="0"/>
          </a:p>
        </p:txBody>
      </p:sp>
    </p:spTree>
    <p:extLst>
      <p:ext uri="{BB962C8B-B14F-4D97-AF65-F5344CB8AC3E}">
        <p14:creationId xmlns:p14="http://schemas.microsoft.com/office/powerpoint/2010/main" val="3985751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Context and Piaget</a:t>
            </a:r>
          </a:p>
        </p:txBody>
      </p:sp>
      <p:sp>
        <p:nvSpPr>
          <p:cNvPr id="3" name="Content Placeholder 2"/>
          <p:cNvSpPr>
            <a:spLocks noGrp="1"/>
          </p:cNvSpPr>
          <p:nvPr>
            <p:ph idx="1"/>
          </p:nvPr>
        </p:nvSpPr>
        <p:spPr>
          <a:xfrm>
            <a:off x="477796" y="2057400"/>
            <a:ext cx="7191632" cy="4038600"/>
          </a:xfrm>
        </p:spPr>
        <p:txBody>
          <a:bodyPr>
            <a:normAutofit/>
          </a:bodyPr>
          <a:lstStyle/>
          <a:p>
            <a:r>
              <a:rPr lang="en-GB" dirty="0"/>
              <a:t>Small variations to Piaget’s tasks alter children’s responses:</a:t>
            </a:r>
          </a:p>
          <a:p>
            <a:pPr lvl="1"/>
            <a:r>
              <a:rPr lang="en-GB" dirty="0"/>
              <a:t>E.g. ‘This cup is chipped, that’s not good, I’d better put the water in another cup’</a:t>
            </a:r>
          </a:p>
          <a:p>
            <a:pPr lvl="1"/>
            <a:r>
              <a:rPr lang="en-GB" dirty="0"/>
              <a:t>Children give different responses when the context is familiar.</a:t>
            </a:r>
          </a:p>
          <a:p>
            <a:pPr lvl="1"/>
            <a:endParaRPr lang="en-GB" dirty="0"/>
          </a:p>
          <a:p>
            <a:r>
              <a:rPr lang="en-GB" dirty="0"/>
              <a:t>3 </a:t>
            </a:r>
            <a:r>
              <a:rPr lang="en-GB" dirty="0" err="1"/>
              <a:t>yr</a:t>
            </a:r>
            <a:r>
              <a:rPr lang="en-GB" dirty="0"/>
              <a:t> olds fail the Sally-Anne task but ‘the children ‘managed’ their family lives very effectively; they anticipated and manipulated the reactions of others, ‘read’ their emotions, used others to reach their own ends and influenced the feeling states of others intentionally and practically by teasing, comforting, and joking.’ (Dunn, 1988:114)</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9427" y="2492331"/>
            <a:ext cx="4049723" cy="2689269"/>
          </a:xfrm>
          <a:prstGeom prst="rect">
            <a:avLst/>
          </a:prstGeom>
        </p:spPr>
      </p:pic>
    </p:spTree>
    <p:extLst>
      <p:ext uri="{BB962C8B-B14F-4D97-AF65-F5344CB8AC3E}">
        <p14:creationId xmlns:p14="http://schemas.microsoft.com/office/powerpoint/2010/main" val="3980396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effect of culture</a:t>
            </a:r>
          </a:p>
        </p:txBody>
      </p:sp>
      <p:sp>
        <p:nvSpPr>
          <p:cNvPr id="3" name="Content Placeholder 2"/>
          <p:cNvSpPr>
            <a:spLocks noGrp="1"/>
          </p:cNvSpPr>
          <p:nvPr>
            <p:ph idx="1"/>
          </p:nvPr>
        </p:nvSpPr>
        <p:spPr/>
        <p:txBody>
          <a:bodyPr>
            <a:normAutofit/>
          </a:bodyPr>
          <a:lstStyle/>
          <a:p>
            <a:r>
              <a:rPr lang="en-GB" dirty="0"/>
              <a:t>Bangladesh: ‘When children are asked about their age, they are likely to reply, ‘How do I know?  Ask my mother,’ as if this information did not concern their individual self.  … As for mothers, when pressed to give the age of their children, they commonly reply by giving a range.  For example, my son is 8 to 9, my daughter is 11 to 12 years old.’  (Blanchett, 1996:41)</a:t>
            </a:r>
          </a:p>
          <a:p>
            <a:endParaRPr lang="en-GB" dirty="0"/>
          </a:p>
          <a:p>
            <a:r>
              <a:rPr lang="en-GB" dirty="0"/>
              <a:t>Discuss:  What would be different in the UK if</a:t>
            </a:r>
          </a:p>
          <a:p>
            <a:pPr lvl="1"/>
            <a:r>
              <a:rPr lang="en-GB" dirty="0"/>
              <a:t>A) age was given in ranges?</a:t>
            </a:r>
          </a:p>
          <a:p>
            <a:pPr lvl="1"/>
            <a:r>
              <a:rPr lang="en-GB" dirty="0"/>
              <a:t>B) age was unknown?</a:t>
            </a:r>
          </a:p>
          <a:p>
            <a:pPr lvl="1"/>
            <a:endParaRPr lang="en-GB" dirty="0"/>
          </a:p>
          <a:p>
            <a:pPr marL="45720" indent="0">
              <a:buNone/>
            </a:pPr>
            <a:endParaRPr lang="en-GB" dirty="0"/>
          </a:p>
          <a:p>
            <a:endParaRPr lang="en-GB" dirty="0"/>
          </a:p>
        </p:txBody>
      </p:sp>
    </p:spTree>
    <p:extLst>
      <p:ext uri="{BB962C8B-B14F-4D97-AF65-F5344CB8AC3E}">
        <p14:creationId xmlns:p14="http://schemas.microsoft.com/office/powerpoint/2010/main" val="3660591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Nature vs Nurture</a:t>
            </a:r>
          </a:p>
        </p:txBody>
      </p:sp>
      <p:sp>
        <p:nvSpPr>
          <p:cNvPr id="3" name="Content Placeholder 2"/>
          <p:cNvSpPr>
            <a:spLocks noGrp="1"/>
          </p:cNvSpPr>
          <p:nvPr>
            <p:ph idx="1"/>
          </p:nvPr>
        </p:nvSpPr>
        <p:spPr/>
        <p:txBody>
          <a:bodyPr/>
          <a:lstStyle/>
          <a:p>
            <a:r>
              <a:rPr lang="en-GB" dirty="0"/>
              <a:t>Bowlby’s work may describe a ‘natural’ need for attachment but his definition of attachment is influenced by the society and the time in which he was working.  </a:t>
            </a:r>
          </a:p>
          <a:p>
            <a:endParaRPr lang="en-GB" dirty="0"/>
          </a:p>
          <a:p>
            <a:r>
              <a:rPr lang="en-GB" dirty="0"/>
              <a:t>Similarly, other cultures and contexts describe development using other markers</a:t>
            </a:r>
          </a:p>
          <a:p>
            <a:endParaRPr lang="en-GB" dirty="0"/>
          </a:p>
          <a:p>
            <a:r>
              <a:rPr lang="en-GB" dirty="0"/>
              <a:t>Task:  What are the main differences between the Navajo model of development and the models you are already familiar with?</a:t>
            </a:r>
          </a:p>
        </p:txBody>
      </p:sp>
    </p:spTree>
    <p:extLst>
      <p:ext uri="{BB962C8B-B14F-4D97-AF65-F5344CB8AC3E}">
        <p14:creationId xmlns:p14="http://schemas.microsoft.com/office/powerpoint/2010/main" val="4276285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Vygotsky – Nurture not nature</a:t>
            </a:r>
          </a:p>
        </p:txBody>
      </p:sp>
      <p:sp>
        <p:nvSpPr>
          <p:cNvPr id="3" name="Content Placeholder 2"/>
          <p:cNvSpPr>
            <a:spLocks noGrp="1"/>
          </p:cNvSpPr>
          <p:nvPr>
            <p:ph idx="1"/>
          </p:nvPr>
        </p:nvSpPr>
        <p:spPr>
          <a:xfrm>
            <a:off x="1143001" y="2057400"/>
            <a:ext cx="6987746" cy="4038600"/>
          </a:xfrm>
        </p:spPr>
        <p:txBody>
          <a:bodyPr>
            <a:normAutofit fontScale="92500"/>
          </a:bodyPr>
          <a:lstStyle/>
          <a:p>
            <a:r>
              <a:rPr lang="en-GB" dirty="0"/>
              <a:t>Vygotsky’s work recognised that development happens in a social setting.</a:t>
            </a:r>
          </a:p>
          <a:p>
            <a:endParaRPr lang="en-GB" dirty="0"/>
          </a:p>
          <a:p>
            <a:r>
              <a:rPr lang="en-GB" dirty="0"/>
              <a:t>The ‘eternal child’ vs. ‘the historical child’.</a:t>
            </a:r>
          </a:p>
          <a:p>
            <a:endParaRPr lang="en-GB" dirty="0"/>
          </a:p>
          <a:p>
            <a:r>
              <a:rPr lang="en-GB" dirty="0"/>
              <a:t>‘any particular child’s development… is embedded in the social and cultural contexts of their lives at a particular point in history.’</a:t>
            </a:r>
          </a:p>
          <a:p>
            <a:endParaRPr lang="en-GB" dirty="0"/>
          </a:p>
          <a:p>
            <a:r>
              <a:rPr lang="en-GB" dirty="0"/>
              <a:t>This allows for caution about considering shared themes as ‘universal’ (e.g. children working)</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7216" y="2432037"/>
            <a:ext cx="3289326" cy="3289326"/>
          </a:xfrm>
          <a:prstGeom prst="rect">
            <a:avLst/>
          </a:prstGeom>
        </p:spPr>
      </p:pic>
    </p:spTree>
    <p:extLst>
      <p:ext uri="{BB962C8B-B14F-4D97-AF65-F5344CB8AC3E}">
        <p14:creationId xmlns:p14="http://schemas.microsoft.com/office/powerpoint/2010/main" val="25281142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Nature </a:t>
            </a:r>
            <a:r>
              <a:rPr lang="en-GB" b="1" u="sng" dirty="0"/>
              <a:t>&amp;</a:t>
            </a:r>
            <a:r>
              <a:rPr lang="en-GB" i="1" dirty="0"/>
              <a:t> </a:t>
            </a:r>
            <a:r>
              <a:rPr lang="en-GB" dirty="0"/>
              <a:t>Nurture?</a:t>
            </a:r>
          </a:p>
        </p:txBody>
      </p:sp>
      <p:sp>
        <p:nvSpPr>
          <p:cNvPr id="3" name="Content Placeholder 2"/>
          <p:cNvSpPr>
            <a:spLocks noGrp="1"/>
          </p:cNvSpPr>
          <p:nvPr>
            <p:ph idx="1"/>
          </p:nvPr>
        </p:nvSpPr>
        <p:spPr>
          <a:xfrm>
            <a:off x="1052384" y="1884406"/>
            <a:ext cx="4055076" cy="4038600"/>
          </a:xfrm>
        </p:spPr>
        <p:txBody>
          <a:bodyPr>
            <a:normAutofit/>
          </a:bodyPr>
          <a:lstStyle/>
          <a:p>
            <a:r>
              <a:rPr lang="en-GB" dirty="0"/>
              <a:t>‘For human beings, nurture </a:t>
            </a:r>
            <a:r>
              <a:rPr lang="en-GB" i="1" dirty="0"/>
              <a:t>is</a:t>
            </a:r>
            <a:r>
              <a:rPr lang="en-GB" dirty="0"/>
              <a:t> our nature.  The capacity for culture is part of our biology, and the drive to learn is our most important and central instinct… our unique evolutionary trick, our central adaptation, our greatest weapon in the struggle for survival, is precisely our dazzling ability to learn when we are babies and to teach when we are grown-ups.’ (</a:t>
            </a:r>
            <a:r>
              <a:rPr lang="en-GB" dirty="0" err="1"/>
              <a:t>Gobnik</a:t>
            </a:r>
            <a:r>
              <a:rPr lang="en-GB" dirty="0"/>
              <a:t> et al., 2001:8)</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5914" y="1636445"/>
            <a:ext cx="5950292" cy="4760234"/>
          </a:xfrm>
          <a:prstGeom prst="rect">
            <a:avLst/>
          </a:prstGeom>
        </p:spPr>
      </p:pic>
    </p:spTree>
    <p:extLst>
      <p:ext uri="{BB962C8B-B14F-4D97-AF65-F5344CB8AC3E}">
        <p14:creationId xmlns:p14="http://schemas.microsoft.com/office/powerpoint/2010/main" val="163672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Useful References</a:t>
            </a:r>
            <a:endParaRPr lang="en-GB" dirty="0"/>
          </a:p>
        </p:txBody>
      </p:sp>
      <p:sp>
        <p:nvSpPr>
          <p:cNvPr id="3" name="Content Placeholder 2"/>
          <p:cNvSpPr>
            <a:spLocks noGrp="1"/>
          </p:cNvSpPr>
          <p:nvPr>
            <p:ph idx="1"/>
          </p:nvPr>
        </p:nvSpPr>
        <p:spPr/>
        <p:txBody>
          <a:bodyPr/>
          <a:lstStyle/>
          <a:p>
            <a:pPr marL="45720" indent="0">
              <a:buNone/>
            </a:pPr>
            <a:r>
              <a:rPr lang="en-GB" dirty="0"/>
              <a:t>Creighton, C. (2016) ‘Competing understandings of the ‘body’ of the child in Britain in the 1830s and 1840s.’  </a:t>
            </a:r>
            <a:r>
              <a:rPr lang="en-GB" i="1" dirty="0"/>
              <a:t>CSCY 6</a:t>
            </a:r>
            <a:r>
              <a:rPr lang="en-GB" i="1" baseline="30000" dirty="0"/>
              <a:t>th</a:t>
            </a:r>
            <a:r>
              <a:rPr lang="en-GB" i="1" dirty="0"/>
              <a:t> International Conference “The Social, The Biological and the Material Child.”  </a:t>
            </a:r>
            <a:r>
              <a:rPr lang="en-GB" dirty="0"/>
              <a:t>Sheffield 5-7</a:t>
            </a:r>
            <a:r>
              <a:rPr lang="en-GB" baseline="30000" dirty="0"/>
              <a:t>th</a:t>
            </a:r>
            <a:r>
              <a:rPr lang="en-GB" dirty="0"/>
              <a:t> July.</a:t>
            </a:r>
          </a:p>
          <a:p>
            <a:pPr marL="45720" indent="0">
              <a:buNone/>
            </a:pPr>
            <a:r>
              <a:rPr lang="en-GB" dirty="0" err="1"/>
              <a:t>Kehily</a:t>
            </a:r>
            <a:r>
              <a:rPr lang="en-GB" dirty="0"/>
              <a:t>, M.J. (2013) </a:t>
            </a:r>
            <a:r>
              <a:rPr lang="en-GB" i="1" dirty="0"/>
              <a:t>Understanding Childhood: A Cross-Disciplinary Approach.</a:t>
            </a:r>
            <a:r>
              <a:rPr lang="en-GB" dirty="0"/>
              <a:t> Bristol: Policy Press</a:t>
            </a:r>
          </a:p>
        </p:txBody>
      </p:sp>
    </p:spTree>
    <p:extLst>
      <p:ext uri="{BB962C8B-B14F-4D97-AF65-F5344CB8AC3E}">
        <p14:creationId xmlns:p14="http://schemas.microsoft.com/office/powerpoint/2010/main" val="4121616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394</TotalTime>
  <Words>1223</Words>
  <Application>Microsoft Office PowerPoint</Application>
  <PresentationFormat>Widescreen</PresentationFormat>
  <Paragraphs>112</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Calibri</vt:lpstr>
      <vt:lpstr>Tw Cen MT</vt:lpstr>
      <vt:lpstr>Tw Cen MT Condensed</vt:lpstr>
      <vt:lpstr>Wingdings 3</vt:lpstr>
      <vt:lpstr>Integral</vt:lpstr>
      <vt:lpstr>Nature/Nurture</vt:lpstr>
      <vt:lpstr>Overview</vt:lpstr>
      <vt:lpstr>Discussion 1: Enlightenment vs. Romantic</vt:lpstr>
      <vt:lpstr>The Developmental approach:</vt:lpstr>
      <vt:lpstr>Developmental theories</vt:lpstr>
      <vt:lpstr>Systematic Study of Childhood</vt:lpstr>
      <vt:lpstr>Benefits of Scientific Approach</vt:lpstr>
      <vt:lpstr>Why do we need stage models?</vt:lpstr>
      <vt:lpstr>Is ‘normal’ natural?</vt:lpstr>
      <vt:lpstr>Nature/Nurture</vt:lpstr>
      <vt:lpstr>Questioning Attachment</vt:lpstr>
      <vt:lpstr>The importance of context</vt:lpstr>
      <vt:lpstr>Context and Piaget</vt:lpstr>
      <vt:lpstr>The effect of culture</vt:lpstr>
      <vt:lpstr>Nature vs Nurture</vt:lpstr>
      <vt:lpstr>Vygotsky – Nurture not nature</vt:lpstr>
      <vt:lpstr>Nature &amp; Nurture?</vt:lpstr>
      <vt:lpstr>Useful References</vt:lpstr>
    </vt:vector>
  </TitlesOfParts>
  <Company>Pryfysgol Bangor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Nature/Nurture</dc:title>
  <dc:creator>Nia Young</dc:creator>
  <cp:lastModifiedBy>Jessica Clapham</cp:lastModifiedBy>
  <cp:revision>25</cp:revision>
  <cp:lastPrinted>2016-10-16T11:28:11Z</cp:lastPrinted>
  <dcterms:created xsi:type="dcterms:W3CDTF">2016-10-11T14:58:52Z</dcterms:created>
  <dcterms:modified xsi:type="dcterms:W3CDTF">2022-02-03T15:06:00Z</dcterms:modified>
</cp:coreProperties>
</file>