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7" r:id="rId2"/>
    <p:sldId id="261" r:id="rId3"/>
    <p:sldId id="262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50" d="100"/>
          <a:sy n="150" d="100"/>
        </p:scale>
        <p:origin x="702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zad Shah" userId="b70f65ff0e1b64e2" providerId="LiveId" clId="{6B89BFE4-521E-45E1-83F8-CE83F55FCD85}"/>
    <pc:docChg chg="modSld">
      <pc:chgData name="Shazad Shah" userId="b70f65ff0e1b64e2" providerId="LiveId" clId="{6B89BFE4-521E-45E1-83F8-CE83F55FCD85}" dt="2025-10-29T20:09:00.618" v="1" actId="1076"/>
      <pc:docMkLst>
        <pc:docMk/>
      </pc:docMkLst>
      <pc:sldChg chg="modSp mod">
        <pc:chgData name="Shazad Shah" userId="b70f65ff0e1b64e2" providerId="LiveId" clId="{6B89BFE4-521E-45E1-83F8-CE83F55FCD85}" dt="2025-10-29T20:09:00.618" v="1" actId="1076"/>
        <pc:sldMkLst>
          <pc:docMk/>
          <pc:sldMk cId="753356319" sldId="261"/>
        </pc:sldMkLst>
        <pc:spChg chg="mod">
          <ac:chgData name="Shazad Shah" userId="b70f65ff0e1b64e2" providerId="LiveId" clId="{6B89BFE4-521E-45E1-83F8-CE83F55FCD85}" dt="2025-10-29T20:09:00.618" v="1" actId="1076"/>
          <ac:spMkLst>
            <pc:docMk/>
            <pc:sldMk cId="753356319" sldId="261"/>
            <ac:spMk id="20" creationId="{DFBB0988-405F-6082-5740-45132D386C0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062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158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34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6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473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565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34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084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02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610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911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1857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79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636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837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449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400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781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F277553-F296-4DFB-BD15-770B47FF2CC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291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47C0C98-9DB3-D0C5-DF62-1C5B7F625AEF}"/>
              </a:ext>
            </a:extLst>
          </p:cNvPr>
          <p:cNvSpPr/>
          <p:nvPr/>
        </p:nvSpPr>
        <p:spPr>
          <a:xfrm>
            <a:off x="438912" y="46634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Syeda Sadaf Jabeen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AC94C40-FC58-11D3-B784-2D610CF944DB}"/>
              </a:ext>
            </a:extLst>
          </p:cNvPr>
          <p:cNvSpPr/>
          <p:nvPr/>
        </p:nvSpPr>
        <p:spPr>
          <a:xfrm>
            <a:off x="438912" y="139598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2310935 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88054F-F214-F309-B403-27096C412965}"/>
              </a:ext>
            </a:extLst>
          </p:cNvPr>
          <p:cNvSpPr/>
          <p:nvPr/>
        </p:nvSpPr>
        <p:spPr>
          <a:xfrm>
            <a:off x="438912" y="232562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BMHP6029_BIRM – Component 1 – Poster Presentation 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88BE97-5180-972C-808D-40C2D1F954DA}"/>
              </a:ext>
            </a:extLst>
          </p:cNvPr>
          <p:cNvSpPr/>
          <p:nvPr/>
        </p:nvSpPr>
        <p:spPr>
          <a:xfrm>
            <a:off x="438912" y="325526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 of Poster: Understanding Mood Disorders: An Evolution in Thought, Policy, and Practice  </a:t>
            </a:r>
          </a:p>
        </p:txBody>
      </p:sp>
    </p:spTree>
    <p:extLst>
      <p:ext uri="{BB962C8B-B14F-4D97-AF65-F5344CB8AC3E}">
        <p14:creationId xmlns:p14="http://schemas.microsoft.com/office/powerpoint/2010/main" val="147946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406A3D9-9372-DE0C-BA6D-1E31AEE26CB4}"/>
              </a:ext>
            </a:extLst>
          </p:cNvPr>
          <p:cNvSpPr/>
          <p:nvPr/>
        </p:nvSpPr>
        <p:spPr>
          <a:xfrm>
            <a:off x="1243012" y="45784"/>
            <a:ext cx="9705975" cy="581025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 w="3810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Title: Understanding Mood Disorders: An Evolution in Thought, Policy, and Practice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7082BFB-859C-6745-7B72-3AC0F51BF273}"/>
              </a:ext>
            </a:extLst>
          </p:cNvPr>
          <p:cNvSpPr/>
          <p:nvPr/>
        </p:nvSpPr>
        <p:spPr>
          <a:xfrm>
            <a:off x="57150" y="698026"/>
            <a:ext cx="2851150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ICD-11 groups mood disorders into bipolar and depressive disorders. (WHO, 2024)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24A072F-C528-3BDD-B4FE-2EF53C6753B1}"/>
              </a:ext>
            </a:extLst>
          </p:cNvPr>
          <p:cNvSpPr/>
          <p:nvPr/>
        </p:nvSpPr>
        <p:spPr>
          <a:xfrm>
            <a:off x="2917206" y="691424"/>
            <a:ext cx="2851150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Defined by patterns of episodes over time: depressive, manic, hypomanic, mixed. (WHO, 2024)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B474798-05D0-BAB2-13C4-707BEB84CB2F}"/>
              </a:ext>
            </a:extLst>
          </p:cNvPr>
          <p:cNvSpPr/>
          <p:nvPr/>
        </p:nvSpPr>
        <p:spPr>
          <a:xfrm>
            <a:off x="57150" y="3520127"/>
            <a:ext cx="2851150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Episodes are not coded alone; the disorder is diagnosed from the pattern. (WHO, 2024)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FF09C0-6F05-6F37-E27D-FEDD41BB7AB3}"/>
              </a:ext>
            </a:extLst>
          </p:cNvPr>
          <p:cNvSpPr/>
          <p:nvPr/>
        </p:nvSpPr>
        <p:spPr>
          <a:xfrm>
            <a:off x="2908300" y="3522716"/>
            <a:ext cx="2851150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Common diagnoses: Bipolar I/II, cyclothymia; single/recurrent depression, dysthymia. (WHO, 2024)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2BD1EB2-5B2A-A985-60AF-B71E59B1248F}"/>
              </a:ext>
            </a:extLst>
          </p:cNvPr>
          <p:cNvSpPr/>
          <p:nvPr/>
        </p:nvSpPr>
        <p:spPr>
          <a:xfrm>
            <a:off x="1808767" y="2897323"/>
            <a:ext cx="2196012" cy="12143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are mood disorders? (ICD-11)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3BD977D-9A5C-CB82-8811-BEAADAE40FBD}"/>
              </a:ext>
            </a:extLst>
          </p:cNvPr>
          <p:cNvSpPr/>
          <p:nvPr/>
        </p:nvSpPr>
        <p:spPr>
          <a:xfrm>
            <a:off x="6414403" y="691424"/>
            <a:ext cx="2752779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19th–20th C: asylums → community care; rise of lithium and antidepressants.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Anti-stigma programmes (e.g., Time to Change) improved knowledge, but gains were uneven. (Henderson et al., 2019;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Hermaszewska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Gaggioli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2022)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05E4055-A2BB-07A7-3526-210A3311C959}"/>
              </a:ext>
            </a:extLst>
          </p:cNvPr>
          <p:cNvSpPr/>
          <p:nvPr/>
        </p:nvSpPr>
        <p:spPr>
          <a:xfrm>
            <a:off x="9171890" y="699316"/>
            <a:ext cx="2752779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Depression is common and disabling worldwide. (WHO, 2025)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&gt;1 billion people live with a mental health condition. (WHO, 2025)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Mental disorders cause high YLDs; COVID-era effects persist. (Fan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., 2025)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6DF11E5-5A26-B30E-585F-A1D334C14C69}"/>
              </a:ext>
            </a:extLst>
          </p:cNvPr>
          <p:cNvSpPr/>
          <p:nvPr/>
        </p:nvSpPr>
        <p:spPr>
          <a:xfrm>
            <a:off x="6414402" y="3514022"/>
            <a:ext cx="2752779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5623CEF-4355-7EF0-1ADB-E052FDA6D4BD}"/>
              </a:ext>
            </a:extLst>
          </p:cNvPr>
          <p:cNvSpPr/>
          <p:nvPr/>
        </p:nvSpPr>
        <p:spPr>
          <a:xfrm>
            <a:off x="9176653" y="3507672"/>
            <a:ext cx="2752779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lvl="0" indent="-171450">
              <a:lnSpc>
                <a:spcPct val="115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Depressive episode: ≥5 symptoms for ≥2 weeks, incl. low mood/loss of interest + impairment. (WHO, 2024)</a:t>
            </a:r>
          </a:p>
          <a:p>
            <a:pPr marL="171450" lvl="0" indent="-171450">
              <a:lnSpc>
                <a:spcPct val="115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Mania vs hypomania: mainly severity, impairment, duration. (WHO, 2024)</a:t>
            </a:r>
          </a:p>
          <a:p>
            <a:pPr marL="171450" lvl="0" indent="-171450">
              <a:lnSpc>
                <a:spcPct val="115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Mixed episode: manic and depressive symptoms together or shifting fast. (WHO, 2024)</a:t>
            </a:r>
          </a:p>
          <a:p>
            <a:pPr marL="171450" lvl="0" indent="-171450">
              <a:lnSpc>
                <a:spcPct val="115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Consider age, culture, and comorbidity (e.g., ADHD). (WHO, 2024)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E638D76-3F80-5CFD-5F7F-E3591CD2DDC7}"/>
              </a:ext>
            </a:extLst>
          </p:cNvPr>
          <p:cNvSpPr/>
          <p:nvPr/>
        </p:nvSpPr>
        <p:spPr>
          <a:xfrm>
            <a:off x="8008799" y="2709525"/>
            <a:ext cx="1167856" cy="80155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922B60-D2E8-25AD-14F2-32C0D322B4A3}"/>
              </a:ext>
            </a:extLst>
          </p:cNvPr>
          <p:cNvSpPr txBox="1"/>
          <p:nvPr/>
        </p:nvSpPr>
        <p:spPr>
          <a:xfrm>
            <a:off x="8004034" y="2739864"/>
            <a:ext cx="8453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Historical context</a:t>
            </a:r>
          </a:p>
          <a:p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936AEE6-DF48-7CE2-25BA-941B39488C7A}"/>
              </a:ext>
            </a:extLst>
          </p:cNvPr>
          <p:cNvSpPr/>
          <p:nvPr/>
        </p:nvSpPr>
        <p:spPr>
          <a:xfrm>
            <a:off x="9176655" y="2707937"/>
            <a:ext cx="1167856" cy="80155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2A546-6C93-E86F-5ECA-B8E1E1608044}"/>
              </a:ext>
            </a:extLst>
          </p:cNvPr>
          <p:cNvSpPr txBox="1"/>
          <p:nvPr/>
        </p:nvSpPr>
        <p:spPr>
          <a:xfrm>
            <a:off x="9395648" y="2753961"/>
            <a:ext cx="9440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Epidemiology &amp; burden</a:t>
            </a:r>
          </a:p>
          <a:p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3FC81DB-AD9D-8114-92CC-E9A636CC3EDA}"/>
              </a:ext>
            </a:extLst>
          </p:cNvPr>
          <p:cNvSpPr/>
          <p:nvPr/>
        </p:nvSpPr>
        <p:spPr>
          <a:xfrm>
            <a:off x="9176655" y="3520127"/>
            <a:ext cx="1167856" cy="80155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l"/>
            <a:endParaRPr lang="en-GB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0C380D2-992E-F582-ADB7-4554D3ED45B5}"/>
              </a:ext>
            </a:extLst>
          </p:cNvPr>
          <p:cNvSpPr/>
          <p:nvPr/>
        </p:nvSpPr>
        <p:spPr>
          <a:xfrm>
            <a:off x="7999325" y="3513480"/>
            <a:ext cx="1167856" cy="80155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l"/>
            <a:r>
              <a:rPr lang="en-GB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Contemporary treatment &amp; services (UK)</a:t>
            </a:r>
          </a:p>
        </p:txBody>
      </p:sp>
      <p:sp>
        <p:nvSpPr>
          <p:cNvPr id="15" name="Arrow: Circular 14">
            <a:extLst>
              <a:ext uri="{FF2B5EF4-FFF2-40B4-BE49-F238E27FC236}">
                <a16:creationId xmlns:a16="http://schemas.microsoft.com/office/drawing/2014/main" id="{B5133027-1ACF-8EEE-2F85-A3188F7E4034}"/>
              </a:ext>
            </a:extLst>
          </p:cNvPr>
          <p:cNvSpPr/>
          <p:nvPr/>
        </p:nvSpPr>
        <p:spPr>
          <a:xfrm rot="10800000">
            <a:off x="8927677" y="3337873"/>
            <a:ext cx="514059" cy="447008"/>
          </a:xfrm>
          <a:prstGeom prst="circularArrow">
            <a:avLst/>
          </a:prstGeom>
          <a:scene3d>
            <a:camera prst="orthographicFront"/>
            <a:lightRig rig="flat" dir="t"/>
          </a:scene3d>
          <a:sp3d z="190500"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FBB0988-405F-6082-5740-45132D386C07}"/>
              </a:ext>
            </a:extLst>
          </p:cNvPr>
          <p:cNvSpPr txBox="1"/>
          <p:nvPr/>
        </p:nvSpPr>
        <p:spPr>
          <a:xfrm>
            <a:off x="9476770" y="3660480"/>
            <a:ext cx="965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&amp; diagnosis (ICD-11)</a:t>
            </a:r>
          </a:p>
          <a:p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A2E7EF2-EB9C-AA7F-19DE-ACC1E73833CF}"/>
              </a:ext>
            </a:extLst>
          </p:cNvPr>
          <p:cNvSpPr txBox="1"/>
          <p:nvPr/>
        </p:nvSpPr>
        <p:spPr>
          <a:xfrm>
            <a:off x="6434504" y="4310811"/>
            <a:ext cx="273976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Depression (NICE NG222): stepped care, guided self-help, psychological therapies, antidepressants, relapse prevention. (NICE, 2022/2024)</a:t>
            </a:r>
          </a:p>
          <a:p>
            <a:endParaRPr lang="en-GB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Bipolar (NICE CG185): lithium / antipsychotics, psychological interventions, crisis/relapse plans. (NICE, 2014)</a:t>
            </a:r>
          </a:p>
          <a:p>
            <a:endParaRPr lang="en-GB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NHS Talking Therapies (ex-IAPT) gives large-scale access to evidence-based care. (Clark and Whittington, 2023).</a:t>
            </a:r>
          </a:p>
          <a:p>
            <a:endParaRPr lang="en-GB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Community Mental Health transformation: integrated, trauma-informed, multidisciplinary care. (NHS England, 2023)</a:t>
            </a:r>
          </a:p>
          <a:p>
            <a:endParaRPr lang="en-GB" dirty="0"/>
          </a:p>
        </p:txBody>
      </p:sp>
      <p:sp>
        <p:nvSpPr>
          <p:cNvPr id="34" name="Arrow: Circular 33">
            <a:extLst>
              <a:ext uri="{FF2B5EF4-FFF2-40B4-BE49-F238E27FC236}">
                <a16:creationId xmlns:a16="http://schemas.microsoft.com/office/drawing/2014/main" id="{3537909C-4A23-3A1F-F911-F258D15EA117}"/>
              </a:ext>
            </a:extLst>
          </p:cNvPr>
          <p:cNvSpPr/>
          <p:nvPr/>
        </p:nvSpPr>
        <p:spPr>
          <a:xfrm>
            <a:off x="8917244" y="3224246"/>
            <a:ext cx="514059" cy="447008"/>
          </a:xfrm>
          <a:prstGeom prst="circularArrow">
            <a:avLst/>
          </a:prstGeom>
          <a:scene3d>
            <a:camera prst="orthographicFront"/>
            <a:lightRig rig="flat" dir="t"/>
          </a:scene3d>
          <a:sp3d z="190500"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753356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7082BFB-859C-6745-7B72-3AC0F51BF273}"/>
              </a:ext>
            </a:extLst>
          </p:cNvPr>
          <p:cNvSpPr/>
          <p:nvPr/>
        </p:nvSpPr>
        <p:spPr>
          <a:xfrm>
            <a:off x="141839" y="698026"/>
            <a:ext cx="2851150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3BD977D-9A5C-CB82-8811-BEAADAE40FBD}"/>
              </a:ext>
            </a:extLst>
          </p:cNvPr>
          <p:cNvSpPr/>
          <p:nvPr/>
        </p:nvSpPr>
        <p:spPr>
          <a:xfrm>
            <a:off x="6414403" y="691424"/>
            <a:ext cx="2752779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05E4055-A2BB-07A7-3526-210A3311C959}"/>
              </a:ext>
            </a:extLst>
          </p:cNvPr>
          <p:cNvSpPr/>
          <p:nvPr/>
        </p:nvSpPr>
        <p:spPr>
          <a:xfrm>
            <a:off x="9171890" y="699316"/>
            <a:ext cx="2752779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6DF11E5-5A26-B30E-585F-A1D334C14C69}"/>
              </a:ext>
            </a:extLst>
          </p:cNvPr>
          <p:cNvSpPr/>
          <p:nvPr/>
        </p:nvSpPr>
        <p:spPr>
          <a:xfrm>
            <a:off x="2990607" y="698026"/>
            <a:ext cx="2752779" cy="28130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E638D76-3F80-5CFD-5F7F-E3591CD2DDC7}"/>
              </a:ext>
            </a:extLst>
          </p:cNvPr>
          <p:cNvSpPr/>
          <p:nvPr/>
        </p:nvSpPr>
        <p:spPr>
          <a:xfrm>
            <a:off x="8008799" y="2951018"/>
            <a:ext cx="1167856" cy="56005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936AEE6-DF48-7CE2-25BA-941B39488C7A}"/>
              </a:ext>
            </a:extLst>
          </p:cNvPr>
          <p:cNvSpPr/>
          <p:nvPr/>
        </p:nvSpPr>
        <p:spPr>
          <a:xfrm>
            <a:off x="9176655" y="2951018"/>
            <a:ext cx="1167856" cy="55847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0E7B54E-AE73-161D-96D7-A142ECF70B8C}"/>
              </a:ext>
            </a:extLst>
          </p:cNvPr>
          <p:cNvSpPr/>
          <p:nvPr/>
        </p:nvSpPr>
        <p:spPr>
          <a:xfrm>
            <a:off x="1711836" y="2612843"/>
            <a:ext cx="1167856" cy="80155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ADBA422-CEB3-019A-E1C0-1C38D04B009D}"/>
              </a:ext>
            </a:extLst>
          </p:cNvPr>
          <p:cNvSpPr txBox="1"/>
          <p:nvPr/>
        </p:nvSpPr>
        <p:spPr>
          <a:xfrm>
            <a:off x="1692354" y="2686007"/>
            <a:ext cx="9021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Policies &amp; practice evolution (UK)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B28F07F-F792-C58D-EA2E-A40D5E381873}"/>
              </a:ext>
            </a:extLst>
          </p:cNvPr>
          <p:cNvSpPr txBox="1"/>
          <p:nvPr/>
        </p:nvSpPr>
        <p:spPr>
          <a:xfrm>
            <a:off x="214041" y="852769"/>
            <a:ext cx="262575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Parity of esteem &amp; NHS Long Term Plan push integrated community care. (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RCPsych</a:t>
            </a: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NHS England 2024/25)</a:t>
            </a: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IAPT → NHS Talking Therapies (2023) for clarity. (NHS England, 2023)</a:t>
            </a: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Health Act reform under debate (draft Bill 2024–25). (Garrett, 2025; GOV.UK, 2024).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58B9008-F921-2546-6FA7-C48B5F12D551}"/>
              </a:ext>
            </a:extLst>
          </p:cNvPr>
          <p:cNvSpPr txBox="1"/>
          <p:nvPr/>
        </p:nvSpPr>
        <p:spPr>
          <a:xfrm>
            <a:off x="6595835" y="1314434"/>
            <a:ext cx="2046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Evidence vs delivery gap: waits and workforce limit guideline fidelity.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2604477-0994-8248-A4A4-D040AB8E484D}"/>
              </a:ext>
            </a:extLst>
          </p:cNvPr>
          <p:cNvSpPr txBox="1"/>
          <p:nvPr/>
        </p:nvSpPr>
        <p:spPr>
          <a:xfrm>
            <a:off x="6605361" y="1827579"/>
            <a:ext cx="2046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Stigma gains fragile; negative media can reverse progress.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579412-FFAD-A223-FE72-31F9F0C13570}"/>
              </a:ext>
            </a:extLst>
          </p:cNvPr>
          <p:cNvSpPr txBox="1"/>
          <p:nvPr/>
        </p:nvSpPr>
        <p:spPr>
          <a:xfrm>
            <a:off x="6605361" y="2202271"/>
            <a:ext cx="21753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Policy signals mixed if targets change without investment/accountability.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1E393C7-AC98-B5A1-CFB9-F7E78CC0943B}"/>
              </a:ext>
            </a:extLst>
          </p:cNvPr>
          <p:cNvSpPr txBox="1"/>
          <p:nvPr/>
        </p:nvSpPr>
        <p:spPr>
          <a:xfrm>
            <a:off x="7999325" y="2973127"/>
            <a:ext cx="71344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Critical</a:t>
            </a: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 analysis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B68ED79-3CD1-EA7E-0370-A0BB5976CEB9}"/>
              </a:ext>
            </a:extLst>
          </p:cNvPr>
          <p:cNvSpPr txBox="1"/>
          <p:nvPr/>
        </p:nvSpPr>
        <p:spPr>
          <a:xfrm>
            <a:off x="6600598" y="755583"/>
            <a:ext cx="2368550" cy="608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15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00" kern="1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ICD-11 clarity, but complex for non-specialists; risk of missed hypomania/mixed states.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B5ECBD9-C5B2-979F-46B3-E35B23EB9333}"/>
              </a:ext>
            </a:extLst>
          </p:cNvPr>
          <p:cNvSpPr txBox="1"/>
          <p:nvPr/>
        </p:nvSpPr>
        <p:spPr>
          <a:xfrm>
            <a:off x="9118600" y="2951018"/>
            <a:ext cx="137414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Recommendations (future policy &amp; practice)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5A70A75-1D21-3BEC-E112-CFC5E64C1BCA}"/>
              </a:ext>
            </a:extLst>
          </p:cNvPr>
          <p:cNvSpPr txBox="1"/>
          <p:nvPr/>
        </p:nvSpPr>
        <p:spPr>
          <a:xfrm>
            <a:off x="9386887" y="698202"/>
            <a:ext cx="231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ICD-11 training + EPR prompts in primary/community care.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D86F4F4-9C9F-5F9B-FC94-CC72EEBF9977}"/>
              </a:ext>
            </a:extLst>
          </p:cNvPr>
          <p:cNvSpPr txBox="1"/>
          <p:nvPr/>
        </p:nvSpPr>
        <p:spPr>
          <a:xfrm>
            <a:off x="9382124" y="982736"/>
            <a:ext cx="24669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Early intervention + relapse-prevention for bipolar/recurrent depression.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EC09617-C927-9474-500D-F3D86E41CAF9}"/>
              </a:ext>
            </a:extLst>
          </p:cNvPr>
          <p:cNvSpPr txBox="1"/>
          <p:nvPr/>
        </p:nvSpPr>
        <p:spPr>
          <a:xfrm>
            <a:off x="9386887" y="1427469"/>
            <a:ext cx="2591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 access targets and publish local dashboards on waits/outcomes.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105978D-B6DA-C091-4BD4-475DA2281529}"/>
              </a:ext>
            </a:extLst>
          </p:cNvPr>
          <p:cNvSpPr txBox="1"/>
          <p:nvPr/>
        </p:nvSpPr>
        <p:spPr>
          <a:xfrm>
            <a:off x="9382124" y="1713407"/>
            <a:ext cx="24767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Co-produce anti-stigma with lived experience; rapid response to harmful narratives.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89E6405-5C7C-E74F-4313-4398CC891626}"/>
              </a:ext>
            </a:extLst>
          </p:cNvPr>
          <p:cNvSpPr txBox="1"/>
          <p:nvPr/>
        </p:nvSpPr>
        <p:spPr>
          <a:xfrm>
            <a:off x="9389269" y="2149207"/>
            <a:ext cx="2537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Equity: culturally adapted care; physical-health checks for SMI; social prescribing.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83946C-994E-1D63-535C-875D07EB8F8C}"/>
              </a:ext>
            </a:extLst>
          </p:cNvPr>
          <p:cNvSpPr txBox="1"/>
          <p:nvPr/>
        </p:nvSpPr>
        <p:spPr>
          <a:xfrm>
            <a:off x="9389269" y="2600475"/>
            <a:ext cx="2474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Reform MHA with rights-based, least-restrictive principles.</a:t>
            </a: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AC61A183-7E48-000C-5426-6FE0708950E6}"/>
              </a:ext>
            </a:extLst>
          </p:cNvPr>
          <p:cNvSpPr/>
          <p:nvPr/>
        </p:nvSpPr>
        <p:spPr>
          <a:xfrm>
            <a:off x="3101081" y="2612843"/>
            <a:ext cx="1167856" cy="80155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15CCAFF-C1E9-268F-AE0A-8EFE32582A76}"/>
              </a:ext>
            </a:extLst>
          </p:cNvPr>
          <p:cNvSpPr txBox="1"/>
          <p:nvPr/>
        </p:nvSpPr>
        <p:spPr>
          <a:xfrm>
            <a:off x="3458344" y="2674019"/>
            <a:ext cx="9186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Attitudes, stigma &amp; inequalities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920E8D7-437A-36AF-F2D6-B0355B1D6E7A}"/>
              </a:ext>
            </a:extLst>
          </p:cNvPr>
          <p:cNvSpPr txBox="1"/>
          <p:nvPr/>
        </p:nvSpPr>
        <p:spPr>
          <a:xfrm>
            <a:off x="3080617" y="852769"/>
            <a:ext cx="2399989" cy="1491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15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waits, physical-health gaps in SMI, and social factors (poverty, housing) drive inequality.</a:t>
            </a:r>
          </a:p>
          <a:p>
            <a:pPr marL="171450" lvl="0" indent="-171450">
              <a:lnSpc>
                <a:spcPct val="115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improved, but attitudes can slip back without support. (Henderson </a:t>
            </a:r>
            <a:r>
              <a:rPr lang="en-GB" sz="1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GB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2020)</a:t>
            </a:r>
          </a:p>
          <a:p>
            <a:pPr lvl="0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1189948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D49D-1F6E-F0FD-FCD7-89051D655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315325" cy="65783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F92CA-6836-730C-0D3D-598D8BD1D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18" y="463550"/>
            <a:ext cx="10364452" cy="626745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World Health Organization (2024). 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Clinical descriptions and diagnostic requirements for ICD-11 mental, </a:t>
            </a:r>
            <a:r>
              <a:rPr lang="en-US" sz="1200" i="1" dirty="0" err="1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behavioural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and neurodevelopmental disorders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. World Health Organization.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World Health Organization (2025) </a:t>
            </a:r>
            <a:r>
              <a:rPr lang="en-GB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Depression: fact sheet.</a:t>
            </a: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Available at: https://www.who.int/news-room/fact-sheets/detail/depression (Accessed: 29 October 2025).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National Institute for Health and Care Excellence (NICE) (2022) 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Depression in adults: treatment and management (NG222).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London: NICE. 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National Institute for Health and Care Excellence (NICE) (2014, last updated 2025) 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Bipolar disorder: assessment and management (CG185).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London: NICE.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Clark, D. and Whittington, A. (2023). 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NHS England» What’s in a name? NHS Talking Therapies, for anxiety and depression – the new name for IAPT services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. [online] www.england.nhs.uk. Available at: https://www.england.nhs.uk/blog/whats-in-a-name-nhs-talking-therapies-for-anxiety-and-depression-the-new-name-for-iapt-services/. </a:t>
            </a: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(Accessed: 29 October 2025).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NHS England (2023) 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Improving Access to Psychological Therapies (IAPT) publications data quality statement.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Available at: https://digital.nhs.uk/data-and-information/data-collections-and-data-sets/data-sets/improving-access-to-psychological-therapies-data-set/data-quality-statement (Accessed: 29 October 2025). 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NHS England (2024/25) </a:t>
            </a:r>
            <a:r>
              <a:rPr lang="en-GB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Community mental health services</a:t>
            </a: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(programme pages). Available at: https://www.england.nhs.uk/mental-health/adults/cmhs/ (Accessed: 29 October 2025).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Royal College of Psychiatrists (2022) </a:t>
            </a:r>
            <a:r>
              <a:rPr lang="en-GB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Long Term Plan for the NHS in England – mental health commitments.</a:t>
            </a: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Available at: https://www.rcpsych.ac.uk/improving-care/campaigning-for-better-mental-health-policy/long-term-plan-for-the-nhs-in-england (Accessed: 29 October 2025).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Katherine Garrett (2025) 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Reforming the Mental Health Act: Independent review to draft bill.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House of Commons Library Research Briefing, CBP-9132. London: UK Parliament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HM Government (2024) </a:t>
            </a:r>
            <a:r>
              <a:rPr lang="en-GB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Mental Health Bill 2025: fact sheet.</a:t>
            </a: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London: GOV.UK. Available at: https://www.gov.uk/government/publications/mental-health-bill-2025-fact-sheet/mental-health-bill-2025-fact-sheet (Accessed: 29 October 2025).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Henderson, C., Potts, L. and Robinson, E.J. (2020). Mental Illness Stigma after a Decade of Time to Change England: Inequalities as Targets for Further Improvement. 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European Journal of Public Health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, 30(3), pp.497–503. 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Fan, Y., Fan, A., Yang, Z. and Fan, D. (2025). Global burden of mental disorders in 204 countries and territories, 1990–2021: results from the global burden of disease study 2021. </a:t>
            </a:r>
            <a:r>
              <a:rPr lang="en-US" sz="1200" i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BMC Psychiatry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, 25(1)</a:t>
            </a:r>
            <a:r>
              <a:rPr lang="en-GB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245730265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1389</TotalTime>
  <Words>1134</Words>
  <Application>Microsoft Office PowerPoint</Application>
  <PresentationFormat>Widescreen</PresentationFormat>
  <Paragraphs>64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Cambria</vt:lpstr>
      <vt:lpstr>Tw Cen MT</vt:lpstr>
      <vt:lpstr>Droplet</vt:lpstr>
      <vt:lpstr>PowerPoint Presentation</vt:lpstr>
      <vt:lpstr>PowerPoint Presentation</vt:lpstr>
      <vt:lpstr>PowerPoint Presentation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Beau Academic</dc:creator>
  <cp:lastModifiedBy>Shazad Shah</cp:lastModifiedBy>
  <cp:revision>4</cp:revision>
  <dcterms:created xsi:type="dcterms:W3CDTF">2024-12-04T18:07:56Z</dcterms:created>
  <dcterms:modified xsi:type="dcterms:W3CDTF">2025-10-29T20:09:21Z</dcterms:modified>
</cp:coreProperties>
</file>