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doc" ContentType="application/msword"/>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1" r:id="rId1"/>
  </p:sldMasterIdLst>
  <p:notesMasterIdLst>
    <p:notesMasterId r:id="rId32"/>
  </p:notesMasterIdLst>
  <p:handoutMasterIdLst>
    <p:handoutMasterId r:id="rId33"/>
  </p:handoutMasterIdLst>
  <p:sldIdLst>
    <p:sldId id="383" r:id="rId2"/>
    <p:sldId id="384" r:id="rId3"/>
    <p:sldId id="408" r:id="rId4"/>
    <p:sldId id="385" r:id="rId5"/>
    <p:sldId id="386" r:id="rId6"/>
    <p:sldId id="410" r:id="rId7"/>
    <p:sldId id="412" r:id="rId8"/>
    <p:sldId id="409" r:id="rId9"/>
    <p:sldId id="411" r:id="rId10"/>
    <p:sldId id="387" r:id="rId11"/>
    <p:sldId id="389" r:id="rId12"/>
    <p:sldId id="390" r:id="rId13"/>
    <p:sldId id="391" r:id="rId14"/>
    <p:sldId id="392" r:id="rId15"/>
    <p:sldId id="413" r:id="rId16"/>
    <p:sldId id="393" r:id="rId17"/>
    <p:sldId id="394" r:id="rId18"/>
    <p:sldId id="414" r:id="rId19"/>
    <p:sldId id="395" r:id="rId20"/>
    <p:sldId id="397" r:id="rId21"/>
    <p:sldId id="398" r:id="rId22"/>
    <p:sldId id="399" r:id="rId23"/>
    <p:sldId id="400" r:id="rId24"/>
    <p:sldId id="401" r:id="rId25"/>
    <p:sldId id="402" r:id="rId26"/>
    <p:sldId id="405" r:id="rId27"/>
    <p:sldId id="416" r:id="rId28"/>
    <p:sldId id="406" r:id="rId29"/>
    <p:sldId id="407" r:id="rId30"/>
    <p:sldId id="417" r:id="rId31"/>
  </p:sldIdLst>
  <p:sldSz cx="9144000" cy="6858000" type="screen4x3"/>
  <p:notesSz cx="7162800" cy="9448800"/>
  <p:defaultTextStyle>
    <a:defPPr>
      <a:defRPr lang="en-GB"/>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EB6B"/>
    <a:srgbClr val="FF6666"/>
    <a:srgbClr val="667AFF"/>
    <a:srgbClr val="E37900"/>
    <a:srgbClr val="0000FF"/>
    <a:srgbClr val="00CC00"/>
    <a:srgbClr val="FF33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576" autoAdjust="0"/>
  </p:normalViewPr>
  <p:slideViewPr>
    <p:cSldViewPr snapToGrid="0">
      <p:cViewPr>
        <p:scale>
          <a:sx n="66" d="100"/>
          <a:sy n="66" d="100"/>
        </p:scale>
        <p:origin x="-1284" y="-906"/>
      </p:cViewPr>
      <p:guideLst>
        <p:guide orient="horz" pos="2149"/>
        <p:guide orient="horz" pos="4081"/>
        <p:guide orient="horz" pos="3763"/>
        <p:guide orient="horz" pos="252"/>
        <p:guide orient="horz" pos="332"/>
        <p:guide orient="horz" pos="751"/>
        <p:guide orient="horz" pos="3435"/>
        <p:guide orient="horz" pos="992"/>
        <p:guide pos="380"/>
        <p:guide pos="2867"/>
        <p:guide pos="239"/>
        <p:guide pos="477"/>
        <p:guide pos="552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226"/>
    </p:cViewPr>
  </p:sorterViewPr>
  <p:notesViewPr>
    <p:cSldViewPr snapToGrid="0">
      <p:cViewPr varScale="1">
        <p:scale>
          <a:sx n="48" d="100"/>
          <a:sy n="48" d="100"/>
        </p:scale>
        <p:origin x="-1878" y="-90"/>
      </p:cViewPr>
      <p:guideLst>
        <p:guide orient="horz" pos="2976"/>
        <p:guide pos="2256"/>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242" name="Rectangle 2"/>
          <p:cNvSpPr>
            <a:spLocks noGrp="1" noChangeArrowheads="1"/>
          </p:cNvSpPr>
          <p:nvPr>
            <p:ph type="hdr" sz="quarter"/>
          </p:nvPr>
        </p:nvSpPr>
        <p:spPr bwMode="auto">
          <a:xfrm>
            <a:off x="0" y="0"/>
            <a:ext cx="3105150" cy="4730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pitchFamily="18" charset="0"/>
              </a:defRPr>
            </a:lvl1pPr>
          </a:lstStyle>
          <a:p>
            <a:endParaRPr lang="en-US"/>
          </a:p>
        </p:txBody>
      </p:sp>
      <p:sp>
        <p:nvSpPr>
          <p:cNvPr id="138243" name="Rectangle 3"/>
          <p:cNvSpPr>
            <a:spLocks noGrp="1" noChangeArrowheads="1"/>
          </p:cNvSpPr>
          <p:nvPr>
            <p:ph type="dt" sz="quarter" idx="1"/>
          </p:nvPr>
        </p:nvSpPr>
        <p:spPr bwMode="auto">
          <a:xfrm>
            <a:off x="4057650" y="0"/>
            <a:ext cx="3105150" cy="4730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pitchFamily="18" charset="0"/>
              </a:defRPr>
            </a:lvl1pPr>
          </a:lstStyle>
          <a:p>
            <a:endParaRPr lang="en-US"/>
          </a:p>
        </p:txBody>
      </p:sp>
      <p:sp>
        <p:nvSpPr>
          <p:cNvPr id="138244" name="Rectangle 4"/>
          <p:cNvSpPr>
            <a:spLocks noGrp="1" noChangeArrowheads="1"/>
          </p:cNvSpPr>
          <p:nvPr>
            <p:ph type="ftr" sz="quarter" idx="2"/>
          </p:nvPr>
        </p:nvSpPr>
        <p:spPr bwMode="auto">
          <a:xfrm>
            <a:off x="0" y="8975725"/>
            <a:ext cx="3105150" cy="4730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pitchFamily="18" charset="0"/>
              </a:defRPr>
            </a:lvl1pPr>
          </a:lstStyle>
          <a:p>
            <a:endParaRPr lang="en-US"/>
          </a:p>
        </p:txBody>
      </p:sp>
      <p:sp>
        <p:nvSpPr>
          <p:cNvPr id="138245" name="Rectangle 5"/>
          <p:cNvSpPr>
            <a:spLocks noGrp="1" noChangeArrowheads="1"/>
          </p:cNvSpPr>
          <p:nvPr>
            <p:ph type="sldNum" sz="quarter" idx="3"/>
          </p:nvPr>
        </p:nvSpPr>
        <p:spPr bwMode="auto">
          <a:xfrm>
            <a:off x="4057650" y="8975725"/>
            <a:ext cx="3105150" cy="4730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pitchFamily="18" charset="0"/>
              </a:defRPr>
            </a:lvl1pPr>
          </a:lstStyle>
          <a:p>
            <a:fld id="{A4A5B85C-BF84-448B-946F-8A7F529D8D0E}" type="slidenum">
              <a:rPr lang="en-US"/>
              <a:pPr/>
              <a:t>‹#›</a:t>
            </a:fld>
            <a:endParaRPr lang="en-US"/>
          </a:p>
        </p:txBody>
      </p:sp>
    </p:spTree>
    <p:extLst>
      <p:ext uri="{BB962C8B-B14F-4D97-AF65-F5344CB8AC3E}">
        <p14:creationId xmlns:p14="http://schemas.microsoft.com/office/powerpoint/2010/main" val="22674639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866" name="Rectangle 2"/>
          <p:cNvSpPr>
            <a:spLocks noGrp="1" noChangeArrowheads="1"/>
          </p:cNvSpPr>
          <p:nvPr>
            <p:ph type="hdr" sz="quarter"/>
          </p:nvPr>
        </p:nvSpPr>
        <p:spPr bwMode="auto">
          <a:xfrm>
            <a:off x="0" y="0"/>
            <a:ext cx="3105150" cy="4730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pitchFamily="18" charset="0"/>
              </a:defRPr>
            </a:lvl1pPr>
          </a:lstStyle>
          <a:p>
            <a:endParaRPr lang="en-GB"/>
          </a:p>
        </p:txBody>
      </p:sp>
      <p:sp>
        <p:nvSpPr>
          <p:cNvPr id="36867" name="Rectangle 3"/>
          <p:cNvSpPr>
            <a:spLocks noGrp="1" noChangeArrowheads="1"/>
          </p:cNvSpPr>
          <p:nvPr>
            <p:ph type="dt" idx="1"/>
          </p:nvPr>
        </p:nvSpPr>
        <p:spPr bwMode="auto">
          <a:xfrm>
            <a:off x="4057650" y="0"/>
            <a:ext cx="3105150" cy="4730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pitchFamily="18" charset="0"/>
              </a:defRPr>
            </a:lvl1pPr>
          </a:lstStyle>
          <a:p>
            <a:endParaRPr lang="en-GB"/>
          </a:p>
        </p:txBody>
      </p:sp>
      <p:sp>
        <p:nvSpPr>
          <p:cNvPr id="36868" name="Rectangle 4"/>
          <p:cNvSpPr>
            <a:spLocks noGrp="1" noRot="1" noChangeAspect="1" noChangeArrowheads="1" noTextEdit="1"/>
          </p:cNvSpPr>
          <p:nvPr>
            <p:ph type="sldImg" idx="2"/>
          </p:nvPr>
        </p:nvSpPr>
        <p:spPr bwMode="auto">
          <a:xfrm>
            <a:off x="1219200" y="708025"/>
            <a:ext cx="4724400" cy="3543300"/>
          </a:xfrm>
          <a:prstGeom prst="rect">
            <a:avLst/>
          </a:prstGeom>
          <a:noFill/>
          <a:ln w="9525">
            <a:solidFill>
              <a:srgbClr val="000000"/>
            </a:solidFill>
            <a:miter lim="800000"/>
            <a:headEnd/>
            <a:tailEnd/>
          </a:ln>
          <a:effectLst/>
        </p:spPr>
      </p:sp>
      <p:sp>
        <p:nvSpPr>
          <p:cNvPr id="36869" name="Rectangle 5"/>
          <p:cNvSpPr>
            <a:spLocks noGrp="1" noChangeArrowheads="1"/>
          </p:cNvSpPr>
          <p:nvPr>
            <p:ph type="body" sz="quarter" idx="3"/>
          </p:nvPr>
        </p:nvSpPr>
        <p:spPr bwMode="auto">
          <a:xfrm>
            <a:off x="955675" y="4489450"/>
            <a:ext cx="5251450" cy="42513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36870" name="Rectangle 6"/>
          <p:cNvSpPr>
            <a:spLocks noGrp="1" noChangeArrowheads="1"/>
          </p:cNvSpPr>
          <p:nvPr>
            <p:ph type="ftr" sz="quarter" idx="4"/>
          </p:nvPr>
        </p:nvSpPr>
        <p:spPr bwMode="auto">
          <a:xfrm>
            <a:off x="0" y="8975725"/>
            <a:ext cx="3105150" cy="4730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pitchFamily="18" charset="0"/>
              </a:defRPr>
            </a:lvl1pPr>
          </a:lstStyle>
          <a:p>
            <a:endParaRPr lang="en-GB"/>
          </a:p>
        </p:txBody>
      </p:sp>
      <p:sp>
        <p:nvSpPr>
          <p:cNvPr id="36871" name="Rectangle 7"/>
          <p:cNvSpPr>
            <a:spLocks noGrp="1" noChangeArrowheads="1"/>
          </p:cNvSpPr>
          <p:nvPr>
            <p:ph type="sldNum" sz="quarter" idx="5"/>
          </p:nvPr>
        </p:nvSpPr>
        <p:spPr bwMode="auto">
          <a:xfrm>
            <a:off x="4057650" y="8975725"/>
            <a:ext cx="3105150" cy="47307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Times" pitchFamily="18" charset="0"/>
              </a:defRPr>
            </a:lvl1pPr>
          </a:lstStyle>
          <a:p>
            <a:fld id="{95BD3EDC-3F9D-414A-B575-FEAD638AFD72}" type="slidenum">
              <a:rPr lang="en-GB"/>
              <a:pPr/>
              <a:t>‹#›</a:t>
            </a:fld>
            <a:endParaRPr lang="en-GB"/>
          </a:p>
        </p:txBody>
      </p:sp>
    </p:spTree>
    <p:extLst>
      <p:ext uri="{BB962C8B-B14F-4D97-AF65-F5344CB8AC3E}">
        <p14:creationId xmlns:p14="http://schemas.microsoft.com/office/powerpoint/2010/main" val="1675267615"/>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pitchFamily="18" charset="0"/>
        <a:ea typeface="+mn-ea"/>
        <a:cs typeface="+mn-cs"/>
      </a:defRPr>
    </a:lvl1pPr>
    <a:lvl2pPr marL="457200" algn="l" rtl="0" fontAlgn="base">
      <a:spcBef>
        <a:spcPct val="30000"/>
      </a:spcBef>
      <a:spcAft>
        <a:spcPct val="0"/>
      </a:spcAft>
      <a:defRPr sz="1200" kern="1200">
        <a:solidFill>
          <a:schemeClr val="tx1"/>
        </a:solidFill>
        <a:latin typeface="Times" pitchFamily="18" charset="0"/>
        <a:ea typeface="+mn-ea"/>
        <a:cs typeface="+mn-cs"/>
      </a:defRPr>
    </a:lvl2pPr>
    <a:lvl3pPr marL="914400" algn="l" rtl="0" fontAlgn="base">
      <a:spcBef>
        <a:spcPct val="30000"/>
      </a:spcBef>
      <a:spcAft>
        <a:spcPct val="0"/>
      </a:spcAft>
      <a:defRPr sz="1200" kern="1200">
        <a:solidFill>
          <a:schemeClr val="tx1"/>
        </a:solidFill>
        <a:latin typeface="Times" pitchFamily="18" charset="0"/>
        <a:ea typeface="+mn-ea"/>
        <a:cs typeface="+mn-cs"/>
      </a:defRPr>
    </a:lvl3pPr>
    <a:lvl4pPr marL="1371600" algn="l" rtl="0" fontAlgn="base">
      <a:spcBef>
        <a:spcPct val="30000"/>
      </a:spcBef>
      <a:spcAft>
        <a:spcPct val="0"/>
      </a:spcAft>
      <a:defRPr sz="1200" kern="1200">
        <a:solidFill>
          <a:schemeClr val="tx1"/>
        </a:solidFill>
        <a:latin typeface="Times" pitchFamily="18" charset="0"/>
        <a:ea typeface="+mn-ea"/>
        <a:cs typeface="+mn-cs"/>
      </a:defRPr>
    </a:lvl4pPr>
    <a:lvl5pPr marL="1828800" algn="l" rtl="0" fontAlgn="base">
      <a:spcBef>
        <a:spcPct val="30000"/>
      </a:spcBef>
      <a:spcAft>
        <a:spcPct val="0"/>
      </a:spcAft>
      <a:defRPr sz="1200" kern="1200">
        <a:solidFill>
          <a:schemeClr val="tx1"/>
        </a:solidFill>
        <a:latin typeface="Times"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8" name="Footer Placeholder 7"/>
          <p:cNvSpPr>
            <a:spLocks noGrp="1"/>
          </p:cNvSpPr>
          <p:nvPr>
            <p:ph type="ftr" sz="quarter" idx="11"/>
          </p:nvPr>
        </p:nvSpPr>
        <p:spPr>
          <a:xfrm>
            <a:off x="3517514" y="6285122"/>
            <a:ext cx="4724400" cy="274320"/>
          </a:xfrm>
          <a:prstGeom prst="rect">
            <a:avLst/>
          </a:prstGeom>
        </p:spPr>
        <p:txBody>
          <a:bodyPr/>
          <a:lstStyle/>
          <a:p>
            <a:endParaRPr lang="en-US"/>
          </a:p>
        </p:txBody>
      </p:sp>
      <p:sp>
        <p:nvSpPr>
          <p:cNvPr id="9" name="Slide Number Placeholder 8"/>
          <p:cNvSpPr>
            <a:spLocks noGrp="1"/>
          </p:cNvSpPr>
          <p:nvPr>
            <p:ph type="sldNum" sz="quarter" idx="12"/>
          </p:nvPr>
        </p:nvSpPr>
        <p:spPr>
          <a:xfrm>
            <a:off x="8401038" y="6170822"/>
            <a:ext cx="502920" cy="502920"/>
          </a:xfrm>
          <a:prstGeom prst="ellipse">
            <a:avLst/>
          </a:prstGeom>
        </p:spPr>
        <p:txBody>
          <a:bodyPr/>
          <a:lstStyle/>
          <a:p>
            <a:fld id="{7D4783FA-05CD-4510-AD34-0F37814C4066}"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4" name="Footer Placeholder 3"/>
          <p:cNvSpPr>
            <a:spLocks noGrp="1"/>
          </p:cNvSpPr>
          <p:nvPr>
            <p:ph type="ftr" sz="quarter" idx="11"/>
          </p:nvPr>
        </p:nvSpPr>
        <p:spPr>
          <a:xfrm>
            <a:off x="3517514" y="6285122"/>
            <a:ext cx="4724400" cy="274320"/>
          </a:xfrm>
          <a:prstGeom prst="rect">
            <a:avLst/>
          </a:prstGeom>
        </p:spPr>
        <p:txBody>
          <a:bodyPr/>
          <a:lstStyle/>
          <a:p>
            <a:endParaRPr lang="en-US"/>
          </a:p>
        </p:txBody>
      </p:sp>
      <p:sp>
        <p:nvSpPr>
          <p:cNvPr id="5" name="Slide Number Placeholder 4"/>
          <p:cNvSpPr>
            <a:spLocks noGrp="1"/>
          </p:cNvSpPr>
          <p:nvPr>
            <p:ph type="sldNum" sz="quarter" idx="12"/>
          </p:nvPr>
        </p:nvSpPr>
        <p:spPr>
          <a:xfrm>
            <a:off x="8401038" y="6170822"/>
            <a:ext cx="502920" cy="502920"/>
          </a:xfrm>
          <a:prstGeom prst="ellipse">
            <a:avLst/>
          </a:prstGeom>
        </p:spPr>
        <p:txBody>
          <a:bodyPr/>
          <a:lstStyle/>
          <a:p>
            <a:fld id="{D4E5FD5D-5B3B-4A7C-BE1C-FA4C8A1F1095}"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3" name="Footer Placeholder 2"/>
          <p:cNvSpPr>
            <a:spLocks noGrp="1"/>
          </p:cNvSpPr>
          <p:nvPr>
            <p:ph type="ftr" sz="quarter" idx="11"/>
          </p:nvPr>
        </p:nvSpPr>
        <p:spPr>
          <a:xfrm>
            <a:off x="3517514" y="6285122"/>
            <a:ext cx="4724400" cy="274320"/>
          </a:xfrm>
          <a:prstGeom prst="rect">
            <a:avLst/>
          </a:prstGeom>
        </p:spPr>
        <p:txBody>
          <a:bodyPr/>
          <a:lstStyle/>
          <a:p>
            <a:endParaRPr lang="en-US"/>
          </a:p>
        </p:txBody>
      </p:sp>
      <p:sp>
        <p:nvSpPr>
          <p:cNvPr id="4" name="Slide Number Placeholder 3"/>
          <p:cNvSpPr>
            <a:spLocks noGrp="1"/>
          </p:cNvSpPr>
          <p:nvPr>
            <p:ph type="sldNum" sz="quarter" idx="12"/>
          </p:nvPr>
        </p:nvSpPr>
        <p:spPr>
          <a:xfrm>
            <a:off x="8401038" y="6170822"/>
            <a:ext cx="502920" cy="502920"/>
          </a:xfrm>
          <a:prstGeom prst="ellipse">
            <a:avLst/>
          </a:prstGeom>
        </p:spPr>
        <p:txBody>
          <a:bodyPr/>
          <a:lstStyle/>
          <a:p>
            <a:fld id="{784A5E8F-2D54-46EC-AFD6-C7E98F8587D8}"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6" name="Footer Placeholder 5"/>
          <p:cNvSpPr>
            <a:spLocks noGrp="1"/>
          </p:cNvSpPr>
          <p:nvPr>
            <p:ph type="ftr" sz="quarter" idx="11"/>
          </p:nvPr>
        </p:nvSpPr>
        <p:spPr>
          <a:xfrm>
            <a:off x="3517514" y="6285122"/>
            <a:ext cx="4724400" cy="274320"/>
          </a:xfrm>
          <a:prstGeom prst="rect">
            <a:avLst/>
          </a:prstGeo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8401038" y="6170822"/>
            <a:ext cx="502920" cy="502920"/>
          </a:xfrm>
          <a:prstGeom prst="ellipse">
            <a:avLst/>
          </a:prstGeom>
          <a:ln>
            <a:solidFill>
              <a:schemeClr val="tx2"/>
            </a:solidFill>
          </a:ln>
        </p:spPr>
        <p:txBody>
          <a:bodyPr/>
          <a:lstStyle>
            <a:lvl1pPr>
              <a:defRPr>
                <a:solidFill>
                  <a:schemeClr val="tx2"/>
                </a:solidFill>
              </a:defRPr>
            </a:lvl1pPr>
          </a:lstStyle>
          <a:p>
            <a:fld id="{B69488A2-1843-4283-8B64-C96EC956C1D9}"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6" name="Footer Placeholder 5"/>
          <p:cNvSpPr>
            <a:spLocks noGrp="1"/>
          </p:cNvSpPr>
          <p:nvPr>
            <p:ph type="ftr" sz="quarter" idx="11"/>
          </p:nvPr>
        </p:nvSpPr>
        <p:spPr>
          <a:xfrm>
            <a:off x="3517514" y="6285122"/>
            <a:ext cx="4724400" cy="274320"/>
          </a:xfrm>
          <a:prstGeom prst="rect">
            <a:avLst/>
          </a:prstGeom>
        </p:spPr>
        <p:txBody>
          <a:bodyPr/>
          <a:lstStyle/>
          <a:p>
            <a:endParaRPr lang="en-US"/>
          </a:p>
        </p:txBody>
      </p:sp>
      <p:sp>
        <p:nvSpPr>
          <p:cNvPr id="7" name="Slide Number Placeholder 6"/>
          <p:cNvSpPr>
            <a:spLocks noGrp="1"/>
          </p:cNvSpPr>
          <p:nvPr>
            <p:ph type="sldNum" sz="quarter" idx="12"/>
          </p:nvPr>
        </p:nvSpPr>
        <p:spPr>
          <a:xfrm>
            <a:off x="8401038" y="6170822"/>
            <a:ext cx="502920" cy="502920"/>
          </a:xfrm>
          <a:prstGeom prst="ellipse">
            <a:avLst/>
          </a:prstGeom>
        </p:spPr>
        <p:txBody>
          <a:bodyPr/>
          <a:lstStyle/>
          <a:p>
            <a:fld id="{0EF932E3-FD8F-4710-BD52-9F056AB9317C}"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5" name="Footer Placeholder 4"/>
          <p:cNvSpPr>
            <a:spLocks noGrp="1"/>
          </p:cNvSpPr>
          <p:nvPr>
            <p:ph type="ftr" sz="quarter" idx="11"/>
          </p:nvPr>
        </p:nvSpPr>
        <p:spPr>
          <a:xfrm>
            <a:off x="3517514" y="6285122"/>
            <a:ext cx="4724400" cy="274320"/>
          </a:xfrm>
          <a:prstGeom prst="rect">
            <a:avLst/>
          </a:prstGeom>
        </p:spPr>
        <p:txBody>
          <a:bodyPr/>
          <a:lstStyle/>
          <a:p>
            <a:endParaRPr lang="en-US"/>
          </a:p>
        </p:txBody>
      </p:sp>
      <p:sp>
        <p:nvSpPr>
          <p:cNvPr id="6" name="Slide Number Placeholder 5"/>
          <p:cNvSpPr>
            <a:spLocks noGrp="1"/>
          </p:cNvSpPr>
          <p:nvPr>
            <p:ph type="sldNum" sz="quarter" idx="12"/>
          </p:nvPr>
        </p:nvSpPr>
        <p:spPr>
          <a:xfrm>
            <a:off x="8401038" y="6170822"/>
            <a:ext cx="502920" cy="502920"/>
          </a:xfrm>
          <a:prstGeom prst="ellipse">
            <a:avLst/>
          </a:prstGeom>
        </p:spPr>
        <p:txBody>
          <a:bodyPr/>
          <a:lstStyle/>
          <a:p>
            <a:fld id="{A657E2F9-9559-42DB-912F-003F66A08115}"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a:xfrm rot="19140000">
            <a:off x="201168" y="5870448"/>
            <a:ext cx="2176272" cy="201168"/>
          </a:xfrm>
          <a:prstGeom prst="rect">
            <a:avLst/>
          </a:prstGeom>
        </p:spPr>
        <p:txBody>
          <a:bodyPr/>
          <a:lstStyle/>
          <a:p>
            <a:endParaRPr lang="en-US"/>
          </a:p>
        </p:txBody>
      </p:sp>
      <p:sp>
        <p:nvSpPr>
          <p:cNvPr id="5" name="Footer Placeholder 4"/>
          <p:cNvSpPr>
            <a:spLocks noGrp="1"/>
          </p:cNvSpPr>
          <p:nvPr>
            <p:ph type="ftr" sz="quarter" idx="11"/>
          </p:nvPr>
        </p:nvSpPr>
        <p:spPr>
          <a:xfrm>
            <a:off x="3517514" y="6285122"/>
            <a:ext cx="4724400" cy="274320"/>
          </a:xfrm>
          <a:prstGeom prst="rect">
            <a:avLst/>
          </a:prstGeom>
        </p:spPr>
        <p:txBody>
          <a:bodyPr/>
          <a:lstStyle/>
          <a:p>
            <a:endParaRPr lang="en-US"/>
          </a:p>
        </p:txBody>
      </p:sp>
      <p:sp>
        <p:nvSpPr>
          <p:cNvPr id="6" name="Slide Number Placeholder 5"/>
          <p:cNvSpPr>
            <a:spLocks noGrp="1"/>
          </p:cNvSpPr>
          <p:nvPr>
            <p:ph type="sldNum" sz="quarter" idx="12"/>
          </p:nvPr>
        </p:nvSpPr>
        <p:spPr>
          <a:xfrm>
            <a:off x="8401038" y="6170822"/>
            <a:ext cx="502920" cy="502920"/>
          </a:xfrm>
          <a:prstGeom prst="ellipse">
            <a:avLst/>
          </a:prstGeom>
        </p:spPr>
        <p:txBody>
          <a:bodyPr/>
          <a:lstStyle/>
          <a:p>
            <a:fld id="{8A634A37-F78D-4FB3-ABFE-F2BCD2574683}"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userDrawn="1"/>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userDrawn="1"/>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4.emf"/><Relationship Id="rId4" Type="http://schemas.openxmlformats.org/officeDocument/2006/relationships/oleObject" Target="../embeddings/Microsoft_Word_97_-_2003_Document1.doc"/></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9" name="Rectangle 5"/>
          <p:cNvSpPr>
            <a:spLocks noGrp="1" noChangeArrowheads="1"/>
          </p:cNvSpPr>
          <p:nvPr>
            <p:ph type="ctrTitle"/>
          </p:nvPr>
        </p:nvSpPr>
        <p:spPr/>
        <p:txBody>
          <a:bodyPr/>
          <a:lstStyle/>
          <a:p>
            <a:r>
              <a:rPr lang="en-GB"/>
              <a:t>Sampling techniques</a:t>
            </a:r>
            <a:endParaRPr lang="en-US"/>
          </a:p>
        </p:txBody>
      </p:sp>
      <p:sp>
        <p:nvSpPr>
          <p:cNvPr id="267270" name="Rectangle 6"/>
          <p:cNvSpPr>
            <a:spLocks noGrp="1" noChangeArrowheads="1"/>
          </p:cNvSpPr>
          <p:nvPr>
            <p:ph type="subTitle" idx="1"/>
          </p:nvPr>
        </p:nvSpPr>
        <p:spPr/>
        <p:txBody>
          <a:bodyPr/>
          <a:lstStyle/>
          <a:p>
            <a:r>
              <a:rPr lang="en-GB" dirty="0" smtClean="0"/>
              <a:t>John Apps/Rhian Pole/Jamie </a:t>
            </a:r>
            <a:r>
              <a:rPr lang="en-GB" dirty="0" err="1" smtClean="0"/>
              <a:t>Tavender</a:t>
            </a:r>
            <a:endParaRPr lang="en-US" dirty="0"/>
          </a:p>
        </p:txBody>
      </p:sp>
    </p:spTree>
  </p:cSld>
  <p:clrMapOvr>
    <a:masterClrMapping/>
  </p:clrMapOvr>
  <p:transition spd="slow"/>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a:t>The rationale for sampling</a:t>
            </a:r>
            <a:endParaRPr lang="en-US"/>
          </a:p>
        </p:txBody>
      </p:sp>
      <p:sp>
        <p:nvSpPr>
          <p:cNvPr id="272387" name="Rectangle 3"/>
          <p:cNvSpPr>
            <a:spLocks noGrp="1" noChangeArrowheads="1"/>
          </p:cNvSpPr>
          <p:nvPr>
            <p:ph type="body" idx="1"/>
          </p:nvPr>
        </p:nvSpPr>
        <p:spPr>
          <a:xfrm>
            <a:off x="822960" y="1100628"/>
            <a:ext cx="7520940" cy="3935829"/>
          </a:xfrm>
        </p:spPr>
        <p:txBody>
          <a:bodyPr>
            <a:normAutofit fontScale="85000" lnSpcReduction="20000"/>
          </a:bodyPr>
          <a:lstStyle/>
          <a:p>
            <a:pPr marL="0" indent="0">
              <a:lnSpc>
                <a:spcPct val="90000"/>
              </a:lnSpc>
              <a:spcBef>
                <a:spcPts val="1200"/>
              </a:spcBef>
            </a:pPr>
            <a:r>
              <a:rPr lang="en-GB" sz="3200" b="0" dirty="0" smtClean="0"/>
              <a:t>When you want to collect data you must first identify your population, that is, who or what you want to include in your survey.</a:t>
            </a:r>
          </a:p>
          <a:p>
            <a:pPr marL="0" indent="0">
              <a:lnSpc>
                <a:spcPct val="90000"/>
              </a:lnSpc>
              <a:spcBef>
                <a:spcPts val="1200"/>
              </a:spcBef>
            </a:pPr>
            <a:r>
              <a:rPr lang="en-GB" sz="3200" b="0" dirty="0" smtClean="0"/>
              <a:t>Census data obtains information from every element of a population. It is usually only practical when the population is small and known. </a:t>
            </a:r>
          </a:p>
          <a:p>
            <a:pPr marL="0" indent="0">
              <a:lnSpc>
                <a:spcPct val="90000"/>
              </a:lnSpc>
              <a:spcBef>
                <a:spcPts val="1200"/>
              </a:spcBef>
            </a:pPr>
            <a:r>
              <a:rPr lang="en-GB" sz="3200" b="0" dirty="0" smtClean="0"/>
              <a:t>Though you may want to conduct a census, it is not always possible.</a:t>
            </a:r>
          </a:p>
          <a:p>
            <a:pPr marL="0" indent="0">
              <a:lnSpc>
                <a:spcPct val="90000"/>
              </a:lnSpc>
              <a:spcBef>
                <a:spcPts val="1200"/>
              </a:spcBef>
            </a:pPr>
            <a:r>
              <a:rPr lang="en-GB" sz="3200" b="0" dirty="0" smtClean="0"/>
              <a:t>In </a:t>
            </a:r>
            <a:r>
              <a:rPr lang="en-GB" sz="3200" b="0" dirty="0"/>
              <a:t>most practical situations, a ‘population’ will be too large to carry out a complete survey and only a ‘sample’ will be examined.  </a:t>
            </a:r>
          </a:p>
        </p:txBody>
      </p:sp>
    </p:spTree>
  </p:cSld>
  <p:clrMapOvr>
    <a:masterClrMapping/>
  </p:clrMapOvr>
  <p:transition spd="slow" advClick="0"/>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dirty="0"/>
              <a:t>The rationale for </a:t>
            </a:r>
            <a:r>
              <a:rPr lang="en-GB" dirty="0" smtClean="0"/>
              <a:t>sampling - example</a:t>
            </a:r>
            <a:endParaRPr lang="en-US" dirty="0"/>
          </a:p>
        </p:txBody>
      </p:sp>
      <p:sp>
        <p:nvSpPr>
          <p:cNvPr id="272387" name="Rectangle 3"/>
          <p:cNvSpPr>
            <a:spLocks noGrp="1" noChangeArrowheads="1"/>
          </p:cNvSpPr>
          <p:nvPr>
            <p:ph type="body" idx="1"/>
          </p:nvPr>
        </p:nvSpPr>
        <p:spPr>
          <a:xfrm>
            <a:off x="822960" y="1100628"/>
            <a:ext cx="7520940" cy="3935829"/>
          </a:xfrm>
        </p:spPr>
        <p:txBody>
          <a:bodyPr>
            <a:normAutofit/>
          </a:bodyPr>
          <a:lstStyle/>
          <a:p>
            <a:pPr marL="0" indent="0">
              <a:lnSpc>
                <a:spcPct val="90000"/>
              </a:lnSpc>
              <a:spcBef>
                <a:spcPts val="1200"/>
              </a:spcBef>
            </a:pPr>
            <a:r>
              <a:rPr lang="en-GB" sz="2700" b="0" dirty="0" smtClean="0"/>
              <a:t>A </a:t>
            </a:r>
            <a:r>
              <a:rPr lang="en-GB" sz="2700" b="0" dirty="0"/>
              <a:t>good example of this is a poll taken to try to predict the results of an election.  </a:t>
            </a:r>
          </a:p>
          <a:p>
            <a:pPr marL="261938" lvl="1" indent="-261938" algn="just">
              <a:lnSpc>
                <a:spcPct val="90000"/>
              </a:lnSpc>
            </a:pPr>
            <a:r>
              <a:rPr lang="en-GB" sz="2700" dirty="0"/>
              <a:t>It is not possible to ask everyone of voting age how they are going to vote: it would take too long and cost too much.  </a:t>
            </a:r>
          </a:p>
          <a:p>
            <a:pPr marL="261938" lvl="1" indent="-261938" algn="just">
              <a:lnSpc>
                <a:spcPct val="90000"/>
              </a:lnSpc>
            </a:pPr>
            <a:r>
              <a:rPr lang="en-GB" sz="2700" dirty="0"/>
              <a:t>So a sample of voters is taken, and the results from the sample are used to estimate the voting intentions of the whole population.</a:t>
            </a:r>
          </a:p>
        </p:txBody>
      </p:sp>
    </p:spTree>
  </p:cSld>
  <p:clrMapOvr>
    <a:masterClrMapping/>
  </p:clrMapOvr>
  <p:transition spd="slow" advClick="0"/>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298450" y="5884863"/>
            <a:ext cx="8677275" cy="731837"/>
          </a:xfrm>
          <a:prstGeom prst="rect">
            <a:avLst/>
          </a:prstGeom>
          <a:noFill/>
          <a:ln w="9525">
            <a:noFill/>
            <a:miter lim="800000"/>
            <a:headEnd/>
            <a:tailEnd/>
          </a:ln>
          <a:effectLst/>
        </p:spPr>
        <p:txBody>
          <a:bodyPr>
            <a:spAutoFit/>
          </a:bodyPr>
          <a:lstStyle/>
          <a:p>
            <a:pPr>
              <a:spcBef>
                <a:spcPct val="50000"/>
              </a:spcBef>
            </a:pPr>
            <a:r>
              <a:rPr lang="en-US" sz="2400">
                <a:latin typeface="Arial" charset="0"/>
              </a:rPr>
              <a:t>Population, sample and individual cases </a:t>
            </a:r>
          </a:p>
          <a:p>
            <a:pPr>
              <a:spcBef>
                <a:spcPct val="50000"/>
              </a:spcBef>
            </a:pPr>
            <a:r>
              <a:rPr lang="en-GB" sz="1200"/>
              <a:t>Saunders, Lewis and Thornhill,</a:t>
            </a:r>
            <a:r>
              <a:rPr lang="en-US" sz="1200"/>
              <a:t> </a:t>
            </a:r>
            <a:r>
              <a:rPr lang="en-GB" sz="1200" i="1"/>
              <a:t>Research Methods in Business</a:t>
            </a:r>
            <a:r>
              <a:rPr lang="en-GB" sz="1200"/>
              <a:t>, 4th Edition</a:t>
            </a:r>
            <a:r>
              <a:rPr lang="en-GB" sz="1200" i="1"/>
              <a:t> </a:t>
            </a:r>
            <a:r>
              <a:rPr lang="en-GB" sz="1200"/>
              <a:t>© Pearson Education Limited 2007</a:t>
            </a:r>
            <a:endParaRPr lang="en-US" sz="1200"/>
          </a:p>
        </p:txBody>
      </p:sp>
      <p:pic>
        <p:nvPicPr>
          <p:cNvPr id="195607" name="Picture 23" descr="C07NF001"/>
          <p:cNvPicPr>
            <a:picLocks noChangeAspect="1" noChangeArrowheads="1"/>
          </p:cNvPicPr>
          <p:nvPr/>
        </p:nvPicPr>
        <p:blipFill>
          <a:blip r:embed="rId2" cstate="print"/>
          <a:srcRect/>
          <a:stretch>
            <a:fillRect/>
          </a:stretch>
        </p:blipFill>
        <p:spPr bwMode="auto">
          <a:xfrm>
            <a:off x="639763" y="584200"/>
            <a:ext cx="7823200" cy="5089525"/>
          </a:xfrm>
          <a:prstGeom prst="rect">
            <a:avLst/>
          </a:prstGeom>
          <a:noFill/>
          <a:ln w="9525">
            <a:noFill/>
            <a:miter lim="800000"/>
            <a:headEnd/>
            <a:tailEnd/>
          </a:ln>
        </p:spPr>
      </p:pic>
    </p:spTree>
  </p:cSld>
  <p:clrMapOvr>
    <a:masterClrMapping/>
  </p:clrMapOvr>
  <p:transition spd="slow"/>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r>
              <a:rPr lang="en-GB"/>
              <a:t>The rationale for sampling</a:t>
            </a:r>
            <a:endParaRPr lang="en-US"/>
          </a:p>
        </p:txBody>
      </p:sp>
      <p:sp>
        <p:nvSpPr>
          <p:cNvPr id="273411" name="Rectangle 3"/>
          <p:cNvSpPr>
            <a:spLocks noGrp="1" noChangeArrowheads="1"/>
          </p:cNvSpPr>
          <p:nvPr>
            <p:ph type="body" idx="1"/>
          </p:nvPr>
        </p:nvSpPr>
        <p:spPr>
          <a:xfrm>
            <a:off x="822960" y="1100628"/>
            <a:ext cx="7520940" cy="3950343"/>
          </a:xfrm>
        </p:spPr>
        <p:txBody>
          <a:bodyPr>
            <a:noAutofit/>
          </a:bodyPr>
          <a:lstStyle/>
          <a:p>
            <a:pPr marL="0" indent="0">
              <a:spcBef>
                <a:spcPts val="600"/>
              </a:spcBef>
            </a:pPr>
            <a:r>
              <a:rPr lang="en-GB" sz="2700" b="0" dirty="0"/>
              <a:t>Using a sample may be thought of as a compromise, but the following points should be considered:</a:t>
            </a:r>
          </a:p>
          <a:p>
            <a:pPr marL="261938" lvl="1" indent="-261938">
              <a:spcBef>
                <a:spcPts val="600"/>
              </a:spcBef>
            </a:pPr>
            <a:r>
              <a:rPr lang="en-GB" sz="2700" dirty="0"/>
              <a:t>In practice, a </a:t>
            </a:r>
            <a:r>
              <a:rPr lang="en-GB" sz="2700" dirty="0" smtClean="0"/>
              <a:t>census </a:t>
            </a:r>
            <a:r>
              <a:rPr lang="en-GB" sz="2700" dirty="0"/>
              <a:t>never achieves the completeness required.</a:t>
            </a:r>
          </a:p>
          <a:p>
            <a:pPr marL="261938" lvl="1" indent="-261938">
              <a:spcBef>
                <a:spcPts val="600"/>
              </a:spcBef>
            </a:pPr>
            <a:r>
              <a:rPr lang="en-GB" sz="2700" dirty="0"/>
              <a:t>A census may require the use of semi-skilled investigators, resulting in a loss of accuracy in the data collected</a:t>
            </a:r>
            <a:r>
              <a:rPr lang="en-GB" sz="2700" dirty="0" smtClean="0"/>
              <a:t>.</a:t>
            </a:r>
            <a:endParaRPr lang="en-GB" sz="2700" dirty="0"/>
          </a:p>
        </p:txBody>
      </p:sp>
    </p:spTree>
  </p:cSld>
  <p:clrMapOvr>
    <a:masterClrMapping/>
  </p:clrMapOvr>
  <p:transition spd="slow" advClick="0"/>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p:txBody>
          <a:bodyPr/>
          <a:lstStyle/>
          <a:p>
            <a:r>
              <a:rPr lang="en-GB" dirty="0"/>
              <a:t>The rationale for sampling</a:t>
            </a:r>
            <a:endParaRPr lang="en-US" dirty="0"/>
          </a:p>
        </p:txBody>
      </p:sp>
      <p:sp>
        <p:nvSpPr>
          <p:cNvPr id="273411" name="Rectangle 3"/>
          <p:cNvSpPr>
            <a:spLocks noGrp="1" noChangeArrowheads="1"/>
          </p:cNvSpPr>
          <p:nvPr>
            <p:ph type="body" idx="1"/>
          </p:nvPr>
        </p:nvSpPr>
        <p:spPr>
          <a:xfrm>
            <a:off x="822959" y="1100628"/>
            <a:ext cx="7827555" cy="3950343"/>
          </a:xfrm>
        </p:spPr>
        <p:txBody>
          <a:bodyPr>
            <a:noAutofit/>
          </a:bodyPr>
          <a:lstStyle/>
          <a:p>
            <a:pPr marL="261938" lvl="1" indent="-261938">
              <a:spcBef>
                <a:spcPts val="600"/>
              </a:spcBef>
            </a:pPr>
            <a:r>
              <a:rPr lang="en-GB" sz="2700" dirty="0" smtClean="0"/>
              <a:t>Once </a:t>
            </a:r>
            <a:r>
              <a:rPr lang="en-GB" sz="2700" dirty="0"/>
              <a:t>a certain sample size has been reached, very little extra accuracy is gained by examining more items.</a:t>
            </a:r>
          </a:p>
          <a:p>
            <a:pPr marL="261938" lvl="1" indent="-261938">
              <a:spcBef>
                <a:spcPts val="600"/>
              </a:spcBef>
            </a:pPr>
            <a:r>
              <a:rPr lang="en-GB" sz="2700" dirty="0"/>
              <a:t>It is possible to ask more questions with a sample.</a:t>
            </a:r>
          </a:p>
          <a:p>
            <a:pPr marL="261938" lvl="1" indent="-261938">
              <a:spcBef>
                <a:spcPts val="600"/>
              </a:spcBef>
            </a:pPr>
            <a:r>
              <a:rPr lang="en-GB" sz="2700" dirty="0"/>
              <a:t>The higher cost of a census may exceed the value of the results.</a:t>
            </a:r>
          </a:p>
          <a:p>
            <a:pPr marL="261938" lvl="1" indent="-261938">
              <a:spcBef>
                <a:spcPts val="600"/>
              </a:spcBef>
            </a:pPr>
            <a:r>
              <a:rPr lang="en-GB" sz="2700" dirty="0"/>
              <a:t>Things are always changing.  Even if a census were taken, it could well be out of date by the time it was completed.</a:t>
            </a:r>
            <a:endParaRPr lang="en-US" sz="2700" dirty="0"/>
          </a:p>
        </p:txBody>
      </p:sp>
    </p:spTree>
  </p:cSld>
  <p:clrMapOvr>
    <a:masterClrMapping/>
  </p:clrMapOvr>
  <p:transition spd="slow" advClick="0"/>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Census vs. Sample</a:t>
            </a:r>
            <a:endParaRPr lang="en-GB" dirty="0"/>
          </a:p>
        </p:txBody>
      </p:sp>
      <p:graphicFrame>
        <p:nvGraphicFramePr>
          <p:cNvPr id="4" name="Content Placeholder 3"/>
          <p:cNvGraphicFramePr>
            <a:graphicFrameLocks noGrp="1"/>
          </p:cNvGraphicFramePr>
          <p:nvPr>
            <p:ph idx="1"/>
          </p:nvPr>
        </p:nvGraphicFramePr>
        <p:xfrm>
          <a:off x="420914" y="1545658"/>
          <a:ext cx="8259400" cy="3505200"/>
        </p:xfrm>
        <a:graphic>
          <a:graphicData uri="http://schemas.openxmlformats.org/drawingml/2006/table">
            <a:tbl>
              <a:tblPr/>
              <a:tblGrid>
                <a:gridCol w="1410859"/>
                <a:gridCol w="3233217"/>
                <a:gridCol w="3615324"/>
              </a:tblGrid>
              <a:tr h="0">
                <a:tc>
                  <a:txBody>
                    <a:bodyPr/>
                    <a:lstStyle/>
                    <a:p>
                      <a:pPr>
                        <a:lnSpc>
                          <a:spcPct val="100000"/>
                        </a:lnSpc>
                        <a:spcAft>
                          <a:spcPts val="0"/>
                        </a:spcAft>
                      </a:pPr>
                      <a:endParaRPr lang="en-GB" sz="2300" b="0">
                        <a:latin typeface="+mn-lt"/>
                        <a:ea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dirty="0">
                          <a:latin typeface="+mn-lt"/>
                          <a:ea typeface="Times New Roman"/>
                        </a:rPr>
                        <a:t>Advantages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a:latin typeface="+mn-lt"/>
                          <a:ea typeface="Times New Roman"/>
                        </a:rPr>
                        <a:t>Disadvantages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00000"/>
                        </a:lnSpc>
                        <a:spcAft>
                          <a:spcPts val="0"/>
                        </a:spcAft>
                      </a:pPr>
                      <a:r>
                        <a:rPr lang="en-GB" sz="2300" b="0">
                          <a:latin typeface="+mn-lt"/>
                        </a:rPr>
                        <a:t>Census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dirty="0">
                          <a:latin typeface="+mn-lt"/>
                          <a:ea typeface="Times New Roman"/>
                        </a:rPr>
                        <a:t>Accurate</a:t>
                      </a:r>
                    </a:p>
                    <a:p>
                      <a:pPr>
                        <a:lnSpc>
                          <a:spcPct val="100000"/>
                        </a:lnSpc>
                        <a:spcAft>
                          <a:spcPts val="0"/>
                        </a:spcAft>
                      </a:pPr>
                      <a:r>
                        <a:rPr lang="en-GB" sz="2300" b="0" dirty="0">
                          <a:latin typeface="+mn-lt"/>
                          <a:ea typeface="Times New Roman"/>
                        </a:rPr>
                        <a:t>Unbiased</a:t>
                      </a:r>
                    </a:p>
                    <a:p>
                      <a:pPr>
                        <a:lnSpc>
                          <a:spcPct val="100000"/>
                        </a:lnSpc>
                        <a:spcAft>
                          <a:spcPts val="0"/>
                        </a:spcAft>
                      </a:pPr>
                      <a:r>
                        <a:rPr lang="en-GB" sz="2300" b="0" dirty="0">
                          <a:latin typeface="+mn-lt"/>
                          <a:ea typeface="Times New Roman"/>
                        </a:rPr>
                        <a:t>Includes every item in the population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a:latin typeface="+mn-lt"/>
                          <a:ea typeface="Times New Roman"/>
                        </a:rPr>
                        <a:t>Expensive</a:t>
                      </a:r>
                    </a:p>
                    <a:p>
                      <a:pPr>
                        <a:lnSpc>
                          <a:spcPct val="100000"/>
                        </a:lnSpc>
                        <a:spcAft>
                          <a:spcPts val="0"/>
                        </a:spcAft>
                      </a:pPr>
                      <a:r>
                        <a:rPr lang="en-GB" sz="2300" b="0">
                          <a:latin typeface="+mn-lt"/>
                          <a:ea typeface="Times New Roman"/>
                        </a:rPr>
                        <a:t>Time-consuming</a:t>
                      </a:r>
                    </a:p>
                    <a:p>
                      <a:pPr>
                        <a:lnSpc>
                          <a:spcPct val="100000"/>
                        </a:lnSpc>
                        <a:spcAft>
                          <a:spcPts val="0"/>
                        </a:spcAft>
                      </a:pPr>
                      <a:r>
                        <a:rPr lang="en-GB" sz="2300" b="0">
                          <a:latin typeface="+mn-lt"/>
                          <a:ea typeface="Times New Roman"/>
                        </a:rPr>
                        <a:t>Difficult to ensure the whole population is surveyed.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a:lstStyle/>
                    <a:p>
                      <a:pPr>
                        <a:lnSpc>
                          <a:spcPct val="100000"/>
                        </a:lnSpc>
                        <a:spcAft>
                          <a:spcPts val="0"/>
                        </a:spcAft>
                      </a:pPr>
                      <a:r>
                        <a:rPr lang="en-GB" sz="2300" b="0">
                          <a:latin typeface="+mn-lt"/>
                        </a:rPr>
                        <a:t>Sample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a:latin typeface="+mn-lt"/>
                          <a:ea typeface="Times New Roman"/>
                        </a:rPr>
                        <a:t>Cheaper</a:t>
                      </a:r>
                    </a:p>
                    <a:p>
                      <a:pPr>
                        <a:lnSpc>
                          <a:spcPct val="100000"/>
                        </a:lnSpc>
                        <a:spcAft>
                          <a:spcPts val="0"/>
                        </a:spcAft>
                      </a:pPr>
                      <a:r>
                        <a:rPr lang="en-GB" sz="2300" b="0">
                          <a:latin typeface="+mn-lt"/>
                          <a:ea typeface="Times New Roman"/>
                        </a:rPr>
                        <a:t>Less time-consuming</a:t>
                      </a:r>
                    </a:p>
                    <a:p>
                      <a:pPr>
                        <a:lnSpc>
                          <a:spcPct val="100000"/>
                        </a:lnSpc>
                        <a:spcAft>
                          <a:spcPts val="0"/>
                        </a:spcAft>
                      </a:pPr>
                      <a:r>
                        <a:rPr lang="en-GB" sz="2300" b="0">
                          <a:latin typeface="+mn-lt"/>
                          <a:ea typeface="Times New Roman"/>
                        </a:rPr>
                        <a:t>Reduces the amount of data to be collected and analysed</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0000"/>
                        </a:lnSpc>
                        <a:spcAft>
                          <a:spcPts val="0"/>
                        </a:spcAft>
                      </a:pPr>
                      <a:r>
                        <a:rPr lang="en-GB" sz="2300" b="0" dirty="0">
                          <a:latin typeface="+mn-lt"/>
                          <a:ea typeface="Times New Roman"/>
                        </a:rPr>
                        <a:t>May be biased</a:t>
                      </a:r>
                    </a:p>
                    <a:p>
                      <a:pPr>
                        <a:lnSpc>
                          <a:spcPct val="100000"/>
                        </a:lnSpc>
                        <a:spcAft>
                          <a:spcPts val="0"/>
                        </a:spcAft>
                      </a:pPr>
                      <a:r>
                        <a:rPr lang="en-GB" sz="2300" b="0" dirty="0">
                          <a:latin typeface="+mn-lt"/>
                          <a:ea typeface="Times New Roman"/>
                        </a:rPr>
                        <a:t>Not totally representative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rationale for sampling</a:t>
            </a:r>
            <a:endParaRPr lang="en-GB" dirty="0"/>
          </a:p>
        </p:txBody>
      </p:sp>
      <p:sp>
        <p:nvSpPr>
          <p:cNvPr id="3" name="Content Placeholder 2"/>
          <p:cNvSpPr>
            <a:spLocks noGrp="1"/>
          </p:cNvSpPr>
          <p:nvPr>
            <p:ph idx="1"/>
          </p:nvPr>
        </p:nvSpPr>
        <p:spPr>
          <a:xfrm>
            <a:off x="822960" y="1100628"/>
            <a:ext cx="7520940" cy="3950343"/>
          </a:xfrm>
        </p:spPr>
        <p:txBody>
          <a:bodyPr>
            <a:noAutofit/>
          </a:bodyPr>
          <a:lstStyle/>
          <a:p>
            <a:pPr marL="0" indent="0">
              <a:spcBef>
                <a:spcPts val="600"/>
              </a:spcBef>
            </a:pPr>
            <a:r>
              <a:rPr lang="en-GB" sz="2700" b="0" dirty="0" smtClean="0"/>
              <a:t>To collect sample data, you take information from part of the population. </a:t>
            </a:r>
          </a:p>
          <a:p>
            <a:pPr marL="0" indent="0">
              <a:spcBef>
                <a:spcPts val="600"/>
              </a:spcBef>
            </a:pPr>
            <a:r>
              <a:rPr lang="en-GB" sz="2700" b="0" dirty="0" smtClean="0"/>
              <a:t>The purpose of sampling is to collect data from some of the population and use it to make conclusions about the whole population.</a:t>
            </a:r>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rationale for sampling</a:t>
            </a:r>
            <a:endParaRPr lang="en-GB" dirty="0"/>
          </a:p>
        </p:txBody>
      </p:sp>
      <p:sp>
        <p:nvSpPr>
          <p:cNvPr id="3" name="Content Placeholder 2"/>
          <p:cNvSpPr>
            <a:spLocks noGrp="1"/>
          </p:cNvSpPr>
          <p:nvPr>
            <p:ph idx="1"/>
          </p:nvPr>
        </p:nvSpPr>
        <p:spPr>
          <a:xfrm>
            <a:off x="822960" y="1100628"/>
            <a:ext cx="7520940" cy="3950343"/>
          </a:xfrm>
        </p:spPr>
        <p:txBody>
          <a:bodyPr>
            <a:noAutofit/>
          </a:bodyPr>
          <a:lstStyle/>
          <a:p>
            <a:pPr marL="0" indent="0">
              <a:spcBef>
                <a:spcPts val="600"/>
              </a:spcBef>
            </a:pPr>
            <a:r>
              <a:rPr lang="en-GB" sz="2700" b="0" dirty="0" smtClean="0"/>
              <a:t>It is essential that the sample chosen is free from bias, which may arise from:</a:t>
            </a:r>
          </a:p>
          <a:p>
            <a:pPr marL="261938" lvl="0" indent="-261938">
              <a:spcBef>
                <a:spcPts val="0"/>
              </a:spcBef>
              <a:buClr>
                <a:schemeClr val="accent2"/>
              </a:buClr>
              <a:buFont typeface="Wingdings" pitchFamily="2" charset="2"/>
              <a:buChar char="§"/>
            </a:pPr>
            <a:r>
              <a:rPr lang="en-GB" sz="2700" b="0" dirty="0" smtClean="0"/>
              <a:t>Misidentifying the population</a:t>
            </a:r>
          </a:p>
          <a:p>
            <a:pPr marL="261938" lvl="0" indent="-261938">
              <a:spcBef>
                <a:spcPts val="0"/>
              </a:spcBef>
              <a:buClr>
                <a:schemeClr val="accent2"/>
              </a:buClr>
              <a:buFont typeface="Wingdings" pitchFamily="2" charset="2"/>
              <a:buChar char="§"/>
            </a:pPr>
            <a:r>
              <a:rPr lang="en-GB" sz="2700" b="0" dirty="0" smtClean="0"/>
              <a:t>Choosing an unrepresentative sample</a:t>
            </a:r>
          </a:p>
          <a:p>
            <a:pPr marL="261938" lvl="0" indent="-261938">
              <a:spcBef>
                <a:spcPts val="0"/>
              </a:spcBef>
              <a:buClr>
                <a:schemeClr val="accent2"/>
              </a:buClr>
              <a:buFont typeface="Wingdings" pitchFamily="2" charset="2"/>
              <a:buChar char="§"/>
            </a:pPr>
            <a:r>
              <a:rPr lang="en-GB" sz="2700" b="0" dirty="0" smtClean="0"/>
              <a:t>Non-response to a survey</a:t>
            </a:r>
          </a:p>
          <a:p>
            <a:pPr marL="261938" lvl="0" indent="-261938">
              <a:spcBef>
                <a:spcPts val="0"/>
              </a:spcBef>
              <a:buClr>
                <a:schemeClr val="accent2"/>
              </a:buClr>
              <a:buFont typeface="Wingdings" pitchFamily="2" charset="2"/>
              <a:buChar char="§"/>
            </a:pPr>
            <a:r>
              <a:rPr lang="en-GB" sz="2700" b="0" dirty="0" smtClean="0"/>
              <a:t>Asking ambiguous or leading questions</a:t>
            </a:r>
          </a:p>
          <a:p>
            <a:pPr marL="261938" lvl="0" indent="-261938">
              <a:spcBef>
                <a:spcPts val="0"/>
              </a:spcBef>
              <a:buClr>
                <a:schemeClr val="accent2"/>
              </a:buClr>
              <a:buFont typeface="Wingdings" pitchFamily="2" charset="2"/>
              <a:buChar char="§"/>
            </a:pPr>
            <a:r>
              <a:rPr lang="en-GB" sz="2700" b="0" dirty="0" smtClean="0"/>
              <a:t>Dishonesty of those sampled</a:t>
            </a:r>
          </a:p>
          <a:p>
            <a:pPr marL="261938" lvl="0" indent="-261938">
              <a:spcBef>
                <a:spcPts val="0"/>
              </a:spcBef>
              <a:buClr>
                <a:schemeClr val="accent2"/>
              </a:buClr>
              <a:buFont typeface="Wingdings" pitchFamily="2" charset="2"/>
              <a:buChar char="§"/>
            </a:pPr>
            <a:r>
              <a:rPr lang="en-GB" sz="2700" b="0" dirty="0" smtClean="0"/>
              <a:t>Errors in recording answers</a:t>
            </a:r>
          </a:p>
          <a:p>
            <a:pPr marL="261938" lvl="0" indent="-261938">
              <a:spcBef>
                <a:spcPts val="0"/>
              </a:spcBef>
              <a:buClr>
                <a:schemeClr val="accent2"/>
              </a:buClr>
              <a:buFont typeface="Wingdings" pitchFamily="2" charset="2"/>
              <a:buChar char="§"/>
            </a:pPr>
            <a:r>
              <a:rPr lang="en-GB" sz="2700" b="0" dirty="0" smtClean="0"/>
              <a:t>Not controlling external factors in experiments.</a:t>
            </a:r>
          </a:p>
          <a:p>
            <a:pPr marL="0" indent="0">
              <a:spcBef>
                <a:spcPts val="600"/>
              </a:spcBef>
            </a:pPr>
            <a:endParaRPr lang="en-GB" sz="2700"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4434" name="Rectangle 2"/>
          <p:cNvSpPr>
            <a:spLocks noGrp="1" noChangeArrowheads="1"/>
          </p:cNvSpPr>
          <p:nvPr>
            <p:ph type="title"/>
          </p:nvPr>
        </p:nvSpPr>
        <p:spPr/>
        <p:txBody>
          <a:bodyPr/>
          <a:lstStyle/>
          <a:p>
            <a:r>
              <a:rPr lang="en-GB"/>
              <a:t>Sampling Methods</a:t>
            </a:r>
            <a:endParaRPr lang="en-US"/>
          </a:p>
        </p:txBody>
      </p:sp>
      <p:sp>
        <p:nvSpPr>
          <p:cNvPr id="274435" name="Rectangle 3"/>
          <p:cNvSpPr>
            <a:spLocks noGrp="1" noChangeArrowheads="1"/>
          </p:cNvSpPr>
          <p:nvPr>
            <p:ph type="body" idx="1"/>
          </p:nvPr>
        </p:nvSpPr>
        <p:spPr/>
        <p:txBody>
          <a:bodyPr>
            <a:noAutofit/>
          </a:bodyPr>
          <a:lstStyle/>
          <a:p>
            <a:pPr marL="0" indent="0">
              <a:spcBef>
                <a:spcPts val="600"/>
              </a:spcBef>
            </a:pPr>
            <a:r>
              <a:rPr lang="en-GB" sz="2700" b="0" dirty="0"/>
              <a:t>There are two basic types of sampling</a:t>
            </a:r>
            <a:r>
              <a:rPr lang="en-GB" sz="2700" b="0" dirty="0" smtClean="0"/>
              <a:t>:</a:t>
            </a:r>
            <a:endParaRPr lang="en-GB" sz="2700" b="0" i="1" dirty="0"/>
          </a:p>
          <a:p>
            <a:pPr marL="514350" lvl="1" indent="-514350">
              <a:spcBef>
                <a:spcPts val="600"/>
              </a:spcBef>
              <a:buFont typeface="+mj-lt"/>
              <a:buAutoNum type="arabicPeriod"/>
            </a:pPr>
            <a:r>
              <a:rPr lang="en-GB" sz="2700" i="1" dirty="0"/>
              <a:t>Probability (or random) samples</a:t>
            </a:r>
            <a:r>
              <a:rPr lang="en-GB" sz="2700" dirty="0"/>
              <a:t> – where individuals are drawn in some random fashion from among the </a:t>
            </a:r>
            <a:r>
              <a:rPr lang="en-GB" sz="2700" dirty="0" smtClean="0"/>
              <a:t>population</a:t>
            </a:r>
            <a:endParaRPr lang="en-GB" sz="2700" i="1" dirty="0"/>
          </a:p>
          <a:p>
            <a:pPr marL="514350" lvl="1" indent="-514350">
              <a:spcBef>
                <a:spcPts val="600"/>
              </a:spcBef>
              <a:buFont typeface="+mj-lt"/>
              <a:buAutoNum type="arabicPeriod"/>
            </a:pPr>
            <a:r>
              <a:rPr lang="en-GB" sz="2700" i="1" dirty="0"/>
              <a:t>Non-probability (or non-random) samples</a:t>
            </a:r>
            <a:r>
              <a:rPr lang="en-GB" sz="2700" dirty="0"/>
              <a:t> – where individuals are selected on the basis of one or more criteria determined by the researcher.</a:t>
            </a:r>
            <a:endParaRPr lang="en-US" sz="2700" dirty="0"/>
          </a:p>
        </p:txBody>
      </p:sp>
    </p:spTree>
  </p:cSld>
  <p:clrMapOvr>
    <a:masterClrMapping/>
  </p:clrMapOvr>
  <p:transition spd="slow" advClick="0"/>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lstStyle/>
          <a:p>
            <a:r>
              <a:rPr lang="en-GB"/>
              <a:t>1.</a:t>
            </a:r>
            <a:r>
              <a:rPr lang="en-GB" b="1"/>
              <a:t>  </a:t>
            </a:r>
            <a:r>
              <a:rPr lang="en-GB"/>
              <a:t>Probability (random) samples</a:t>
            </a:r>
            <a:endParaRPr lang="en-US"/>
          </a:p>
        </p:txBody>
      </p:sp>
      <p:sp>
        <p:nvSpPr>
          <p:cNvPr id="275459" name="Rectangle 3"/>
          <p:cNvSpPr>
            <a:spLocks noGrp="1" noChangeArrowheads="1"/>
          </p:cNvSpPr>
          <p:nvPr>
            <p:ph type="body" idx="1"/>
          </p:nvPr>
        </p:nvSpPr>
        <p:spPr/>
        <p:txBody>
          <a:bodyPr>
            <a:normAutofit fontScale="92500"/>
          </a:bodyPr>
          <a:lstStyle/>
          <a:p>
            <a:pPr marL="0" indent="0">
              <a:lnSpc>
                <a:spcPct val="110000"/>
              </a:lnSpc>
              <a:spcBef>
                <a:spcPts val="600"/>
              </a:spcBef>
            </a:pPr>
            <a:r>
              <a:rPr lang="en-GB" sz="2500" b="0" dirty="0"/>
              <a:t>If random sampling is used then it is necessary to construct a </a:t>
            </a:r>
            <a:r>
              <a:rPr lang="en-GB" sz="2500" b="0" i="1" dirty="0"/>
              <a:t>sampling frame</a:t>
            </a:r>
            <a:r>
              <a:rPr lang="en-GB" sz="2500" b="0" dirty="0"/>
              <a:t>. </a:t>
            </a:r>
          </a:p>
          <a:p>
            <a:pPr marL="0" indent="0">
              <a:lnSpc>
                <a:spcPct val="110000"/>
              </a:lnSpc>
              <a:spcBef>
                <a:spcPts val="600"/>
              </a:spcBef>
              <a:buFont typeface="Wingdings" pitchFamily="2" charset="2"/>
              <a:buNone/>
            </a:pPr>
            <a:r>
              <a:rPr lang="en-GB" sz="2500" b="0" dirty="0" smtClean="0"/>
              <a:t>A </a:t>
            </a:r>
            <a:r>
              <a:rPr lang="en-GB" sz="2500" b="0" dirty="0"/>
              <a:t>sampling frame is simply a numbered list of </a:t>
            </a:r>
            <a:r>
              <a:rPr lang="en-GB" sz="2500" dirty="0"/>
              <a:t>all</a:t>
            </a:r>
            <a:r>
              <a:rPr lang="en-GB" sz="2500" b="0" dirty="0"/>
              <a:t> the items in the population. </a:t>
            </a:r>
          </a:p>
          <a:p>
            <a:pPr marL="0" indent="0">
              <a:lnSpc>
                <a:spcPct val="110000"/>
              </a:lnSpc>
              <a:spcBef>
                <a:spcPts val="600"/>
              </a:spcBef>
            </a:pPr>
            <a:r>
              <a:rPr lang="en-GB" sz="2500" b="0" dirty="0" smtClean="0"/>
              <a:t>Once </a:t>
            </a:r>
            <a:r>
              <a:rPr lang="en-GB" sz="2500" b="0" dirty="0"/>
              <a:t>such a list has been made, it is easy to select a random sample, simply by generating a list of random numbers using random number tables or the computer equivalent, thus reducing the likelihood of bias.</a:t>
            </a:r>
            <a:endParaRPr lang="en-US" sz="2500" b="0" dirty="0"/>
          </a:p>
        </p:txBody>
      </p:sp>
    </p:spTree>
  </p:cSld>
  <p:clrMapOvr>
    <a:masterClrMapping/>
  </p:clrMapOvr>
  <p:transition spd="slow" advClick="0"/>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lstStyle/>
          <a:p>
            <a:r>
              <a:rPr lang="en-GB" dirty="0"/>
              <a:t>A sampling frame should have the following characteristics:</a:t>
            </a:r>
            <a:endParaRPr lang="en-US" i="1" dirty="0"/>
          </a:p>
        </p:txBody>
      </p:sp>
      <p:sp>
        <p:nvSpPr>
          <p:cNvPr id="276483" name="Rectangle 3"/>
          <p:cNvSpPr>
            <a:spLocks noGrp="1" noChangeArrowheads="1"/>
          </p:cNvSpPr>
          <p:nvPr>
            <p:ph type="body" idx="1"/>
          </p:nvPr>
        </p:nvSpPr>
        <p:spPr>
          <a:xfrm>
            <a:off x="950913" y="1365250"/>
            <a:ext cx="8031162" cy="5238750"/>
          </a:xfrm>
        </p:spPr>
        <p:txBody>
          <a:bodyPr>
            <a:noAutofit/>
          </a:bodyPr>
          <a:lstStyle/>
          <a:p>
            <a:pPr marL="261938" indent="-261938">
              <a:spcBef>
                <a:spcPts val="600"/>
              </a:spcBef>
              <a:buClr>
                <a:schemeClr val="accent2"/>
              </a:buClr>
              <a:buFont typeface="Wingdings" pitchFamily="2" charset="2"/>
              <a:buChar char="§"/>
            </a:pPr>
            <a:r>
              <a:rPr lang="en-GB" sz="2400" b="0" i="1" dirty="0" smtClean="0"/>
              <a:t>Completeness - </a:t>
            </a:r>
            <a:r>
              <a:rPr lang="en-GB" sz="2400" b="0" dirty="0" smtClean="0"/>
              <a:t>all </a:t>
            </a:r>
            <a:r>
              <a:rPr lang="en-GB" sz="2400" b="0" dirty="0"/>
              <a:t>members of the population should be included on the list.</a:t>
            </a:r>
          </a:p>
          <a:p>
            <a:pPr marL="261938" indent="-261938">
              <a:spcBef>
                <a:spcPts val="600"/>
              </a:spcBef>
              <a:buClr>
                <a:schemeClr val="accent2"/>
              </a:buClr>
              <a:buFont typeface="Wingdings" pitchFamily="2" charset="2"/>
              <a:buChar char="§"/>
            </a:pPr>
            <a:r>
              <a:rPr lang="en-GB" sz="2400" b="0" i="1" dirty="0" smtClean="0"/>
              <a:t>Accuracy</a:t>
            </a:r>
            <a:r>
              <a:rPr lang="en-GB" sz="2400" b="0" dirty="0" smtClean="0"/>
              <a:t> - the </a:t>
            </a:r>
            <a:r>
              <a:rPr lang="en-GB" sz="2400" b="0" dirty="0"/>
              <a:t>information must be correct.</a:t>
            </a:r>
          </a:p>
          <a:p>
            <a:pPr marL="261938" indent="-261938">
              <a:spcBef>
                <a:spcPts val="600"/>
              </a:spcBef>
              <a:buClr>
                <a:schemeClr val="accent2"/>
              </a:buClr>
              <a:buFont typeface="Wingdings" pitchFamily="2" charset="2"/>
              <a:buChar char="§"/>
            </a:pPr>
            <a:r>
              <a:rPr lang="en-GB" sz="2400" b="0" i="1" dirty="0" smtClean="0"/>
              <a:t>Adequacy</a:t>
            </a:r>
            <a:r>
              <a:rPr lang="en-GB" sz="2400" b="0" dirty="0" smtClean="0"/>
              <a:t> - it </a:t>
            </a:r>
            <a:r>
              <a:rPr lang="en-GB" sz="2400" b="0" dirty="0"/>
              <a:t>must cover the entire </a:t>
            </a:r>
            <a:r>
              <a:rPr lang="en-GB" sz="2400" b="0" dirty="0" smtClean="0"/>
              <a:t>population.</a:t>
            </a:r>
            <a:endParaRPr lang="en-GB" sz="2400" b="0" dirty="0"/>
          </a:p>
          <a:p>
            <a:pPr marL="261938" indent="-261938">
              <a:spcBef>
                <a:spcPts val="600"/>
              </a:spcBef>
              <a:buClr>
                <a:schemeClr val="accent2"/>
              </a:buClr>
              <a:buFont typeface="Wingdings" pitchFamily="2" charset="2"/>
              <a:buChar char="§"/>
            </a:pPr>
            <a:r>
              <a:rPr lang="en-GB" sz="2400" b="0" i="1" dirty="0" smtClean="0"/>
              <a:t>Up-to-date</a:t>
            </a:r>
            <a:r>
              <a:rPr lang="en-GB" sz="2400" b="0" dirty="0"/>
              <a:t>.</a:t>
            </a:r>
          </a:p>
          <a:p>
            <a:pPr marL="261938" indent="-261938">
              <a:spcBef>
                <a:spcPts val="600"/>
              </a:spcBef>
              <a:buClr>
                <a:schemeClr val="accent2"/>
              </a:buClr>
              <a:buFont typeface="Wingdings" pitchFamily="2" charset="2"/>
              <a:buChar char="§"/>
            </a:pPr>
            <a:r>
              <a:rPr lang="en-GB" sz="2400" b="0" i="1" dirty="0" smtClean="0"/>
              <a:t>Convenience</a:t>
            </a:r>
            <a:r>
              <a:rPr lang="en-GB" sz="2400" b="0" dirty="0" smtClean="0"/>
              <a:t> - the </a:t>
            </a:r>
            <a:r>
              <a:rPr lang="en-GB" sz="2400" b="0" dirty="0"/>
              <a:t>sampling frame should be readily accessible.</a:t>
            </a:r>
          </a:p>
          <a:p>
            <a:pPr marL="261938" indent="-261938">
              <a:spcBef>
                <a:spcPts val="600"/>
              </a:spcBef>
              <a:buClr>
                <a:schemeClr val="accent2"/>
              </a:buClr>
              <a:buFont typeface="Wingdings" pitchFamily="2" charset="2"/>
              <a:buChar char="§"/>
            </a:pPr>
            <a:r>
              <a:rPr lang="en-GB" sz="2400" b="0" i="1" dirty="0" smtClean="0"/>
              <a:t>Non-duplication - e</a:t>
            </a:r>
            <a:r>
              <a:rPr lang="en-GB" sz="2400" b="0" dirty="0" smtClean="0"/>
              <a:t>ach </a:t>
            </a:r>
            <a:r>
              <a:rPr lang="en-GB" sz="2400" b="0" dirty="0"/>
              <a:t>population member should appear on the list once only.</a:t>
            </a:r>
            <a:endParaRPr lang="en-US" sz="2400" b="0" dirty="0"/>
          </a:p>
        </p:txBody>
      </p:sp>
    </p:spTree>
  </p:cSld>
  <p:clrMapOvr>
    <a:masterClrMapping/>
  </p:clrMapOvr>
  <p:transition spd="slow" advClick="0"/>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7506" name="Rectangle 2"/>
          <p:cNvSpPr>
            <a:spLocks noGrp="1" noChangeArrowheads="1"/>
          </p:cNvSpPr>
          <p:nvPr>
            <p:ph type="title"/>
          </p:nvPr>
        </p:nvSpPr>
        <p:spPr/>
        <p:txBody>
          <a:bodyPr/>
          <a:lstStyle/>
          <a:p>
            <a:r>
              <a:rPr lang="en-GB"/>
              <a:t>Student activity 1</a:t>
            </a:r>
            <a:endParaRPr lang="en-US"/>
          </a:p>
        </p:txBody>
      </p:sp>
      <p:sp>
        <p:nvSpPr>
          <p:cNvPr id="277507" name="Rectangle 3"/>
          <p:cNvSpPr>
            <a:spLocks noGrp="1" noChangeArrowheads="1"/>
          </p:cNvSpPr>
          <p:nvPr>
            <p:ph type="body" idx="1"/>
          </p:nvPr>
        </p:nvSpPr>
        <p:spPr/>
        <p:txBody>
          <a:bodyPr>
            <a:normAutofit/>
          </a:bodyPr>
          <a:lstStyle/>
          <a:p>
            <a:pPr marL="0" indent="0">
              <a:spcBef>
                <a:spcPts val="600"/>
              </a:spcBef>
            </a:pPr>
            <a:r>
              <a:rPr lang="en-GB" sz="2700" b="0" dirty="0"/>
              <a:t>Why is the telephone directory an unsuitable sampling frame of the human population?</a:t>
            </a:r>
          </a:p>
          <a:p>
            <a:pPr marL="0" indent="0">
              <a:spcBef>
                <a:spcPts val="600"/>
              </a:spcBef>
            </a:pPr>
            <a:endParaRPr lang="en-GB" sz="2700" b="0" dirty="0"/>
          </a:p>
          <a:p>
            <a:pPr marL="0" indent="0">
              <a:spcBef>
                <a:spcPts val="600"/>
              </a:spcBef>
            </a:pPr>
            <a:r>
              <a:rPr lang="en-GB" sz="2700" b="0" dirty="0"/>
              <a:t>You want to take a random sample of people who live in a particular area.  Why would the electoral register not be a satisfactory sampling frame?</a:t>
            </a:r>
            <a:endParaRPr lang="en-US" sz="2700" b="0" dirty="0"/>
          </a:p>
        </p:txBody>
      </p:sp>
    </p:spTree>
  </p:cSld>
  <p:clrMapOvr>
    <a:masterClrMapping/>
  </p:clrMapOvr>
  <p:transition spd="slow" advClick="0"/>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a:t>Simple random sampling</a:t>
            </a:r>
            <a:endParaRPr lang="en-US"/>
          </a:p>
        </p:txBody>
      </p:sp>
      <p:sp>
        <p:nvSpPr>
          <p:cNvPr id="278531" name="Rectangle 3"/>
          <p:cNvSpPr>
            <a:spLocks noGrp="1" noChangeArrowheads="1"/>
          </p:cNvSpPr>
          <p:nvPr>
            <p:ph type="body" idx="1"/>
          </p:nvPr>
        </p:nvSpPr>
        <p:spPr>
          <a:xfrm>
            <a:off x="950913" y="1365250"/>
            <a:ext cx="8031162" cy="5227638"/>
          </a:xfrm>
        </p:spPr>
        <p:txBody>
          <a:bodyPr>
            <a:noAutofit/>
          </a:bodyPr>
          <a:lstStyle/>
          <a:p>
            <a:pPr marL="0" indent="0">
              <a:spcBef>
                <a:spcPts val="600"/>
              </a:spcBef>
            </a:pPr>
            <a:r>
              <a:rPr lang="en-GB" sz="2700" b="0" dirty="0"/>
              <a:t>Individuals are randomly drawn from the population at large. </a:t>
            </a:r>
          </a:p>
          <a:p>
            <a:pPr marL="0" indent="0">
              <a:spcBef>
                <a:spcPts val="600"/>
              </a:spcBef>
            </a:pPr>
            <a:r>
              <a:rPr lang="en-GB" sz="2700" b="0" dirty="0"/>
              <a:t>All the members of the population have a known and equal chance of being included in the sample.  </a:t>
            </a:r>
          </a:p>
          <a:p>
            <a:pPr marL="0" indent="0">
              <a:spcBef>
                <a:spcPts val="600"/>
              </a:spcBef>
            </a:pPr>
            <a:r>
              <a:rPr lang="en-GB" sz="2700" b="0" dirty="0" smtClean="0"/>
              <a:t>Works </a:t>
            </a:r>
            <a:r>
              <a:rPr lang="en-GB" sz="2700" b="0" dirty="0"/>
              <a:t>well when dealing with relatively small populations. </a:t>
            </a:r>
          </a:p>
          <a:p>
            <a:pPr marL="0" indent="0">
              <a:spcBef>
                <a:spcPts val="600"/>
              </a:spcBef>
            </a:pPr>
            <a:r>
              <a:rPr lang="en-GB" sz="2700" b="0" dirty="0"/>
              <a:t>Must be able to obtain a list of all the people in a population (sampling frame).</a:t>
            </a:r>
            <a:endParaRPr lang="en-US" sz="2700" b="0" dirty="0"/>
          </a:p>
        </p:txBody>
      </p:sp>
    </p:spTree>
  </p:cSld>
  <p:clrMapOvr>
    <a:masterClrMapping/>
  </p:clrMapOvr>
  <p:transition spd="slow" advClick="0"/>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dirty="0"/>
              <a:t>Simple random </a:t>
            </a:r>
            <a:r>
              <a:rPr lang="en-GB" dirty="0" smtClean="0"/>
              <a:t>sampling - Example</a:t>
            </a:r>
            <a:endParaRPr lang="en-US" dirty="0"/>
          </a:p>
        </p:txBody>
      </p:sp>
      <p:sp>
        <p:nvSpPr>
          <p:cNvPr id="278531" name="Rectangle 3"/>
          <p:cNvSpPr>
            <a:spLocks noGrp="1" noChangeArrowheads="1"/>
          </p:cNvSpPr>
          <p:nvPr>
            <p:ph type="body" idx="1"/>
          </p:nvPr>
        </p:nvSpPr>
        <p:spPr>
          <a:xfrm>
            <a:off x="950913" y="1365250"/>
            <a:ext cx="8031162" cy="5227638"/>
          </a:xfrm>
        </p:spPr>
        <p:txBody>
          <a:bodyPr>
            <a:noAutofit/>
          </a:bodyPr>
          <a:lstStyle/>
          <a:p>
            <a:pPr marL="0" indent="0">
              <a:spcBef>
                <a:spcPts val="600"/>
              </a:spcBef>
            </a:pPr>
            <a:r>
              <a:rPr lang="en-GB" sz="2700" b="0" dirty="0" smtClean="0"/>
              <a:t>If </a:t>
            </a:r>
            <a:r>
              <a:rPr lang="en-GB" sz="2700" b="0" dirty="0"/>
              <a:t>we were researching current student attitudes to a module, we could write all class members’ names (the population) onto individual slips of paper, place them in a box, and shake the box thoroughly to mix them </a:t>
            </a:r>
            <a:r>
              <a:rPr lang="en-GB" sz="2700" b="0" dirty="0" smtClean="0"/>
              <a:t>up.</a:t>
            </a:r>
          </a:p>
          <a:p>
            <a:pPr marL="0" indent="0">
              <a:spcBef>
                <a:spcPts val="600"/>
              </a:spcBef>
            </a:pPr>
            <a:r>
              <a:rPr lang="en-GB" sz="2700" b="0" dirty="0" smtClean="0"/>
              <a:t>A </a:t>
            </a:r>
            <a:r>
              <a:rPr lang="en-GB" sz="2700" b="0" dirty="0"/>
              <a:t>blindfolded person drawing successive slips of paper from the box would be taking a random sample from the population. </a:t>
            </a:r>
          </a:p>
        </p:txBody>
      </p:sp>
    </p:spTree>
  </p:cSld>
  <p:clrMapOvr>
    <a:masterClrMapping/>
  </p:clrMapOvr>
  <p:transition spd="slow" advClick="0"/>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GB" dirty="0"/>
              <a:t>Systematic sampling</a:t>
            </a:r>
            <a:endParaRPr lang="en-US" dirty="0"/>
          </a:p>
        </p:txBody>
      </p:sp>
      <p:sp>
        <p:nvSpPr>
          <p:cNvPr id="279555" name="Rectangle 3"/>
          <p:cNvSpPr>
            <a:spLocks noGrp="1" noChangeArrowheads="1"/>
          </p:cNvSpPr>
          <p:nvPr>
            <p:ph type="body" idx="1"/>
          </p:nvPr>
        </p:nvSpPr>
        <p:spPr>
          <a:xfrm>
            <a:off x="551543" y="1365250"/>
            <a:ext cx="8430532" cy="4576763"/>
          </a:xfrm>
        </p:spPr>
        <p:txBody>
          <a:bodyPr>
            <a:normAutofit/>
          </a:bodyPr>
          <a:lstStyle/>
          <a:p>
            <a:pPr marL="0" indent="0">
              <a:spcBef>
                <a:spcPts val="600"/>
              </a:spcBef>
            </a:pPr>
            <a:r>
              <a:rPr lang="en-GB" sz="2500" b="0" dirty="0" smtClean="0"/>
              <a:t>A regular pattern is used to choose the sample. </a:t>
            </a:r>
          </a:p>
          <a:p>
            <a:pPr marL="0" indent="0">
              <a:spcBef>
                <a:spcPts val="600"/>
              </a:spcBef>
            </a:pPr>
            <a:r>
              <a:rPr lang="en-GB" sz="2500" b="0" dirty="0" smtClean="0"/>
              <a:t>Every item in the population is listed, a starting point chosen at random, and then every nth item selected. </a:t>
            </a:r>
          </a:p>
          <a:p>
            <a:pPr marL="0" indent="0">
              <a:spcBef>
                <a:spcPts val="600"/>
              </a:spcBef>
            </a:pPr>
            <a:r>
              <a:rPr lang="en-GB" sz="2500" b="0" dirty="0" smtClean="0"/>
              <a:t>This is simpler and quicker but may not be representative.</a:t>
            </a:r>
            <a:endParaRPr lang="en-GB" sz="2500" b="0" dirty="0"/>
          </a:p>
          <a:p>
            <a:pPr marL="261938" indent="-261938">
              <a:spcBef>
                <a:spcPts val="600"/>
              </a:spcBef>
              <a:buClr>
                <a:schemeClr val="accent2"/>
              </a:buClr>
              <a:buFont typeface="Wingdings" pitchFamily="2" charset="2"/>
              <a:buChar char="§"/>
            </a:pPr>
            <a:r>
              <a:rPr lang="en-GB" sz="2300" b="0" dirty="0"/>
              <a:t>Care must be taken to ensure that there is no regular pattern to the </a:t>
            </a:r>
            <a:r>
              <a:rPr lang="en-GB" sz="2300" b="0" dirty="0" smtClean="0"/>
              <a:t>population, which could </a:t>
            </a:r>
            <a:r>
              <a:rPr lang="en-GB" sz="2300" b="0" dirty="0"/>
              <a:t>lead to a biased sample.  </a:t>
            </a:r>
            <a:endParaRPr lang="en-GB" sz="2300" b="0" dirty="0" smtClean="0"/>
          </a:p>
          <a:p>
            <a:pPr marL="261938" indent="-261938">
              <a:spcBef>
                <a:spcPts val="600"/>
              </a:spcBef>
              <a:buClr>
                <a:schemeClr val="accent2"/>
              </a:buClr>
              <a:buFont typeface="Wingdings" pitchFamily="2" charset="2"/>
              <a:buChar char="§"/>
            </a:pPr>
            <a:r>
              <a:rPr lang="en-GB" sz="2300" b="0" dirty="0" smtClean="0"/>
              <a:t>For </a:t>
            </a:r>
            <a:r>
              <a:rPr lang="en-GB" sz="2300" b="0" dirty="0"/>
              <a:t>example, if a list of married couples always shows the groom’s name first, then any </a:t>
            </a:r>
            <a:r>
              <a:rPr lang="en-GB" sz="2300" b="0" i="1" dirty="0"/>
              <a:t>even</a:t>
            </a:r>
            <a:r>
              <a:rPr lang="en-GB" sz="2300" b="0" dirty="0"/>
              <a:t> sampling interval will produce a string of all male or all female contacts.</a:t>
            </a:r>
            <a:endParaRPr lang="en-US" sz="2300" b="0" dirty="0"/>
          </a:p>
        </p:txBody>
      </p:sp>
    </p:spTree>
  </p:cSld>
  <p:clrMapOvr>
    <a:masterClrMapping/>
  </p:clrMapOvr>
  <p:transition spd="slow" advClick="0"/>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a:t>Stratified sampling</a:t>
            </a:r>
            <a:endParaRPr lang="en-US"/>
          </a:p>
        </p:txBody>
      </p:sp>
      <p:sp>
        <p:nvSpPr>
          <p:cNvPr id="280579" name="Rectangle 3"/>
          <p:cNvSpPr>
            <a:spLocks noGrp="1" noChangeArrowheads="1"/>
          </p:cNvSpPr>
          <p:nvPr>
            <p:ph type="body" idx="1"/>
          </p:nvPr>
        </p:nvSpPr>
        <p:spPr>
          <a:xfrm>
            <a:off x="863600" y="1365250"/>
            <a:ext cx="8118475" cy="5359400"/>
          </a:xfrm>
        </p:spPr>
        <p:txBody>
          <a:bodyPr>
            <a:normAutofit/>
          </a:bodyPr>
          <a:lstStyle/>
          <a:p>
            <a:pPr marL="0" indent="0">
              <a:spcBef>
                <a:spcPts val="600"/>
              </a:spcBef>
            </a:pPr>
            <a:r>
              <a:rPr lang="en-GB" sz="2500" b="0" dirty="0" smtClean="0"/>
              <a:t>The population is divided into categories (strata) by age, gender, social class, etc.</a:t>
            </a:r>
          </a:p>
          <a:p>
            <a:pPr marL="0" indent="0">
              <a:spcBef>
                <a:spcPts val="600"/>
              </a:spcBef>
            </a:pPr>
            <a:r>
              <a:rPr lang="en-GB" sz="2500" b="0" dirty="0" smtClean="0"/>
              <a:t>Then a random sample is chosen from each category remembering to maintain the same proportions as the whole population.</a:t>
            </a:r>
          </a:p>
          <a:p>
            <a:pPr marL="0" indent="0">
              <a:spcBef>
                <a:spcPts val="600"/>
              </a:spcBef>
            </a:pPr>
            <a:r>
              <a:rPr lang="en-GB" sz="2500" b="0" dirty="0" smtClean="0"/>
              <a:t>Ensures </a:t>
            </a:r>
            <a:r>
              <a:rPr lang="en-GB" sz="2500" b="0" dirty="0"/>
              <a:t>the sample is representative of the population, </a:t>
            </a:r>
            <a:endParaRPr lang="en-GB" sz="2500" b="0" dirty="0" smtClean="0"/>
          </a:p>
          <a:p>
            <a:pPr marL="0" indent="0">
              <a:spcBef>
                <a:spcPts val="600"/>
              </a:spcBef>
            </a:pPr>
            <a:r>
              <a:rPr lang="en-GB" sz="2500" b="0" dirty="0" smtClean="0"/>
              <a:t>However</a:t>
            </a:r>
            <a:r>
              <a:rPr lang="en-GB" sz="2500" b="0" dirty="0"/>
              <a:t>, sampling frames do not always contain the information necessary to allow stratification to be applied.</a:t>
            </a:r>
            <a:endParaRPr lang="en-US" sz="2500" b="0" dirty="0"/>
          </a:p>
        </p:txBody>
      </p:sp>
    </p:spTree>
  </p:cSld>
  <p:clrMapOvr>
    <a:masterClrMapping/>
  </p:clrMapOvr>
  <p:transition spd="slow" advClick="0"/>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dirty="0"/>
              <a:t>Stratified </a:t>
            </a:r>
            <a:r>
              <a:rPr lang="en-GB" dirty="0" smtClean="0"/>
              <a:t>sampling - Example</a:t>
            </a:r>
            <a:endParaRPr lang="en-US" dirty="0"/>
          </a:p>
        </p:txBody>
      </p:sp>
      <p:sp>
        <p:nvSpPr>
          <p:cNvPr id="280579" name="Rectangle 3"/>
          <p:cNvSpPr>
            <a:spLocks noGrp="1" noChangeArrowheads="1"/>
          </p:cNvSpPr>
          <p:nvPr>
            <p:ph type="body" idx="1"/>
          </p:nvPr>
        </p:nvSpPr>
        <p:spPr>
          <a:xfrm>
            <a:off x="275771" y="1088571"/>
            <a:ext cx="8706305" cy="5636079"/>
          </a:xfrm>
        </p:spPr>
        <p:txBody>
          <a:bodyPr>
            <a:normAutofit/>
          </a:bodyPr>
          <a:lstStyle/>
          <a:p>
            <a:pPr marL="0" indent="0">
              <a:spcBef>
                <a:spcPts val="600"/>
              </a:spcBef>
            </a:pPr>
            <a:r>
              <a:rPr lang="en-GB" sz="2200" b="0" dirty="0" smtClean="0"/>
              <a:t>In </a:t>
            </a:r>
            <a:r>
              <a:rPr lang="en-GB" sz="2200" b="0" dirty="0"/>
              <a:t>a random sample of all computing professionals in the UK, it is possible that the entire sample might consist of computing professionals who work in commercial </a:t>
            </a:r>
            <a:r>
              <a:rPr lang="en-GB" sz="2200" b="0" dirty="0" smtClean="0"/>
              <a:t>companies, excluding those who </a:t>
            </a:r>
            <a:r>
              <a:rPr lang="en-GB" sz="2200" b="0" dirty="0"/>
              <a:t>are lecturers, </a:t>
            </a:r>
            <a:r>
              <a:rPr lang="en-GB" sz="2200" b="0" dirty="0" smtClean="0"/>
              <a:t>in </a:t>
            </a:r>
            <a:r>
              <a:rPr lang="en-GB" sz="2200" b="0" dirty="0"/>
              <a:t>the public sector </a:t>
            </a:r>
            <a:r>
              <a:rPr lang="en-GB" sz="2200" b="0" dirty="0" smtClean="0"/>
              <a:t>or research </a:t>
            </a:r>
            <a:r>
              <a:rPr lang="en-GB" sz="2200" b="0" dirty="0"/>
              <a:t>agencies.  </a:t>
            </a:r>
          </a:p>
          <a:p>
            <a:pPr marL="0" indent="0">
              <a:spcBef>
                <a:spcPts val="600"/>
              </a:spcBef>
            </a:pPr>
            <a:r>
              <a:rPr lang="en-GB" sz="2200" b="0" dirty="0" smtClean="0"/>
              <a:t>Stratified sampling removes </a:t>
            </a:r>
            <a:r>
              <a:rPr lang="en-GB" sz="2200" b="0" dirty="0"/>
              <a:t>this possibility by taking random samples from each category, the number in each sample being proportional to the total number in each category. </a:t>
            </a:r>
          </a:p>
          <a:p>
            <a:pPr marL="261938" lvl="1" indent="-261938">
              <a:spcBef>
                <a:spcPts val="600"/>
              </a:spcBef>
            </a:pPr>
            <a:r>
              <a:rPr lang="en-GB" sz="2200" dirty="0"/>
              <a:t>If 59% of all computing professionals work in commercial companies, 59% of the sample will be from this category. </a:t>
            </a:r>
          </a:p>
          <a:p>
            <a:pPr marL="261938" lvl="1" indent="-261938">
              <a:spcBef>
                <a:spcPts val="600"/>
              </a:spcBef>
            </a:pPr>
            <a:r>
              <a:rPr lang="en-GB" sz="2200" dirty="0"/>
              <a:t>If 3% of all computing professionals are lecturers, then 3% of the sample will be lecturers, and so on.  </a:t>
            </a:r>
          </a:p>
        </p:txBody>
      </p:sp>
    </p:spTree>
  </p:cSld>
  <p:clrMapOvr>
    <a:masterClrMapping/>
  </p:clrMapOvr>
  <p:transition spd="slow" advClick="0"/>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GB"/>
              <a:t>Cluster sampling</a:t>
            </a:r>
            <a:endParaRPr lang="en-US"/>
          </a:p>
        </p:txBody>
      </p:sp>
      <p:sp>
        <p:nvSpPr>
          <p:cNvPr id="281603" name="Rectangle 3"/>
          <p:cNvSpPr>
            <a:spLocks noGrp="1" noChangeArrowheads="1"/>
          </p:cNvSpPr>
          <p:nvPr>
            <p:ph type="body" idx="1"/>
          </p:nvPr>
        </p:nvSpPr>
        <p:spPr>
          <a:xfrm>
            <a:off x="537029" y="1365250"/>
            <a:ext cx="8445046" cy="5326063"/>
          </a:xfrm>
        </p:spPr>
        <p:txBody>
          <a:bodyPr>
            <a:normAutofit/>
          </a:bodyPr>
          <a:lstStyle/>
          <a:p>
            <a:pPr marL="0" indent="0">
              <a:spcBef>
                <a:spcPts val="600"/>
              </a:spcBef>
            </a:pPr>
            <a:r>
              <a:rPr lang="en-GB" sz="2200" b="0" dirty="0" smtClean="0"/>
              <a:t>The population is divided in to groups or clusters. </a:t>
            </a:r>
          </a:p>
          <a:p>
            <a:pPr marL="0" indent="0">
              <a:spcBef>
                <a:spcPts val="600"/>
              </a:spcBef>
            </a:pPr>
            <a:r>
              <a:rPr lang="en-GB" sz="2200" b="0" dirty="0" smtClean="0"/>
              <a:t>Then a random sample of clusters is chosen and then every item in the cluster is surveyed. </a:t>
            </a:r>
          </a:p>
          <a:p>
            <a:pPr marL="0" indent="0">
              <a:spcBef>
                <a:spcPts val="600"/>
              </a:spcBef>
            </a:pPr>
            <a:r>
              <a:rPr lang="en-GB" sz="2200" b="0" dirty="0" smtClean="0"/>
              <a:t>By getting a large number of small clusters the sample could maintain a representative level. </a:t>
            </a:r>
          </a:p>
          <a:p>
            <a:pPr marL="0" lvl="1" indent="0">
              <a:spcBef>
                <a:spcPts val="600"/>
              </a:spcBef>
              <a:buClrTx/>
              <a:buNone/>
            </a:pPr>
            <a:r>
              <a:rPr lang="en-GB" sz="2200" dirty="0" smtClean="0"/>
              <a:t>However, care should be exercised as the sample may not be truly representative of the population.</a:t>
            </a:r>
          </a:p>
          <a:p>
            <a:pPr marL="261938" lvl="1" indent="-261938">
              <a:spcBef>
                <a:spcPts val="600"/>
              </a:spcBef>
            </a:pPr>
            <a:r>
              <a:rPr lang="en-GB" sz="2200" dirty="0" smtClean="0"/>
              <a:t>E.g</a:t>
            </a:r>
            <a:r>
              <a:rPr lang="en-GB" sz="2200" dirty="0"/>
              <a:t>. the staff of the computing unit at the Swansea Benefits Agency may be taken as a sample of all computing unit Benefits Agency staff in Wales and </a:t>
            </a:r>
            <a:r>
              <a:rPr lang="en-GB" sz="2200" i="1" dirty="0"/>
              <a:t>all</a:t>
            </a:r>
            <a:r>
              <a:rPr lang="en-GB" sz="2200" dirty="0"/>
              <a:t> staff interviewed. </a:t>
            </a:r>
          </a:p>
        </p:txBody>
      </p:sp>
    </p:spTree>
  </p:cSld>
  <p:clrMapOvr>
    <a:masterClrMapping/>
  </p:clrMapOvr>
  <p:transition spd="slow" advClick="0"/>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626" name="Rectangle 2"/>
          <p:cNvSpPr>
            <a:spLocks noGrp="1" noChangeArrowheads="1"/>
          </p:cNvSpPr>
          <p:nvPr>
            <p:ph type="title"/>
          </p:nvPr>
        </p:nvSpPr>
        <p:spPr/>
        <p:txBody>
          <a:bodyPr/>
          <a:lstStyle/>
          <a:p>
            <a:r>
              <a:rPr lang="en-GB"/>
              <a:t>Student activity 2</a:t>
            </a:r>
            <a:endParaRPr lang="en-US"/>
          </a:p>
        </p:txBody>
      </p:sp>
      <p:sp>
        <p:nvSpPr>
          <p:cNvPr id="282627" name="Rectangle 3"/>
          <p:cNvSpPr>
            <a:spLocks noGrp="1" noChangeArrowheads="1"/>
          </p:cNvSpPr>
          <p:nvPr>
            <p:ph type="body" idx="1"/>
          </p:nvPr>
        </p:nvSpPr>
        <p:spPr>
          <a:xfrm>
            <a:off x="508000" y="1100628"/>
            <a:ext cx="8011886" cy="3579849"/>
          </a:xfrm>
        </p:spPr>
        <p:txBody>
          <a:bodyPr>
            <a:noAutofit/>
          </a:bodyPr>
          <a:lstStyle/>
          <a:p>
            <a:pPr marL="0" indent="0">
              <a:spcBef>
                <a:spcPts val="600"/>
              </a:spcBef>
            </a:pPr>
            <a:r>
              <a:rPr lang="en-GB" sz="2500" b="0" dirty="0"/>
              <a:t>A software company carries out a national survey of adults’ usage of word-processing software.  </a:t>
            </a:r>
          </a:p>
          <a:p>
            <a:pPr marL="261938" lvl="1" indent="-261938">
              <a:spcBef>
                <a:spcPts val="600"/>
              </a:spcBef>
            </a:pPr>
            <a:r>
              <a:rPr lang="en-GB" sz="2200" dirty="0"/>
              <a:t>To reduce travelling costs, the country is first divided into constituencies.  A sample of 50 constituencies is then selected at random.  </a:t>
            </a:r>
          </a:p>
          <a:p>
            <a:pPr marL="261938" lvl="1" indent="-261938">
              <a:spcBef>
                <a:spcPts val="600"/>
              </a:spcBef>
            </a:pPr>
            <a:r>
              <a:rPr lang="en-GB" sz="2200" dirty="0"/>
              <a:t>Within each of these constituencies, 5 polling districts are selected, again using random techniques.  </a:t>
            </a:r>
          </a:p>
          <a:p>
            <a:pPr marL="261938" lvl="1" indent="-261938">
              <a:spcBef>
                <a:spcPts val="600"/>
              </a:spcBef>
            </a:pPr>
            <a:r>
              <a:rPr lang="en-GB" sz="2200" dirty="0"/>
              <a:t>Interviewers will visit a random selection of 30 people on the electoral register in each of the districts selected.  </a:t>
            </a:r>
          </a:p>
          <a:p>
            <a:pPr marL="0" indent="0">
              <a:spcBef>
                <a:spcPts val="600"/>
              </a:spcBef>
            </a:pPr>
            <a:r>
              <a:rPr lang="en-GB" sz="2500" b="0" dirty="0" smtClean="0"/>
              <a:t>Which </a:t>
            </a:r>
            <a:r>
              <a:rPr lang="en-GB" sz="2500" b="0" dirty="0"/>
              <a:t>sampling method is the software company using?</a:t>
            </a:r>
            <a:endParaRPr lang="en-US" sz="2500" b="0" dirty="0"/>
          </a:p>
        </p:txBody>
      </p:sp>
    </p:spTree>
  </p:cSld>
  <p:clrMapOvr>
    <a:masterClrMapping/>
  </p:clrMapOvr>
  <p:transition spd="slow" advClick="0"/>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lstStyle/>
          <a:p>
            <a:r>
              <a:rPr lang="en-GB" dirty="0"/>
              <a:t>2.  Non-probability (non-random) samples</a:t>
            </a:r>
            <a:endParaRPr lang="en-US" dirty="0"/>
          </a:p>
        </p:txBody>
      </p:sp>
      <p:sp>
        <p:nvSpPr>
          <p:cNvPr id="283651" name="Rectangle 3"/>
          <p:cNvSpPr>
            <a:spLocks noGrp="1" noChangeArrowheads="1"/>
          </p:cNvSpPr>
          <p:nvPr>
            <p:ph type="body" idx="1"/>
          </p:nvPr>
        </p:nvSpPr>
        <p:spPr/>
        <p:txBody>
          <a:bodyPr>
            <a:noAutofit/>
          </a:bodyPr>
          <a:lstStyle/>
          <a:p>
            <a:pPr marL="0" indent="0">
              <a:spcBef>
                <a:spcPts val="600"/>
              </a:spcBef>
            </a:pPr>
            <a:r>
              <a:rPr lang="en-GB" sz="2700" b="0" dirty="0"/>
              <a:t>Non-random sampling is used when a sampling frame cannot be established.</a:t>
            </a:r>
          </a:p>
          <a:p>
            <a:pPr marL="0" indent="0">
              <a:spcBef>
                <a:spcPts val="600"/>
              </a:spcBef>
            </a:pPr>
            <a:endParaRPr lang="en-GB" sz="2700" b="0" dirty="0"/>
          </a:p>
          <a:p>
            <a:pPr marL="0" indent="0">
              <a:spcBef>
                <a:spcPts val="600"/>
              </a:spcBef>
            </a:pPr>
            <a:r>
              <a:rPr lang="en-GB" sz="2700" b="0" dirty="0"/>
              <a:t>Non-random sampling techniques include:</a:t>
            </a:r>
          </a:p>
          <a:p>
            <a:pPr marL="261938" lvl="1" indent="-261938">
              <a:spcBef>
                <a:spcPts val="600"/>
              </a:spcBef>
            </a:pPr>
            <a:r>
              <a:rPr lang="en-GB" sz="2700" dirty="0"/>
              <a:t>Convenience</a:t>
            </a:r>
          </a:p>
          <a:p>
            <a:pPr marL="261938" lvl="1" indent="-261938">
              <a:spcBef>
                <a:spcPts val="600"/>
              </a:spcBef>
            </a:pPr>
            <a:r>
              <a:rPr lang="en-GB" sz="2700" dirty="0" smtClean="0"/>
              <a:t>Quota</a:t>
            </a:r>
          </a:p>
          <a:p>
            <a:pPr marL="261938" lvl="1" indent="-261938">
              <a:spcBef>
                <a:spcPts val="600"/>
              </a:spcBef>
            </a:pPr>
            <a:r>
              <a:rPr lang="en-GB" sz="2700" dirty="0" smtClean="0"/>
              <a:t>Judgement </a:t>
            </a:r>
            <a:r>
              <a:rPr lang="en-GB" sz="2700" dirty="0"/>
              <a:t>/ purposive</a:t>
            </a:r>
          </a:p>
          <a:p>
            <a:pPr marL="0" lvl="1" indent="0">
              <a:spcBef>
                <a:spcPts val="600"/>
              </a:spcBef>
            </a:pPr>
            <a:endParaRPr lang="en-US" sz="2700" dirty="0"/>
          </a:p>
        </p:txBody>
      </p:sp>
    </p:spTree>
  </p:cSld>
  <p:clrMapOvr>
    <a:masterClrMapping/>
  </p:clrMapOvr>
  <p:transition spd="slow" advClick="0"/>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p:txBody>
          <a:bodyPr/>
          <a:lstStyle/>
          <a:p>
            <a:r>
              <a:rPr lang="en-GB"/>
              <a:t>Convenience sampling</a:t>
            </a:r>
            <a:endParaRPr lang="en-US"/>
          </a:p>
        </p:txBody>
      </p:sp>
      <p:sp>
        <p:nvSpPr>
          <p:cNvPr id="284675" name="Rectangle 3"/>
          <p:cNvSpPr>
            <a:spLocks noGrp="1" noChangeArrowheads="1"/>
          </p:cNvSpPr>
          <p:nvPr>
            <p:ph type="body" idx="1"/>
          </p:nvPr>
        </p:nvSpPr>
        <p:spPr>
          <a:xfrm>
            <a:off x="822960" y="1100628"/>
            <a:ext cx="7827554" cy="3579849"/>
          </a:xfrm>
        </p:spPr>
        <p:txBody>
          <a:bodyPr>
            <a:noAutofit/>
          </a:bodyPr>
          <a:lstStyle/>
          <a:p>
            <a:pPr marL="0" indent="0">
              <a:spcBef>
                <a:spcPts val="600"/>
              </a:spcBef>
            </a:pPr>
            <a:r>
              <a:rPr lang="en-GB" sz="2500" b="0" dirty="0"/>
              <a:t>The researcher chooses the most convenient population, which may be the researcher’s friends, work colleagues or simply people interviewed on the street.  </a:t>
            </a:r>
          </a:p>
          <a:p>
            <a:pPr marL="0" indent="0">
              <a:spcBef>
                <a:spcPts val="600"/>
              </a:spcBef>
            </a:pPr>
            <a:r>
              <a:rPr lang="en-GB" sz="2500" b="0" dirty="0"/>
              <a:t>Convenience sampling is the least expensive and least time consuming of the sampling methods but has many potential sources of bias, including respondent bias.  </a:t>
            </a:r>
          </a:p>
          <a:p>
            <a:pPr marL="0" indent="0">
              <a:spcBef>
                <a:spcPts val="600"/>
              </a:spcBef>
            </a:pPr>
            <a:r>
              <a:rPr lang="en-GB" sz="2500" b="0" dirty="0"/>
              <a:t>Convenience samples are not representative of any definable population and should not be used to generalise to a particular population.</a:t>
            </a:r>
            <a:endParaRPr lang="en-US" sz="2500" b="0" dirty="0"/>
          </a:p>
        </p:txBody>
      </p:sp>
    </p:spTree>
  </p:cSld>
  <p:clrMapOvr>
    <a:masterClrMapping/>
  </p:clrMapOvr>
  <p:transition spd="slow" advClick="0"/>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a:xfrm>
            <a:off x="769257" y="365760"/>
            <a:ext cx="7574643" cy="548640"/>
          </a:xfrm>
        </p:spPr>
        <p:txBody>
          <a:bodyPr/>
          <a:lstStyle/>
          <a:p>
            <a:r>
              <a:rPr lang="en-GB" dirty="0"/>
              <a:t>Judgement / purposive sampling</a:t>
            </a:r>
            <a:endParaRPr lang="en-US" dirty="0"/>
          </a:p>
        </p:txBody>
      </p:sp>
      <p:sp>
        <p:nvSpPr>
          <p:cNvPr id="285699" name="Rectangle 3"/>
          <p:cNvSpPr>
            <a:spLocks noGrp="1" noChangeArrowheads="1"/>
          </p:cNvSpPr>
          <p:nvPr>
            <p:ph type="body" idx="1"/>
          </p:nvPr>
        </p:nvSpPr>
        <p:spPr>
          <a:xfrm>
            <a:off x="740229" y="1100628"/>
            <a:ext cx="7823199" cy="3579849"/>
          </a:xfrm>
        </p:spPr>
        <p:txBody>
          <a:bodyPr>
            <a:noAutofit/>
          </a:bodyPr>
          <a:lstStyle/>
          <a:p>
            <a:pPr marL="0" indent="0">
              <a:spcBef>
                <a:spcPts val="600"/>
              </a:spcBef>
            </a:pPr>
            <a:r>
              <a:rPr lang="en-GB" sz="2500" b="0" dirty="0"/>
              <a:t>Judgement sampling is a form of convenience sampling in which the researcher, exercising judgement or expertise, chooses the sample, believing the sample to be representative of the population (e.g. novice, intermediate and expert computer users). </a:t>
            </a:r>
          </a:p>
          <a:p>
            <a:pPr marL="0" indent="0">
              <a:spcBef>
                <a:spcPts val="600"/>
              </a:spcBef>
            </a:pPr>
            <a:r>
              <a:rPr lang="en-GB" sz="2500" b="0" dirty="0"/>
              <a:t>A purposive sample is where for example, the researcher decides to interview certain people within the firm because of their knowledge and position, even though they may not be representative of the population.  Such samples often yield qualitative data.</a:t>
            </a:r>
            <a:endParaRPr lang="en-US" sz="2500" b="0" dirty="0"/>
          </a:p>
        </p:txBody>
      </p:sp>
    </p:spTree>
  </p:cSld>
  <p:clrMapOvr>
    <a:masterClrMapping/>
  </p:clrMapOvr>
  <p:transition spd="slow" advClick="0"/>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a:xfrm>
            <a:off x="595085" y="365760"/>
            <a:ext cx="7748815" cy="548640"/>
          </a:xfrm>
        </p:spPr>
        <p:txBody>
          <a:bodyPr/>
          <a:lstStyle/>
          <a:p>
            <a:r>
              <a:rPr lang="en-GB" dirty="0"/>
              <a:t>Quota sampling</a:t>
            </a:r>
            <a:endParaRPr lang="en-US" dirty="0"/>
          </a:p>
        </p:txBody>
      </p:sp>
      <p:sp>
        <p:nvSpPr>
          <p:cNvPr id="286723" name="Rectangle 3"/>
          <p:cNvSpPr>
            <a:spLocks noGrp="1" noChangeArrowheads="1"/>
          </p:cNvSpPr>
          <p:nvPr>
            <p:ph type="body" idx="1"/>
          </p:nvPr>
        </p:nvSpPr>
        <p:spPr>
          <a:xfrm>
            <a:off x="566057" y="1100628"/>
            <a:ext cx="7982857" cy="3579849"/>
          </a:xfrm>
        </p:spPr>
        <p:txBody>
          <a:bodyPr>
            <a:noAutofit/>
          </a:bodyPr>
          <a:lstStyle/>
          <a:p>
            <a:pPr marL="0" indent="0">
              <a:spcBef>
                <a:spcPts val="600"/>
              </a:spcBef>
            </a:pPr>
            <a:r>
              <a:rPr lang="en-GB" sz="2700" b="0" dirty="0"/>
              <a:t>Used extensively in street interviewing.  </a:t>
            </a:r>
          </a:p>
          <a:p>
            <a:pPr marL="0" indent="0">
              <a:spcBef>
                <a:spcPts val="600"/>
              </a:spcBef>
            </a:pPr>
            <a:r>
              <a:rPr lang="en-GB" sz="2700" b="0" dirty="0"/>
              <a:t>It uses control characteristics, or quotas, of population elements such as age or gender, which are representative of the population.  </a:t>
            </a:r>
          </a:p>
          <a:p>
            <a:pPr marL="261938" indent="-261938">
              <a:spcBef>
                <a:spcPts val="600"/>
              </a:spcBef>
              <a:buClr>
                <a:schemeClr val="accent2"/>
              </a:buClr>
              <a:buFont typeface="Wingdings" pitchFamily="2" charset="2"/>
              <a:buChar char="§"/>
            </a:pPr>
            <a:r>
              <a:rPr lang="en-GB" sz="2500" b="0" dirty="0"/>
              <a:t>For example, if you are surveying about a </a:t>
            </a:r>
            <a:r>
              <a:rPr lang="en-GB" sz="2500" b="0" dirty="0" smtClean="0"/>
              <a:t>new product</a:t>
            </a:r>
            <a:r>
              <a:rPr lang="en-GB" sz="2500" b="0" dirty="0"/>
              <a:t>, and you know 90% of users are under 25, you may decide that 90% of your sample will be under 25. Respondents with these quota characteristics are selected on the basis of convenience or judgement.</a:t>
            </a:r>
            <a:endParaRPr lang="en-US" sz="2500" b="0" dirty="0"/>
          </a:p>
        </p:txBody>
      </p:sp>
    </p:spTree>
  </p:cSld>
  <p:clrMapOvr>
    <a:masterClrMapping/>
  </p:clrMapOvr>
  <p:transition spd="slow" advClick="0"/>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749" name="Rectangle 5"/>
          <p:cNvSpPr>
            <a:spLocks noGrp="1" noChangeArrowheads="1"/>
          </p:cNvSpPr>
          <p:nvPr>
            <p:ph type="title"/>
          </p:nvPr>
        </p:nvSpPr>
        <p:spPr/>
        <p:txBody>
          <a:bodyPr/>
          <a:lstStyle/>
          <a:p>
            <a:r>
              <a:rPr lang="en-GB">
                <a:solidFill>
                  <a:schemeClr val="tx1"/>
                </a:solidFill>
              </a:rPr>
              <a:t>Student activity 3</a:t>
            </a:r>
            <a:endParaRPr lang="en-US">
              <a:solidFill>
                <a:schemeClr val="tx1"/>
              </a:solidFill>
            </a:endParaRPr>
          </a:p>
        </p:txBody>
      </p:sp>
      <p:graphicFrame>
        <p:nvGraphicFramePr>
          <p:cNvPr id="287748" name="Object 4"/>
          <p:cNvGraphicFramePr>
            <a:graphicFrameLocks noGrp="1" noChangeAspect="1"/>
          </p:cNvGraphicFramePr>
          <p:nvPr>
            <p:ph idx="1"/>
          </p:nvPr>
        </p:nvGraphicFramePr>
        <p:xfrm>
          <a:off x="1235075" y="2193480"/>
          <a:ext cx="6926263" cy="5734050"/>
        </p:xfrm>
        <a:graphic>
          <a:graphicData uri="http://schemas.openxmlformats.org/presentationml/2006/ole">
            <mc:AlternateContent xmlns:mc="http://schemas.openxmlformats.org/markup-compatibility/2006">
              <mc:Choice xmlns:v="urn:schemas-microsoft-com:vml" Requires="v">
                <p:oleObj spid="_x0000_s1027" name="Document" r:id="rId4" imgW="6999628" imgH="5794726" progId="Word.Document.8">
                  <p:embed/>
                </p:oleObj>
              </mc:Choice>
              <mc:Fallback>
                <p:oleObj name="Document" r:id="rId4" imgW="6999628" imgH="5794726" progId="Word.Document.8">
                  <p:embed/>
                  <p:pic>
                    <p:nvPicPr>
                      <p:cNvPr id="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35075" y="2193480"/>
                        <a:ext cx="6926263" cy="573405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287751" name="Text Box 7"/>
          <p:cNvSpPr txBox="1">
            <a:spLocks noChangeArrowheads="1"/>
          </p:cNvSpPr>
          <p:nvPr/>
        </p:nvSpPr>
        <p:spPr bwMode="auto">
          <a:xfrm>
            <a:off x="522514" y="1025533"/>
            <a:ext cx="8059511" cy="1107996"/>
          </a:xfrm>
          <a:prstGeom prst="rect">
            <a:avLst/>
          </a:prstGeom>
          <a:noFill/>
          <a:ln w="9525">
            <a:noFill/>
            <a:miter lim="800000"/>
            <a:headEnd/>
            <a:tailEnd/>
          </a:ln>
          <a:effectLst/>
        </p:spPr>
        <p:txBody>
          <a:bodyPr wrap="square">
            <a:spAutoFit/>
          </a:bodyPr>
          <a:lstStyle/>
          <a:p>
            <a:r>
              <a:rPr lang="en-GB" sz="2200" dirty="0"/>
              <a:t>The number of computing professionals and their gender in each type of work in a particular country are as follows.  </a:t>
            </a:r>
            <a:endParaRPr lang="en-US" sz="2200" dirty="0"/>
          </a:p>
        </p:txBody>
      </p:sp>
      <p:sp>
        <p:nvSpPr>
          <p:cNvPr id="287752" name="Text Box 8"/>
          <p:cNvSpPr txBox="1">
            <a:spLocks noChangeArrowheads="1"/>
          </p:cNvSpPr>
          <p:nvPr/>
        </p:nvSpPr>
        <p:spPr bwMode="auto">
          <a:xfrm>
            <a:off x="504372" y="4019943"/>
            <a:ext cx="8015514" cy="1600200"/>
          </a:xfrm>
          <a:prstGeom prst="rect">
            <a:avLst/>
          </a:prstGeom>
          <a:noFill/>
          <a:ln w="9525">
            <a:noFill/>
            <a:miter lim="800000"/>
            <a:headEnd/>
            <a:tailEnd/>
          </a:ln>
          <a:effectLst/>
        </p:spPr>
        <p:txBody>
          <a:bodyPr wrap="square">
            <a:spAutoFit/>
          </a:bodyPr>
          <a:lstStyle/>
          <a:p>
            <a:r>
              <a:rPr lang="en-GB" sz="2200" dirty="0"/>
              <a:t>What would be the investigator’s quota, assuming that a sample of 200 is required from the total of 2,000 computing professionals?</a:t>
            </a:r>
            <a:endParaRPr lang="en-US" sz="2200" dirty="0"/>
          </a:p>
          <a:p>
            <a:pPr>
              <a:spcBef>
                <a:spcPct val="50000"/>
              </a:spcBef>
            </a:pPr>
            <a:endParaRPr lang="en-US" sz="2200" dirty="0"/>
          </a:p>
        </p:txBody>
      </p:sp>
    </p:spTree>
  </p:cSld>
  <p:clrMapOvr>
    <a:masterClrMapping/>
  </p:clrMapOvr>
  <p:transition spd="slow" advClick="0"/>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a:xfrm>
            <a:off x="449943" y="365760"/>
            <a:ext cx="7893957" cy="548640"/>
          </a:xfrm>
        </p:spPr>
        <p:txBody>
          <a:bodyPr/>
          <a:lstStyle/>
          <a:p>
            <a:r>
              <a:rPr lang="en-GB" dirty="0"/>
              <a:t>Avoiding bias</a:t>
            </a:r>
            <a:endParaRPr lang="en-US" dirty="0"/>
          </a:p>
        </p:txBody>
      </p:sp>
      <p:sp>
        <p:nvSpPr>
          <p:cNvPr id="290819" name="Rectangle 3"/>
          <p:cNvSpPr>
            <a:spLocks noGrp="1" noChangeArrowheads="1"/>
          </p:cNvSpPr>
          <p:nvPr>
            <p:ph type="body" idx="1"/>
          </p:nvPr>
        </p:nvSpPr>
        <p:spPr>
          <a:xfrm>
            <a:off x="348344" y="1190171"/>
            <a:ext cx="8633732" cy="5667829"/>
          </a:xfrm>
        </p:spPr>
        <p:txBody>
          <a:bodyPr>
            <a:noAutofit/>
          </a:bodyPr>
          <a:lstStyle/>
          <a:p>
            <a:pPr marL="0" indent="0">
              <a:spcBef>
                <a:spcPts val="600"/>
              </a:spcBef>
            </a:pPr>
            <a:r>
              <a:rPr lang="en-GB" sz="2300" b="0" dirty="0"/>
              <a:t>If a sample is selected which is not representative, then the results may be biased.  i.e. they will not represent responses in the wider population. </a:t>
            </a:r>
            <a:r>
              <a:rPr lang="en-GB" sz="2300" b="0" dirty="0" smtClean="0"/>
              <a:t>There </a:t>
            </a:r>
            <a:r>
              <a:rPr lang="en-GB" sz="2300" b="0" dirty="0"/>
              <a:t>are three main sources of bias:</a:t>
            </a:r>
          </a:p>
          <a:p>
            <a:pPr marL="0" indent="0">
              <a:spcBef>
                <a:spcPts val="600"/>
              </a:spcBef>
              <a:buFont typeface="Wingdings" pitchFamily="2" charset="2"/>
              <a:buAutoNum type="arabicPeriod"/>
            </a:pPr>
            <a:r>
              <a:rPr lang="en-GB" sz="2300" b="0" i="1" dirty="0" smtClean="0"/>
              <a:t> Incomplete coverage, for example:</a:t>
            </a:r>
            <a:r>
              <a:rPr lang="en-GB" sz="2300" b="0" dirty="0" smtClean="0"/>
              <a:t> </a:t>
            </a:r>
          </a:p>
          <a:p>
            <a:pPr marL="623888" lvl="1" indent="-361950">
              <a:spcBef>
                <a:spcPts val="600"/>
              </a:spcBef>
            </a:pPr>
            <a:r>
              <a:rPr lang="en-GB" sz="2200" dirty="0" smtClean="0"/>
              <a:t>Sampling frame is incomplete</a:t>
            </a:r>
          </a:p>
          <a:p>
            <a:pPr marL="623888" lvl="1" indent="-361950">
              <a:spcBef>
                <a:spcPts val="600"/>
              </a:spcBef>
            </a:pPr>
            <a:r>
              <a:rPr lang="en-GB" sz="2200" dirty="0" smtClean="0"/>
              <a:t>Certain outlying areas are excluded (many UK surveys exclude counties north of the Caledonian canal in Scotland)</a:t>
            </a:r>
          </a:p>
          <a:p>
            <a:pPr marL="623888" lvl="1" indent="-361950">
              <a:spcBef>
                <a:spcPts val="600"/>
              </a:spcBef>
            </a:pPr>
            <a:r>
              <a:rPr lang="en-GB" sz="2200" dirty="0" smtClean="0"/>
              <a:t>The survey method used may place constraints on those that can be sampled, i.e. a telephone survey requires ownership of a telephone!</a:t>
            </a:r>
            <a:endParaRPr lang="en-GB" sz="2200" i="1" dirty="0"/>
          </a:p>
        </p:txBody>
      </p:sp>
    </p:spTree>
  </p:cSld>
  <p:clrMapOvr>
    <a:masterClrMapping/>
  </p:clrMapOvr>
  <p:transition spd="slow" advClick="0"/>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a:xfrm>
            <a:off x="449943" y="365760"/>
            <a:ext cx="7893957" cy="548640"/>
          </a:xfrm>
        </p:spPr>
        <p:txBody>
          <a:bodyPr/>
          <a:lstStyle/>
          <a:p>
            <a:r>
              <a:rPr lang="en-GB" dirty="0"/>
              <a:t>Avoiding bias</a:t>
            </a:r>
            <a:endParaRPr lang="en-US" dirty="0"/>
          </a:p>
        </p:txBody>
      </p:sp>
      <p:sp>
        <p:nvSpPr>
          <p:cNvPr id="290819" name="Rectangle 3"/>
          <p:cNvSpPr>
            <a:spLocks noGrp="1" noChangeArrowheads="1"/>
          </p:cNvSpPr>
          <p:nvPr>
            <p:ph type="body" idx="1"/>
          </p:nvPr>
        </p:nvSpPr>
        <p:spPr>
          <a:xfrm>
            <a:off x="348344" y="1190171"/>
            <a:ext cx="8633732" cy="5667829"/>
          </a:xfrm>
        </p:spPr>
        <p:txBody>
          <a:bodyPr>
            <a:noAutofit/>
          </a:bodyPr>
          <a:lstStyle/>
          <a:p>
            <a:pPr marL="261938" indent="-261938">
              <a:spcBef>
                <a:spcPts val="600"/>
              </a:spcBef>
              <a:buFont typeface="Wingdings" pitchFamily="2" charset="2"/>
              <a:buAutoNum type="arabicPeriod" startAt="2"/>
            </a:pPr>
            <a:r>
              <a:rPr lang="en-GB" sz="2400" b="0" i="1" dirty="0" smtClean="0"/>
              <a:t> Non-response</a:t>
            </a:r>
            <a:r>
              <a:rPr lang="en-GB" sz="2400" b="0" dirty="0" smtClean="0"/>
              <a:t> – low response rates a problem in surveys.  </a:t>
            </a:r>
            <a:endParaRPr lang="en-GB" sz="2400" b="0" i="1" dirty="0" smtClean="0"/>
          </a:p>
          <a:p>
            <a:pPr marL="261938" indent="-261938">
              <a:spcBef>
                <a:spcPts val="600"/>
              </a:spcBef>
              <a:buFont typeface="Wingdings" pitchFamily="2" charset="2"/>
              <a:buAutoNum type="arabicPeriod" startAt="2"/>
            </a:pPr>
            <a:r>
              <a:rPr lang="en-GB" sz="2400" b="0" i="1" dirty="0" smtClean="0"/>
              <a:t> Overrepresentation</a:t>
            </a:r>
            <a:r>
              <a:rPr lang="en-GB" sz="2400" b="0" dirty="0" smtClean="0"/>
              <a:t> – some sampling methods deliberately over-represent certain groups (the non-probability sampling techniques).  Although this allows detailed examination of a certain subgroup of the population, there is no way of knowing how else the group characteristics might affect the survey responses</a:t>
            </a:r>
            <a:endParaRPr lang="en-GB" sz="2200" i="1" dirty="0"/>
          </a:p>
        </p:txBody>
      </p:sp>
    </p:spTree>
  </p:cSld>
  <p:clrMapOvr>
    <a:masterClrMapping/>
  </p:clrMapOvr>
  <p:transition spd="slow" advClick="0"/>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842" name="Rectangle 2"/>
          <p:cNvSpPr>
            <a:spLocks noGrp="1" noChangeArrowheads="1"/>
          </p:cNvSpPr>
          <p:nvPr>
            <p:ph type="title"/>
          </p:nvPr>
        </p:nvSpPr>
        <p:spPr/>
        <p:txBody>
          <a:bodyPr/>
          <a:lstStyle/>
          <a:p>
            <a:r>
              <a:rPr lang="en-GB"/>
              <a:t>Student activity 4</a:t>
            </a:r>
            <a:endParaRPr lang="en-US"/>
          </a:p>
        </p:txBody>
      </p:sp>
      <p:sp>
        <p:nvSpPr>
          <p:cNvPr id="291843" name="Rectangle 3"/>
          <p:cNvSpPr>
            <a:spLocks noGrp="1" noChangeArrowheads="1"/>
          </p:cNvSpPr>
          <p:nvPr>
            <p:ph type="body" idx="1"/>
          </p:nvPr>
        </p:nvSpPr>
        <p:spPr/>
        <p:txBody>
          <a:bodyPr>
            <a:normAutofit/>
          </a:bodyPr>
          <a:lstStyle/>
          <a:p>
            <a:pPr marL="0" indent="0">
              <a:spcBef>
                <a:spcPts val="600"/>
              </a:spcBef>
            </a:pPr>
            <a:r>
              <a:rPr lang="en-GB" sz="2700" b="0" dirty="0"/>
              <a:t>You are asked to gather opinions on </a:t>
            </a:r>
            <a:r>
              <a:rPr lang="en-GB" sz="2700" b="0" dirty="0" smtClean="0"/>
              <a:t>a new product to treat acne.  </a:t>
            </a:r>
            <a:r>
              <a:rPr lang="en-GB" sz="2700" b="0" dirty="0"/>
              <a:t>What problems might you experience using your parents and grandparents as a convenience sample?</a:t>
            </a:r>
            <a:endParaRPr lang="en-US" sz="2700" b="0" dirty="0"/>
          </a:p>
        </p:txBody>
      </p:sp>
    </p:spTree>
  </p:cSld>
  <p:clrMapOvr>
    <a:masterClrMapping/>
  </p:clrMapOvr>
  <p:transition spd="slow" advClick="0"/>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a:xfrm>
            <a:off x="435429" y="365760"/>
            <a:ext cx="7908471" cy="548640"/>
          </a:xfrm>
        </p:spPr>
        <p:txBody>
          <a:bodyPr/>
          <a:lstStyle/>
          <a:p>
            <a:r>
              <a:rPr lang="en-GB" dirty="0"/>
              <a:t>Deciding the sample size</a:t>
            </a:r>
            <a:endParaRPr lang="en-US" dirty="0"/>
          </a:p>
        </p:txBody>
      </p:sp>
      <p:sp>
        <p:nvSpPr>
          <p:cNvPr id="292867" name="Rectangle 3"/>
          <p:cNvSpPr>
            <a:spLocks noGrp="1" noChangeArrowheads="1"/>
          </p:cNvSpPr>
          <p:nvPr>
            <p:ph type="body" idx="1"/>
          </p:nvPr>
        </p:nvSpPr>
        <p:spPr>
          <a:xfrm>
            <a:off x="333829" y="1190171"/>
            <a:ext cx="8648246" cy="5667829"/>
          </a:xfrm>
        </p:spPr>
        <p:txBody>
          <a:bodyPr>
            <a:noAutofit/>
          </a:bodyPr>
          <a:lstStyle/>
          <a:p>
            <a:pPr marL="0" indent="0">
              <a:spcBef>
                <a:spcPts val="600"/>
              </a:spcBef>
            </a:pPr>
            <a:r>
              <a:rPr lang="en-GB" sz="2500" b="0" dirty="0"/>
              <a:t>There are many factors which affect the size of a sample (and hence reliability):</a:t>
            </a:r>
          </a:p>
          <a:p>
            <a:pPr marL="261938" lvl="1" indent="-261938">
              <a:spcBef>
                <a:spcPts val="600"/>
              </a:spcBef>
              <a:buClr>
                <a:schemeClr val="tx2"/>
              </a:buClr>
              <a:buFont typeface="Wingdings" pitchFamily="2" charset="2"/>
              <a:buAutoNum type="arabicPeriod"/>
            </a:pPr>
            <a:r>
              <a:rPr lang="en-GB" sz="2000" i="1" dirty="0" smtClean="0"/>
              <a:t>The </a:t>
            </a:r>
            <a:r>
              <a:rPr lang="en-GB" sz="2000" i="1" dirty="0"/>
              <a:t>research method used</a:t>
            </a:r>
            <a:r>
              <a:rPr lang="en-GB" sz="2000" dirty="0"/>
              <a:t>.  Large sample sizes are easier to achieve with some methods (i.e. postal surveys; telephone surveys) than with others (e.g. depth interviews, observation).</a:t>
            </a:r>
          </a:p>
          <a:p>
            <a:pPr marL="261938" lvl="1" indent="-261938">
              <a:spcBef>
                <a:spcPts val="600"/>
              </a:spcBef>
              <a:buClr>
                <a:schemeClr val="tx2"/>
              </a:buClr>
              <a:buFont typeface="Wingdings" pitchFamily="2" charset="2"/>
              <a:buAutoNum type="arabicPeriod"/>
            </a:pPr>
            <a:r>
              <a:rPr lang="en-GB" sz="2000" i="1" dirty="0" smtClean="0"/>
              <a:t>Time </a:t>
            </a:r>
            <a:r>
              <a:rPr lang="en-GB" sz="2000" i="1" dirty="0"/>
              <a:t>and resources may be limited</a:t>
            </a:r>
            <a:r>
              <a:rPr lang="en-GB" sz="2000" dirty="0"/>
              <a:t>.  This will involve a trade off between sample size and the amount and accuracy of the information to be collected.</a:t>
            </a:r>
          </a:p>
          <a:p>
            <a:pPr marL="261938" lvl="1" indent="-261938">
              <a:spcBef>
                <a:spcPts val="600"/>
              </a:spcBef>
              <a:buClr>
                <a:schemeClr val="tx2"/>
              </a:buClr>
              <a:buFont typeface="Wingdings" pitchFamily="2" charset="2"/>
              <a:buAutoNum type="arabicPeriod"/>
            </a:pPr>
            <a:r>
              <a:rPr lang="en-GB" sz="2000" i="1" dirty="0" smtClean="0"/>
              <a:t>Statistical </a:t>
            </a:r>
            <a:r>
              <a:rPr lang="en-GB" sz="2000" i="1" dirty="0"/>
              <a:t>precision required</a:t>
            </a:r>
            <a:r>
              <a:rPr lang="en-GB" sz="2000" dirty="0"/>
              <a:t>.  The larger the sample size, the greater its reliability (that if the study were repeated, the results would be similar).  However, there is no point using large sample sizes when only a rough estimate of a population mean is required.</a:t>
            </a:r>
            <a:endParaRPr lang="en-US" sz="2000" dirty="0"/>
          </a:p>
        </p:txBody>
      </p:sp>
    </p:spTree>
  </p:cSld>
  <p:clrMapOvr>
    <a:masterClrMapping/>
  </p:clrMapOvr>
  <p:transition spd="slow" advClick="0"/>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pPr marL="0" indent="0"/>
            <a:r>
              <a:rPr lang="en-GB" sz="2700" b="0" dirty="0" smtClean="0"/>
              <a:t>Saunders, M., Lewis, P. and </a:t>
            </a:r>
            <a:r>
              <a:rPr lang="en-GB" sz="2700" b="0" dirty="0" err="1" smtClean="0"/>
              <a:t>Thornhill</a:t>
            </a:r>
            <a:r>
              <a:rPr lang="en-GB" sz="2700" b="0" dirty="0" smtClean="0"/>
              <a:t>, A.  (2007) </a:t>
            </a:r>
            <a:r>
              <a:rPr lang="en-GB" sz="2700" b="0" i="1" dirty="0" smtClean="0"/>
              <a:t>Research Methods for Business Students</a:t>
            </a:r>
            <a:r>
              <a:rPr lang="en-GB" sz="2700" b="0" dirty="0" smtClean="0"/>
              <a:t>, 4th  Edition, Financial Times/Prentice Hall: Harlow</a:t>
            </a:r>
          </a:p>
          <a:p>
            <a:endParaRPr lang="en-GB" b="0" dirty="0"/>
          </a:p>
        </p:txBody>
      </p:sp>
    </p:spTree>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华文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3592</TotalTime>
  <Words>1999</Words>
  <Application>Microsoft Office PowerPoint</Application>
  <PresentationFormat>On-screen Show (4:3)</PresentationFormat>
  <Paragraphs>144</Paragraphs>
  <Slides>30</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30</vt:i4>
      </vt:variant>
    </vt:vector>
  </HeadingPairs>
  <TitlesOfParts>
    <vt:vector size="32" baseType="lpstr">
      <vt:lpstr>Theme1</vt:lpstr>
      <vt:lpstr>Document</vt:lpstr>
      <vt:lpstr>Sampling techniques</vt:lpstr>
      <vt:lpstr>The rationale for sampling</vt:lpstr>
      <vt:lpstr>The rationale for sampling - example</vt:lpstr>
      <vt:lpstr>PowerPoint Presentation</vt:lpstr>
      <vt:lpstr>The rationale for sampling</vt:lpstr>
      <vt:lpstr>The rationale for sampling</vt:lpstr>
      <vt:lpstr>Census vs. Sample</vt:lpstr>
      <vt:lpstr>The rationale for sampling</vt:lpstr>
      <vt:lpstr>The rationale for sampling</vt:lpstr>
      <vt:lpstr>Sampling Methods</vt:lpstr>
      <vt:lpstr>1.  Probability (random) samples</vt:lpstr>
      <vt:lpstr>A sampling frame should have the following characteristics:</vt:lpstr>
      <vt:lpstr>Student activity 1</vt:lpstr>
      <vt:lpstr>Simple random sampling</vt:lpstr>
      <vt:lpstr>Simple random sampling - Example</vt:lpstr>
      <vt:lpstr>Systematic sampling</vt:lpstr>
      <vt:lpstr>Stratified sampling</vt:lpstr>
      <vt:lpstr>Stratified sampling - Example</vt:lpstr>
      <vt:lpstr>Cluster sampling</vt:lpstr>
      <vt:lpstr>Student activity 2</vt:lpstr>
      <vt:lpstr>2.  Non-probability (non-random) samples</vt:lpstr>
      <vt:lpstr>Convenience sampling</vt:lpstr>
      <vt:lpstr>Judgement / purposive sampling</vt:lpstr>
      <vt:lpstr>Quota sampling</vt:lpstr>
      <vt:lpstr>Student activity 3</vt:lpstr>
      <vt:lpstr>Avoiding bias</vt:lpstr>
      <vt:lpstr>Avoiding bias</vt:lpstr>
      <vt:lpstr>Student activity 4</vt:lpstr>
      <vt:lpstr>Deciding the sample size</vt:lpstr>
      <vt:lpstr>References</vt:lpstr>
    </vt:vector>
  </TitlesOfParts>
  <Company>FP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RB</dc:creator>
  <cp:lastModifiedBy>Tavender, Jamie</cp:lastModifiedBy>
  <cp:revision>299</cp:revision>
  <cp:lastPrinted>2002-12-31T10:27:27Z</cp:lastPrinted>
  <dcterms:created xsi:type="dcterms:W3CDTF">2002-01-09T07:28:14Z</dcterms:created>
  <dcterms:modified xsi:type="dcterms:W3CDTF">2013-03-04T14:06:43Z</dcterms:modified>
</cp:coreProperties>
</file>