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0" r:id="rId8"/>
    <p:sldId id="259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8" d="100"/>
          <a:sy n="118" d="100"/>
        </p:scale>
        <p:origin x="2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EE81-AAE7-8A92-06D8-06B05C54E1C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48640" y="950976"/>
            <a:ext cx="6509384" cy="3556732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6B596-9799-282C-2DD9-F7FB885614A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76072" y="4572000"/>
            <a:ext cx="6481953" cy="1485900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874489-D3E3-F50F-BAF2-CCD0E2A170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D142CA-2049-412D-A4A2-245DD87BAB27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58BE69-4B8D-2CBC-0B0E-8E9BAFB4BD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35839E-F53C-2626-BC9A-56DCA87B018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5C2C86-8900-48F8-B489-3FDDC8A5BC2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3082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8DCAB-A156-C8BC-E38F-3B1E3B15A9B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07027-AFAA-E489-A830-2E3C06469A3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4E170-C127-D824-F4C0-C5D088406B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6987C7-2F62-41BB-AC1C-84903C42AB51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63EE3-1B69-3318-AEBE-4140881664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E7E62-3C11-F768-A081-EAC9DCDDCF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6D0952-5877-4A96-A72C-AEECDA2AFC8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00723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78EE4-B823-4F68-F74D-5ED2769250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7921" y="952503"/>
            <a:ext cx="6678695" cy="3962396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A393B2-1470-6F78-9AF7-AAC176AE54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043857" y="952503"/>
            <a:ext cx="3500442" cy="396239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B91679-D2BB-1301-6C9E-72F398166D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657A57-5CF6-4D7C-87DB-298F5F154927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49CE0-5873-4287-0925-CCC07E472A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967BE-2D9E-760B-B4CE-6543A29CA0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BBACA9-14D8-4BBB-BBC0-F27884D9678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268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61410-9E8F-37EF-A627-1EA98151D82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82906-C028-1AAD-75D6-62AAD3D758F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48640" y="2029968"/>
            <a:ext cx="5281510" cy="414813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F4BEC1-35FA-4AA8-46B5-8BB0FF6AF75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57925" y="2029968"/>
            <a:ext cx="5281510" cy="414813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1189D2-2F17-EC9D-BA54-A27BE332E1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8910A8-A2CD-4B7F-80BD-39E575D80A72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988179-D4C8-E926-E76D-EAAF4F85BA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D24DC-5C4C-1D52-77E5-0A64E9CAD2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39E974-2886-4B9F-A595-A3E328D763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95825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E50AD-4BE1-7423-95D8-618A92DB81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2663" y="950976"/>
            <a:ext cx="10802730" cy="88179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6526D-7EE1-0524-058D-08031CBD9FB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42915" y="1832768"/>
            <a:ext cx="5281510" cy="742639"/>
          </a:xfrm>
        </p:spPr>
        <p:txBody>
          <a:bodyPr anchor="b"/>
          <a:lstStyle>
            <a:lvl1pPr marL="0" indent="0">
              <a:buNone/>
              <a:defRPr sz="1800" b="1" cap="all" spc="13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ACBCA-0BA3-AB4B-F09E-9341A0CCA58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48640" y="2600535"/>
            <a:ext cx="5281510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D05B72-8642-8514-C7CA-922D6B7C37D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57925" y="1832768"/>
            <a:ext cx="5283202" cy="742639"/>
          </a:xfrm>
        </p:spPr>
        <p:txBody>
          <a:bodyPr anchor="b"/>
          <a:lstStyle>
            <a:lvl1pPr marL="0" indent="0">
              <a:buNone/>
              <a:defRPr sz="1800" b="1" cap="all" spc="13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BAE827-0D67-4B57-ADA4-67F36CC7211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57925" y="2600535"/>
            <a:ext cx="528320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7B756E-5FF6-3C38-A89F-53999A1FF8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C34EFE-13F4-496E-800D-E0B5DCBAC1A0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691795-B049-CAB3-035E-DE03D7C822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FCDFE6-4CE5-5C9E-2B8A-5D17B7510A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B164B2-D9F7-49C6-A51E-CA516107296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243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76DC3-3F81-E6E7-9DF7-8B190D11C7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FCA5D8-C157-E8F3-4A88-DD3A71D443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D34688-FFC1-4B01-AD6F-D8C2F5A859E4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2811E3-90C7-F329-40D9-900963E03B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57E97-06E7-9000-6640-2EE272C90D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A44A4D-B1EA-4B1D-9111-45089DEAE96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173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1380B9-597E-CB39-9D8F-5FF9F6556F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10E4EA-9978-4C8E-80E4-7CA367D0D9BF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DB7424-EBC0-DEBC-E0FD-A492E99883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F487A7-1A33-6F21-C9B6-8C0A73FF39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0115A7-1DAA-4D9E-899E-11E21945780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526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E97DB-3B45-B4DB-7CB6-2D2AC3D3CD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8640" y="952503"/>
            <a:ext cx="4124081" cy="2362196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C1328-8B6F-EE93-719B-EC752E38341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00699" y="952503"/>
            <a:ext cx="5934071" cy="490855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382AFE-DB4D-2CB6-F329-F7194910762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48640" y="3429000"/>
            <a:ext cx="4124081" cy="24399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389748-37B0-1D97-0F91-C3283870971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319522-0CA7-408E-9913-FD3DE7EF4FC0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6B973-305A-EBCA-95B0-7A518D888A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F9FA60-F91B-11B7-E192-16DF6A7F89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9594F8-B03E-44E6-B64A-B70502D3E58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191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6EF42-633C-99BC-A2F9-EF971918FC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8640" y="952503"/>
            <a:ext cx="4124081" cy="2397922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8CFF18-248B-A704-5A6B-F46816D7D0D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522116" y="987423"/>
            <a:ext cx="6022183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D345A0-B4B8-4411-6110-7EACC96831B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48640" y="3429000"/>
            <a:ext cx="4124081" cy="24399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1552B3-26B1-673C-4FF3-3C22C0A37E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EE623C-4598-46B8-806B-745EBD38F120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F76B0-2CE1-D2E8-ACDD-CC82F05590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05C769-A974-3DD4-9DC8-3EFAEF65FE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02DAEA-ADC6-487B-A08E-24F7A221AE3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752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DFE3F-892F-65FB-12A0-B293B474578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E2B1B0-8D37-FEAA-6F0E-87BB07C5D37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548640" y="2028825"/>
            <a:ext cx="11094351" cy="4029075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C94E9-0E36-4D74-BD69-5E95271433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D6461F-CE86-4B83-8BBF-33CF014137EA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E49D02-C75F-51BE-8451-F941D05F78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EE365-7708-3F14-CE64-F03E5E8086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9D22DD-212E-4F80-99AA-7521FA88128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021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ED71F0-A1B4-8286-196D-DED61D708DA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472607" y="952503"/>
            <a:ext cx="2207416" cy="5105396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9D8C06-665D-4D15-4B4C-DFC058F4E57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557921" y="952503"/>
            <a:ext cx="8914686" cy="510539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F9034-2AC7-5357-E347-F05C93EE373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E02171-012B-4230-86C1-6F0C8F0BA36E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7D7C48-0F16-1A5D-3CE2-8406BF08AA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8D0D3-E2F7-8800-2F81-0745C5D0D3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136097-DA7E-45C9-8C4D-D47CB2E6096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566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4900F7-C0C2-5D3D-F630-95B21B19D1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8640" y="950976"/>
            <a:ext cx="10995660" cy="107784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133C9A-9EA9-1221-C9C2-525CAE27D4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48640" y="2028825"/>
            <a:ext cx="10995660" cy="402907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12D365-0123-8E4B-5364-523FEE01235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588727" y="6449537"/>
            <a:ext cx="2983092" cy="30845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Univers Light"/>
              </a:defRPr>
            </a:lvl1pPr>
          </a:lstStyle>
          <a:p>
            <a:pPr lvl="0"/>
            <a:fld id="{E75E3909-F486-426F-87CE-053C649FD3AE}" type="datetime1">
              <a:rPr lang="en-US"/>
              <a:pPr lvl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43FCEA-07C6-84C1-1297-6493054F3BE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57921" y="173772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Univers Light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DFC24B-0D48-BE6E-9719-DEA7260CBB4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710705" y="6449537"/>
            <a:ext cx="932276" cy="30845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Univers Light"/>
              </a:defRPr>
            </a:lvl1pPr>
          </a:lstStyle>
          <a:p>
            <a:pPr lvl="0"/>
            <a:fld id="{8AD429A9-531F-448F-8C5E-1403399DC471}" type="slidenum"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4D72710-FDB5-433E-6296-9AEEDEDD6F68}"/>
              </a:ext>
            </a:extLst>
          </p:cNvPr>
          <p:cNvCxnSpPr/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76DE1C8-4D4B-0AEE-8ACF-2ECCD894800C}"/>
              </a:ext>
            </a:extLst>
          </p:cNvPr>
          <p:cNvCxnSpPr/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85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21B94E"/>
          </a:solidFill>
          <a:uFillTx/>
          <a:latin typeface="Amasis MT Pro Medium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Univers Light"/>
        </a:defRPr>
      </a:lvl1pPr>
      <a:lvl2pPr marL="50292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Univers Light"/>
        </a:defRPr>
      </a:lvl2pPr>
      <a:lvl3pPr marL="73152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Univers Light"/>
        </a:defRPr>
      </a:lvl3pPr>
      <a:lvl4pPr marL="100584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Univers Light"/>
        </a:defRPr>
      </a:lvl4pPr>
      <a:lvl5pPr marL="123444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Univers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ospitalityinsights.ehl.edu/hotel-sustainability-challenges-and-solutions" TargetMode="External"/><Relationship Id="rId7" Type="http://schemas.openxmlformats.org/officeDocument/2006/relationships/hyperlink" Target="https://www.weforum.org/agenda/2019/08/cape-town-was-90-days-away-from-running-out-of-water-heres-how-it-averted-the-crisis/" TargetMode="External"/><Relationship Id="rId2" Type="http://schemas.openxmlformats.org/officeDocument/2006/relationships/hyperlink" Target="https://business.cornell.edu/hub/2021/10/06/sustainability-in-the-hospitality-industry-challenges-and-opportunities/:~:text=The%20hospitality%20industry%20has%20been%20shifting%20its%20focus,is%20working%20toward%20championing%20responsib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icef.org/wash/:~:text=Water%20scarcity%20limits%20access%20to%20safe%20water%20for,cholera%20surges.%20Scarce%20water%20also%20becomes%20more" TargetMode="External"/><Relationship Id="rId5" Type="http://schemas.openxmlformats.org/officeDocument/2006/relationships/hyperlink" Target="https://thehospitalitydaily.com/sustainability-in-the-hospitality-industry/:~:text=The%20hospitality%20industry%20is%20no%20exception.%20This%20sector%2C,natural%20resources%20such%20as%20water%2C%20ene" TargetMode="External"/><Relationship Id="rId4" Type="http://schemas.openxmlformats.org/officeDocument/2006/relationships/hyperlink" Target="https://www.britannica.com/topic/water-scarc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E1888EBE-40B9-8A95-22F5-3648FA662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Light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39B64CFC-20CE-51B9-D76A-8368CF8A0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Light"/>
            </a:endParaRPr>
          </a:p>
        </p:txBody>
      </p:sp>
      <p:pic>
        <p:nvPicPr>
          <p:cNvPr id="4" name="Picture 3" descr="Man fishing at sea">
            <a:extLst>
              <a:ext uri="{FF2B5EF4-FFF2-40B4-BE49-F238E27FC236}">
                <a16:creationId xmlns:a16="http://schemas.microsoft.com/office/drawing/2014/main" id="{20B29931-9DAC-FB36-C6C5-E23FC8ACF7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75" b="7875"/>
          <a:stretch>
            <a:fillRect/>
          </a:stretch>
        </p:blipFill>
        <p:spPr>
          <a:xfrm>
            <a:off x="18" y="0"/>
            <a:ext cx="12191978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72DB225-7687-9DDC-0B28-92CEA042CF4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49270" y="950911"/>
            <a:ext cx="6508754" cy="3557582"/>
          </a:xfrm>
        </p:spPr>
        <p:txBody>
          <a:bodyPr/>
          <a:lstStyle/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Sustainability and water consumption in the hospitality industry.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36362ADE-D7D5-7F86-EB85-9F9B1AA4121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76264" y="4572000"/>
            <a:ext cx="6481760" cy="1485900"/>
          </a:xfrm>
        </p:spPr>
        <p:txBody>
          <a:bodyPr/>
          <a:lstStyle/>
          <a:p>
            <a:pPr lvl="0"/>
            <a:r>
              <a:rPr lang="en-GB" sz="1900"/>
              <a:t>BMIH6001</a:t>
            </a:r>
          </a:p>
          <a:p>
            <a:pPr lvl="0"/>
            <a:r>
              <a:rPr lang="en-GB" sz="1900"/>
              <a:t>Contemporary themes in the hotel and hospitality sector.</a:t>
            </a:r>
          </a:p>
          <a:p>
            <a:pPr lvl="0"/>
            <a:r>
              <a:rPr lang="en-GB" sz="1900"/>
              <a:t>Khalid Hussain 2121098</a:t>
            </a:r>
          </a:p>
        </p:txBody>
      </p:sp>
      <p:cxnSp>
        <p:nvCxnSpPr>
          <p:cNvPr id="7" name="Straight Connector 12">
            <a:extLst>
              <a:ext uri="{FF2B5EF4-FFF2-40B4-BE49-F238E27FC236}">
                <a16:creationId xmlns:a16="http://schemas.microsoft.com/office/drawing/2014/main" id="{21DFF12D-13A4-AEA8-5216-5C42B0CB3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FFFFFF"/>
            </a:solidFill>
            <a:prstDash val="solid"/>
            <a:miter/>
          </a:ln>
        </p:spPr>
      </p:cxnSp>
      <p:cxnSp>
        <p:nvCxnSpPr>
          <p:cNvPr id="8" name="Straight Connector 14">
            <a:extLst>
              <a:ext uri="{FF2B5EF4-FFF2-40B4-BE49-F238E27FC236}">
                <a16:creationId xmlns:a16="http://schemas.microsoft.com/office/drawing/2014/main" id="{7A912C22-C04C-8991-D15C-8736CDA1B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</a:ln>
        </p:spPr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757"/>
    </mc:Choice>
    <mc:Fallback>
      <p:transition spd="slow" advTm="2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030">
            <a:extLst>
              <a:ext uri="{FF2B5EF4-FFF2-40B4-BE49-F238E27FC236}">
                <a16:creationId xmlns:a16="http://schemas.microsoft.com/office/drawing/2014/main" id="{A6D63469-E935-9D04-4CC3-6D699E3D2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cxnSp>
        <p:nvCxnSpPr>
          <p:cNvPr id="3" name="Straight Connector 1032">
            <a:extLst>
              <a:ext uri="{FF2B5EF4-FFF2-40B4-BE49-F238E27FC236}">
                <a16:creationId xmlns:a16="http://schemas.microsoft.com/office/drawing/2014/main" id="{DA460B95-B6E2-1777-2705-F8A802564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sp>
        <p:nvSpPr>
          <p:cNvPr id="4" name="Rectangle 1034">
            <a:extLst>
              <a:ext uri="{FF2B5EF4-FFF2-40B4-BE49-F238E27FC236}">
                <a16:creationId xmlns:a16="http://schemas.microsoft.com/office/drawing/2014/main" id="{2AE56DC9-0A0D-096E-2173-8D6C4A3EB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Ligh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9E1BACE-5917-DF46-D09E-3E1FB8832C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8640" y="950976"/>
            <a:ext cx="3536515" cy="2245738"/>
          </a:xfrm>
        </p:spPr>
        <p:txBody>
          <a:bodyPr>
            <a:normAutofit/>
          </a:bodyPr>
          <a:lstStyle/>
          <a:p>
            <a:pPr lvl="0"/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p:cxnSp>
        <p:nvCxnSpPr>
          <p:cNvPr id="6" name="Straight Connector 1036">
            <a:extLst>
              <a:ext uri="{FF2B5EF4-FFF2-40B4-BE49-F238E27FC236}">
                <a16:creationId xmlns:a16="http://schemas.microsoft.com/office/drawing/2014/main" id="{F34BAE55-69D8-BB70-DDC5-13210FC4E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9056319-3BFE-7DE7-1505-F79BBD5EDDE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5141" y="1762816"/>
            <a:ext cx="3521564" cy="4303129"/>
          </a:xfrm>
        </p:spPr>
        <p:txBody>
          <a:bodyPr>
            <a:noAutofit/>
          </a:bodyPr>
          <a:lstStyle/>
          <a:p>
            <a:pPr lvl="0"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Sustainability has become a critical theme in today’s world (Cornell SC Johnson College of Business, 2024).</a:t>
            </a:r>
          </a:p>
          <a:p>
            <a:pPr lvl="0"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this research paper will explore.</a:t>
            </a:r>
          </a:p>
          <a:p>
            <a:pPr lvl="0"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Hospitality is known for its high consumption of resources.</a:t>
            </a:r>
          </a:p>
          <a:p>
            <a:pPr lvl="0"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Sustainability initiatives benefit the plant as well as saving costs and improve brand reputation (EHL Insights, 2024).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0A20C1FC-4C9B-7FCB-FE37-F67F9222C00B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 l="15984" r="11362" b="-1"/>
          <a:stretch>
            <a:fillRect/>
          </a:stretch>
        </p:blipFill>
        <p:spPr>
          <a:xfrm>
            <a:off x="4648196" y="952503"/>
            <a:ext cx="6903308" cy="5105396"/>
          </a:xfrm>
        </p:spPr>
      </p:pic>
      <p:cxnSp>
        <p:nvCxnSpPr>
          <p:cNvPr id="9" name="Straight Connector 1038">
            <a:extLst>
              <a:ext uri="{FF2B5EF4-FFF2-40B4-BE49-F238E27FC236}">
                <a16:creationId xmlns:a16="http://schemas.microsoft.com/office/drawing/2014/main" id="{8DBBC6DA-00FC-F1B7-BA07-3415456C5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507"/>
    </mc:Choice>
    <mc:Fallback>
      <p:transition spd="slow" advTm="117507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2054">
            <a:extLst>
              <a:ext uri="{FF2B5EF4-FFF2-40B4-BE49-F238E27FC236}">
                <a16:creationId xmlns:a16="http://schemas.microsoft.com/office/drawing/2014/main" id="{30083169-ADFA-5C96-7E63-0C1F897EE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cxnSp>
        <p:nvCxnSpPr>
          <p:cNvPr id="3" name="Straight Connector 2056">
            <a:extLst>
              <a:ext uri="{FF2B5EF4-FFF2-40B4-BE49-F238E27FC236}">
                <a16:creationId xmlns:a16="http://schemas.microsoft.com/office/drawing/2014/main" id="{17A64469-2AB8-8CB2-69E8-61D2EFA13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sp>
        <p:nvSpPr>
          <p:cNvPr id="4" name="Rectangle 2058">
            <a:extLst>
              <a:ext uri="{FF2B5EF4-FFF2-40B4-BE49-F238E27FC236}">
                <a16:creationId xmlns:a16="http://schemas.microsoft.com/office/drawing/2014/main" id="{D0B3441D-AF84-968E-00A5-9B8089C8E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Ligh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E32BBB9-015F-B22D-396A-33AB7B7125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8640" y="950976"/>
            <a:ext cx="4727367" cy="925429"/>
          </a:xfrm>
        </p:spPr>
        <p:txBody>
          <a:bodyPr>
            <a:normAutofit/>
          </a:bodyPr>
          <a:lstStyle/>
          <a:p>
            <a:pPr lvl="0"/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Literature review</a:t>
            </a:r>
          </a:p>
        </p:txBody>
      </p:sp>
      <p:cxnSp>
        <p:nvCxnSpPr>
          <p:cNvPr id="6" name="Straight Connector 2060">
            <a:extLst>
              <a:ext uri="{FF2B5EF4-FFF2-40B4-BE49-F238E27FC236}">
                <a16:creationId xmlns:a16="http://schemas.microsoft.com/office/drawing/2014/main" id="{A1588945-AD65-E0DB-8B5D-A33D90830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DC8A2D0-1997-13DD-3234-FC3292121FF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495" y="2055040"/>
            <a:ext cx="6561417" cy="4010905"/>
          </a:xfrm>
        </p:spPr>
        <p:txBody>
          <a:bodyPr>
            <a:normAutofit fontScale="70000" lnSpcReduction="20000"/>
          </a:bodyPr>
          <a:lstStyle/>
          <a:p>
            <a:pPr marL="0" lvl="0" indent="0">
              <a:buNone/>
            </a:pP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Central concern across many industries are:</a:t>
            </a:r>
          </a:p>
          <a:p>
            <a:pPr lvl="0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Water consumption. </a:t>
            </a:r>
          </a:p>
          <a:p>
            <a:pPr lvl="0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Water scarcity (</a:t>
            </a:r>
            <a:r>
              <a:rPr lang="en-GB" sz="2900" dirty="0" err="1">
                <a:latin typeface="Calibri" panose="020F0502020204030204" pitchFamily="34" charset="0"/>
                <a:cs typeface="Calibri" panose="020F0502020204030204" pitchFamily="34" charset="0"/>
              </a:rPr>
              <a:t>Petruzzello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, 2024).</a:t>
            </a:r>
          </a:p>
          <a:p>
            <a:pPr lvl="0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Water pollution.</a:t>
            </a:r>
          </a:p>
          <a:p>
            <a:pPr lvl="0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Over-irrigation.</a:t>
            </a:r>
          </a:p>
          <a:p>
            <a:pPr lvl="0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Impact on communities.</a:t>
            </a:r>
          </a:p>
          <a:p>
            <a:pPr lvl="0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Reduced water access (</a:t>
            </a:r>
            <a:r>
              <a:rPr lang="en-GB" sz="2900" dirty="0" err="1">
                <a:latin typeface="Calibri" panose="020F0502020204030204" pitchFamily="34" charset="0"/>
                <a:cs typeface="Calibri" panose="020F0502020204030204" pitchFamily="34" charset="0"/>
              </a:rPr>
              <a:t>Unicef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, 2024).</a:t>
            </a:r>
          </a:p>
          <a:p>
            <a:pPr lvl="0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Increased water costs.</a:t>
            </a:r>
          </a:p>
          <a:p>
            <a:pPr lvl="0"/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Impact on livelihoods</a:t>
            </a:r>
          </a:p>
          <a:p>
            <a:pPr lvl="0"/>
            <a:endParaRPr lang="en-GB" dirty="0"/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26D939D0-E104-AB18-F47E-881EC52A8A47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 l="26756" r="4099" b="-1"/>
          <a:stretch>
            <a:fillRect/>
          </a:stretch>
        </p:blipFill>
        <p:spPr>
          <a:xfrm>
            <a:off x="5478309" y="950976"/>
            <a:ext cx="6073196" cy="5106923"/>
          </a:xfrm>
        </p:spPr>
      </p:pic>
      <p:cxnSp>
        <p:nvCxnSpPr>
          <p:cNvPr id="9" name="Straight Connector 2062">
            <a:extLst>
              <a:ext uri="{FF2B5EF4-FFF2-40B4-BE49-F238E27FC236}">
                <a16:creationId xmlns:a16="http://schemas.microsoft.com/office/drawing/2014/main" id="{3A002644-8D9A-40D8-0CCA-3DE8B3E5D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5607"/>
    </mc:Choice>
    <mc:Fallback>
      <p:transition spd="slow" advTm="315607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4102">
            <a:extLst>
              <a:ext uri="{FF2B5EF4-FFF2-40B4-BE49-F238E27FC236}">
                <a16:creationId xmlns:a16="http://schemas.microsoft.com/office/drawing/2014/main" id="{191EAEF8-B996-C91A-9EDD-0B10A4E20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cxnSp>
        <p:nvCxnSpPr>
          <p:cNvPr id="3" name="Straight Connector 4104">
            <a:extLst>
              <a:ext uri="{FF2B5EF4-FFF2-40B4-BE49-F238E27FC236}">
                <a16:creationId xmlns:a16="http://schemas.microsoft.com/office/drawing/2014/main" id="{A08F99AF-5DD4-7457-61E6-E9856B5C2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sp>
        <p:nvSpPr>
          <p:cNvPr id="4" name="Rectangle 4106">
            <a:extLst>
              <a:ext uri="{FF2B5EF4-FFF2-40B4-BE49-F238E27FC236}">
                <a16:creationId xmlns:a16="http://schemas.microsoft.com/office/drawing/2014/main" id="{F850E4F2-DED9-F74B-1F49-A3E106D1E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Ligh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F44E452-F0AC-C379-44F5-79B8EC5186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8640" y="950976"/>
            <a:ext cx="3536515" cy="465127"/>
          </a:xfrm>
        </p:spPr>
        <p:txBody>
          <a:bodyPr>
            <a:noAutofit/>
          </a:bodyPr>
          <a:lstStyle/>
          <a:p>
            <a:pPr lvl="0"/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Recent examples</a:t>
            </a:r>
          </a:p>
        </p:txBody>
      </p:sp>
      <p:cxnSp>
        <p:nvCxnSpPr>
          <p:cNvPr id="6" name="Straight Connector 4108">
            <a:extLst>
              <a:ext uri="{FF2B5EF4-FFF2-40B4-BE49-F238E27FC236}">
                <a16:creationId xmlns:a16="http://schemas.microsoft.com/office/drawing/2014/main" id="{24834319-53A4-A05E-C75F-9964D4023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EB535BC-7EF5-5A79-57C1-5C912E3D18A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5141" y="2225310"/>
            <a:ext cx="3521564" cy="4084388"/>
          </a:xfrm>
        </p:spPr>
        <p:txBody>
          <a:bodyPr/>
          <a:lstStyle/>
          <a:p>
            <a:pPr lvl="0">
              <a:lnSpc>
                <a:spcPct val="11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Cape Town 2018 (WORLD ECONOMIC FORUM, 2024).</a:t>
            </a:r>
          </a:p>
          <a:p>
            <a:pPr lvl="0">
              <a:lnSpc>
                <a:spcPct val="11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11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Bali’s water struggles (Cohan &amp; Higman, 2011).</a:t>
            </a:r>
          </a:p>
          <a:p>
            <a:pPr lvl="0">
              <a:lnSpc>
                <a:spcPct val="11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11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 tourism continues to grow it is essential for hotels to adapt more sustainable practices.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EECE9F40-2C49-C62E-A5F0-022D4F9E97C0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 l="9856" r="-1" b="-1"/>
          <a:stretch>
            <a:fillRect/>
          </a:stretch>
        </p:blipFill>
        <p:spPr>
          <a:xfrm>
            <a:off x="4645225" y="922474"/>
            <a:ext cx="6903308" cy="5105396"/>
          </a:xfrm>
        </p:spPr>
      </p:pic>
      <p:cxnSp>
        <p:nvCxnSpPr>
          <p:cNvPr id="9" name="Straight Connector 4110">
            <a:extLst>
              <a:ext uri="{FF2B5EF4-FFF2-40B4-BE49-F238E27FC236}">
                <a16:creationId xmlns:a16="http://schemas.microsoft.com/office/drawing/2014/main" id="{D3A41FEC-31E5-CB6F-B850-DF414950B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755"/>
    </mc:Choice>
    <mc:Fallback>
      <p:transition spd="slow" advTm="9875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3078">
            <a:extLst>
              <a:ext uri="{FF2B5EF4-FFF2-40B4-BE49-F238E27FC236}">
                <a16:creationId xmlns:a16="http://schemas.microsoft.com/office/drawing/2014/main" id="{49E67E42-619A-E0FB-D455-780B01990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cxnSp>
        <p:nvCxnSpPr>
          <p:cNvPr id="3" name="Straight Connector 3080">
            <a:extLst>
              <a:ext uri="{FF2B5EF4-FFF2-40B4-BE49-F238E27FC236}">
                <a16:creationId xmlns:a16="http://schemas.microsoft.com/office/drawing/2014/main" id="{6C106992-E8FC-AED4-1F9B-1ECE780C2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sp>
        <p:nvSpPr>
          <p:cNvPr id="4" name="Rectangle 3082">
            <a:extLst>
              <a:ext uri="{FF2B5EF4-FFF2-40B4-BE49-F238E27FC236}">
                <a16:creationId xmlns:a16="http://schemas.microsoft.com/office/drawing/2014/main" id="{67020700-5E22-58AF-A0FC-7556D8E6B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Ligh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6D32938-EC04-890C-8352-BE309958FB1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PESTEL</a:t>
            </a:r>
            <a:b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analysis</a:t>
            </a:r>
          </a:p>
        </p:txBody>
      </p:sp>
      <p:cxnSp>
        <p:nvCxnSpPr>
          <p:cNvPr id="6" name="Straight Connector 3084">
            <a:extLst>
              <a:ext uri="{FF2B5EF4-FFF2-40B4-BE49-F238E27FC236}">
                <a16:creationId xmlns:a16="http://schemas.microsoft.com/office/drawing/2014/main" id="{0D18CF5E-6BCA-5E10-9A9F-1EEC9DC57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1B7E78B-B015-EB87-E408-28661D06E42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48640" y="2573267"/>
            <a:ext cx="3528056" cy="3499226"/>
          </a:xfrm>
        </p:spPr>
        <p:txBody>
          <a:bodyPr/>
          <a:lstStyle/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Political (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Gowreesunk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2021).</a:t>
            </a:r>
          </a:p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Economic.</a:t>
            </a:r>
          </a:p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Social.</a:t>
            </a:r>
          </a:p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Technological.</a:t>
            </a:r>
          </a:p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Environmental (Mill, 2021).</a:t>
            </a:r>
          </a:p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Legal.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9C22B554-5B29-6B91-FFDE-5C314DC8B9C2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 t="2945" r="1" b="2962"/>
          <a:stretch>
            <a:fillRect/>
          </a:stretch>
        </p:blipFill>
        <p:spPr>
          <a:xfrm>
            <a:off x="4648196" y="915917"/>
            <a:ext cx="6915149" cy="5156566"/>
          </a:xfrm>
        </p:spPr>
      </p:pic>
      <p:cxnSp>
        <p:nvCxnSpPr>
          <p:cNvPr id="9" name="Straight Connector 3086">
            <a:extLst>
              <a:ext uri="{FF2B5EF4-FFF2-40B4-BE49-F238E27FC236}">
                <a16:creationId xmlns:a16="http://schemas.microsoft.com/office/drawing/2014/main" id="{D6074863-CE00-C5AD-EDFD-79A22D04B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1477"/>
    </mc:Choice>
    <mc:Fallback>
      <p:transition spd="slow" advTm="22147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5126">
            <a:extLst>
              <a:ext uri="{FF2B5EF4-FFF2-40B4-BE49-F238E27FC236}">
                <a16:creationId xmlns:a16="http://schemas.microsoft.com/office/drawing/2014/main" id="{C4AF6F72-D62F-FC17-781C-36BE61FC3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cxnSp>
        <p:nvCxnSpPr>
          <p:cNvPr id="3" name="Straight Connector 5128">
            <a:extLst>
              <a:ext uri="{FF2B5EF4-FFF2-40B4-BE49-F238E27FC236}">
                <a16:creationId xmlns:a16="http://schemas.microsoft.com/office/drawing/2014/main" id="{6331DFD1-25B6-AEB2-7A2E-69DF82507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sp>
        <p:nvSpPr>
          <p:cNvPr id="4" name="Rectangle 5130">
            <a:extLst>
              <a:ext uri="{FF2B5EF4-FFF2-40B4-BE49-F238E27FC236}">
                <a16:creationId xmlns:a16="http://schemas.microsoft.com/office/drawing/2014/main" id="{86DA88D1-50C5-96EA-2089-F4A4211CF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Ligh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20F7EE1-30D9-EDA0-92F5-AE3127AA93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8640" y="950976"/>
            <a:ext cx="3536515" cy="1490563"/>
          </a:xfrm>
        </p:spPr>
        <p:txBody>
          <a:bodyPr>
            <a:normAutofit/>
          </a:bodyPr>
          <a:lstStyle/>
          <a:p>
            <a:pPr lvl="0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Future policy &amp; management options</a:t>
            </a:r>
          </a:p>
        </p:txBody>
      </p:sp>
      <p:cxnSp>
        <p:nvCxnSpPr>
          <p:cNvPr id="6" name="Straight Connector 5132">
            <a:extLst>
              <a:ext uri="{FF2B5EF4-FFF2-40B4-BE49-F238E27FC236}">
                <a16:creationId xmlns:a16="http://schemas.microsoft.com/office/drawing/2014/main" id="{709EA5EB-A7C2-39AB-4F23-B54B77059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ACC9DBF-2507-ACCA-841B-C5833B5F95A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5141" y="2611224"/>
            <a:ext cx="3521564" cy="3454722"/>
          </a:xfrm>
        </p:spPr>
        <p:txBody>
          <a:bodyPr/>
          <a:lstStyle/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hotel industry has long been criticised for its negative impact on local environments and communities.</a:t>
            </a:r>
          </a:p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Water and energy consumption (The Hospitality Daily, 2023).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DB3BC3F5-272F-B366-93AD-81B78F024DA5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 r="1" b="1393"/>
          <a:stretch>
            <a:fillRect/>
          </a:stretch>
        </p:blipFill>
        <p:spPr>
          <a:xfrm>
            <a:off x="4648196" y="952503"/>
            <a:ext cx="6903308" cy="5105396"/>
          </a:xfrm>
        </p:spPr>
      </p:pic>
      <p:cxnSp>
        <p:nvCxnSpPr>
          <p:cNvPr id="9" name="Straight Connector 5134">
            <a:extLst>
              <a:ext uri="{FF2B5EF4-FFF2-40B4-BE49-F238E27FC236}">
                <a16:creationId xmlns:a16="http://schemas.microsoft.com/office/drawing/2014/main" id="{10FC41C8-D21D-F54E-F0BF-5887C91D7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324"/>
    </mc:Choice>
    <mc:Fallback>
      <p:transition spd="slow" advTm="10232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6163">
            <a:extLst>
              <a:ext uri="{FF2B5EF4-FFF2-40B4-BE49-F238E27FC236}">
                <a16:creationId xmlns:a16="http://schemas.microsoft.com/office/drawing/2014/main" id="{B07D455B-00A7-07EA-7312-4963F7EBC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cxnSp>
        <p:nvCxnSpPr>
          <p:cNvPr id="3" name="Straight Connector 6165">
            <a:extLst>
              <a:ext uri="{FF2B5EF4-FFF2-40B4-BE49-F238E27FC236}">
                <a16:creationId xmlns:a16="http://schemas.microsoft.com/office/drawing/2014/main" id="{B5558BFA-7922-2FC5-9B47-E3DE83AD7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sp>
        <p:nvSpPr>
          <p:cNvPr id="4" name="Rectangle 6167">
            <a:extLst>
              <a:ext uri="{FF2B5EF4-FFF2-40B4-BE49-F238E27FC236}">
                <a16:creationId xmlns:a16="http://schemas.microsoft.com/office/drawing/2014/main" id="{AD340CF9-7C53-16D0-0E6C-80843E9D2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Ligh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467241E-2414-3D63-6E39-F5321E7182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8640" y="950976"/>
            <a:ext cx="3536515" cy="2245738"/>
          </a:xfrm>
        </p:spPr>
        <p:txBody>
          <a:bodyPr>
            <a:normAutofit/>
          </a:bodyPr>
          <a:lstStyle/>
          <a:p>
            <a:pPr lvl="0"/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cxnSp>
        <p:nvCxnSpPr>
          <p:cNvPr id="6" name="Straight Connector 6169">
            <a:extLst>
              <a:ext uri="{FF2B5EF4-FFF2-40B4-BE49-F238E27FC236}">
                <a16:creationId xmlns:a16="http://schemas.microsoft.com/office/drawing/2014/main" id="{05C6BB0F-98B5-6F2D-F7C3-94C5437D6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78722"/>
            <a:ext cx="10905070" cy="0"/>
          </a:xfrm>
          <a:prstGeom prst="straightConnector1">
            <a:avLst/>
          </a:prstGeom>
          <a:noFill/>
          <a:ln w="38103" cap="flat">
            <a:solidFill>
              <a:srgbClr val="21B94E"/>
            </a:solidFill>
            <a:prstDash val="solid"/>
            <a:miter/>
          </a:ln>
        </p:spPr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3172A61-866C-D148-88C4-38EB6A83603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5141" y="2152484"/>
            <a:ext cx="3521564" cy="3913462"/>
          </a:xfrm>
        </p:spPr>
        <p:txBody>
          <a:bodyPr/>
          <a:lstStyle/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can and must be done.</a:t>
            </a:r>
          </a:p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On going initiatives and training are crucial.</a:t>
            </a:r>
          </a:p>
          <a:p>
            <a:pPr lv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 professionals we must take action now for our future generation.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70D46D38-B0DE-8F3F-6220-6184CD1E71BD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 l="4733" r="16621"/>
          <a:stretch>
            <a:fillRect/>
          </a:stretch>
        </p:blipFill>
        <p:spPr>
          <a:xfrm>
            <a:off x="4648196" y="952503"/>
            <a:ext cx="6903308" cy="5105396"/>
          </a:xfrm>
        </p:spPr>
      </p:pic>
      <p:cxnSp>
        <p:nvCxnSpPr>
          <p:cNvPr id="9" name="Straight Connector 6171">
            <a:extLst>
              <a:ext uri="{FF2B5EF4-FFF2-40B4-BE49-F238E27FC236}">
                <a16:creationId xmlns:a16="http://schemas.microsoft.com/office/drawing/2014/main" id="{1A4B5CF2-7465-068B-74A8-E60DBB61A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643463" y="6309698"/>
            <a:ext cx="10905070" cy="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539"/>
    </mc:Choice>
    <mc:Fallback>
      <p:transition spd="slow" advTm="9253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6240A-8CAA-1C31-CC6D-F940E6BDBFE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7D840-14BB-1D39-5C44-D2280BB769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48640" y="2028825"/>
            <a:ext cx="10995660" cy="4590461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 sz="1300" dirty="0">
                <a:latin typeface="Arial" pitchFamily="34"/>
                <a:cs typeface="Times New Roman" pitchFamily="18"/>
              </a:rPr>
              <a:t>Cohen, S. A., &amp; Higham, J. E. S. (2011) Eyes wide shut? UK consumer perceptions on aviation climate impacts and travel decisions to New Zealand. </a:t>
            </a:r>
            <a:r>
              <a:rPr lang="en-GB" sz="1300" i="1" dirty="0">
                <a:latin typeface="Arial" pitchFamily="34"/>
                <a:cs typeface="Times New Roman" pitchFamily="18"/>
              </a:rPr>
              <a:t>Annals of Tourism Research</a:t>
            </a:r>
            <a:r>
              <a:rPr lang="en-GB" sz="1300" dirty="0">
                <a:latin typeface="Arial" pitchFamily="34"/>
                <a:cs typeface="Times New Roman" pitchFamily="18"/>
              </a:rPr>
              <a:t>, 38(2), 316-338.</a:t>
            </a:r>
          </a:p>
          <a:p>
            <a:pPr lvl="0">
              <a:lnSpc>
                <a:spcPct val="100000"/>
              </a:lnSpc>
            </a:pPr>
            <a:r>
              <a:rPr lang="en-GB" sz="1300" dirty="0">
                <a:latin typeface="Arial" pitchFamily="34"/>
                <a:cs typeface="Times New Roman" pitchFamily="18"/>
              </a:rPr>
              <a:t>Cornell SC Johnson College of Business (2024). </a:t>
            </a:r>
            <a:r>
              <a:rPr lang="en-GB" sz="1300" i="1" dirty="0">
                <a:latin typeface="Arial" pitchFamily="34"/>
                <a:cs typeface="Times New Roman" pitchFamily="18"/>
              </a:rPr>
              <a:t>Sustainability in the Hospitality Industry: Challenges and Opportunities</a:t>
            </a:r>
            <a:r>
              <a:rPr lang="en-GB" sz="1300" dirty="0">
                <a:latin typeface="Arial" pitchFamily="34"/>
                <a:cs typeface="Times New Roman" pitchFamily="18"/>
              </a:rPr>
              <a:t>. Available at: </a:t>
            </a:r>
            <a:r>
              <a:rPr lang="en-GB" sz="1300" u="sng" dirty="0">
                <a:solidFill>
                  <a:srgbClr val="467886"/>
                </a:solidFill>
                <a:uFill>
                  <a:solidFill>
                    <a:srgbClr val="000000"/>
                  </a:solidFill>
                </a:uFill>
                <a:latin typeface="Arial" pitchFamily="34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Sustainability in the Hospitality Industry: Challenges and Opportunities | Cornell SC Johnson</a:t>
            </a:r>
            <a:r>
              <a:rPr lang="en-GB" sz="1300" dirty="0">
                <a:latin typeface="Arial" pitchFamily="34"/>
                <a:cs typeface="Times New Roman" pitchFamily="18"/>
              </a:rPr>
              <a:t> (Accessed 26/10/2024).</a:t>
            </a:r>
            <a:endParaRPr lang="en-GB" sz="13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100000"/>
              </a:lnSpc>
            </a:pPr>
            <a:r>
              <a:rPr lang="en-GB" sz="1300" dirty="0">
                <a:latin typeface="Arial" pitchFamily="34"/>
                <a:cs typeface="Times New Roman" pitchFamily="18"/>
              </a:rPr>
              <a:t>EHL Insights (2024) </a:t>
            </a:r>
            <a:r>
              <a:rPr lang="en-GB" sz="1300" i="1" dirty="0">
                <a:latin typeface="Arial" pitchFamily="34"/>
                <a:cs typeface="Times New Roman" pitchFamily="18"/>
              </a:rPr>
              <a:t>Hotel sustainability: Challenges and solutions</a:t>
            </a:r>
            <a:r>
              <a:rPr lang="en-GB" sz="1300" dirty="0">
                <a:latin typeface="Arial" pitchFamily="34"/>
                <a:cs typeface="Times New Roman" pitchFamily="18"/>
              </a:rPr>
              <a:t>. Available at:</a:t>
            </a:r>
            <a:r>
              <a:rPr lang="en-GB" sz="1300" dirty="0">
                <a:latin typeface="Calibri" pitchFamily="34"/>
                <a:cs typeface="Times New Roman" pitchFamily="18"/>
              </a:rPr>
              <a:t> </a:t>
            </a:r>
            <a:r>
              <a:rPr lang="en-GB" sz="1300" u="sng" dirty="0">
                <a:solidFill>
                  <a:srgbClr val="467886"/>
                </a:solidFill>
                <a:uFill>
                  <a:solidFill>
                    <a:srgbClr val="000000"/>
                  </a:solidFill>
                </a:uFill>
                <a:latin typeface="Arial" pitchFamily="34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Journey to net zero: Challenges and solutions in hotel sustainability</a:t>
            </a:r>
            <a:r>
              <a:rPr lang="en-GB" sz="1300" dirty="0">
                <a:latin typeface="Arial" pitchFamily="34"/>
                <a:cs typeface="Times New Roman" pitchFamily="18"/>
              </a:rPr>
              <a:t> (Accessed: 26/10/2024).</a:t>
            </a:r>
            <a:endParaRPr lang="en-GB" sz="13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100000"/>
              </a:lnSpc>
            </a:pPr>
            <a:r>
              <a:rPr lang="en-GB" sz="1300" dirty="0" err="1">
                <a:latin typeface="Arial" pitchFamily="34"/>
                <a:cs typeface="Times New Roman" pitchFamily="18"/>
              </a:rPr>
              <a:t>Gowreesunker</a:t>
            </a:r>
            <a:r>
              <a:rPr lang="en-GB" sz="1300" dirty="0">
                <a:latin typeface="Arial" pitchFamily="34"/>
                <a:cs typeface="Times New Roman" pitchFamily="18"/>
              </a:rPr>
              <a:t>, V.G. (2021) Tourism destination Management in a post-pandemic context: Global issues and destination management solutions. Bingley, England Publishing.</a:t>
            </a:r>
          </a:p>
          <a:p>
            <a:pPr lvl="0">
              <a:lnSpc>
                <a:spcPct val="100000"/>
              </a:lnSpc>
            </a:pPr>
            <a:r>
              <a:rPr lang="en-GB" sz="1300" dirty="0">
                <a:latin typeface="Arial" pitchFamily="34"/>
                <a:cs typeface="Times New Roman" pitchFamily="18"/>
              </a:rPr>
              <a:t>Mill, R. C. (2021) Resorts: </a:t>
            </a:r>
            <a:r>
              <a:rPr lang="en-GB" sz="1300" i="1" dirty="0">
                <a:latin typeface="Arial" pitchFamily="34"/>
                <a:cs typeface="Times New Roman" pitchFamily="18"/>
              </a:rPr>
              <a:t>Management and operations</a:t>
            </a:r>
            <a:r>
              <a:rPr lang="en-GB" sz="1300" dirty="0">
                <a:latin typeface="Arial" pitchFamily="34"/>
                <a:cs typeface="Times New Roman" pitchFamily="18"/>
              </a:rPr>
              <a:t>. 3</a:t>
            </a:r>
            <a:r>
              <a:rPr lang="en-GB" sz="1300" baseline="30000" dirty="0">
                <a:latin typeface="Arial" pitchFamily="34"/>
                <a:cs typeface="Times New Roman" pitchFamily="18"/>
              </a:rPr>
              <a:t>rd</a:t>
            </a:r>
            <a:r>
              <a:rPr lang="en-GB" sz="1300" dirty="0">
                <a:latin typeface="Arial" pitchFamily="34"/>
                <a:cs typeface="Times New Roman" pitchFamily="18"/>
              </a:rPr>
              <a:t> ed. London: Wiley.</a:t>
            </a:r>
            <a:endParaRPr lang="en-GB" sz="13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100000"/>
              </a:lnSpc>
            </a:pPr>
            <a:r>
              <a:rPr lang="en-GB" sz="1300" dirty="0" err="1">
                <a:latin typeface="Arial" pitchFamily="34"/>
                <a:cs typeface="Times New Roman" pitchFamily="18"/>
              </a:rPr>
              <a:t>Petruzzello</a:t>
            </a:r>
            <a:r>
              <a:rPr lang="en-GB" sz="1300" dirty="0">
                <a:latin typeface="Arial" pitchFamily="34"/>
                <a:cs typeface="Times New Roman" pitchFamily="18"/>
              </a:rPr>
              <a:t>, M. (2024) </a:t>
            </a:r>
            <a:r>
              <a:rPr lang="en-GB" sz="1300" i="1" dirty="0">
                <a:latin typeface="Arial" pitchFamily="34"/>
                <a:cs typeface="Times New Roman" pitchFamily="18"/>
              </a:rPr>
              <a:t>Water scarcity.</a:t>
            </a:r>
            <a:r>
              <a:rPr lang="en-GB" sz="1300" dirty="0">
                <a:latin typeface="Arial" pitchFamily="34"/>
                <a:cs typeface="Times New Roman" pitchFamily="18"/>
              </a:rPr>
              <a:t> Available at: </a:t>
            </a:r>
            <a:r>
              <a:rPr lang="en-GB" sz="1300" u="sng" dirty="0">
                <a:solidFill>
                  <a:srgbClr val="467886"/>
                </a:solidFill>
                <a:uFill>
                  <a:solidFill>
                    <a:srgbClr val="000000"/>
                  </a:solidFill>
                </a:uFill>
                <a:latin typeface="Arial" pitchFamily="34"/>
                <a:cs typeface="Times New Roman" pitchFamily="18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Water scarcity | Description, Mechanisms, Effects, &amp; Solutions | Britannica</a:t>
            </a:r>
            <a:r>
              <a:rPr lang="en-GB" sz="1300" dirty="0">
                <a:latin typeface="Arial" pitchFamily="34"/>
                <a:cs typeface="Times New Roman" pitchFamily="18"/>
              </a:rPr>
              <a:t> (Accessed: 18/10/2024).</a:t>
            </a:r>
            <a:endParaRPr lang="en-GB" sz="13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100000"/>
              </a:lnSpc>
            </a:pPr>
            <a:r>
              <a:rPr lang="en-GB" sz="1300" dirty="0">
                <a:latin typeface="Arial" pitchFamily="34"/>
                <a:cs typeface="Times New Roman" pitchFamily="18"/>
              </a:rPr>
              <a:t>The Hospitality Daily (2023) </a:t>
            </a:r>
            <a:r>
              <a:rPr lang="en-GB" sz="1300" i="1" dirty="0">
                <a:latin typeface="Arial" pitchFamily="34"/>
                <a:cs typeface="Times New Roman" pitchFamily="18"/>
              </a:rPr>
              <a:t>The Importance of Sustainability in the Hospitality Industry: Best Practices and Examples</a:t>
            </a:r>
            <a:r>
              <a:rPr lang="en-GB" sz="1300" dirty="0">
                <a:latin typeface="Arial" pitchFamily="34"/>
                <a:cs typeface="Times New Roman" pitchFamily="18"/>
              </a:rPr>
              <a:t>. Available at: </a:t>
            </a:r>
            <a:r>
              <a:rPr lang="en-GB" sz="1300" u="sng" dirty="0">
                <a:solidFill>
                  <a:srgbClr val="467886"/>
                </a:solidFill>
                <a:uFill>
                  <a:solidFill>
                    <a:srgbClr val="000000"/>
                  </a:solidFill>
                </a:uFill>
                <a:latin typeface="Arial" pitchFamily="34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Importance of Sustainability in the Hospitality Industry: Best Practices and Examples - The Hospitality Daily</a:t>
            </a:r>
            <a:r>
              <a:rPr lang="en-GB" sz="1300" dirty="0">
                <a:latin typeface="Arial" pitchFamily="34"/>
                <a:cs typeface="Times New Roman" pitchFamily="18"/>
              </a:rPr>
              <a:t> (Accessed: 17/10/2024).</a:t>
            </a:r>
            <a:endParaRPr lang="en-GB" sz="13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100000"/>
              </a:lnSpc>
            </a:pPr>
            <a:r>
              <a:rPr lang="en-GB" sz="1300" dirty="0" err="1">
                <a:latin typeface="Arial" pitchFamily="34"/>
                <a:cs typeface="Times New Roman" pitchFamily="18"/>
              </a:rPr>
              <a:t>Unicef</a:t>
            </a:r>
            <a:r>
              <a:rPr lang="en-GB" sz="1300" dirty="0">
                <a:latin typeface="Arial" pitchFamily="34"/>
                <a:cs typeface="Times New Roman" pitchFamily="18"/>
              </a:rPr>
              <a:t> (2024) </a:t>
            </a:r>
            <a:r>
              <a:rPr lang="en-GB" sz="1300" i="1" dirty="0">
                <a:latin typeface="Arial" pitchFamily="34"/>
                <a:cs typeface="Times New Roman" pitchFamily="18"/>
              </a:rPr>
              <a:t>Water scarcity.</a:t>
            </a:r>
            <a:r>
              <a:rPr lang="en-GB" sz="1300" dirty="0">
                <a:latin typeface="Arial" pitchFamily="34"/>
                <a:cs typeface="Times New Roman" pitchFamily="18"/>
              </a:rPr>
              <a:t> Available at: </a:t>
            </a:r>
            <a:r>
              <a:rPr lang="en-GB" sz="1300" u="sng" dirty="0">
                <a:solidFill>
                  <a:srgbClr val="467886"/>
                </a:solidFill>
                <a:uFill>
                  <a:solidFill>
                    <a:srgbClr val="000000"/>
                  </a:solidFill>
                </a:uFill>
                <a:latin typeface="Arial" pitchFamily="34"/>
                <a:cs typeface="Times New Roman" pitchFamily="18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Water scarcity | UNICEF</a:t>
            </a:r>
            <a:r>
              <a:rPr lang="en-GB" sz="1300" dirty="0">
                <a:latin typeface="Arial" pitchFamily="34"/>
                <a:cs typeface="Times New Roman" pitchFamily="18"/>
              </a:rPr>
              <a:t> (Accessed: 18/10/2024).</a:t>
            </a:r>
            <a:endParaRPr lang="en-GB" sz="13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100000"/>
              </a:lnSpc>
            </a:pPr>
            <a:r>
              <a:rPr lang="en-GB" sz="1300" dirty="0">
                <a:latin typeface="Arial" pitchFamily="34"/>
                <a:cs typeface="Times New Roman" pitchFamily="18"/>
              </a:rPr>
              <a:t>WORLD ECONOMIC FORUM (2024) </a:t>
            </a:r>
            <a:r>
              <a:rPr lang="en-GB" sz="1300" i="1" dirty="0">
                <a:latin typeface="Arial" pitchFamily="34"/>
                <a:cs typeface="Times New Roman" pitchFamily="18"/>
              </a:rPr>
              <a:t>Cape Town almost ran out of water. Here’s how it averted the crisis</a:t>
            </a:r>
            <a:r>
              <a:rPr lang="en-GB" sz="1300" dirty="0">
                <a:latin typeface="Arial" pitchFamily="34"/>
                <a:cs typeface="Times New Roman" pitchFamily="18"/>
              </a:rPr>
              <a:t>. Available at: </a:t>
            </a:r>
            <a:r>
              <a:rPr lang="en-GB" sz="1300" u="sng" dirty="0">
                <a:solidFill>
                  <a:srgbClr val="467886"/>
                </a:solidFill>
                <a:uFill>
                  <a:solidFill>
                    <a:srgbClr val="000000"/>
                  </a:solidFill>
                </a:uFill>
                <a:latin typeface="Arial" pitchFamily="34"/>
                <a:cs typeface="Times New Roman" pitchFamily="18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Cape Town almost ran out of water. Here's how it averted the crisis | World Economic Forum</a:t>
            </a:r>
            <a:r>
              <a:rPr lang="en-GB" sz="1300" dirty="0">
                <a:latin typeface="Arial" pitchFamily="34"/>
                <a:cs typeface="Times New Roman" pitchFamily="18"/>
              </a:rPr>
              <a:t> (Accessed: 19/10/2024).</a:t>
            </a:r>
            <a:endParaRPr lang="en-GB" sz="13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100000"/>
              </a:lnSpc>
            </a:pPr>
            <a:endParaRPr lang="en-GB" sz="13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100000"/>
              </a:lnSpc>
            </a:pPr>
            <a:endParaRPr lang="en-GB" sz="13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100000"/>
              </a:lnSpc>
            </a:pPr>
            <a:endParaRPr lang="en-GB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ribune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6" ma:contentTypeDescription="Create a new document." ma:contentTypeScope="" ma:versionID="f5414f415f98c49e6cc1bc02423c9694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6e3a6b810478284c350d5bfe3d8f9426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SearchProperties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2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CC844425-4476-40AE-B4B6-B14C3E2EC8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7411732-4E17-40CF-B1D4-AB3281C6290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4132FB-DB4A-426C-A42E-603542B32984}">
  <ds:schemaRefs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purl.org/dc/terms/"/>
    <ds:schemaRef ds:uri="0e7fbce4-8ae7-4085-8b0a-9efa4c7cae6d"/>
    <ds:schemaRef ds:uri="http://schemas.microsoft.com/office/2006/documentManagement/types"/>
    <ds:schemaRef ds:uri="http://purl.org/dc/elements/1.1/"/>
    <ds:schemaRef ds:uri="4eb0a523-77d0-454a-93a8-50ca111d3c44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1523</TotalTime>
  <Words>553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Amasis MT Pro Medium</vt:lpstr>
      <vt:lpstr>Arial</vt:lpstr>
      <vt:lpstr>Calibri</vt:lpstr>
      <vt:lpstr>Univers Light</vt:lpstr>
      <vt:lpstr>TribuneVTI</vt:lpstr>
      <vt:lpstr>Sustainability and water consumption in the hospitality industry.</vt:lpstr>
      <vt:lpstr>Introduction</vt:lpstr>
      <vt:lpstr>Literature review</vt:lpstr>
      <vt:lpstr>Recent examples</vt:lpstr>
      <vt:lpstr>PESTEL analysis</vt:lpstr>
      <vt:lpstr>Future policy &amp; management options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Khalid Hussain (2121098)</dc:creator>
  <cp:lastModifiedBy>Khalid Hussain (2121098)</cp:lastModifiedBy>
  <cp:revision>13</cp:revision>
  <dcterms:created xsi:type="dcterms:W3CDTF">2024-10-30T21:37:08Z</dcterms:created>
  <dcterms:modified xsi:type="dcterms:W3CDTF">2024-11-07T20:47:09Z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