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0" r:id="rId2"/>
  </p:sldMasterIdLst>
  <p:notesMasterIdLst>
    <p:notesMasterId r:id="rId34"/>
  </p:notesMasterIdLst>
  <p:sldIdLst>
    <p:sldId id="256" r:id="rId3"/>
    <p:sldId id="257" r:id="rId4"/>
    <p:sldId id="258" r:id="rId5"/>
    <p:sldId id="259" r:id="rId6"/>
    <p:sldId id="306" r:id="rId7"/>
    <p:sldId id="260" r:id="rId8"/>
    <p:sldId id="261" r:id="rId9"/>
    <p:sldId id="304" r:id="rId10"/>
    <p:sldId id="299" r:id="rId11"/>
    <p:sldId id="262" r:id="rId12"/>
    <p:sldId id="303" r:id="rId13"/>
    <p:sldId id="268" r:id="rId14"/>
    <p:sldId id="269" r:id="rId15"/>
    <p:sldId id="272" r:id="rId16"/>
    <p:sldId id="273" r:id="rId17"/>
    <p:sldId id="307" r:id="rId18"/>
    <p:sldId id="263" r:id="rId19"/>
    <p:sldId id="308" r:id="rId20"/>
    <p:sldId id="275" r:id="rId21"/>
    <p:sldId id="284" r:id="rId22"/>
    <p:sldId id="290" r:id="rId23"/>
    <p:sldId id="309" r:id="rId24"/>
    <p:sldId id="287" r:id="rId25"/>
    <p:sldId id="288" r:id="rId26"/>
    <p:sldId id="265" r:id="rId27"/>
    <p:sldId id="310" r:id="rId28"/>
    <p:sldId id="297" r:id="rId29"/>
    <p:sldId id="311" r:id="rId30"/>
    <p:sldId id="312" r:id="rId31"/>
    <p:sldId id="292" r:id="rId32"/>
    <p:sldId id="293"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sorterViewPr>
    <p:cViewPr varScale="1">
      <p:scale>
        <a:sx n="100" d="100"/>
        <a:sy n="100" d="100"/>
      </p:scale>
      <p:origin x="0" y="-27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C0448D-D7F7-4D46-B71D-9E42AE3E2A8D}" type="doc">
      <dgm:prSet loTypeId="urn:microsoft.com/office/officeart/2005/8/layout/StepDownProcess" loCatId="process" qsTypeId="urn:microsoft.com/office/officeart/2005/8/quickstyle/3d3" qsCatId="3D" csTypeId="urn:microsoft.com/office/officeart/2005/8/colors/colorful3" csCatId="colorful" phldr="1"/>
      <dgm:spPr/>
      <dgm:t>
        <a:bodyPr/>
        <a:lstStyle/>
        <a:p>
          <a:endParaRPr lang="en-GB"/>
        </a:p>
      </dgm:t>
    </dgm:pt>
    <dgm:pt modelId="{0D65DCF3-84C2-488A-A912-D112225A2CAB}">
      <dgm:prSet phldrT="[Text]"/>
      <dgm:spPr/>
      <dgm:t>
        <a:bodyPr/>
        <a:lstStyle/>
        <a:p>
          <a:r>
            <a:rPr lang="en-GB" dirty="0"/>
            <a:t>ATTENTION</a:t>
          </a:r>
        </a:p>
      </dgm:t>
    </dgm:pt>
    <dgm:pt modelId="{D0126B1A-AF39-4AC4-A01C-780A207C3957}" type="parTrans" cxnId="{858D1DC2-DB81-47EE-84E9-C6307798E7E9}">
      <dgm:prSet/>
      <dgm:spPr/>
      <dgm:t>
        <a:bodyPr/>
        <a:lstStyle/>
        <a:p>
          <a:endParaRPr lang="en-GB"/>
        </a:p>
      </dgm:t>
    </dgm:pt>
    <dgm:pt modelId="{B0D55D78-8A2B-4673-BD09-56E60D599D1B}" type="sibTrans" cxnId="{858D1DC2-DB81-47EE-84E9-C6307798E7E9}">
      <dgm:prSet/>
      <dgm:spPr/>
      <dgm:t>
        <a:bodyPr/>
        <a:lstStyle/>
        <a:p>
          <a:endParaRPr lang="en-GB"/>
        </a:p>
      </dgm:t>
    </dgm:pt>
    <dgm:pt modelId="{35E547E1-AC37-43DB-9D3D-1E6AEB8946C5}">
      <dgm:prSet phldrT="[Text]" custT="1"/>
      <dgm:spPr/>
      <dgm:t>
        <a:bodyPr/>
        <a:lstStyle/>
        <a:p>
          <a:r>
            <a:rPr lang="en-GB" sz="2400" dirty="0"/>
            <a:t>Friend begins exercising – seems healthier and more confident</a:t>
          </a:r>
        </a:p>
      </dgm:t>
    </dgm:pt>
    <dgm:pt modelId="{1C75AC68-C8B0-4C1A-B2A6-BC541DD1CCDE}" type="parTrans" cxnId="{854F42E9-B35B-45D4-8113-78B689B498B0}">
      <dgm:prSet/>
      <dgm:spPr/>
      <dgm:t>
        <a:bodyPr/>
        <a:lstStyle/>
        <a:p>
          <a:endParaRPr lang="en-GB"/>
        </a:p>
      </dgm:t>
    </dgm:pt>
    <dgm:pt modelId="{038204FE-ADDB-43AE-BC32-A3ACBC8937F1}" type="sibTrans" cxnId="{854F42E9-B35B-45D4-8113-78B689B498B0}">
      <dgm:prSet/>
      <dgm:spPr/>
      <dgm:t>
        <a:bodyPr/>
        <a:lstStyle/>
        <a:p>
          <a:endParaRPr lang="en-GB"/>
        </a:p>
      </dgm:t>
    </dgm:pt>
    <dgm:pt modelId="{E27E92FC-92CB-4E8F-8775-AE996578B3DA}">
      <dgm:prSet phldrT="[Text]"/>
      <dgm:spPr/>
      <dgm:t>
        <a:bodyPr/>
        <a:lstStyle/>
        <a:p>
          <a:r>
            <a:rPr lang="en-GB" dirty="0"/>
            <a:t>RETENTION</a:t>
          </a:r>
        </a:p>
      </dgm:t>
    </dgm:pt>
    <dgm:pt modelId="{D54ECBFC-8108-49B0-95CB-2F74A11B8111}" type="parTrans" cxnId="{78906BDD-E595-41D9-BFDC-861AF6957D7B}">
      <dgm:prSet/>
      <dgm:spPr/>
      <dgm:t>
        <a:bodyPr/>
        <a:lstStyle/>
        <a:p>
          <a:endParaRPr lang="en-GB"/>
        </a:p>
      </dgm:t>
    </dgm:pt>
    <dgm:pt modelId="{3B8887EE-4894-49E2-BBA7-6E348CF3C1EA}" type="sibTrans" cxnId="{78906BDD-E595-41D9-BFDC-861AF6957D7B}">
      <dgm:prSet/>
      <dgm:spPr/>
      <dgm:t>
        <a:bodyPr/>
        <a:lstStyle/>
        <a:p>
          <a:endParaRPr lang="en-GB"/>
        </a:p>
      </dgm:t>
    </dgm:pt>
    <dgm:pt modelId="{4630C45D-D9E5-4113-A797-0A0CE0A282B1}">
      <dgm:prSet phldrT="[Text]" custT="1"/>
      <dgm:spPr/>
      <dgm:t>
        <a:bodyPr/>
        <a:lstStyle/>
        <a:p>
          <a:r>
            <a:rPr lang="en-GB" sz="2400" dirty="0"/>
            <a:t>‘</a:t>
          </a:r>
          <a:r>
            <a:rPr lang="en-GB" sz="2400" dirty="0" err="1"/>
            <a:t>Ooo</a:t>
          </a:r>
          <a:r>
            <a:rPr lang="en-GB" sz="2400" dirty="0"/>
            <a:t> look – a gym?!’</a:t>
          </a:r>
        </a:p>
      </dgm:t>
    </dgm:pt>
    <dgm:pt modelId="{A8B86CCB-0FA9-424F-B9F1-C989B2B01190}" type="parTrans" cxnId="{FFA20F93-2C6B-4EDA-A79D-96E909A59414}">
      <dgm:prSet/>
      <dgm:spPr/>
      <dgm:t>
        <a:bodyPr/>
        <a:lstStyle/>
        <a:p>
          <a:endParaRPr lang="en-GB"/>
        </a:p>
      </dgm:t>
    </dgm:pt>
    <dgm:pt modelId="{909D6239-2240-4861-AB7E-9F02DF7A7677}" type="sibTrans" cxnId="{FFA20F93-2C6B-4EDA-A79D-96E909A59414}">
      <dgm:prSet/>
      <dgm:spPr/>
      <dgm:t>
        <a:bodyPr/>
        <a:lstStyle/>
        <a:p>
          <a:endParaRPr lang="en-GB"/>
        </a:p>
      </dgm:t>
    </dgm:pt>
    <dgm:pt modelId="{6305D846-62BB-4590-8BDD-A73A0A2150CD}">
      <dgm:prSet phldrT="[Text]"/>
      <dgm:spPr/>
      <dgm:t>
        <a:bodyPr/>
        <a:lstStyle/>
        <a:p>
          <a:r>
            <a:rPr lang="en-GB" dirty="0"/>
            <a:t>MOTOR REPRODUCTION</a:t>
          </a:r>
        </a:p>
      </dgm:t>
    </dgm:pt>
    <dgm:pt modelId="{14D0A425-EEDA-4796-A6BA-03292D38BA1A}" type="parTrans" cxnId="{E4F4F203-F09F-4EC0-AB2C-5B8D70DC03C5}">
      <dgm:prSet/>
      <dgm:spPr/>
      <dgm:t>
        <a:bodyPr/>
        <a:lstStyle/>
        <a:p>
          <a:endParaRPr lang="en-GB"/>
        </a:p>
      </dgm:t>
    </dgm:pt>
    <dgm:pt modelId="{E94D5B1C-E79B-4D4A-B0A3-D3F8B5674E28}" type="sibTrans" cxnId="{E4F4F203-F09F-4EC0-AB2C-5B8D70DC03C5}">
      <dgm:prSet/>
      <dgm:spPr/>
      <dgm:t>
        <a:bodyPr/>
        <a:lstStyle/>
        <a:p>
          <a:endParaRPr lang="en-GB"/>
        </a:p>
      </dgm:t>
    </dgm:pt>
    <dgm:pt modelId="{1D766D08-425E-4F83-9AFF-D45690D6FBC8}">
      <dgm:prSet phldrT="[Text]" custT="1"/>
      <dgm:spPr/>
      <dgm:t>
        <a:bodyPr/>
        <a:lstStyle/>
        <a:p>
          <a:r>
            <a:rPr lang="en-GB" sz="2400" dirty="0"/>
            <a:t>Get in and have a bash</a:t>
          </a:r>
        </a:p>
      </dgm:t>
    </dgm:pt>
    <dgm:pt modelId="{724B57E3-9B0D-4B44-9FEC-7CDC38A15D15}" type="parTrans" cxnId="{02F9ABFC-2C52-4EDE-AC36-BA85B02BFE62}">
      <dgm:prSet/>
      <dgm:spPr/>
      <dgm:t>
        <a:bodyPr/>
        <a:lstStyle/>
        <a:p>
          <a:endParaRPr lang="en-GB"/>
        </a:p>
      </dgm:t>
    </dgm:pt>
    <dgm:pt modelId="{82A3B3AD-62D4-4F56-988A-93CAF4FC59EF}" type="sibTrans" cxnId="{02F9ABFC-2C52-4EDE-AC36-BA85B02BFE62}">
      <dgm:prSet/>
      <dgm:spPr/>
      <dgm:t>
        <a:bodyPr/>
        <a:lstStyle/>
        <a:p>
          <a:endParaRPr lang="en-GB"/>
        </a:p>
      </dgm:t>
    </dgm:pt>
    <dgm:pt modelId="{1BD1BCCC-505F-4834-81F3-B3FB6FD41CC9}">
      <dgm:prSet/>
      <dgm:spPr/>
      <dgm:t>
        <a:bodyPr/>
        <a:lstStyle/>
        <a:p>
          <a:r>
            <a:rPr lang="en-GB" dirty="0"/>
            <a:t>MOTIVATIONAL RESPONSE</a:t>
          </a:r>
        </a:p>
      </dgm:t>
    </dgm:pt>
    <dgm:pt modelId="{342F2848-7406-4434-95B8-F75166A1F3F3}" type="parTrans" cxnId="{2D31B5B7-E146-4776-8BA4-00033FBFF434}">
      <dgm:prSet/>
      <dgm:spPr/>
      <dgm:t>
        <a:bodyPr/>
        <a:lstStyle/>
        <a:p>
          <a:endParaRPr lang="en-GB"/>
        </a:p>
      </dgm:t>
    </dgm:pt>
    <dgm:pt modelId="{A5AA3583-18CF-4611-9EF5-EAE5A84AA8D0}" type="sibTrans" cxnId="{2D31B5B7-E146-4776-8BA4-00033FBFF434}">
      <dgm:prSet/>
      <dgm:spPr/>
      <dgm:t>
        <a:bodyPr/>
        <a:lstStyle/>
        <a:p>
          <a:endParaRPr lang="en-GB"/>
        </a:p>
      </dgm:t>
    </dgm:pt>
    <dgm:pt modelId="{1F109E5E-66D9-4251-95D3-445268A22F68}">
      <dgm:prSet custT="1"/>
      <dgm:spPr/>
      <dgm:t>
        <a:bodyPr/>
        <a:lstStyle/>
        <a:p>
          <a:r>
            <a:rPr lang="en-GB" sz="2400" dirty="0"/>
            <a:t>I feel healthier and more confident</a:t>
          </a:r>
        </a:p>
      </dgm:t>
    </dgm:pt>
    <dgm:pt modelId="{039A5CC8-A7CB-40A7-9406-6BCC90E3C96B}" type="parTrans" cxnId="{7EB1A97E-A5AA-456C-8EBD-D22A381EA388}">
      <dgm:prSet/>
      <dgm:spPr/>
      <dgm:t>
        <a:bodyPr/>
        <a:lstStyle/>
        <a:p>
          <a:endParaRPr lang="en-GB"/>
        </a:p>
      </dgm:t>
    </dgm:pt>
    <dgm:pt modelId="{9695BA31-C8DD-4D71-916D-56814170FF1B}" type="sibTrans" cxnId="{7EB1A97E-A5AA-456C-8EBD-D22A381EA388}">
      <dgm:prSet/>
      <dgm:spPr/>
      <dgm:t>
        <a:bodyPr/>
        <a:lstStyle/>
        <a:p>
          <a:endParaRPr lang="en-GB"/>
        </a:p>
      </dgm:t>
    </dgm:pt>
    <dgm:pt modelId="{0EEBACD4-DE9B-4D5E-A537-1E3811DDC191}" type="pres">
      <dgm:prSet presAssocID="{F4C0448D-D7F7-4D46-B71D-9E42AE3E2A8D}" presName="rootnode" presStyleCnt="0">
        <dgm:presLayoutVars>
          <dgm:chMax/>
          <dgm:chPref/>
          <dgm:dir/>
          <dgm:animLvl val="lvl"/>
        </dgm:presLayoutVars>
      </dgm:prSet>
      <dgm:spPr/>
    </dgm:pt>
    <dgm:pt modelId="{EF80BFDE-6B4C-4477-96BE-5334843E5EE3}" type="pres">
      <dgm:prSet presAssocID="{0D65DCF3-84C2-488A-A912-D112225A2CAB}" presName="composite" presStyleCnt="0"/>
      <dgm:spPr/>
    </dgm:pt>
    <dgm:pt modelId="{C0B19FA2-6920-43B5-8683-D285C6959ADA}" type="pres">
      <dgm:prSet presAssocID="{0D65DCF3-84C2-488A-A912-D112225A2CAB}" presName="bentUpArrow1" presStyleLbl="alignImgPlace1" presStyleIdx="0" presStyleCnt="3"/>
      <dgm:spPr/>
    </dgm:pt>
    <dgm:pt modelId="{E863384B-9D5A-4592-B4B8-5D56B1749851}" type="pres">
      <dgm:prSet presAssocID="{0D65DCF3-84C2-488A-A912-D112225A2CAB}" presName="ParentText" presStyleLbl="node1" presStyleIdx="0" presStyleCnt="4">
        <dgm:presLayoutVars>
          <dgm:chMax val="1"/>
          <dgm:chPref val="1"/>
          <dgm:bulletEnabled val="1"/>
        </dgm:presLayoutVars>
      </dgm:prSet>
      <dgm:spPr/>
    </dgm:pt>
    <dgm:pt modelId="{77AA2FB0-86E1-48D8-A560-1C5A0270003F}" type="pres">
      <dgm:prSet presAssocID="{0D65DCF3-84C2-488A-A912-D112225A2CAB}" presName="ChildText" presStyleLbl="revTx" presStyleIdx="0" presStyleCnt="4" custScaleX="258640" custLinFactX="16601" custLinFactNeighborX="100000" custLinFactNeighborY="931">
        <dgm:presLayoutVars>
          <dgm:chMax val="0"/>
          <dgm:chPref val="0"/>
          <dgm:bulletEnabled val="1"/>
        </dgm:presLayoutVars>
      </dgm:prSet>
      <dgm:spPr/>
    </dgm:pt>
    <dgm:pt modelId="{1FA620E0-A062-415E-97B3-14BB2995F9B3}" type="pres">
      <dgm:prSet presAssocID="{B0D55D78-8A2B-4673-BD09-56E60D599D1B}" presName="sibTrans" presStyleCnt="0"/>
      <dgm:spPr/>
    </dgm:pt>
    <dgm:pt modelId="{2CCF207D-984A-4727-A3DB-3F5273E5F7BE}" type="pres">
      <dgm:prSet presAssocID="{E27E92FC-92CB-4E8F-8775-AE996578B3DA}" presName="composite" presStyleCnt="0"/>
      <dgm:spPr/>
    </dgm:pt>
    <dgm:pt modelId="{E2D2C139-A277-469B-BA3C-E795116CC6D7}" type="pres">
      <dgm:prSet presAssocID="{E27E92FC-92CB-4E8F-8775-AE996578B3DA}" presName="bentUpArrow1" presStyleLbl="alignImgPlace1" presStyleIdx="1" presStyleCnt="3"/>
      <dgm:spPr/>
    </dgm:pt>
    <dgm:pt modelId="{CA1E8FE7-8F70-45B3-9342-DAEC44FB956F}" type="pres">
      <dgm:prSet presAssocID="{E27E92FC-92CB-4E8F-8775-AE996578B3DA}" presName="ParentText" presStyleLbl="node1" presStyleIdx="1" presStyleCnt="4">
        <dgm:presLayoutVars>
          <dgm:chMax val="1"/>
          <dgm:chPref val="1"/>
          <dgm:bulletEnabled val="1"/>
        </dgm:presLayoutVars>
      </dgm:prSet>
      <dgm:spPr/>
    </dgm:pt>
    <dgm:pt modelId="{6BDE9228-DDD4-46E1-B2AD-795E00DCC8DE}" type="pres">
      <dgm:prSet presAssocID="{E27E92FC-92CB-4E8F-8775-AE996578B3DA}" presName="ChildText" presStyleLbl="revTx" presStyleIdx="1" presStyleCnt="4" custScaleX="256014" custLinFactNeighborX="97046" custLinFactNeighborY="-2793">
        <dgm:presLayoutVars>
          <dgm:chMax val="0"/>
          <dgm:chPref val="0"/>
          <dgm:bulletEnabled val="1"/>
        </dgm:presLayoutVars>
      </dgm:prSet>
      <dgm:spPr/>
    </dgm:pt>
    <dgm:pt modelId="{8D9ECEEE-09B9-4545-933A-0DE56AA3309F}" type="pres">
      <dgm:prSet presAssocID="{3B8887EE-4894-49E2-BBA7-6E348CF3C1EA}" presName="sibTrans" presStyleCnt="0"/>
      <dgm:spPr/>
    </dgm:pt>
    <dgm:pt modelId="{F4107745-4180-4D53-A5E1-4660B4ADBF0D}" type="pres">
      <dgm:prSet presAssocID="{6305D846-62BB-4590-8BDD-A73A0A2150CD}" presName="composite" presStyleCnt="0"/>
      <dgm:spPr/>
    </dgm:pt>
    <dgm:pt modelId="{2D865892-8AEE-4E3B-8CC0-D524E9019C76}" type="pres">
      <dgm:prSet presAssocID="{6305D846-62BB-4590-8BDD-A73A0A2150CD}" presName="bentUpArrow1" presStyleLbl="alignImgPlace1" presStyleIdx="2" presStyleCnt="3"/>
      <dgm:spPr/>
    </dgm:pt>
    <dgm:pt modelId="{CDC593D1-99A8-4D1C-997D-59ED69FBCA07}" type="pres">
      <dgm:prSet presAssocID="{6305D846-62BB-4590-8BDD-A73A0A2150CD}" presName="ParentText" presStyleLbl="node1" presStyleIdx="2" presStyleCnt="4">
        <dgm:presLayoutVars>
          <dgm:chMax val="1"/>
          <dgm:chPref val="1"/>
          <dgm:bulletEnabled val="1"/>
        </dgm:presLayoutVars>
      </dgm:prSet>
      <dgm:spPr/>
    </dgm:pt>
    <dgm:pt modelId="{F1C1D820-DD7E-4507-B776-BCC4F11E4F45}" type="pres">
      <dgm:prSet presAssocID="{6305D846-62BB-4590-8BDD-A73A0A2150CD}" presName="ChildText" presStyleLbl="revTx" presStyleIdx="2" presStyleCnt="4" custScaleX="250253" custLinFactNeighborX="97047" custLinFactNeighborY="4655">
        <dgm:presLayoutVars>
          <dgm:chMax val="0"/>
          <dgm:chPref val="0"/>
          <dgm:bulletEnabled val="1"/>
        </dgm:presLayoutVars>
      </dgm:prSet>
      <dgm:spPr/>
    </dgm:pt>
    <dgm:pt modelId="{7E52A383-CB9B-4EC7-9121-4FA129AF8828}" type="pres">
      <dgm:prSet presAssocID="{E94D5B1C-E79B-4D4A-B0A3-D3F8B5674E28}" presName="sibTrans" presStyleCnt="0"/>
      <dgm:spPr/>
    </dgm:pt>
    <dgm:pt modelId="{D0B5C2F4-A217-4988-934A-809DD8B19D51}" type="pres">
      <dgm:prSet presAssocID="{1BD1BCCC-505F-4834-81F3-B3FB6FD41CC9}" presName="composite" presStyleCnt="0"/>
      <dgm:spPr/>
    </dgm:pt>
    <dgm:pt modelId="{6947765F-E5FC-4264-9F7B-9955B72DE7CC}" type="pres">
      <dgm:prSet presAssocID="{1BD1BCCC-505F-4834-81F3-B3FB6FD41CC9}" presName="ParentText" presStyleLbl="node1" presStyleIdx="3" presStyleCnt="4">
        <dgm:presLayoutVars>
          <dgm:chMax val="1"/>
          <dgm:chPref val="1"/>
          <dgm:bulletEnabled val="1"/>
        </dgm:presLayoutVars>
      </dgm:prSet>
      <dgm:spPr/>
    </dgm:pt>
    <dgm:pt modelId="{111ED074-F4A6-47EB-9422-4A746E9B1CD0}" type="pres">
      <dgm:prSet presAssocID="{1BD1BCCC-505F-4834-81F3-B3FB6FD41CC9}" presName="FinalChildText" presStyleLbl="revTx" presStyleIdx="3" presStyleCnt="4" custScaleX="144233" custLinFactNeighborX="32749" custLinFactNeighborY="-895">
        <dgm:presLayoutVars>
          <dgm:chMax val="0"/>
          <dgm:chPref val="0"/>
          <dgm:bulletEnabled val="1"/>
        </dgm:presLayoutVars>
      </dgm:prSet>
      <dgm:spPr/>
    </dgm:pt>
  </dgm:ptLst>
  <dgm:cxnLst>
    <dgm:cxn modelId="{E4F4F203-F09F-4EC0-AB2C-5B8D70DC03C5}" srcId="{F4C0448D-D7F7-4D46-B71D-9E42AE3E2A8D}" destId="{6305D846-62BB-4590-8BDD-A73A0A2150CD}" srcOrd="2" destOrd="0" parTransId="{14D0A425-EEDA-4796-A6BA-03292D38BA1A}" sibTransId="{E94D5B1C-E79B-4D4A-B0A3-D3F8B5674E28}"/>
    <dgm:cxn modelId="{38936D19-9FAB-44E8-BCE5-37B0C6530073}" type="presOf" srcId="{E27E92FC-92CB-4E8F-8775-AE996578B3DA}" destId="{CA1E8FE7-8F70-45B3-9342-DAEC44FB956F}" srcOrd="0" destOrd="0" presId="urn:microsoft.com/office/officeart/2005/8/layout/StepDownProcess"/>
    <dgm:cxn modelId="{1CB5453E-2A75-4E6D-9B65-F3312A5EE218}" type="presOf" srcId="{1D766D08-425E-4F83-9AFF-D45690D6FBC8}" destId="{F1C1D820-DD7E-4507-B776-BCC4F11E4F45}" srcOrd="0" destOrd="0" presId="urn:microsoft.com/office/officeart/2005/8/layout/StepDownProcess"/>
    <dgm:cxn modelId="{89E9EF6D-4567-480D-8256-529C3871F7E2}" type="presOf" srcId="{6305D846-62BB-4590-8BDD-A73A0A2150CD}" destId="{CDC593D1-99A8-4D1C-997D-59ED69FBCA07}" srcOrd="0" destOrd="0" presId="urn:microsoft.com/office/officeart/2005/8/layout/StepDownProcess"/>
    <dgm:cxn modelId="{FA906A56-3E13-4DA2-A58E-06EE3C525BC2}" type="presOf" srcId="{35E547E1-AC37-43DB-9D3D-1E6AEB8946C5}" destId="{77AA2FB0-86E1-48D8-A560-1C5A0270003F}" srcOrd="0" destOrd="0" presId="urn:microsoft.com/office/officeart/2005/8/layout/StepDownProcess"/>
    <dgm:cxn modelId="{C8F0AF7B-6CA0-4FEA-8965-19527997C2BA}" type="presOf" srcId="{0D65DCF3-84C2-488A-A912-D112225A2CAB}" destId="{E863384B-9D5A-4592-B4B8-5D56B1749851}" srcOrd="0" destOrd="0" presId="urn:microsoft.com/office/officeart/2005/8/layout/StepDownProcess"/>
    <dgm:cxn modelId="{7EB1A97E-A5AA-456C-8EBD-D22A381EA388}" srcId="{1BD1BCCC-505F-4834-81F3-B3FB6FD41CC9}" destId="{1F109E5E-66D9-4251-95D3-445268A22F68}" srcOrd="0" destOrd="0" parTransId="{039A5CC8-A7CB-40A7-9406-6BCC90E3C96B}" sibTransId="{9695BA31-C8DD-4D71-916D-56814170FF1B}"/>
    <dgm:cxn modelId="{0D53F37F-31A8-40B2-8417-992AC7759D9D}" type="presOf" srcId="{1F109E5E-66D9-4251-95D3-445268A22F68}" destId="{111ED074-F4A6-47EB-9422-4A746E9B1CD0}" srcOrd="0" destOrd="0" presId="urn:microsoft.com/office/officeart/2005/8/layout/StepDownProcess"/>
    <dgm:cxn modelId="{FFA20F93-2C6B-4EDA-A79D-96E909A59414}" srcId="{E27E92FC-92CB-4E8F-8775-AE996578B3DA}" destId="{4630C45D-D9E5-4113-A797-0A0CE0A282B1}" srcOrd="0" destOrd="0" parTransId="{A8B86CCB-0FA9-424F-B9F1-C989B2B01190}" sibTransId="{909D6239-2240-4861-AB7E-9F02DF7A7677}"/>
    <dgm:cxn modelId="{2D31B5B7-E146-4776-8BA4-00033FBFF434}" srcId="{F4C0448D-D7F7-4D46-B71D-9E42AE3E2A8D}" destId="{1BD1BCCC-505F-4834-81F3-B3FB6FD41CC9}" srcOrd="3" destOrd="0" parTransId="{342F2848-7406-4434-95B8-F75166A1F3F3}" sibTransId="{A5AA3583-18CF-4611-9EF5-EAE5A84AA8D0}"/>
    <dgm:cxn modelId="{858D1DC2-DB81-47EE-84E9-C6307798E7E9}" srcId="{F4C0448D-D7F7-4D46-B71D-9E42AE3E2A8D}" destId="{0D65DCF3-84C2-488A-A912-D112225A2CAB}" srcOrd="0" destOrd="0" parTransId="{D0126B1A-AF39-4AC4-A01C-780A207C3957}" sibTransId="{B0D55D78-8A2B-4673-BD09-56E60D599D1B}"/>
    <dgm:cxn modelId="{78906BDD-E595-41D9-BFDC-861AF6957D7B}" srcId="{F4C0448D-D7F7-4D46-B71D-9E42AE3E2A8D}" destId="{E27E92FC-92CB-4E8F-8775-AE996578B3DA}" srcOrd="1" destOrd="0" parTransId="{D54ECBFC-8108-49B0-95CB-2F74A11B8111}" sibTransId="{3B8887EE-4894-49E2-BBA7-6E348CF3C1EA}"/>
    <dgm:cxn modelId="{B3056DE0-D545-4BA7-A6AB-4F131642816C}" type="presOf" srcId="{1BD1BCCC-505F-4834-81F3-B3FB6FD41CC9}" destId="{6947765F-E5FC-4264-9F7B-9955B72DE7CC}" srcOrd="0" destOrd="0" presId="urn:microsoft.com/office/officeart/2005/8/layout/StepDownProcess"/>
    <dgm:cxn modelId="{FAB0C1E8-20BA-40CD-BFC6-CFB4310E6814}" type="presOf" srcId="{4630C45D-D9E5-4113-A797-0A0CE0A282B1}" destId="{6BDE9228-DDD4-46E1-B2AD-795E00DCC8DE}" srcOrd="0" destOrd="0" presId="urn:microsoft.com/office/officeart/2005/8/layout/StepDownProcess"/>
    <dgm:cxn modelId="{854F42E9-B35B-45D4-8113-78B689B498B0}" srcId="{0D65DCF3-84C2-488A-A912-D112225A2CAB}" destId="{35E547E1-AC37-43DB-9D3D-1E6AEB8946C5}" srcOrd="0" destOrd="0" parTransId="{1C75AC68-C8B0-4C1A-B2A6-BC541DD1CCDE}" sibTransId="{038204FE-ADDB-43AE-BC32-A3ACBC8937F1}"/>
    <dgm:cxn modelId="{E77A25ED-EFB6-4234-BBD5-4EB9DF8D6FD0}" type="presOf" srcId="{F4C0448D-D7F7-4D46-B71D-9E42AE3E2A8D}" destId="{0EEBACD4-DE9B-4D5E-A537-1E3811DDC191}" srcOrd="0" destOrd="0" presId="urn:microsoft.com/office/officeart/2005/8/layout/StepDownProcess"/>
    <dgm:cxn modelId="{02F9ABFC-2C52-4EDE-AC36-BA85B02BFE62}" srcId="{6305D846-62BB-4590-8BDD-A73A0A2150CD}" destId="{1D766D08-425E-4F83-9AFF-D45690D6FBC8}" srcOrd="0" destOrd="0" parTransId="{724B57E3-9B0D-4B44-9FEC-7CDC38A15D15}" sibTransId="{82A3B3AD-62D4-4F56-988A-93CAF4FC59EF}"/>
    <dgm:cxn modelId="{B18FB147-CE6B-4587-9825-F1851B2E2F2F}" type="presParOf" srcId="{0EEBACD4-DE9B-4D5E-A537-1E3811DDC191}" destId="{EF80BFDE-6B4C-4477-96BE-5334843E5EE3}" srcOrd="0" destOrd="0" presId="urn:microsoft.com/office/officeart/2005/8/layout/StepDownProcess"/>
    <dgm:cxn modelId="{1D91B6C9-4FB6-4B9F-A604-4A8EC0A60E29}" type="presParOf" srcId="{EF80BFDE-6B4C-4477-96BE-5334843E5EE3}" destId="{C0B19FA2-6920-43B5-8683-D285C6959ADA}" srcOrd="0" destOrd="0" presId="urn:microsoft.com/office/officeart/2005/8/layout/StepDownProcess"/>
    <dgm:cxn modelId="{01D0C722-74C6-487F-B063-ABDF28F4ACC7}" type="presParOf" srcId="{EF80BFDE-6B4C-4477-96BE-5334843E5EE3}" destId="{E863384B-9D5A-4592-B4B8-5D56B1749851}" srcOrd="1" destOrd="0" presId="urn:microsoft.com/office/officeart/2005/8/layout/StepDownProcess"/>
    <dgm:cxn modelId="{4ACAF89A-E0E3-4348-8143-ACDBEFB85F4C}" type="presParOf" srcId="{EF80BFDE-6B4C-4477-96BE-5334843E5EE3}" destId="{77AA2FB0-86E1-48D8-A560-1C5A0270003F}" srcOrd="2" destOrd="0" presId="urn:microsoft.com/office/officeart/2005/8/layout/StepDownProcess"/>
    <dgm:cxn modelId="{2844E6B1-7116-4A93-BE92-C5455BCE6303}" type="presParOf" srcId="{0EEBACD4-DE9B-4D5E-A537-1E3811DDC191}" destId="{1FA620E0-A062-415E-97B3-14BB2995F9B3}" srcOrd="1" destOrd="0" presId="urn:microsoft.com/office/officeart/2005/8/layout/StepDownProcess"/>
    <dgm:cxn modelId="{87BC2760-5D64-4423-8970-00617ADCE01D}" type="presParOf" srcId="{0EEBACD4-DE9B-4D5E-A537-1E3811DDC191}" destId="{2CCF207D-984A-4727-A3DB-3F5273E5F7BE}" srcOrd="2" destOrd="0" presId="urn:microsoft.com/office/officeart/2005/8/layout/StepDownProcess"/>
    <dgm:cxn modelId="{3F62A0ED-54ED-4C39-A498-C0F17D0DEC17}" type="presParOf" srcId="{2CCF207D-984A-4727-A3DB-3F5273E5F7BE}" destId="{E2D2C139-A277-469B-BA3C-E795116CC6D7}" srcOrd="0" destOrd="0" presId="urn:microsoft.com/office/officeart/2005/8/layout/StepDownProcess"/>
    <dgm:cxn modelId="{28128513-DAB6-4049-96A2-5E45B6C0E9B5}" type="presParOf" srcId="{2CCF207D-984A-4727-A3DB-3F5273E5F7BE}" destId="{CA1E8FE7-8F70-45B3-9342-DAEC44FB956F}" srcOrd="1" destOrd="0" presId="urn:microsoft.com/office/officeart/2005/8/layout/StepDownProcess"/>
    <dgm:cxn modelId="{24454204-F05D-4467-A267-BA89536EB7B8}" type="presParOf" srcId="{2CCF207D-984A-4727-A3DB-3F5273E5F7BE}" destId="{6BDE9228-DDD4-46E1-B2AD-795E00DCC8DE}" srcOrd="2" destOrd="0" presId="urn:microsoft.com/office/officeart/2005/8/layout/StepDownProcess"/>
    <dgm:cxn modelId="{87E1C779-3D0F-46F5-928D-3BE70FEF08CE}" type="presParOf" srcId="{0EEBACD4-DE9B-4D5E-A537-1E3811DDC191}" destId="{8D9ECEEE-09B9-4545-933A-0DE56AA3309F}" srcOrd="3" destOrd="0" presId="urn:microsoft.com/office/officeart/2005/8/layout/StepDownProcess"/>
    <dgm:cxn modelId="{185D8264-A249-46D0-A08A-5E1F76139E35}" type="presParOf" srcId="{0EEBACD4-DE9B-4D5E-A537-1E3811DDC191}" destId="{F4107745-4180-4D53-A5E1-4660B4ADBF0D}" srcOrd="4" destOrd="0" presId="urn:microsoft.com/office/officeart/2005/8/layout/StepDownProcess"/>
    <dgm:cxn modelId="{AB548117-823F-4A3B-B692-23EF9A06BDC5}" type="presParOf" srcId="{F4107745-4180-4D53-A5E1-4660B4ADBF0D}" destId="{2D865892-8AEE-4E3B-8CC0-D524E9019C76}" srcOrd="0" destOrd="0" presId="urn:microsoft.com/office/officeart/2005/8/layout/StepDownProcess"/>
    <dgm:cxn modelId="{DA7CAA0D-C95B-4E26-889A-D671DD6E4B5C}" type="presParOf" srcId="{F4107745-4180-4D53-A5E1-4660B4ADBF0D}" destId="{CDC593D1-99A8-4D1C-997D-59ED69FBCA07}" srcOrd="1" destOrd="0" presId="urn:microsoft.com/office/officeart/2005/8/layout/StepDownProcess"/>
    <dgm:cxn modelId="{2FF25DE9-114C-4BDA-8EF6-41464A0A830B}" type="presParOf" srcId="{F4107745-4180-4D53-A5E1-4660B4ADBF0D}" destId="{F1C1D820-DD7E-4507-B776-BCC4F11E4F45}" srcOrd="2" destOrd="0" presId="urn:microsoft.com/office/officeart/2005/8/layout/StepDownProcess"/>
    <dgm:cxn modelId="{E407E8B8-5D7D-4550-9306-AF406392118F}" type="presParOf" srcId="{0EEBACD4-DE9B-4D5E-A537-1E3811DDC191}" destId="{7E52A383-CB9B-4EC7-9121-4FA129AF8828}" srcOrd="5" destOrd="0" presId="urn:microsoft.com/office/officeart/2005/8/layout/StepDownProcess"/>
    <dgm:cxn modelId="{ECF901DA-D274-4FA8-BC17-9BC29A2092F6}" type="presParOf" srcId="{0EEBACD4-DE9B-4D5E-A537-1E3811DDC191}" destId="{D0B5C2F4-A217-4988-934A-809DD8B19D51}" srcOrd="6" destOrd="0" presId="urn:microsoft.com/office/officeart/2005/8/layout/StepDownProcess"/>
    <dgm:cxn modelId="{506E75BC-F74C-440E-BD1E-9B178BE9B554}" type="presParOf" srcId="{D0B5C2F4-A217-4988-934A-809DD8B19D51}" destId="{6947765F-E5FC-4264-9F7B-9955B72DE7CC}" srcOrd="0" destOrd="0" presId="urn:microsoft.com/office/officeart/2005/8/layout/StepDownProcess"/>
    <dgm:cxn modelId="{CF34497C-BCE4-4ADE-8281-0193B7564503}" type="presParOf" srcId="{D0B5C2F4-A217-4988-934A-809DD8B19D51}" destId="{111ED074-F4A6-47EB-9422-4A746E9B1CD0}" srcOrd="1" destOrd="0" presId="urn:microsoft.com/office/officeart/2005/8/layout/StepDownProcess"/>
  </dgm:cxnLst>
  <dgm:bg>
    <a:solidFill>
      <a:schemeClr val="bg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19FA2-6920-43B5-8683-D285C6959ADA}">
      <dsp:nvSpPr>
        <dsp:cNvPr id="0" name=""/>
        <dsp:cNvSpPr/>
      </dsp:nvSpPr>
      <dsp:spPr>
        <a:xfrm rot="5400000">
          <a:off x="1021770" y="1365381"/>
          <a:ext cx="1199101" cy="1365135"/>
        </a:xfrm>
        <a:prstGeom prst="bentUpArrow">
          <a:avLst>
            <a:gd name="adj1" fmla="val 32840"/>
            <a:gd name="adj2" fmla="val 25000"/>
            <a:gd name="adj3" fmla="val 35780"/>
          </a:avLst>
        </a:prstGeom>
        <a:solidFill>
          <a:schemeClr val="accent3">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E863384B-9D5A-4592-B4B8-5D56B1749851}">
      <dsp:nvSpPr>
        <dsp:cNvPr id="0" name=""/>
        <dsp:cNvSpPr/>
      </dsp:nvSpPr>
      <dsp:spPr>
        <a:xfrm>
          <a:off x="704081" y="36153"/>
          <a:ext cx="2018581" cy="1412941"/>
        </a:xfrm>
        <a:prstGeom prst="roundRect">
          <a:avLst>
            <a:gd name="adj" fmla="val 1667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ATTENTION</a:t>
          </a:r>
        </a:p>
      </dsp:txBody>
      <dsp:txXfrm>
        <a:off x="773068" y="105140"/>
        <a:ext cx="1880607" cy="1274967"/>
      </dsp:txXfrm>
    </dsp:sp>
    <dsp:sp modelId="{77AA2FB0-86E1-48D8-A560-1C5A0270003F}">
      <dsp:nvSpPr>
        <dsp:cNvPr id="0" name=""/>
        <dsp:cNvSpPr/>
      </dsp:nvSpPr>
      <dsp:spPr>
        <a:xfrm>
          <a:off x="3269994" y="181541"/>
          <a:ext cx="3797156" cy="114200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Friend begins exercising – seems healthier and more confident</a:t>
          </a:r>
        </a:p>
      </dsp:txBody>
      <dsp:txXfrm>
        <a:off x="3269994" y="181541"/>
        <a:ext cx="3797156" cy="1142001"/>
      </dsp:txXfrm>
    </dsp:sp>
    <dsp:sp modelId="{E2D2C139-A277-469B-BA3C-E795116CC6D7}">
      <dsp:nvSpPr>
        <dsp:cNvPr id="0" name=""/>
        <dsp:cNvSpPr/>
      </dsp:nvSpPr>
      <dsp:spPr>
        <a:xfrm rot="5400000">
          <a:off x="3254357" y="2952581"/>
          <a:ext cx="1199101" cy="1365135"/>
        </a:xfrm>
        <a:prstGeom prst="bentUpArrow">
          <a:avLst>
            <a:gd name="adj1" fmla="val 32840"/>
            <a:gd name="adj2" fmla="val 25000"/>
            <a:gd name="adj3" fmla="val 35780"/>
          </a:avLst>
        </a:prstGeom>
        <a:solidFill>
          <a:schemeClr val="accent3">
            <a:tint val="50000"/>
            <a:hueOff val="977834"/>
            <a:satOff val="50000"/>
            <a:lumOff val="5266"/>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CA1E8FE7-8F70-45B3-9342-DAEC44FB956F}">
      <dsp:nvSpPr>
        <dsp:cNvPr id="0" name=""/>
        <dsp:cNvSpPr/>
      </dsp:nvSpPr>
      <dsp:spPr>
        <a:xfrm>
          <a:off x="2936667" y="1623353"/>
          <a:ext cx="2018581" cy="1412941"/>
        </a:xfrm>
        <a:prstGeom prst="roundRect">
          <a:avLst>
            <a:gd name="adj" fmla="val 16670"/>
          </a:avLst>
        </a:prstGeom>
        <a:solidFill>
          <a:schemeClr val="accent3">
            <a:hueOff val="903533"/>
            <a:satOff val="33333"/>
            <a:lumOff val="-490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RETENTION</a:t>
          </a:r>
        </a:p>
      </dsp:txBody>
      <dsp:txXfrm>
        <a:off x="3005654" y="1692340"/>
        <a:ext cx="1880607" cy="1274967"/>
      </dsp:txXfrm>
    </dsp:sp>
    <dsp:sp modelId="{6BDE9228-DDD4-46E1-B2AD-795E00DCC8DE}">
      <dsp:nvSpPr>
        <dsp:cNvPr id="0" name=""/>
        <dsp:cNvSpPr/>
      </dsp:nvSpPr>
      <dsp:spPr>
        <a:xfrm>
          <a:off x="5234765" y="1726213"/>
          <a:ext cx="3758603" cy="114200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a:t>
          </a:r>
          <a:r>
            <a:rPr lang="en-GB" sz="2400" kern="1200" dirty="0" err="1"/>
            <a:t>Ooo</a:t>
          </a:r>
          <a:r>
            <a:rPr lang="en-GB" sz="2400" kern="1200" dirty="0"/>
            <a:t> look – a gym?!’</a:t>
          </a:r>
        </a:p>
      </dsp:txBody>
      <dsp:txXfrm>
        <a:off x="5234765" y="1726213"/>
        <a:ext cx="3758603" cy="1142001"/>
      </dsp:txXfrm>
    </dsp:sp>
    <dsp:sp modelId="{2D865892-8AEE-4E3B-8CC0-D524E9019C76}">
      <dsp:nvSpPr>
        <dsp:cNvPr id="0" name=""/>
        <dsp:cNvSpPr/>
      </dsp:nvSpPr>
      <dsp:spPr>
        <a:xfrm rot="5400000">
          <a:off x="5486943" y="4539781"/>
          <a:ext cx="1199101" cy="1365135"/>
        </a:xfrm>
        <a:prstGeom prst="bentUpArrow">
          <a:avLst>
            <a:gd name="adj1" fmla="val 32840"/>
            <a:gd name="adj2" fmla="val 25000"/>
            <a:gd name="adj3" fmla="val 35780"/>
          </a:avLst>
        </a:prstGeom>
        <a:solidFill>
          <a:schemeClr val="accent3">
            <a:tint val="50000"/>
            <a:hueOff val="1955669"/>
            <a:satOff val="100000"/>
            <a:lumOff val="10532"/>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CDC593D1-99A8-4D1C-997D-59ED69FBCA07}">
      <dsp:nvSpPr>
        <dsp:cNvPr id="0" name=""/>
        <dsp:cNvSpPr/>
      </dsp:nvSpPr>
      <dsp:spPr>
        <a:xfrm>
          <a:off x="5169254" y="3210553"/>
          <a:ext cx="2018581" cy="1412941"/>
        </a:xfrm>
        <a:prstGeom prst="roundRect">
          <a:avLst>
            <a:gd name="adj" fmla="val 16670"/>
          </a:avLst>
        </a:prstGeom>
        <a:solidFill>
          <a:schemeClr val="accent3">
            <a:hueOff val="1807066"/>
            <a:satOff val="66667"/>
            <a:lumOff val="-980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MOTOR REPRODUCTION</a:t>
          </a:r>
        </a:p>
      </dsp:txBody>
      <dsp:txXfrm>
        <a:off x="5238241" y="3279540"/>
        <a:ext cx="1880607" cy="1274967"/>
      </dsp:txXfrm>
    </dsp:sp>
    <dsp:sp modelId="{F1C1D820-DD7E-4507-B776-BCC4F11E4F45}">
      <dsp:nvSpPr>
        <dsp:cNvPr id="0" name=""/>
        <dsp:cNvSpPr/>
      </dsp:nvSpPr>
      <dsp:spPr>
        <a:xfrm>
          <a:off x="7509656" y="3398469"/>
          <a:ext cx="3674024" cy="114200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Get in and have a bash</a:t>
          </a:r>
        </a:p>
      </dsp:txBody>
      <dsp:txXfrm>
        <a:off x="7509656" y="3398469"/>
        <a:ext cx="3674024" cy="1142001"/>
      </dsp:txXfrm>
    </dsp:sp>
    <dsp:sp modelId="{6947765F-E5FC-4264-9F7B-9955B72DE7CC}">
      <dsp:nvSpPr>
        <dsp:cNvPr id="0" name=""/>
        <dsp:cNvSpPr/>
      </dsp:nvSpPr>
      <dsp:spPr>
        <a:xfrm>
          <a:off x="7401841" y="4797752"/>
          <a:ext cx="2018581" cy="1412941"/>
        </a:xfrm>
        <a:prstGeom prst="roundRect">
          <a:avLst>
            <a:gd name="adj" fmla="val 16670"/>
          </a:avLst>
        </a:prstGeom>
        <a:solidFill>
          <a:schemeClr val="accent3">
            <a:hueOff val="2710599"/>
            <a:satOff val="100000"/>
            <a:lumOff val="-1470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MOTIVATIONAL RESPONSE</a:t>
          </a:r>
        </a:p>
      </dsp:txBody>
      <dsp:txXfrm>
        <a:off x="7470828" y="4866739"/>
        <a:ext cx="1880607" cy="1274967"/>
      </dsp:txXfrm>
    </dsp:sp>
    <dsp:sp modelId="{111ED074-F4A6-47EB-9422-4A746E9B1CD0}">
      <dsp:nvSpPr>
        <dsp:cNvPr id="0" name=""/>
        <dsp:cNvSpPr/>
      </dsp:nvSpPr>
      <dsp:spPr>
        <a:xfrm>
          <a:off x="9576521" y="4922288"/>
          <a:ext cx="2117519" cy="114200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I feel healthier and more confident</a:t>
          </a:r>
        </a:p>
      </dsp:txBody>
      <dsp:txXfrm>
        <a:off x="9576521" y="4922288"/>
        <a:ext cx="2117519" cy="1142001"/>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2815E4-BA5E-4F39-83B8-8CB07FF32D3B}" type="datetimeFigureOut">
              <a:rPr lang="en-GB" smtClean="0"/>
              <a:t>16/12/2021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A32D87-21E3-4891-AF08-4288198158E2}" type="slidenum">
              <a:rPr lang="en-GB" smtClean="0"/>
              <a:t>‹#›</a:t>
            </a:fld>
            <a:endParaRPr lang="en-GB"/>
          </a:p>
        </p:txBody>
      </p:sp>
    </p:spTree>
    <p:extLst>
      <p:ext uri="{BB962C8B-B14F-4D97-AF65-F5344CB8AC3E}">
        <p14:creationId xmlns:p14="http://schemas.microsoft.com/office/powerpoint/2010/main" val="1577040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A32D87-21E3-4891-AF08-4288198158E2}" type="slidenum">
              <a:rPr lang="en-GB" smtClean="0"/>
              <a:t>2</a:t>
            </a:fld>
            <a:endParaRPr lang="en-GB"/>
          </a:p>
        </p:txBody>
      </p:sp>
    </p:spTree>
    <p:extLst>
      <p:ext uri="{BB962C8B-B14F-4D97-AF65-F5344CB8AC3E}">
        <p14:creationId xmlns:p14="http://schemas.microsoft.com/office/powerpoint/2010/main" val="2036691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96258"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latin typeface="Calibri" charset="0"/>
              </a:rPr>
              <a:t>Authoritarian parenting: </a:t>
            </a:r>
          </a:p>
          <a:p>
            <a:pPr marL="171450" indent="-171450" eaLnBrk="1" hangingPunct="1">
              <a:buFontTx/>
              <a:buChar char="•"/>
            </a:pPr>
            <a:r>
              <a:rPr lang="en-US" dirty="0">
                <a:latin typeface="Calibri" charset="0"/>
              </a:rPr>
              <a:t>A style of parenting in which the parents are demanding, expect unquestioned obedience,  are not responsive to their children</a:t>
            </a:r>
            <a:r>
              <a:rPr lang="fr-FR" dirty="0">
                <a:latin typeface="Calibri" charset="0"/>
              </a:rPr>
              <a:t>'</a:t>
            </a:r>
            <a:r>
              <a:rPr lang="en-US" dirty="0">
                <a:latin typeface="Calibri" charset="0"/>
              </a:rPr>
              <a:t>s desires, and communicate poorly with their children. Authoritative parenting A style of parenting in which the parents are demanding, but set rational limits for their children and communicate well with their children.</a:t>
            </a:r>
          </a:p>
          <a:p>
            <a:pPr marL="171450" indent="-171450" eaLnBrk="1" hangingPunct="1">
              <a:buFontTx/>
              <a:buChar char="•"/>
            </a:pPr>
            <a:r>
              <a:rPr lang="en-US" dirty="0">
                <a:latin typeface="Calibri" charset="0"/>
              </a:rPr>
              <a:t>Permissive parenting A style of parenting in which the parents make few demands and are overly responsive to their children</a:t>
            </a:r>
            <a:r>
              <a:rPr lang="fr-FR" dirty="0">
                <a:latin typeface="Calibri" charset="0"/>
              </a:rPr>
              <a:t>'</a:t>
            </a:r>
            <a:r>
              <a:rPr lang="en-US" dirty="0">
                <a:latin typeface="Calibri" charset="0"/>
              </a:rPr>
              <a:t>s desires, letting their children do pretty much as they please.</a:t>
            </a:r>
          </a:p>
          <a:p>
            <a:pPr marL="171450" indent="-171450" eaLnBrk="1" hangingPunct="1">
              <a:buFontTx/>
              <a:buChar char="•"/>
            </a:pPr>
            <a:r>
              <a:rPr lang="en-US" dirty="0">
                <a:latin typeface="Calibri" charset="0"/>
              </a:rPr>
              <a:t>Uninvolved parenting A style of parenting in which the parents minimize both the time they spend with their children and their emotional involvement with them and provide for their children</a:t>
            </a:r>
            <a:r>
              <a:rPr lang="fr-FR" dirty="0">
                <a:latin typeface="Calibri" charset="0"/>
              </a:rPr>
              <a:t>'</a:t>
            </a:r>
            <a:r>
              <a:rPr lang="en-US" dirty="0">
                <a:latin typeface="Calibri" charset="0"/>
              </a:rPr>
              <a:t>s basic needs, but little else.</a:t>
            </a:r>
          </a:p>
        </p:txBody>
      </p:sp>
      <p:sp>
        <p:nvSpPr>
          <p:cNvPr id="9625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B2C6B94-F4D5-CF4B-94CC-FE0CF5AADFEB}"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153053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A32D87-21E3-4891-AF08-4288198158E2}" type="slidenum">
              <a:rPr lang="en-GB" smtClean="0"/>
              <a:t>25</a:t>
            </a:fld>
            <a:endParaRPr lang="en-GB"/>
          </a:p>
        </p:txBody>
      </p:sp>
    </p:spTree>
    <p:extLst>
      <p:ext uri="{BB962C8B-B14F-4D97-AF65-F5344CB8AC3E}">
        <p14:creationId xmlns:p14="http://schemas.microsoft.com/office/powerpoint/2010/main" val="2581717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5215BAE-909E-426A-AA9C-EAA7500FF22E}" type="datetime1">
              <a:rPr lang="en-GB" smtClean="0"/>
              <a:t>16/12/2021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745459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01596-A098-445B-90BD-1E26DC4563B8}" type="datetime1">
              <a:rPr lang="en-GB" smtClean="0"/>
              <a:t>16/12/2021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709938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273D81-81F3-4DAB-B759-284C41139531}" type="datetime1">
              <a:rPr lang="en-GB" smtClean="0"/>
              <a:t>16/12/2021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005421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2A8021-4326-4203-A878-563CA5B01403}" type="datetime1">
              <a:rPr lang="en-GB" smtClean="0"/>
              <a:t>16/12/2021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1398133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30754DA-6953-4CF1-AFE5-AC34713E6D37}" type="datetime1">
              <a:rPr lang="en-GB" smtClean="0"/>
              <a:t>16/12/2021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134717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015121D-7851-4205-8DA8-01BBA0EBDE6C}" type="datetime1">
              <a:rPr lang="en-GB" smtClean="0"/>
              <a:t>16/12/2021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4143667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CD7D9D-CA1F-43EC-9C72-89E77737779C}" type="datetime1">
              <a:rPr lang="en-GB" smtClean="0"/>
              <a:t>16/12/2021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3768289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0BBCE9-477C-41BF-B716-7489688F2A97}" type="datetime1">
              <a:rPr lang="en-GB" smtClean="0"/>
              <a:t>16/12/2021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3380894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6E1CA2-E23F-4BE7-A70A-A94F878B4B90}" type="datetime1">
              <a:rPr lang="en-GB" smtClean="0"/>
              <a:t>16/12/2021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417972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A6A0C6C-9721-4CEF-9E78-D90AACB833FE}" type="datetime1">
              <a:rPr lang="en-GB" smtClean="0"/>
              <a:t>16/12/2021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278774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E9AB000-F424-4CB4-9DED-915C7288C71E}" type="datetime1">
              <a:rPr lang="en-GB" smtClean="0"/>
              <a:t>16/12/2021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4085036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4FF47F9-3492-4EDE-96D6-A5D9CEA2FE89}" type="datetime1">
              <a:rPr lang="en-GB" smtClean="0">
                <a:solidFill>
                  <a:prstClr val="black">
                    <a:tint val="75000"/>
                  </a:prstClr>
                </a:solidFill>
              </a:rPr>
              <a:t>16/12/2021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0676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E436C0-72B7-4259-AA69-0FB9AEC28191}" type="datetime1">
              <a:rPr lang="en-GB" smtClean="0">
                <a:solidFill>
                  <a:prstClr val="black">
                    <a:tint val="75000"/>
                  </a:prstClr>
                </a:solidFill>
              </a:rPr>
              <a:t>16/12/2021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1579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443189-75E6-4B24-8425-702FD84E84ED}" type="datetime1">
              <a:rPr lang="en-GB" smtClean="0">
                <a:solidFill>
                  <a:prstClr val="black">
                    <a:tint val="75000"/>
                  </a:prstClr>
                </a:solidFill>
              </a:rPr>
              <a:t>16/12/2021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70144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3DEE22C-71E1-40C6-8268-7829DBD356C4}" type="datetime1">
              <a:rPr lang="en-GB" smtClean="0">
                <a:solidFill>
                  <a:prstClr val="black">
                    <a:tint val="75000"/>
                  </a:prstClr>
                </a:solidFill>
              </a:rPr>
              <a:t>16/12/2021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926594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78FB0F1-E108-4E7E-9E89-9B1D701077FC}" type="datetime1">
              <a:rPr lang="en-GB" smtClean="0">
                <a:solidFill>
                  <a:prstClr val="black">
                    <a:tint val="75000"/>
                  </a:prstClr>
                </a:solidFill>
              </a:rPr>
              <a:t>16/12/2021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67164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3AA44E-D963-462D-A759-9B43C19AD3B4}" type="datetime1">
              <a:rPr lang="en-GB" smtClean="0">
                <a:solidFill>
                  <a:prstClr val="black">
                    <a:tint val="75000"/>
                  </a:prstClr>
                </a:solidFill>
              </a:rPr>
              <a:t>16/12/2021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31729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5F146D-2FD2-4657-BE56-A71C83388CCC}" type="datetime1">
              <a:rPr lang="en-GB" smtClean="0">
                <a:solidFill>
                  <a:prstClr val="black">
                    <a:tint val="75000"/>
                  </a:prstClr>
                </a:solidFill>
              </a:rPr>
              <a:t>16/12/2021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56676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0288455-3ACD-48CF-BB88-584E0894D808}" type="datetime1">
              <a:rPr lang="en-GB" smtClean="0">
                <a:solidFill>
                  <a:prstClr val="black">
                    <a:tint val="75000"/>
                  </a:prstClr>
                </a:solidFill>
              </a:rPr>
              <a:t>16/12/2021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14511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F27D4A-8D06-4697-8408-573D306882E6}" type="datetime1">
              <a:rPr lang="en-GB" smtClean="0">
                <a:solidFill>
                  <a:prstClr val="black">
                    <a:tint val="75000"/>
                  </a:prstClr>
                </a:solidFill>
              </a:rPr>
              <a:t>16/12/2021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82774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50CA676-BFB5-4413-8355-79F75B54E099}" type="datetime1">
              <a:rPr lang="en-GB" smtClean="0">
                <a:solidFill>
                  <a:prstClr val="black">
                    <a:tint val="75000"/>
                  </a:prstClr>
                </a:solidFill>
              </a:rPr>
              <a:t>16/12/2021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26148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2F82962-41DD-4D63-A499-CA67FDCD843E}" type="datetime1">
              <a:rPr lang="en-GB" smtClean="0">
                <a:solidFill>
                  <a:prstClr val="black">
                    <a:tint val="75000"/>
                  </a:prstClr>
                </a:solidFill>
              </a:rPr>
              <a:t>16/12/2021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6493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3A25AA-6BE8-421B-AB5A-F04B1FFE3A92}" type="datetime1">
              <a:rPr lang="en-GB" smtClean="0"/>
              <a:t>16/12/2021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37496A-7D35-4F1D-ADBC-93903EB22411}" type="slidenum">
              <a:rPr lang="en-GB" smtClean="0"/>
              <a:t>‹#›</a:t>
            </a:fld>
            <a:endParaRPr lang="en-GB"/>
          </a:p>
        </p:txBody>
      </p:sp>
    </p:spTree>
    <p:extLst>
      <p:ext uri="{BB962C8B-B14F-4D97-AF65-F5344CB8AC3E}">
        <p14:creationId xmlns:p14="http://schemas.microsoft.com/office/powerpoint/2010/main" val="832594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E4C738-DD26-49F9-BC19-801C668A739A}" type="datetime1">
              <a:rPr lang="en-GB" smtClean="0">
                <a:solidFill>
                  <a:prstClr val="black">
                    <a:tint val="75000"/>
                  </a:prstClr>
                </a:solidFill>
              </a:rPr>
              <a:t>16/12/2021</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48237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andratrappen.com/"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government/publications?keywords=&amp;publication_filter_option=research-and-analysis&amp;departments%5b%5d=home-office" TargetMode="External"/><Relationship Id="rId2" Type="http://schemas.openxmlformats.org/officeDocument/2006/relationships/hyperlink" Target="https://www.bps.org.uk/member-microsites/division-forensic-psychology" TargetMode="External"/><Relationship Id="rId1" Type="http://schemas.openxmlformats.org/officeDocument/2006/relationships/slideLayout" Target="../slideLayouts/slideLayout2.xml"/><Relationship Id="rId5" Type="http://schemas.openxmlformats.org/officeDocument/2006/relationships/hyperlink" Target="https://www.gov.uk/government/organisations/her-majestys-prison-and-probation-service" TargetMode="External"/><Relationship Id="rId4" Type="http://schemas.openxmlformats.org/officeDocument/2006/relationships/hyperlink" Target="https://www.crim.cam.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46644" y="82296"/>
            <a:ext cx="9021875" cy="1230937"/>
          </a:xfrm>
          <a:solidFill>
            <a:srgbClr val="7030A0"/>
          </a:solidFill>
        </p:spPr>
        <p:txBody>
          <a:bodyPr>
            <a:normAutofit/>
          </a:bodyPr>
          <a:lstStyle/>
          <a:p>
            <a:r>
              <a:rPr lang="en-GB" sz="6600" b="1" dirty="0">
                <a:solidFill>
                  <a:schemeClr val="bg1"/>
                </a:solidFill>
              </a:rPr>
              <a:t>Policing and psychology</a:t>
            </a:r>
          </a:p>
        </p:txBody>
      </p:sp>
      <p:pic>
        <p:nvPicPr>
          <p:cNvPr id="4" name="Picture 3"/>
          <p:cNvPicPr>
            <a:picLocks noChangeAspect="1"/>
          </p:cNvPicPr>
          <p:nvPr/>
        </p:nvPicPr>
        <p:blipFill>
          <a:blip r:embed="rId2"/>
          <a:stretch>
            <a:fillRect/>
          </a:stretch>
        </p:blipFill>
        <p:spPr>
          <a:xfrm>
            <a:off x="136187" y="1313234"/>
            <a:ext cx="5710136" cy="5149319"/>
          </a:xfrm>
          <a:prstGeom prst="rect">
            <a:avLst/>
          </a:prstGeom>
        </p:spPr>
      </p:pic>
      <p:sp>
        <p:nvSpPr>
          <p:cNvPr id="5" name="Rectangle 4"/>
          <p:cNvSpPr/>
          <p:nvPr/>
        </p:nvSpPr>
        <p:spPr>
          <a:xfrm>
            <a:off x="0" y="6313251"/>
            <a:ext cx="2877263" cy="369332"/>
          </a:xfrm>
          <a:prstGeom prst="rect">
            <a:avLst/>
          </a:prstGeom>
        </p:spPr>
        <p:txBody>
          <a:bodyPr wrap="none">
            <a:spAutoFit/>
          </a:bodyPr>
          <a:lstStyle/>
          <a:p>
            <a:r>
              <a:rPr lang="en-GB" dirty="0">
                <a:hlinkClick r:id="rId3"/>
              </a:rPr>
              <a:t>https://sandratrappen.com/</a:t>
            </a:r>
            <a:r>
              <a:rPr lang="en-GB" dirty="0"/>
              <a:t> </a:t>
            </a:r>
          </a:p>
        </p:txBody>
      </p:sp>
      <p:grpSp>
        <p:nvGrpSpPr>
          <p:cNvPr id="8" name="Group 7"/>
          <p:cNvGrpSpPr/>
          <p:nvPr/>
        </p:nvGrpSpPr>
        <p:grpSpPr>
          <a:xfrm>
            <a:off x="5846323" y="1517550"/>
            <a:ext cx="6335580" cy="4371354"/>
            <a:chOff x="5846323" y="1517550"/>
            <a:chExt cx="6335580" cy="4371354"/>
          </a:xfrm>
        </p:grpSpPr>
        <p:pic>
          <p:nvPicPr>
            <p:cNvPr id="6" name="Picture 5"/>
            <p:cNvPicPr>
              <a:picLocks noChangeAspect="1"/>
            </p:cNvPicPr>
            <p:nvPr/>
          </p:nvPicPr>
          <p:blipFill>
            <a:blip r:embed="rId4"/>
            <a:stretch>
              <a:fillRect/>
            </a:stretch>
          </p:blipFill>
          <p:spPr>
            <a:xfrm>
              <a:off x="5846323" y="1886882"/>
              <a:ext cx="6335580" cy="4002022"/>
            </a:xfrm>
            <a:prstGeom prst="rect">
              <a:avLst/>
            </a:prstGeom>
          </p:spPr>
        </p:pic>
        <p:sp>
          <p:nvSpPr>
            <p:cNvPr id="7" name="TextBox 6"/>
            <p:cNvSpPr txBox="1"/>
            <p:nvPr/>
          </p:nvSpPr>
          <p:spPr>
            <a:xfrm>
              <a:off x="5846323" y="1517550"/>
              <a:ext cx="4455269" cy="369332"/>
            </a:xfrm>
            <a:prstGeom prst="rect">
              <a:avLst/>
            </a:prstGeom>
            <a:noFill/>
          </p:spPr>
          <p:txBody>
            <a:bodyPr wrap="square" rtlCol="0">
              <a:spAutoFit/>
            </a:bodyPr>
            <a:lstStyle/>
            <a:p>
              <a:r>
                <a:rPr lang="en-GB" dirty="0"/>
                <a:t>Swansea Crime Map December 2018</a:t>
              </a:r>
            </a:p>
          </p:txBody>
        </p:sp>
      </p:grpSp>
    </p:spTree>
    <p:extLst>
      <p:ext uri="{BB962C8B-B14F-4D97-AF65-F5344CB8AC3E}">
        <p14:creationId xmlns:p14="http://schemas.microsoft.com/office/powerpoint/2010/main" val="812721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solidFill>
                  <a:schemeClr val="bg1"/>
                </a:solidFill>
              </a:rPr>
              <a:t>Objectives</a:t>
            </a:r>
          </a:p>
        </p:txBody>
      </p:sp>
      <p:sp>
        <p:nvSpPr>
          <p:cNvPr id="3" name="Content Placeholder 2"/>
          <p:cNvSpPr>
            <a:spLocks noGrp="1"/>
          </p:cNvSpPr>
          <p:nvPr>
            <p:ph sz="half" idx="1"/>
          </p:nvPr>
        </p:nvSpPr>
        <p:spPr>
          <a:xfrm>
            <a:off x="838198" y="2085654"/>
            <a:ext cx="2881045" cy="3575407"/>
          </a:xfrm>
        </p:spPr>
        <p:txBody>
          <a:bodyPr>
            <a:normAutofit/>
          </a:bodyPr>
          <a:lstStyle/>
          <a:p>
            <a:r>
              <a:rPr lang="en-GB" sz="3600" dirty="0">
                <a:solidFill>
                  <a:schemeClr val="bg1"/>
                </a:solidFill>
              </a:rPr>
              <a:t>Role of psychology in policing as a dynamic and powerful influence</a:t>
            </a:r>
          </a:p>
        </p:txBody>
      </p:sp>
      <p:sp>
        <p:nvSpPr>
          <p:cNvPr id="4" name="Content Placeholder 3"/>
          <p:cNvSpPr>
            <a:spLocks noGrp="1"/>
          </p:cNvSpPr>
          <p:nvPr>
            <p:ph sz="half" idx="2"/>
          </p:nvPr>
        </p:nvSpPr>
        <p:spPr>
          <a:xfrm>
            <a:off x="7760002" y="1547768"/>
            <a:ext cx="3975449" cy="4808581"/>
          </a:xfrm>
        </p:spPr>
        <p:txBody>
          <a:bodyPr>
            <a:normAutofit/>
          </a:bodyPr>
          <a:lstStyle/>
          <a:p>
            <a:r>
              <a:rPr lang="en-GB" sz="3200" dirty="0">
                <a:solidFill>
                  <a:schemeClr val="bg1"/>
                </a:solidFill>
              </a:rPr>
              <a:t>Crime and criminals</a:t>
            </a:r>
          </a:p>
          <a:p>
            <a:r>
              <a:rPr lang="en-GB" sz="3200" dirty="0">
                <a:solidFill>
                  <a:schemeClr val="bg1"/>
                </a:solidFill>
              </a:rPr>
              <a:t>Psycho-biological</a:t>
            </a:r>
          </a:p>
          <a:p>
            <a:r>
              <a:rPr lang="en-GB" sz="3200" dirty="0">
                <a:solidFill>
                  <a:schemeClr val="bg1"/>
                </a:solidFill>
              </a:rPr>
              <a:t>Genetic inheritance</a:t>
            </a:r>
          </a:p>
          <a:p>
            <a:r>
              <a:rPr lang="en-GB" sz="3200" dirty="0">
                <a:solidFill>
                  <a:schemeClr val="bg1"/>
                </a:solidFill>
              </a:rPr>
              <a:t>Attachment</a:t>
            </a:r>
          </a:p>
          <a:p>
            <a:r>
              <a:rPr lang="en-GB" sz="3200" dirty="0">
                <a:solidFill>
                  <a:schemeClr val="bg1"/>
                </a:solidFill>
              </a:rPr>
              <a:t>Parenting</a:t>
            </a:r>
          </a:p>
          <a:p>
            <a:r>
              <a:rPr lang="en-GB" sz="3200" dirty="0">
                <a:solidFill>
                  <a:schemeClr val="bg1"/>
                </a:solidFill>
              </a:rPr>
              <a:t>Bandura and social learning</a:t>
            </a:r>
          </a:p>
          <a:p>
            <a:endParaRPr lang="en-GB" dirty="0"/>
          </a:p>
          <a:p>
            <a:endParaRPr lang="en-GB" dirty="0"/>
          </a:p>
          <a:p>
            <a:endParaRPr lang="en-GB" dirty="0"/>
          </a:p>
          <a:p>
            <a:endParaRPr lang="en-GB" dirty="0"/>
          </a:p>
          <a:p>
            <a:endParaRPr lang="en-GB" dirty="0"/>
          </a:p>
          <a:p>
            <a:endParaRPr lang="en-GB" dirty="0"/>
          </a:p>
        </p:txBody>
      </p:sp>
      <p:pic>
        <p:nvPicPr>
          <p:cNvPr id="1026" name="Picture 2" descr="Image result for blagden policing and psycholo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0894" y="1547769"/>
            <a:ext cx="3277457" cy="4651176"/>
          </a:xfrm>
          <a:prstGeom prst="rect">
            <a:avLst/>
          </a:prstGeom>
          <a:noFill/>
          <a:ln w="19050">
            <a:solidFill>
              <a:schemeClr val="bg1"/>
            </a:solidFill>
          </a:ln>
          <a:extLst>
            <a:ext uri="{909E8E84-426E-40DD-AFC4-6F175D3DCCD1}">
              <a14:hiddenFill xmlns:a14="http://schemas.microsoft.com/office/drawing/2010/main">
                <a:solidFill>
                  <a:srgbClr val="FFFFFF"/>
                </a:solidFill>
              </a14:hiddenFill>
            </a:ext>
          </a:extLst>
        </p:spPr>
      </p:pic>
      <p:sp>
        <p:nvSpPr>
          <p:cNvPr id="6" name="Slide Number Placeholder 5"/>
          <p:cNvSpPr>
            <a:spLocks noGrp="1"/>
          </p:cNvSpPr>
          <p:nvPr>
            <p:ph type="sldNum" sz="quarter" idx="12"/>
          </p:nvPr>
        </p:nvSpPr>
        <p:spPr/>
        <p:txBody>
          <a:bodyPr/>
          <a:lstStyle/>
          <a:p>
            <a:fld id="{DB37496A-7D35-4F1D-ADBC-93903EB22411}" type="slidenum">
              <a:rPr lang="en-GB" smtClean="0"/>
              <a:t>2</a:t>
            </a:fld>
            <a:endParaRPr lang="en-GB"/>
          </a:p>
        </p:txBody>
      </p:sp>
    </p:spTree>
    <p:extLst>
      <p:ext uri="{BB962C8B-B14F-4D97-AF65-F5344CB8AC3E}">
        <p14:creationId xmlns:p14="http://schemas.microsoft.com/office/powerpoint/2010/main" val="171941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additive="base">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anim calcmode="lin" valueType="num">
                                      <p:cBhvr additive="base">
                                        <p:cTn id="4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64593"/>
            <a:ext cx="10515600" cy="1764792"/>
          </a:xfrm>
        </p:spPr>
        <p:txBody>
          <a:bodyPr>
            <a:noAutofit/>
          </a:bodyPr>
          <a:lstStyle/>
          <a:p>
            <a:r>
              <a:rPr lang="en-GB" sz="6000" dirty="0">
                <a:solidFill>
                  <a:schemeClr val="bg1"/>
                </a:solidFill>
              </a:rPr>
              <a:t>Increasing appreciation of psychology in policing</a:t>
            </a:r>
          </a:p>
        </p:txBody>
      </p:sp>
      <p:sp>
        <p:nvSpPr>
          <p:cNvPr id="3" name="Content Placeholder 2"/>
          <p:cNvSpPr>
            <a:spLocks noGrp="1"/>
          </p:cNvSpPr>
          <p:nvPr>
            <p:ph idx="1"/>
          </p:nvPr>
        </p:nvSpPr>
        <p:spPr>
          <a:xfrm>
            <a:off x="838200" y="2370137"/>
            <a:ext cx="10515600" cy="4351338"/>
          </a:xfrm>
        </p:spPr>
        <p:txBody>
          <a:bodyPr/>
          <a:lstStyle/>
          <a:p>
            <a:r>
              <a:rPr lang="en-GB" sz="3200" dirty="0">
                <a:solidFill>
                  <a:schemeClr val="bg1"/>
                </a:solidFill>
              </a:rPr>
              <a:t>More professional and organised management</a:t>
            </a:r>
          </a:p>
          <a:p>
            <a:r>
              <a:rPr lang="en-GB" sz="3200" dirty="0">
                <a:solidFill>
                  <a:schemeClr val="bg1"/>
                </a:solidFill>
              </a:rPr>
              <a:t>Role of psychology for various aspects of policing:</a:t>
            </a:r>
          </a:p>
          <a:p>
            <a:pPr lvl="1"/>
            <a:r>
              <a:rPr lang="en-GB" sz="2800" dirty="0">
                <a:solidFill>
                  <a:schemeClr val="bg1"/>
                </a:solidFill>
              </a:rPr>
              <a:t>Training</a:t>
            </a:r>
          </a:p>
          <a:p>
            <a:pPr lvl="1"/>
            <a:r>
              <a:rPr lang="en-GB" sz="2800" dirty="0">
                <a:solidFill>
                  <a:schemeClr val="bg1"/>
                </a:solidFill>
              </a:rPr>
              <a:t>Recruitment and selection</a:t>
            </a:r>
          </a:p>
          <a:p>
            <a:pPr lvl="1"/>
            <a:r>
              <a:rPr lang="en-GB" sz="2800" dirty="0">
                <a:solidFill>
                  <a:schemeClr val="bg1"/>
                </a:solidFill>
              </a:rPr>
              <a:t>Stress and burnout</a:t>
            </a:r>
          </a:p>
          <a:p>
            <a:pPr lvl="1"/>
            <a:r>
              <a:rPr lang="en-GB" sz="2800" dirty="0">
                <a:solidFill>
                  <a:schemeClr val="bg1"/>
                </a:solidFill>
              </a:rPr>
              <a:t>Specialist areas like offender profiling and hostage-taking</a:t>
            </a:r>
          </a:p>
          <a:p>
            <a:pPr lvl="1"/>
            <a:r>
              <a:rPr lang="en-GB" sz="2800" dirty="0">
                <a:solidFill>
                  <a:schemeClr val="bg1"/>
                </a:solidFill>
              </a:rPr>
              <a:t>Public relations – interactions with the general public, victims and offenders</a:t>
            </a:r>
          </a:p>
        </p:txBody>
      </p:sp>
      <p:sp>
        <p:nvSpPr>
          <p:cNvPr id="5" name="Slide Number Placeholder 4"/>
          <p:cNvSpPr>
            <a:spLocks noGrp="1"/>
          </p:cNvSpPr>
          <p:nvPr>
            <p:ph type="sldNum" sz="quarter" idx="12"/>
          </p:nvPr>
        </p:nvSpPr>
        <p:spPr/>
        <p:txBody>
          <a:bodyPr/>
          <a:lstStyle/>
          <a:p>
            <a:fld id="{DB37496A-7D35-4F1D-ADBC-93903EB22411}" type="slidenum">
              <a:rPr lang="en-GB" smtClean="0"/>
              <a:t>3</a:t>
            </a:fld>
            <a:endParaRPr lang="en-GB" dirty="0"/>
          </a:p>
        </p:txBody>
      </p:sp>
    </p:spTree>
    <p:extLst>
      <p:ext uri="{BB962C8B-B14F-4D97-AF65-F5344CB8AC3E}">
        <p14:creationId xmlns:p14="http://schemas.microsoft.com/office/powerpoint/2010/main" val="3518837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solidFill>
                  <a:schemeClr val="bg1"/>
                </a:solidFill>
              </a:rPr>
              <a:t>Training officers</a:t>
            </a:r>
          </a:p>
        </p:txBody>
      </p:sp>
      <p:sp>
        <p:nvSpPr>
          <p:cNvPr id="3" name="Content Placeholder 2"/>
          <p:cNvSpPr>
            <a:spLocks noGrp="1"/>
          </p:cNvSpPr>
          <p:nvPr>
            <p:ph idx="1"/>
          </p:nvPr>
        </p:nvSpPr>
        <p:spPr/>
        <p:txBody>
          <a:bodyPr/>
          <a:lstStyle/>
          <a:p>
            <a:r>
              <a:rPr lang="en-GB" dirty="0">
                <a:solidFill>
                  <a:schemeClr val="bg1"/>
                </a:solidFill>
              </a:rPr>
              <a:t>Listening and communication</a:t>
            </a:r>
          </a:p>
          <a:p>
            <a:r>
              <a:rPr lang="en-GB" dirty="0">
                <a:solidFill>
                  <a:schemeClr val="bg1"/>
                </a:solidFill>
              </a:rPr>
              <a:t>Effective decision-making</a:t>
            </a:r>
          </a:p>
          <a:p>
            <a:r>
              <a:rPr lang="en-GB" dirty="0">
                <a:solidFill>
                  <a:schemeClr val="bg1"/>
                </a:solidFill>
              </a:rPr>
              <a:t>Conflict resolution</a:t>
            </a:r>
          </a:p>
          <a:p>
            <a:r>
              <a:rPr lang="en-GB" dirty="0">
                <a:solidFill>
                  <a:schemeClr val="bg1"/>
                </a:solidFill>
              </a:rPr>
              <a:t>Stress awareness</a:t>
            </a:r>
          </a:p>
          <a:p>
            <a:r>
              <a:rPr lang="en-GB" dirty="0">
                <a:solidFill>
                  <a:schemeClr val="bg1"/>
                </a:solidFill>
              </a:rPr>
              <a:t>Stereotype and prejudice formation</a:t>
            </a:r>
          </a:p>
          <a:p>
            <a:endParaRPr lang="en-GB" dirty="0">
              <a:solidFill>
                <a:schemeClr val="bg1"/>
              </a:solidFill>
            </a:endParaRPr>
          </a:p>
          <a:p>
            <a:pPr marL="0" indent="0">
              <a:buNone/>
            </a:pPr>
            <a:r>
              <a:rPr lang="en-GB" dirty="0">
                <a:solidFill>
                  <a:schemeClr val="bg1"/>
                </a:solidFill>
              </a:rPr>
              <a:t>Complaints from the public account for much of the attention the police receive</a:t>
            </a:r>
          </a:p>
        </p:txBody>
      </p:sp>
      <p:pic>
        <p:nvPicPr>
          <p:cNvPr id="4" name="Picture 3"/>
          <p:cNvPicPr>
            <a:picLocks noChangeAspect="1"/>
          </p:cNvPicPr>
          <p:nvPr/>
        </p:nvPicPr>
        <p:blipFill>
          <a:blip r:embed="rId2"/>
          <a:stretch>
            <a:fillRect/>
          </a:stretch>
        </p:blipFill>
        <p:spPr>
          <a:xfrm>
            <a:off x="7104126" y="1825625"/>
            <a:ext cx="4426458" cy="2934934"/>
          </a:xfrm>
          <a:prstGeom prst="rect">
            <a:avLst/>
          </a:prstGeom>
        </p:spPr>
      </p:pic>
      <p:sp>
        <p:nvSpPr>
          <p:cNvPr id="6" name="Slide Number Placeholder 5"/>
          <p:cNvSpPr>
            <a:spLocks noGrp="1"/>
          </p:cNvSpPr>
          <p:nvPr>
            <p:ph type="sldNum" sz="quarter" idx="12"/>
          </p:nvPr>
        </p:nvSpPr>
        <p:spPr/>
        <p:txBody>
          <a:bodyPr/>
          <a:lstStyle/>
          <a:p>
            <a:fld id="{DB37496A-7D35-4F1D-ADBC-93903EB22411}" type="slidenum">
              <a:rPr lang="en-GB" smtClean="0"/>
              <a:t>4</a:t>
            </a:fld>
            <a:endParaRPr lang="en-GB"/>
          </a:p>
        </p:txBody>
      </p:sp>
    </p:spTree>
    <p:extLst>
      <p:ext uri="{BB962C8B-B14F-4D97-AF65-F5344CB8AC3E}">
        <p14:creationId xmlns:p14="http://schemas.microsoft.com/office/powerpoint/2010/main" val="2974097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940D8-61E9-44DE-8863-647345B3BAA0}"/>
              </a:ext>
            </a:extLst>
          </p:cNvPr>
          <p:cNvSpPr>
            <a:spLocks noGrp="1"/>
          </p:cNvSpPr>
          <p:nvPr>
            <p:ph type="title"/>
          </p:nvPr>
        </p:nvSpPr>
        <p:spPr>
          <a:xfrm>
            <a:off x="838200" y="365125"/>
            <a:ext cx="5695765" cy="1325563"/>
          </a:xfrm>
        </p:spPr>
        <p:txBody>
          <a:bodyPr/>
          <a:lstStyle/>
          <a:p>
            <a:r>
              <a:rPr lang="en-GB" dirty="0">
                <a:solidFill>
                  <a:schemeClr val="bg1"/>
                </a:solidFill>
              </a:rPr>
              <a:t>Standards and review</a:t>
            </a:r>
          </a:p>
        </p:txBody>
      </p:sp>
      <p:sp>
        <p:nvSpPr>
          <p:cNvPr id="3" name="Content Placeholder 2">
            <a:extLst>
              <a:ext uri="{FF2B5EF4-FFF2-40B4-BE49-F238E27FC236}">
                <a16:creationId xmlns:a16="http://schemas.microsoft.com/office/drawing/2014/main" id="{B641AE98-6F7E-4EF5-9A37-CB4AFE3368BC}"/>
              </a:ext>
            </a:extLst>
          </p:cNvPr>
          <p:cNvSpPr>
            <a:spLocks noGrp="1"/>
          </p:cNvSpPr>
          <p:nvPr>
            <p:ph idx="1"/>
          </p:nvPr>
        </p:nvSpPr>
        <p:spPr>
          <a:xfrm>
            <a:off x="838200" y="1825625"/>
            <a:ext cx="4526902" cy="4351338"/>
          </a:xfrm>
        </p:spPr>
        <p:txBody>
          <a:bodyPr>
            <a:normAutofit lnSpcReduction="10000"/>
          </a:bodyPr>
          <a:lstStyle/>
          <a:p>
            <a:r>
              <a:rPr lang="en-GB" dirty="0">
                <a:solidFill>
                  <a:schemeClr val="bg1"/>
                </a:solidFill>
              </a:rPr>
              <a:t>How could such awful crimes be committed by police officers?</a:t>
            </a:r>
          </a:p>
          <a:p>
            <a:r>
              <a:rPr lang="en-GB" dirty="0">
                <a:solidFill>
                  <a:schemeClr val="bg1"/>
                </a:solidFill>
              </a:rPr>
              <a:t>We need the most trustworthy, moral, honest and decent people in key public services roles</a:t>
            </a:r>
          </a:p>
          <a:p>
            <a:r>
              <a:rPr lang="en-GB" dirty="0">
                <a:solidFill>
                  <a:schemeClr val="bg1"/>
                </a:solidFill>
              </a:rPr>
              <a:t>There is not a former or current police officer who is not infuriating and upset by these cases</a:t>
            </a:r>
          </a:p>
        </p:txBody>
      </p:sp>
      <p:sp>
        <p:nvSpPr>
          <p:cNvPr id="4" name="Slide Number Placeholder 3">
            <a:extLst>
              <a:ext uri="{FF2B5EF4-FFF2-40B4-BE49-F238E27FC236}">
                <a16:creationId xmlns:a16="http://schemas.microsoft.com/office/drawing/2014/main" id="{FDA5D1A6-9087-4BE0-8834-053E2162EA83}"/>
              </a:ext>
            </a:extLst>
          </p:cNvPr>
          <p:cNvSpPr>
            <a:spLocks noGrp="1"/>
          </p:cNvSpPr>
          <p:nvPr>
            <p:ph type="sldNum" sz="quarter" idx="12"/>
          </p:nvPr>
        </p:nvSpPr>
        <p:spPr/>
        <p:txBody>
          <a:bodyPr/>
          <a:lstStyle/>
          <a:p>
            <a:fld id="{DB37496A-7D35-4F1D-ADBC-93903EB22411}" type="slidenum">
              <a:rPr lang="en-GB" smtClean="0"/>
              <a:t>5</a:t>
            </a:fld>
            <a:endParaRPr lang="en-GB"/>
          </a:p>
        </p:txBody>
      </p:sp>
      <p:pic>
        <p:nvPicPr>
          <p:cNvPr id="6" name="Picture 5">
            <a:extLst>
              <a:ext uri="{FF2B5EF4-FFF2-40B4-BE49-F238E27FC236}">
                <a16:creationId xmlns:a16="http://schemas.microsoft.com/office/drawing/2014/main" id="{A281F69E-10A8-4F6F-98BA-5F9FF5BE68C6}"/>
              </a:ext>
            </a:extLst>
          </p:cNvPr>
          <p:cNvPicPr>
            <a:picLocks noChangeAspect="1"/>
          </p:cNvPicPr>
          <p:nvPr/>
        </p:nvPicPr>
        <p:blipFill>
          <a:blip r:embed="rId2"/>
          <a:stretch>
            <a:fillRect/>
          </a:stretch>
        </p:blipFill>
        <p:spPr>
          <a:xfrm>
            <a:off x="8258259" y="365125"/>
            <a:ext cx="3447882" cy="4351338"/>
          </a:xfrm>
          <a:prstGeom prst="rect">
            <a:avLst/>
          </a:prstGeom>
          <a:ln w="228600" cap="sq" cmpd="thickThin">
            <a:solidFill>
              <a:srgbClr val="000000"/>
            </a:solidFill>
            <a:prstDash val="solid"/>
            <a:miter lim="800000"/>
          </a:ln>
          <a:effectLst>
            <a:innerShdw blurRad="76200">
              <a:srgbClr val="000000"/>
            </a:innerShdw>
          </a:effectLst>
        </p:spPr>
      </p:pic>
      <p:pic>
        <p:nvPicPr>
          <p:cNvPr id="7" name="Picture 6">
            <a:extLst>
              <a:ext uri="{FF2B5EF4-FFF2-40B4-BE49-F238E27FC236}">
                <a16:creationId xmlns:a16="http://schemas.microsoft.com/office/drawing/2014/main" id="{22FE9A62-1CC0-4FC8-A30C-1DFF0038786A}"/>
              </a:ext>
            </a:extLst>
          </p:cNvPr>
          <p:cNvPicPr>
            <a:picLocks noChangeAspect="1"/>
          </p:cNvPicPr>
          <p:nvPr/>
        </p:nvPicPr>
        <p:blipFill>
          <a:blip r:embed="rId3"/>
          <a:stretch>
            <a:fillRect/>
          </a:stretch>
        </p:blipFill>
        <p:spPr>
          <a:xfrm>
            <a:off x="7089396" y="1045028"/>
            <a:ext cx="3934608" cy="4767943"/>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9" name="Picture 8">
            <a:extLst>
              <a:ext uri="{FF2B5EF4-FFF2-40B4-BE49-F238E27FC236}">
                <a16:creationId xmlns:a16="http://schemas.microsoft.com/office/drawing/2014/main" id="{6B2A6614-42FE-4786-8D6C-D8E60BD0F405}"/>
              </a:ext>
            </a:extLst>
          </p:cNvPr>
          <p:cNvPicPr>
            <a:picLocks noChangeAspect="1"/>
          </p:cNvPicPr>
          <p:nvPr/>
        </p:nvPicPr>
        <p:blipFill>
          <a:blip r:embed="rId4"/>
          <a:stretch>
            <a:fillRect/>
          </a:stretch>
        </p:blipFill>
        <p:spPr>
          <a:xfrm>
            <a:off x="6096000" y="2340752"/>
            <a:ext cx="4095525" cy="415212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958024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400300" y="486644"/>
            <a:ext cx="9791700" cy="6322938"/>
          </a:xfrm>
          <a:prstGeom prst="rect">
            <a:avLst/>
          </a:prstGeom>
        </p:spPr>
      </p:pic>
      <p:sp>
        <p:nvSpPr>
          <p:cNvPr id="2" name="Title 1"/>
          <p:cNvSpPr>
            <a:spLocks noGrp="1"/>
          </p:cNvSpPr>
          <p:nvPr>
            <p:ph type="title"/>
          </p:nvPr>
        </p:nvSpPr>
        <p:spPr>
          <a:xfrm>
            <a:off x="396564" y="365125"/>
            <a:ext cx="10957236" cy="1325563"/>
          </a:xfrm>
          <a:solidFill>
            <a:schemeClr val="bg2"/>
          </a:solidFill>
        </p:spPr>
        <p:txBody>
          <a:bodyPr>
            <a:normAutofit/>
          </a:bodyPr>
          <a:lstStyle/>
          <a:p>
            <a:r>
              <a:rPr lang="en-GB" sz="6000" dirty="0"/>
              <a:t>A dynamic influence on policing</a:t>
            </a:r>
          </a:p>
        </p:txBody>
      </p:sp>
      <p:sp>
        <p:nvSpPr>
          <p:cNvPr id="3" name="Content Placeholder 2"/>
          <p:cNvSpPr>
            <a:spLocks noGrp="1"/>
          </p:cNvSpPr>
          <p:nvPr>
            <p:ph idx="1"/>
          </p:nvPr>
        </p:nvSpPr>
        <p:spPr>
          <a:xfrm>
            <a:off x="396564" y="1690688"/>
            <a:ext cx="6111240" cy="4351338"/>
          </a:xfrm>
          <a:solidFill>
            <a:schemeClr val="bg2"/>
          </a:solidFill>
        </p:spPr>
        <p:txBody>
          <a:bodyPr/>
          <a:lstStyle/>
          <a:p>
            <a:r>
              <a:rPr lang="en-GB" dirty="0"/>
              <a:t>Various aspects of operation policing</a:t>
            </a:r>
          </a:p>
          <a:p>
            <a:r>
              <a:rPr lang="en-GB" dirty="0"/>
              <a:t>Interactions with victims, members of the public, offenders</a:t>
            </a:r>
          </a:p>
          <a:p>
            <a:r>
              <a:rPr lang="en-GB" dirty="0"/>
              <a:t>Interviewing skills</a:t>
            </a:r>
          </a:p>
          <a:p>
            <a:r>
              <a:rPr lang="en-GB" dirty="0"/>
              <a:t>Increasing interest in crime, criminals, criminal justice and rehabilitation</a:t>
            </a:r>
          </a:p>
          <a:p>
            <a:r>
              <a:rPr lang="en-GB" dirty="0"/>
              <a:t>We are talking, after all, about the science of human behaviour and mental processes</a:t>
            </a:r>
          </a:p>
        </p:txBody>
      </p:sp>
      <p:sp>
        <p:nvSpPr>
          <p:cNvPr id="6" name="Slide Number Placeholder 5"/>
          <p:cNvSpPr>
            <a:spLocks noGrp="1"/>
          </p:cNvSpPr>
          <p:nvPr>
            <p:ph type="sldNum" sz="quarter" idx="12"/>
          </p:nvPr>
        </p:nvSpPr>
        <p:spPr/>
        <p:txBody>
          <a:bodyPr/>
          <a:lstStyle/>
          <a:p>
            <a:fld id="{DB37496A-7D35-4F1D-ADBC-93903EB22411}" type="slidenum">
              <a:rPr lang="en-GB" smtClean="0"/>
              <a:t>6</a:t>
            </a:fld>
            <a:endParaRPr lang="en-GB"/>
          </a:p>
        </p:txBody>
      </p:sp>
    </p:spTree>
    <p:extLst>
      <p:ext uri="{BB962C8B-B14F-4D97-AF65-F5344CB8AC3E}">
        <p14:creationId xmlns:p14="http://schemas.microsoft.com/office/powerpoint/2010/main" val="1517348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794000"/>
            <a:ext cx="12192000" cy="4064000"/>
          </a:xfrm>
          <a:prstGeom prst="rect">
            <a:avLst/>
          </a:prstGeom>
        </p:spPr>
      </p:pic>
      <p:sp>
        <p:nvSpPr>
          <p:cNvPr id="3" name="Content Placeholder 2"/>
          <p:cNvSpPr>
            <a:spLocks noGrp="1"/>
          </p:cNvSpPr>
          <p:nvPr>
            <p:ph idx="1"/>
          </p:nvPr>
        </p:nvSpPr>
        <p:spPr>
          <a:xfrm>
            <a:off x="165370" y="283978"/>
            <a:ext cx="5291847" cy="2054204"/>
          </a:xfrm>
        </p:spPr>
        <p:txBody>
          <a:bodyPr>
            <a:normAutofit/>
          </a:bodyPr>
          <a:lstStyle/>
          <a:p>
            <a:r>
              <a:rPr lang="en-GB" sz="2400" dirty="0"/>
              <a:t>In America, many more police psychologists employed since 1960s</a:t>
            </a:r>
          </a:p>
          <a:p>
            <a:r>
              <a:rPr lang="en-GB" sz="2400" dirty="0"/>
              <a:t>Criminal profiling and serious crimes</a:t>
            </a:r>
          </a:p>
          <a:p>
            <a:r>
              <a:rPr lang="en-GB" sz="2400" dirty="0"/>
              <a:t>Mental health services (counselling and well-being)</a:t>
            </a:r>
          </a:p>
        </p:txBody>
      </p:sp>
      <p:sp>
        <p:nvSpPr>
          <p:cNvPr id="7" name="Rectangle 6"/>
          <p:cNvSpPr/>
          <p:nvPr/>
        </p:nvSpPr>
        <p:spPr>
          <a:xfrm>
            <a:off x="5204299" y="156918"/>
            <a:ext cx="6750995" cy="2308324"/>
          </a:xfrm>
          <a:prstGeom prst="rect">
            <a:avLst/>
          </a:prstGeom>
        </p:spPr>
        <p:txBody>
          <a:bodyPr wrap="square">
            <a:spAutoFit/>
          </a:bodyPr>
          <a:lstStyle/>
          <a:p>
            <a:pPr marL="285750" indent="-285750">
              <a:buFont typeface="Arial" panose="020B0604020202020204" pitchFamily="34" charset="0"/>
              <a:buChar char="•"/>
            </a:pPr>
            <a:r>
              <a:rPr lang="en-GB" sz="2400" dirty="0" err="1"/>
              <a:t>Bartol</a:t>
            </a:r>
            <a:r>
              <a:rPr lang="en-GB" sz="2400" dirty="0"/>
              <a:t> (1996) found screening candidates and counselling took up the majority of time and profiling, hostage negotiation </a:t>
            </a:r>
            <a:r>
              <a:rPr lang="en-GB" sz="2400" dirty="0" err="1"/>
              <a:t>etc</a:t>
            </a:r>
            <a:r>
              <a:rPr lang="en-GB" sz="2400" dirty="0"/>
              <a:t> just 10%</a:t>
            </a:r>
          </a:p>
          <a:p>
            <a:pPr marL="285750" indent="-285750">
              <a:buFont typeface="Arial" panose="020B0604020202020204" pitchFamily="34" charset="0"/>
              <a:buChar char="•"/>
            </a:pPr>
            <a:r>
              <a:rPr lang="en-GB" sz="2400" dirty="0"/>
              <a:t>30-50% of police departments use psychological services for training purposes, and 10-30% for help with investigations</a:t>
            </a:r>
          </a:p>
        </p:txBody>
      </p:sp>
      <p:sp>
        <p:nvSpPr>
          <p:cNvPr id="4" name="Slide Number Placeholder 3"/>
          <p:cNvSpPr>
            <a:spLocks noGrp="1"/>
          </p:cNvSpPr>
          <p:nvPr>
            <p:ph type="sldNum" sz="quarter" idx="12"/>
          </p:nvPr>
        </p:nvSpPr>
        <p:spPr/>
        <p:txBody>
          <a:bodyPr/>
          <a:lstStyle/>
          <a:p>
            <a:fld id="{DB37496A-7D35-4F1D-ADBC-93903EB22411}" type="slidenum">
              <a:rPr lang="en-GB" smtClean="0"/>
              <a:t>7</a:t>
            </a:fld>
            <a:endParaRPr lang="en-GB"/>
          </a:p>
        </p:txBody>
      </p:sp>
    </p:spTree>
    <p:extLst>
      <p:ext uri="{BB962C8B-B14F-4D97-AF65-F5344CB8AC3E}">
        <p14:creationId xmlns:p14="http://schemas.microsoft.com/office/powerpoint/2010/main" val="26396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C0D523D-6C98-419B-9C71-D0FF4F83C27C}"/>
              </a:ext>
            </a:extLst>
          </p:cNvPr>
          <p:cNvSpPr>
            <a:spLocks noGrp="1"/>
          </p:cNvSpPr>
          <p:nvPr>
            <p:ph type="sldNum" sz="quarter" idx="12"/>
          </p:nvPr>
        </p:nvSpPr>
        <p:spPr/>
        <p:txBody>
          <a:bodyPr/>
          <a:lstStyle/>
          <a:p>
            <a:fld id="{DB37496A-7D35-4F1D-ADBC-93903EB22411}" type="slidenum">
              <a:rPr lang="en-GB" smtClean="0"/>
              <a:t>8</a:t>
            </a:fld>
            <a:endParaRPr lang="en-GB"/>
          </a:p>
        </p:txBody>
      </p:sp>
      <p:pic>
        <p:nvPicPr>
          <p:cNvPr id="5" name="Picture 4">
            <a:extLst>
              <a:ext uri="{FF2B5EF4-FFF2-40B4-BE49-F238E27FC236}">
                <a16:creationId xmlns:a16="http://schemas.microsoft.com/office/drawing/2014/main" id="{AAD498D8-8FBE-48E1-B3C1-FC462F3536EF}"/>
              </a:ext>
            </a:extLst>
          </p:cNvPr>
          <p:cNvPicPr>
            <a:picLocks noChangeAspect="1"/>
          </p:cNvPicPr>
          <p:nvPr/>
        </p:nvPicPr>
        <p:blipFill>
          <a:blip r:embed="rId2"/>
          <a:stretch>
            <a:fillRect/>
          </a:stretch>
        </p:blipFill>
        <p:spPr>
          <a:xfrm>
            <a:off x="1326639" y="0"/>
            <a:ext cx="9538722" cy="6858000"/>
          </a:xfrm>
          <a:prstGeom prst="rect">
            <a:avLst/>
          </a:prstGeom>
        </p:spPr>
      </p:pic>
    </p:spTree>
    <p:extLst>
      <p:ext uri="{BB962C8B-B14F-4D97-AF65-F5344CB8AC3E}">
        <p14:creationId xmlns:p14="http://schemas.microsoft.com/office/powerpoint/2010/main" val="480485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34937"/>
            <a:ext cx="5538216" cy="1690688"/>
          </a:xfrm>
        </p:spPr>
        <p:txBody>
          <a:bodyPr>
            <a:normAutofit fontScale="90000"/>
          </a:bodyPr>
          <a:lstStyle/>
          <a:p>
            <a:r>
              <a:rPr lang="en-GB" sz="6000" dirty="0">
                <a:solidFill>
                  <a:schemeClr val="bg1"/>
                </a:solidFill>
              </a:rPr>
              <a:t>Making an </a:t>
            </a:r>
            <a:br>
              <a:rPr lang="en-GB" sz="6000" dirty="0">
                <a:solidFill>
                  <a:schemeClr val="bg1"/>
                </a:solidFill>
              </a:rPr>
            </a:br>
            <a:r>
              <a:rPr lang="en-GB" sz="6000" dirty="0">
                <a:solidFill>
                  <a:schemeClr val="bg1"/>
                </a:solidFill>
              </a:rPr>
              <a:t>impression</a:t>
            </a:r>
          </a:p>
        </p:txBody>
      </p:sp>
      <p:sp>
        <p:nvSpPr>
          <p:cNvPr id="3" name="Content Placeholder 2"/>
          <p:cNvSpPr>
            <a:spLocks noGrp="1"/>
          </p:cNvSpPr>
          <p:nvPr>
            <p:ph idx="1"/>
          </p:nvPr>
        </p:nvSpPr>
        <p:spPr>
          <a:xfrm>
            <a:off x="838200" y="1825625"/>
            <a:ext cx="5526024" cy="4351338"/>
          </a:xfrm>
        </p:spPr>
        <p:txBody>
          <a:bodyPr/>
          <a:lstStyle/>
          <a:p>
            <a:r>
              <a:rPr lang="en-GB" dirty="0">
                <a:solidFill>
                  <a:schemeClr val="bg1"/>
                </a:solidFill>
              </a:rPr>
              <a:t>How we perceive and are perceived by others, ‘You only get one chance to make a first impression.’</a:t>
            </a:r>
          </a:p>
          <a:p>
            <a:r>
              <a:rPr lang="en-GB" dirty="0">
                <a:solidFill>
                  <a:schemeClr val="bg1"/>
                </a:solidFill>
              </a:rPr>
              <a:t>First contact is extremely important especially if the public have a role in judging police performance</a:t>
            </a:r>
          </a:p>
          <a:p>
            <a:r>
              <a:rPr lang="en-GB" dirty="0">
                <a:solidFill>
                  <a:schemeClr val="bg1"/>
                </a:solidFill>
              </a:rPr>
              <a:t>Face, hair, clothing, physique and voice </a:t>
            </a:r>
          </a:p>
        </p:txBody>
      </p:sp>
      <p:sp>
        <p:nvSpPr>
          <p:cNvPr id="5" name="TextBox 4"/>
          <p:cNvSpPr txBox="1"/>
          <p:nvPr/>
        </p:nvSpPr>
        <p:spPr>
          <a:xfrm>
            <a:off x="6364224" y="359986"/>
            <a:ext cx="5661521" cy="6247864"/>
          </a:xfrm>
          <a:prstGeom prst="rect">
            <a:avLst/>
          </a:prstGeom>
          <a:solidFill>
            <a:srgbClr val="FFFF00"/>
          </a:solid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Positive police perception: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Be attentive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Listen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Be understanding</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Show concern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Appearance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Body language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Looking interested and concerned</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Reassurance and empathy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no-nonsense approach was taken as rude and lacking in compassion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(Stephens and </a:t>
            </a:r>
            <a:r>
              <a:rPr kumimoji="0" lang="en-GB" sz="2000" b="0" i="0" u="none" strike="noStrike" kern="1200" cap="none" spc="0" normalizeH="0" baseline="0" noProof="0" dirty="0" err="1">
                <a:ln>
                  <a:noFill/>
                </a:ln>
                <a:solidFill>
                  <a:prstClr val="black"/>
                </a:solidFill>
                <a:effectLst/>
                <a:uLnTx/>
                <a:uFillTx/>
                <a:latin typeface="Calibri" panose="020F0502020204030204"/>
                <a:ea typeface="+mn-ea"/>
                <a:cs typeface="+mn-cs"/>
              </a:rPr>
              <a:t>Sinden</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2000)</a:t>
            </a:r>
          </a:p>
        </p:txBody>
      </p:sp>
      <p:sp>
        <p:nvSpPr>
          <p:cNvPr id="6" name="Slide Number Placeholder 5"/>
          <p:cNvSpPr>
            <a:spLocks noGrp="1"/>
          </p:cNvSpPr>
          <p:nvPr>
            <p:ph type="sldNum" sz="quarter" idx="12"/>
          </p:nvPr>
        </p:nvSpPr>
        <p:spPr>
          <a:xfrm>
            <a:off x="9021566" y="6242725"/>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4903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bg/>
                                          </p:spTgt>
                                        </p:tgtEl>
                                        <p:attrNameLst>
                                          <p:attrName>style.visibility</p:attrName>
                                        </p:attrNameLst>
                                      </p:cBhvr>
                                      <p:to>
                                        <p:strVal val="visible"/>
                                      </p:to>
                                    </p:set>
                                    <p:anim calcmode="lin" valueType="num">
                                      <p:cBhvr additive="base">
                                        <p:cTn id="25" dur="500" fill="hold"/>
                                        <p:tgtEl>
                                          <p:spTgt spid="5">
                                            <p:bg/>
                                          </p:spTgt>
                                        </p:tgtEl>
                                        <p:attrNameLst>
                                          <p:attrName>ppt_x</p:attrName>
                                        </p:attrNameLst>
                                      </p:cBhvr>
                                      <p:tavLst>
                                        <p:tav tm="0">
                                          <p:val>
                                            <p:strVal val="#ppt_x"/>
                                          </p:val>
                                        </p:tav>
                                        <p:tav tm="100000">
                                          <p:val>
                                            <p:strVal val="#ppt_x"/>
                                          </p:val>
                                        </p:tav>
                                      </p:tavLst>
                                    </p:anim>
                                    <p:anim calcmode="lin" valueType="num">
                                      <p:cBhvr additive="base">
                                        <p:cTn id="26"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3" end="3"/>
                                            </p:txEl>
                                          </p:spTgt>
                                        </p:tgtEl>
                                        <p:attrNameLst>
                                          <p:attrName>style.visibility</p:attrName>
                                        </p:attrNameLst>
                                      </p:cBhvr>
                                      <p:to>
                                        <p:strVal val="visible"/>
                                      </p:to>
                                    </p:set>
                                    <p:anim calcmode="lin" valueType="num">
                                      <p:cBhvr additive="base">
                                        <p:cTn id="4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4" end="4"/>
                                            </p:txEl>
                                          </p:spTgt>
                                        </p:tgtEl>
                                        <p:attrNameLst>
                                          <p:attrName>style.visibility</p:attrName>
                                        </p:attrNameLst>
                                      </p:cBhvr>
                                      <p:to>
                                        <p:strVal val="visible"/>
                                      </p:to>
                                    </p:set>
                                    <p:anim calcmode="lin" valueType="num">
                                      <p:cBhvr additive="base">
                                        <p:cTn id="4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anim calcmode="lin" valueType="num">
                                      <p:cBhvr additive="base">
                                        <p:cTn id="5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
                                            <p:txEl>
                                              <p:pRg st="6" end="6"/>
                                            </p:txEl>
                                          </p:spTgt>
                                        </p:tgtEl>
                                        <p:attrNameLst>
                                          <p:attrName>style.visibility</p:attrName>
                                        </p:attrNameLst>
                                      </p:cBhvr>
                                      <p:to>
                                        <p:strVal val="visible"/>
                                      </p:to>
                                    </p:set>
                                    <p:anim calcmode="lin" valueType="num">
                                      <p:cBhvr additive="base">
                                        <p:cTn id="6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5">
                                            <p:txEl>
                                              <p:pRg st="7" end="7"/>
                                            </p:txEl>
                                          </p:spTgt>
                                        </p:tgtEl>
                                        <p:attrNameLst>
                                          <p:attrName>style.visibility</p:attrName>
                                        </p:attrNameLst>
                                      </p:cBhvr>
                                      <p:to>
                                        <p:strVal val="visible"/>
                                      </p:to>
                                    </p:set>
                                    <p:anim calcmode="lin" valueType="num">
                                      <p:cBhvr additive="base">
                                        <p:cTn id="6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5">
                                            <p:txEl>
                                              <p:pRg st="8" end="8"/>
                                            </p:txEl>
                                          </p:spTgt>
                                        </p:tgtEl>
                                        <p:attrNameLst>
                                          <p:attrName>style.visibility</p:attrName>
                                        </p:attrNameLst>
                                      </p:cBhvr>
                                      <p:to>
                                        <p:strVal val="visible"/>
                                      </p:to>
                                    </p:set>
                                    <p:anim calcmode="lin" valueType="num">
                                      <p:cBhvr additive="base">
                                        <p:cTn id="73"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5">
                                            <p:txEl>
                                              <p:pRg st="9" end="9"/>
                                            </p:txEl>
                                          </p:spTgt>
                                        </p:tgtEl>
                                        <p:attrNameLst>
                                          <p:attrName>style.visibility</p:attrName>
                                        </p:attrNameLst>
                                      </p:cBhvr>
                                      <p:to>
                                        <p:strVal val="visible"/>
                                      </p:to>
                                    </p:set>
                                    <p:anim calcmode="lin" valueType="num">
                                      <p:cBhvr additive="base">
                                        <p:cTn id="79"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5">
                                            <p:txEl>
                                              <p:pRg st="11" end="11"/>
                                            </p:txEl>
                                          </p:spTgt>
                                        </p:tgtEl>
                                        <p:attrNameLst>
                                          <p:attrName>style.visibility</p:attrName>
                                        </p:attrNameLst>
                                      </p:cBhvr>
                                      <p:to>
                                        <p:strVal val="visible"/>
                                      </p:to>
                                    </p:set>
                                    <p:anim calcmode="lin" valueType="num">
                                      <p:cBhvr additive="base">
                                        <p:cTn id="85"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5">
                                            <p:txEl>
                                              <p:pRg st="13" end="13"/>
                                            </p:txEl>
                                          </p:spTgt>
                                        </p:tgtEl>
                                        <p:attrNameLst>
                                          <p:attrName>style.visibility</p:attrName>
                                        </p:attrNameLst>
                                      </p:cBhvr>
                                      <p:to>
                                        <p:strVal val="visible"/>
                                      </p:to>
                                    </p:set>
                                    <p:anim calcmode="lin" valueType="num">
                                      <p:cBhvr additive="base">
                                        <p:cTn id="91" dur="500" fill="hold"/>
                                        <p:tgtEl>
                                          <p:spTgt spid="5">
                                            <p:txEl>
                                              <p:pRg st="13" end="13"/>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5">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Crime and criminals</a:t>
            </a:r>
          </a:p>
        </p:txBody>
      </p:sp>
      <p:sp>
        <p:nvSpPr>
          <p:cNvPr id="4" name="Content Placeholder 3"/>
          <p:cNvSpPr>
            <a:spLocks noGrp="1"/>
          </p:cNvSpPr>
          <p:nvPr>
            <p:ph sz="half" idx="2"/>
          </p:nvPr>
        </p:nvSpPr>
        <p:spPr>
          <a:xfrm>
            <a:off x="838200" y="2010833"/>
            <a:ext cx="5096934" cy="4166130"/>
          </a:xfrm>
        </p:spPr>
        <p:txBody>
          <a:bodyPr>
            <a:normAutofit/>
          </a:bodyPr>
          <a:lstStyle/>
          <a:p>
            <a:r>
              <a:rPr lang="en-GB" sz="3600" dirty="0"/>
              <a:t>Blagden (2012) concentrates on number of theories relate to crime and the factors which influence anti-social and criminal behaviour</a:t>
            </a:r>
          </a:p>
        </p:txBody>
      </p:sp>
      <p:sp>
        <p:nvSpPr>
          <p:cNvPr id="3" name="Content Placeholder 2"/>
          <p:cNvSpPr>
            <a:spLocks noGrp="1"/>
          </p:cNvSpPr>
          <p:nvPr>
            <p:ph sz="half" idx="1"/>
          </p:nvPr>
        </p:nvSpPr>
        <p:spPr>
          <a:xfrm>
            <a:off x="6256866" y="2010833"/>
            <a:ext cx="5096933" cy="4166130"/>
          </a:xfrm>
        </p:spPr>
        <p:txBody>
          <a:bodyPr>
            <a:normAutofit/>
          </a:bodyPr>
          <a:lstStyle/>
          <a:p>
            <a:r>
              <a:rPr lang="en-GB" dirty="0"/>
              <a:t>Psycho-biological theories</a:t>
            </a:r>
          </a:p>
          <a:p>
            <a:r>
              <a:rPr lang="en-GB" dirty="0"/>
              <a:t>Attachment</a:t>
            </a:r>
          </a:p>
          <a:p>
            <a:r>
              <a:rPr lang="en-GB" dirty="0"/>
              <a:t>Social learning and differential association</a:t>
            </a:r>
          </a:p>
          <a:p>
            <a:r>
              <a:rPr lang="en-GB" dirty="0"/>
              <a:t>Personality</a:t>
            </a:r>
          </a:p>
          <a:p>
            <a:r>
              <a:rPr lang="en-GB" dirty="0"/>
              <a:t>Cognitive-behavioural theories</a:t>
            </a:r>
          </a:p>
        </p:txBody>
      </p:sp>
      <p:sp>
        <p:nvSpPr>
          <p:cNvPr id="6" name="Slide Number Placeholder 5"/>
          <p:cNvSpPr>
            <a:spLocks noGrp="1"/>
          </p:cNvSpPr>
          <p:nvPr>
            <p:ph type="sldNum" sz="quarter" idx="12"/>
          </p:nvPr>
        </p:nvSpPr>
        <p:spPr>
          <a:xfrm>
            <a:off x="8610600" y="6356350"/>
            <a:ext cx="2743200" cy="365125"/>
          </a:xfrm>
        </p:spPr>
        <p:txBody>
          <a:bodyPr anchor="ctr">
            <a:normAutofit/>
          </a:bodyPr>
          <a:lstStyle/>
          <a:p>
            <a:pPr>
              <a:spcAft>
                <a:spcPts val="600"/>
              </a:spcAft>
            </a:pPr>
            <a:fld id="{DB37496A-7D35-4F1D-ADBC-93903EB22411}" type="slidenum">
              <a:rPr lang="en-GB">
                <a:solidFill>
                  <a:schemeClr val="tx1">
                    <a:alpha val="80000"/>
                  </a:schemeClr>
                </a:solidFill>
              </a:rPr>
              <a:pPr>
                <a:spcAft>
                  <a:spcPts val="600"/>
                </a:spcAft>
              </a:pPr>
              <a:t>10</a:t>
            </a:fld>
            <a:endParaRPr lang="en-GB">
              <a:solidFill>
                <a:schemeClr val="tx1">
                  <a:alpha val="80000"/>
                </a:schemeClr>
              </a:solidFill>
            </a:endParaRPr>
          </a:p>
        </p:txBody>
      </p:sp>
    </p:spTree>
    <p:extLst>
      <p:ext uri="{BB962C8B-B14F-4D97-AF65-F5344CB8AC3E}">
        <p14:creationId xmlns:p14="http://schemas.microsoft.com/office/powerpoint/2010/main" val="21877175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Why commit anti-social and criminal acts?</a:t>
            </a:r>
          </a:p>
        </p:txBody>
      </p:sp>
      <p:sp>
        <p:nvSpPr>
          <p:cNvPr id="3" name="Content Placeholder 2"/>
          <p:cNvSpPr>
            <a:spLocks noGrp="1"/>
          </p:cNvSpPr>
          <p:nvPr>
            <p:ph sz="half" idx="1"/>
          </p:nvPr>
        </p:nvSpPr>
        <p:spPr>
          <a:xfrm>
            <a:off x="410965" y="1690688"/>
            <a:ext cx="5578869" cy="4843676"/>
          </a:xfrm>
        </p:spPr>
        <p:txBody>
          <a:bodyPr>
            <a:normAutofit/>
          </a:bodyPr>
          <a:lstStyle/>
          <a:p>
            <a:r>
              <a:rPr lang="en-GB" sz="3200" b="1" dirty="0">
                <a:solidFill>
                  <a:schemeClr val="bg1"/>
                </a:solidFill>
              </a:rPr>
              <a:t>Internal – the person - nature</a:t>
            </a:r>
          </a:p>
          <a:p>
            <a:r>
              <a:rPr lang="en-GB" dirty="0">
                <a:solidFill>
                  <a:schemeClr val="bg1"/>
                </a:solidFill>
              </a:rPr>
              <a:t>He’s a real handful</a:t>
            </a:r>
          </a:p>
          <a:p>
            <a:r>
              <a:rPr lang="en-GB" dirty="0">
                <a:solidFill>
                  <a:schemeClr val="bg1"/>
                </a:solidFill>
              </a:rPr>
              <a:t>Problem child</a:t>
            </a:r>
          </a:p>
          <a:p>
            <a:r>
              <a:rPr lang="en-GB" dirty="0">
                <a:solidFill>
                  <a:schemeClr val="bg1"/>
                </a:solidFill>
              </a:rPr>
              <a:t>All the same</a:t>
            </a:r>
          </a:p>
          <a:p>
            <a:r>
              <a:rPr lang="en-GB" dirty="0">
                <a:solidFill>
                  <a:schemeClr val="bg1"/>
                </a:solidFill>
              </a:rPr>
              <a:t>Family traits</a:t>
            </a:r>
          </a:p>
          <a:p>
            <a:r>
              <a:rPr lang="en-GB" dirty="0">
                <a:solidFill>
                  <a:schemeClr val="bg1"/>
                </a:solidFill>
              </a:rPr>
              <a:t>Damaged</a:t>
            </a:r>
          </a:p>
          <a:p>
            <a:r>
              <a:rPr lang="en-GB" dirty="0">
                <a:solidFill>
                  <a:schemeClr val="bg1"/>
                </a:solidFill>
              </a:rPr>
              <a:t>Disaffected</a:t>
            </a:r>
          </a:p>
          <a:p>
            <a:r>
              <a:rPr lang="en-GB" dirty="0">
                <a:solidFill>
                  <a:schemeClr val="bg1"/>
                </a:solidFill>
              </a:rPr>
              <a:t>Delinquent</a:t>
            </a:r>
          </a:p>
        </p:txBody>
      </p:sp>
      <p:sp>
        <p:nvSpPr>
          <p:cNvPr id="4" name="Content Placeholder 3"/>
          <p:cNvSpPr>
            <a:spLocks noGrp="1"/>
          </p:cNvSpPr>
          <p:nvPr>
            <p:ph sz="half" idx="2"/>
          </p:nvPr>
        </p:nvSpPr>
        <p:spPr>
          <a:xfrm>
            <a:off x="5744965" y="1690688"/>
            <a:ext cx="6265525" cy="4486275"/>
          </a:xfrm>
        </p:spPr>
        <p:txBody>
          <a:bodyPr>
            <a:normAutofit/>
          </a:bodyPr>
          <a:lstStyle/>
          <a:p>
            <a:r>
              <a:rPr lang="en-GB" sz="3200" b="1" dirty="0">
                <a:solidFill>
                  <a:schemeClr val="bg1"/>
                </a:solidFill>
              </a:rPr>
              <a:t>External – environment - nurture</a:t>
            </a:r>
          </a:p>
          <a:p>
            <a:r>
              <a:rPr lang="en-GB" dirty="0">
                <a:solidFill>
                  <a:schemeClr val="bg1"/>
                </a:solidFill>
              </a:rPr>
              <a:t>Unemployment</a:t>
            </a:r>
          </a:p>
          <a:p>
            <a:r>
              <a:rPr lang="en-GB" dirty="0">
                <a:solidFill>
                  <a:schemeClr val="bg1"/>
                </a:solidFill>
              </a:rPr>
              <a:t>Income</a:t>
            </a:r>
          </a:p>
          <a:p>
            <a:r>
              <a:rPr lang="en-GB" dirty="0">
                <a:solidFill>
                  <a:schemeClr val="bg1"/>
                </a:solidFill>
              </a:rPr>
              <a:t>Education</a:t>
            </a:r>
          </a:p>
          <a:p>
            <a:r>
              <a:rPr lang="en-GB" dirty="0">
                <a:solidFill>
                  <a:schemeClr val="bg1"/>
                </a:solidFill>
              </a:rPr>
              <a:t>Housing</a:t>
            </a:r>
          </a:p>
          <a:p>
            <a:r>
              <a:rPr lang="en-GB" dirty="0">
                <a:solidFill>
                  <a:schemeClr val="bg1"/>
                </a:solidFill>
              </a:rPr>
              <a:t>Health</a:t>
            </a:r>
          </a:p>
          <a:p>
            <a:r>
              <a:rPr lang="en-GB" dirty="0">
                <a:solidFill>
                  <a:schemeClr val="bg1"/>
                </a:solidFill>
              </a:rPr>
              <a:t>Culture of poverty</a:t>
            </a:r>
          </a:p>
          <a:p>
            <a:r>
              <a:rPr lang="en-GB" dirty="0">
                <a:solidFill>
                  <a:schemeClr val="bg1"/>
                </a:solidFill>
              </a:rPr>
              <a:t>Low aspirations</a:t>
            </a:r>
          </a:p>
          <a:p>
            <a:endParaRPr lang="en-GB" dirty="0"/>
          </a:p>
          <a:p>
            <a:endParaRPr lang="en-GB" dirty="0"/>
          </a:p>
          <a:p>
            <a:endParaRPr lang="en-GB" dirty="0"/>
          </a:p>
          <a:p>
            <a:endParaRPr lang="en-GB" dirty="0"/>
          </a:p>
        </p:txBody>
      </p:sp>
      <p:sp>
        <p:nvSpPr>
          <p:cNvPr id="5" name="Slide Number Placeholder 4"/>
          <p:cNvSpPr>
            <a:spLocks noGrp="1"/>
          </p:cNvSpPr>
          <p:nvPr>
            <p:ph type="sldNum" sz="quarter" idx="12"/>
          </p:nvPr>
        </p:nvSpPr>
        <p:spPr/>
        <p:txBody>
          <a:bodyPr/>
          <a:lstStyle/>
          <a:p>
            <a:fld id="{DB37496A-7D35-4F1D-ADBC-93903EB22411}" type="slidenum">
              <a:rPr lang="en-GB" smtClean="0"/>
              <a:t>11</a:t>
            </a:fld>
            <a:endParaRPr lang="en-GB"/>
          </a:p>
        </p:txBody>
      </p:sp>
    </p:spTree>
    <p:extLst>
      <p:ext uri="{BB962C8B-B14F-4D97-AF65-F5344CB8AC3E}">
        <p14:creationId xmlns:p14="http://schemas.microsoft.com/office/powerpoint/2010/main" val="202296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0" end="0"/>
                                            </p:txEl>
                                          </p:spTgt>
                                        </p:tgtEl>
                                        <p:attrNameLst>
                                          <p:attrName>style.visibility</p:attrName>
                                        </p:attrNameLst>
                                      </p:cBhvr>
                                      <p:to>
                                        <p:strVal val="visible"/>
                                      </p:to>
                                    </p:set>
                                    <p:anim calcmode="lin" valueType="num">
                                      <p:cBhvr additive="base">
                                        <p:cTn id="5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1" end="1"/>
                                            </p:txEl>
                                          </p:spTgt>
                                        </p:tgtEl>
                                        <p:attrNameLst>
                                          <p:attrName>style.visibility</p:attrName>
                                        </p:attrNameLst>
                                      </p:cBhvr>
                                      <p:to>
                                        <p:strVal val="visible"/>
                                      </p:to>
                                    </p:set>
                                    <p:anim calcmode="lin" valueType="num">
                                      <p:cBhvr additive="base">
                                        <p:cTn id="6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2" end="2"/>
                                            </p:txEl>
                                          </p:spTgt>
                                        </p:tgtEl>
                                        <p:attrNameLst>
                                          <p:attrName>style.visibility</p:attrName>
                                        </p:attrNameLst>
                                      </p:cBhvr>
                                      <p:to>
                                        <p:strVal val="visible"/>
                                      </p:to>
                                    </p:set>
                                    <p:anim calcmode="lin" valueType="num">
                                      <p:cBhvr additive="base">
                                        <p:cTn id="6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3" end="3"/>
                                            </p:txEl>
                                          </p:spTgt>
                                        </p:tgtEl>
                                        <p:attrNameLst>
                                          <p:attrName>style.visibility</p:attrName>
                                        </p:attrNameLst>
                                      </p:cBhvr>
                                      <p:to>
                                        <p:strVal val="visible"/>
                                      </p:to>
                                    </p:set>
                                    <p:anim calcmode="lin" valueType="num">
                                      <p:cBhvr additive="base">
                                        <p:cTn id="7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txEl>
                                              <p:pRg st="4" end="4"/>
                                            </p:txEl>
                                          </p:spTgt>
                                        </p:tgtEl>
                                        <p:attrNameLst>
                                          <p:attrName>style.visibility</p:attrName>
                                        </p:attrNameLst>
                                      </p:cBhvr>
                                      <p:to>
                                        <p:strVal val="visible"/>
                                      </p:to>
                                    </p:set>
                                    <p:anim calcmode="lin" valueType="num">
                                      <p:cBhvr additive="base">
                                        <p:cTn id="7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
                                            <p:txEl>
                                              <p:pRg st="5" end="5"/>
                                            </p:txEl>
                                          </p:spTgt>
                                        </p:tgtEl>
                                        <p:attrNameLst>
                                          <p:attrName>style.visibility</p:attrName>
                                        </p:attrNameLst>
                                      </p:cBhvr>
                                      <p:to>
                                        <p:strVal val="visible"/>
                                      </p:to>
                                    </p:set>
                                    <p:anim calcmode="lin" valueType="num">
                                      <p:cBhvr additive="base">
                                        <p:cTn id="8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4">
                                            <p:txEl>
                                              <p:pRg st="6" end="6"/>
                                            </p:txEl>
                                          </p:spTgt>
                                        </p:tgtEl>
                                        <p:attrNameLst>
                                          <p:attrName>style.visibility</p:attrName>
                                        </p:attrNameLst>
                                      </p:cBhvr>
                                      <p:to>
                                        <p:strVal val="visible"/>
                                      </p:to>
                                    </p:set>
                                    <p:anim calcmode="lin" valueType="num">
                                      <p:cBhvr additive="base">
                                        <p:cTn id="9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4">
                                            <p:txEl>
                                              <p:pRg st="7" end="7"/>
                                            </p:txEl>
                                          </p:spTgt>
                                        </p:tgtEl>
                                        <p:attrNameLst>
                                          <p:attrName>style.visibility</p:attrName>
                                        </p:attrNameLst>
                                      </p:cBhvr>
                                      <p:to>
                                        <p:strVal val="visible"/>
                                      </p:to>
                                    </p:set>
                                    <p:anim calcmode="lin" valueType="num">
                                      <p:cBhvr additive="base">
                                        <p:cTn id="9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1295399" y="669925"/>
            <a:ext cx="5834865" cy="1325563"/>
          </a:xfrm>
        </p:spPr>
        <p:txBody>
          <a:bodyPr anchor="b">
            <a:noAutofit/>
          </a:bodyPr>
          <a:lstStyle/>
          <a:p>
            <a:r>
              <a:rPr lang="en-GB" sz="5400" dirty="0">
                <a:solidFill>
                  <a:schemeClr val="bg1"/>
                </a:solidFill>
              </a:rPr>
              <a:t>Psycho-biological</a:t>
            </a:r>
          </a:p>
        </p:txBody>
      </p:sp>
      <p:cxnSp>
        <p:nvCxnSpPr>
          <p:cNvPr id="13" name="Straight Connector 1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1144" y="2371027"/>
            <a:ext cx="6566474" cy="3985315"/>
          </a:xfrm>
        </p:spPr>
        <p:txBody>
          <a:bodyPr>
            <a:noAutofit/>
          </a:bodyPr>
          <a:lstStyle/>
          <a:p>
            <a:r>
              <a:rPr lang="en-GB" dirty="0">
                <a:solidFill>
                  <a:schemeClr val="bg1"/>
                </a:solidFill>
              </a:rPr>
              <a:t>Cesare Lombroso (1876) and genetic throwbacks to an earlier form of evolved human. Sloping foreheads, longer arms, receding chins, unusually shaped ears – physical attributes of criminals</a:t>
            </a:r>
          </a:p>
          <a:p>
            <a:r>
              <a:rPr lang="en-GB" dirty="0">
                <a:solidFill>
                  <a:schemeClr val="bg1"/>
                </a:solidFill>
              </a:rPr>
              <a:t>Murderers had thick curly hair, strong jaws and bloodshot eyes</a:t>
            </a:r>
          </a:p>
          <a:p>
            <a:r>
              <a:rPr lang="en-GB" dirty="0">
                <a:solidFill>
                  <a:schemeClr val="bg1"/>
                </a:solidFill>
              </a:rPr>
              <a:t>Sex offenders had slanting eyes, lots of hair and projecting ears</a:t>
            </a:r>
          </a:p>
        </p:txBody>
      </p:sp>
      <p:pic>
        <p:nvPicPr>
          <p:cNvPr id="4" name="Picture 3"/>
          <p:cNvPicPr>
            <a:picLocks noChangeAspect="1"/>
          </p:cNvPicPr>
          <p:nvPr/>
        </p:nvPicPr>
        <p:blipFill>
          <a:blip r:embed="rId2"/>
          <a:stretch>
            <a:fillRect/>
          </a:stretch>
        </p:blipFill>
        <p:spPr>
          <a:xfrm>
            <a:off x="7802871" y="-6"/>
            <a:ext cx="4389119" cy="6857999"/>
          </a:xfrm>
          <a:prstGeom prst="rect">
            <a:avLst/>
          </a:prstGeom>
        </p:spPr>
      </p:pic>
      <p:sp>
        <p:nvSpPr>
          <p:cNvPr id="6" name="Slide Number Placeholder 5"/>
          <p:cNvSpPr>
            <a:spLocks noGrp="1"/>
          </p:cNvSpPr>
          <p:nvPr>
            <p:ph type="sldNum" sz="quarter" idx="12"/>
          </p:nvPr>
        </p:nvSpPr>
        <p:spPr>
          <a:xfrm>
            <a:off x="9303026" y="6356350"/>
            <a:ext cx="2050774" cy="365125"/>
          </a:xfrm>
        </p:spPr>
        <p:txBody>
          <a:bodyPr>
            <a:normAutofit/>
          </a:bodyPr>
          <a:lstStyle/>
          <a:p>
            <a:pPr>
              <a:spcAft>
                <a:spcPts val="600"/>
              </a:spcAft>
            </a:pPr>
            <a:fld id="{DB37496A-7D35-4F1D-ADBC-93903EB22411}" type="slidenum">
              <a:rPr lang="en-GB">
                <a:solidFill>
                  <a:srgbClr val="FFFFFF"/>
                </a:solidFill>
              </a:rPr>
              <a:pPr>
                <a:spcAft>
                  <a:spcPts val="600"/>
                </a:spcAft>
              </a:pPr>
              <a:t>12</a:t>
            </a:fld>
            <a:endParaRPr lang="en-GB">
              <a:solidFill>
                <a:srgbClr val="FFFFFF"/>
              </a:solidFill>
            </a:endParaRPr>
          </a:p>
        </p:txBody>
      </p:sp>
      <p:cxnSp>
        <p:nvCxnSpPr>
          <p:cNvPr id="15" name="Straight Connector 14">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935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3002" y="448253"/>
            <a:ext cx="10520702" cy="1325563"/>
          </a:xfrm>
        </p:spPr>
        <p:txBody>
          <a:bodyPr>
            <a:normAutofit/>
          </a:bodyPr>
          <a:lstStyle/>
          <a:p>
            <a:r>
              <a:rPr lang="en-GB" sz="6000" dirty="0"/>
              <a:t>Psycho-biological</a:t>
            </a:r>
          </a:p>
        </p:txBody>
      </p:sp>
      <p:sp>
        <p:nvSpPr>
          <p:cNvPr id="3" name="Content Placeholder 2"/>
          <p:cNvSpPr>
            <a:spLocks noGrp="1"/>
          </p:cNvSpPr>
          <p:nvPr>
            <p:ph idx="1"/>
          </p:nvPr>
        </p:nvSpPr>
        <p:spPr>
          <a:xfrm>
            <a:off x="833002" y="1869897"/>
            <a:ext cx="5262998" cy="4643919"/>
          </a:xfrm>
        </p:spPr>
        <p:txBody>
          <a:bodyPr>
            <a:normAutofit/>
          </a:bodyPr>
          <a:lstStyle/>
          <a:p>
            <a:r>
              <a:rPr lang="en-GB" dirty="0"/>
              <a:t>Sheldon (1942) thought body shape was associated with personality type</a:t>
            </a:r>
          </a:p>
          <a:p>
            <a:pPr lvl="1"/>
            <a:r>
              <a:rPr lang="en-GB" b="1" dirty="0"/>
              <a:t>Ectomorph</a:t>
            </a:r>
            <a:r>
              <a:rPr lang="en-GB" dirty="0"/>
              <a:t> – tall, thin</a:t>
            </a:r>
          </a:p>
          <a:p>
            <a:pPr lvl="1"/>
            <a:r>
              <a:rPr lang="en-GB" b="1" dirty="0"/>
              <a:t>Mesomorph</a:t>
            </a:r>
            <a:r>
              <a:rPr lang="en-GB" dirty="0"/>
              <a:t> – muscular, strong, </a:t>
            </a:r>
            <a:r>
              <a:rPr lang="en-GB" dirty="0" err="1"/>
              <a:t>v-shaped</a:t>
            </a:r>
            <a:r>
              <a:rPr lang="en-GB" dirty="0"/>
              <a:t> back, aggressive (watch these people more than the others!)</a:t>
            </a:r>
          </a:p>
          <a:p>
            <a:pPr lvl="1"/>
            <a:r>
              <a:rPr lang="en-GB" b="1" dirty="0"/>
              <a:t>Endomorph</a:t>
            </a:r>
            <a:r>
              <a:rPr lang="en-GB" dirty="0"/>
              <a:t> – large, heavy, social and relaxed</a:t>
            </a:r>
          </a:p>
        </p:txBody>
      </p:sp>
      <p:pic>
        <p:nvPicPr>
          <p:cNvPr id="4" name="Picture 3"/>
          <p:cNvPicPr>
            <a:picLocks noChangeAspect="1"/>
          </p:cNvPicPr>
          <p:nvPr/>
        </p:nvPicPr>
        <p:blipFill>
          <a:blip r:embed="rId2"/>
          <a:stretch>
            <a:fillRect/>
          </a:stretch>
        </p:blipFill>
        <p:spPr>
          <a:xfrm>
            <a:off x="6050425" y="1773816"/>
            <a:ext cx="5952854" cy="3497301"/>
          </a:xfrm>
          <a:prstGeom prst="rect">
            <a:avLst/>
          </a:prstGeom>
        </p:spPr>
      </p:pic>
      <p:sp>
        <p:nvSpPr>
          <p:cNvPr id="6" name="Slide Number Placeholder 5"/>
          <p:cNvSpPr>
            <a:spLocks noGrp="1"/>
          </p:cNvSpPr>
          <p:nvPr>
            <p:ph type="sldNum" sz="quarter" idx="12"/>
          </p:nvPr>
        </p:nvSpPr>
        <p:spPr>
          <a:xfrm>
            <a:off x="8610600" y="6356350"/>
            <a:ext cx="2743200" cy="365125"/>
          </a:xfrm>
        </p:spPr>
        <p:txBody>
          <a:bodyPr anchor="ctr">
            <a:normAutofit/>
          </a:bodyPr>
          <a:lstStyle/>
          <a:p>
            <a:pPr>
              <a:spcAft>
                <a:spcPts val="600"/>
              </a:spcAft>
            </a:pPr>
            <a:fld id="{DB37496A-7D35-4F1D-ADBC-93903EB22411}" type="slidenum">
              <a:rPr lang="en-GB">
                <a:solidFill>
                  <a:schemeClr val="tx1">
                    <a:alpha val="80000"/>
                  </a:schemeClr>
                </a:solidFill>
              </a:rPr>
              <a:pPr>
                <a:spcAft>
                  <a:spcPts val="600"/>
                </a:spcAft>
              </a:pPr>
              <a:t>13</a:t>
            </a:fld>
            <a:endParaRPr lang="en-GB" dirty="0">
              <a:solidFill>
                <a:schemeClr val="tx1">
                  <a:alpha val="80000"/>
                </a:schemeClr>
              </a:solidFill>
            </a:endParaRPr>
          </a:p>
        </p:txBody>
      </p:sp>
    </p:spTree>
    <p:extLst>
      <p:ext uri="{BB962C8B-B14F-4D97-AF65-F5344CB8AC3E}">
        <p14:creationId xmlns:p14="http://schemas.microsoft.com/office/powerpoint/2010/main" val="1704503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barn(inVertical)">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126206" y="700777"/>
            <a:ext cx="5603697" cy="1325563"/>
          </a:xfrm>
        </p:spPr>
        <p:txBody>
          <a:bodyPr anchor="b">
            <a:noAutofit/>
          </a:bodyPr>
          <a:lstStyle/>
          <a:p>
            <a:pPr algn="r"/>
            <a:r>
              <a:rPr lang="en-GB" sz="5400" dirty="0">
                <a:solidFill>
                  <a:schemeClr val="bg1"/>
                </a:solidFill>
              </a:rPr>
              <a:t>Psycho-biological</a:t>
            </a: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392666" y="2398956"/>
            <a:ext cx="10258227" cy="4322511"/>
          </a:xfrm>
        </p:spPr>
        <p:txBody>
          <a:bodyPr>
            <a:normAutofit/>
          </a:bodyPr>
          <a:lstStyle/>
          <a:p>
            <a:pPr marL="0" indent="0">
              <a:buNone/>
            </a:pPr>
            <a:r>
              <a:rPr lang="en-GB" sz="3600" dirty="0">
                <a:solidFill>
                  <a:schemeClr val="bg1"/>
                </a:solidFill>
              </a:rPr>
              <a:t>Genetic inheritance: does crime run in families?</a:t>
            </a:r>
          </a:p>
          <a:p>
            <a:r>
              <a:rPr lang="en-GB" sz="2400" dirty="0">
                <a:solidFill>
                  <a:schemeClr val="bg1"/>
                </a:solidFill>
              </a:rPr>
              <a:t>Again, it is complicated …</a:t>
            </a:r>
          </a:p>
          <a:p>
            <a:pPr lvl="1"/>
            <a:r>
              <a:rPr lang="en-GB" dirty="0">
                <a:solidFill>
                  <a:schemeClr val="bg1"/>
                </a:solidFill>
              </a:rPr>
              <a:t>If a family associates with others involved with crime then there is a greater likelihood of criminal behaviour and also with:</a:t>
            </a:r>
          </a:p>
          <a:p>
            <a:pPr lvl="1"/>
            <a:r>
              <a:rPr lang="en-GB" dirty="0">
                <a:solidFill>
                  <a:schemeClr val="bg1"/>
                </a:solidFill>
              </a:rPr>
              <a:t>‘Deprived’ communities</a:t>
            </a:r>
          </a:p>
          <a:p>
            <a:pPr lvl="1"/>
            <a:r>
              <a:rPr lang="en-GB" dirty="0">
                <a:solidFill>
                  <a:schemeClr val="bg1"/>
                </a:solidFill>
              </a:rPr>
              <a:t>Poor education</a:t>
            </a:r>
          </a:p>
          <a:p>
            <a:pPr lvl="1"/>
            <a:r>
              <a:rPr lang="en-GB" dirty="0">
                <a:solidFill>
                  <a:schemeClr val="bg1"/>
                </a:solidFill>
              </a:rPr>
              <a:t>Criminal activity in the family</a:t>
            </a:r>
          </a:p>
          <a:p>
            <a:pPr lvl="1"/>
            <a:r>
              <a:rPr lang="en-GB" dirty="0">
                <a:solidFill>
                  <a:schemeClr val="bg1"/>
                </a:solidFill>
              </a:rPr>
              <a:t>Inconsistent discipline</a:t>
            </a:r>
          </a:p>
          <a:p>
            <a:pPr lvl="1"/>
            <a:r>
              <a:rPr lang="en-GB" dirty="0">
                <a:solidFill>
                  <a:schemeClr val="bg1"/>
                </a:solidFill>
              </a:rPr>
              <a:t>Anti-social development</a:t>
            </a:r>
          </a:p>
          <a:p>
            <a:endParaRPr lang="en-GB" sz="2000" dirty="0">
              <a:solidFill>
                <a:schemeClr val="bg1"/>
              </a:solidFill>
            </a:endParaRPr>
          </a:p>
        </p:txBody>
      </p:sp>
      <p:sp>
        <p:nvSpPr>
          <p:cNvPr id="14" name="Rectangle 13">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p:cNvSpPr>
            <a:spLocks noGrp="1"/>
          </p:cNvSpPr>
          <p:nvPr>
            <p:ph type="sldNum" sz="quarter" idx="12"/>
          </p:nvPr>
        </p:nvSpPr>
        <p:spPr>
          <a:xfrm>
            <a:off x="8610600" y="6356350"/>
            <a:ext cx="2743200" cy="365125"/>
          </a:xfrm>
        </p:spPr>
        <p:txBody>
          <a:bodyPr>
            <a:normAutofit/>
          </a:bodyPr>
          <a:lstStyle/>
          <a:p>
            <a:pPr>
              <a:spcAft>
                <a:spcPts val="600"/>
              </a:spcAft>
            </a:pPr>
            <a:fld id="{DB37496A-7D35-4F1D-ADBC-93903EB22411}" type="slidenum">
              <a:rPr lang="en-GB">
                <a:solidFill>
                  <a:schemeClr val="bg1">
                    <a:lumMod val="50000"/>
                  </a:schemeClr>
                </a:solidFill>
              </a:rPr>
              <a:pPr>
                <a:spcAft>
                  <a:spcPts val="600"/>
                </a:spcAft>
              </a:pPr>
              <a:t>14</a:t>
            </a:fld>
            <a:endParaRPr lang="en-GB">
              <a:solidFill>
                <a:schemeClr val="bg1">
                  <a:lumMod val="50000"/>
                </a:schemeClr>
              </a:solidFill>
            </a:endParaRPr>
          </a:p>
        </p:txBody>
      </p:sp>
    </p:spTree>
    <p:extLst>
      <p:ext uri="{BB962C8B-B14F-4D97-AF65-F5344CB8AC3E}">
        <p14:creationId xmlns:p14="http://schemas.microsoft.com/office/powerpoint/2010/main" val="194489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600573" y="669925"/>
            <a:ext cx="5495427" cy="1325563"/>
          </a:xfrm>
        </p:spPr>
        <p:txBody>
          <a:bodyPr anchor="b">
            <a:noAutofit/>
          </a:bodyPr>
          <a:lstStyle/>
          <a:p>
            <a:r>
              <a:rPr lang="en-GB" sz="5400" dirty="0">
                <a:solidFill>
                  <a:schemeClr val="bg1"/>
                </a:solidFill>
              </a:rPr>
              <a:t>Psycho-biological</a:t>
            </a:r>
          </a:p>
        </p:txBody>
      </p:sp>
      <p:cxnSp>
        <p:nvCxnSpPr>
          <p:cNvPr id="13" name="Straight Connector 1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955497" y="2288833"/>
            <a:ext cx="5661059" cy="3978401"/>
          </a:xfrm>
        </p:spPr>
        <p:txBody>
          <a:bodyPr>
            <a:normAutofit/>
          </a:bodyPr>
          <a:lstStyle/>
          <a:p>
            <a:r>
              <a:rPr lang="en-GB" dirty="0">
                <a:solidFill>
                  <a:schemeClr val="bg1"/>
                </a:solidFill>
              </a:rPr>
              <a:t>Until recently there has been a lot of criticism</a:t>
            </a:r>
          </a:p>
          <a:p>
            <a:r>
              <a:rPr lang="en-GB" dirty="0">
                <a:solidFill>
                  <a:schemeClr val="bg1"/>
                </a:solidFill>
              </a:rPr>
              <a:t>Instead emphasis was heaped  on social factors</a:t>
            </a:r>
          </a:p>
          <a:p>
            <a:r>
              <a:rPr lang="en-GB" dirty="0">
                <a:solidFill>
                  <a:schemeClr val="bg1"/>
                </a:solidFill>
              </a:rPr>
              <a:t>Raine argues that evidence for biological explanations is overwhelming</a:t>
            </a:r>
          </a:p>
          <a:p>
            <a:endParaRPr lang="en-GB" sz="2000" dirty="0">
              <a:solidFill>
                <a:schemeClr val="bg1"/>
              </a:solidFill>
            </a:endParaRPr>
          </a:p>
        </p:txBody>
      </p:sp>
      <p:pic>
        <p:nvPicPr>
          <p:cNvPr id="5" name="Picture 4"/>
          <p:cNvPicPr>
            <a:picLocks noChangeAspect="1"/>
          </p:cNvPicPr>
          <p:nvPr/>
        </p:nvPicPr>
        <p:blipFill>
          <a:blip r:embed="rId2"/>
          <a:stretch>
            <a:fillRect/>
          </a:stretch>
        </p:blipFill>
        <p:spPr>
          <a:xfrm>
            <a:off x="7357101" y="136525"/>
            <a:ext cx="4234326" cy="6539499"/>
          </a:xfrm>
          <a:prstGeom prst="rect">
            <a:avLst/>
          </a:prstGeom>
          <a:ln w="12700" cap="sq" cmpd="thickThin">
            <a:solidFill>
              <a:schemeClr val="bg1"/>
            </a:solidFill>
            <a:prstDash val="solid"/>
            <a:miter lim="800000"/>
          </a:ln>
          <a:effectLst>
            <a:innerShdw blurRad="76200">
              <a:srgbClr val="000000"/>
            </a:innerShdw>
          </a:effectLst>
        </p:spPr>
      </p:pic>
      <p:sp>
        <p:nvSpPr>
          <p:cNvPr id="6" name="Slide Number Placeholder 5"/>
          <p:cNvSpPr>
            <a:spLocks noGrp="1"/>
          </p:cNvSpPr>
          <p:nvPr>
            <p:ph type="sldNum" sz="quarter" idx="12"/>
          </p:nvPr>
        </p:nvSpPr>
        <p:spPr>
          <a:xfrm>
            <a:off x="9303026" y="6356350"/>
            <a:ext cx="2050774" cy="365125"/>
          </a:xfrm>
        </p:spPr>
        <p:txBody>
          <a:bodyPr>
            <a:normAutofit/>
          </a:bodyPr>
          <a:lstStyle/>
          <a:p>
            <a:pPr>
              <a:spcAft>
                <a:spcPts val="600"/>
              </a:spcAft>
            </a:pPr>
            <a:fld id="{DB37496A-7D35-4F1D-ADBC-93903EB22411}" type="slidenum">
              <a:rPr lang="en-GB">
                <a:solidFill>
                  <a:srgbClr val="FFFFFF"/>
                </a:solidFill>
              </a:rPr>
              <a:pPr>
                <a:spcAft>
                  <a:spcPts val="600"/>
                </a:spcAft>
              </a:pPr>
              <a:t>15</a:t>
            </a:fld>
            <a:endParaRPr lang="en-GB">
              <a:solidFill>
                <a:srgbClr val="FFFFFF"/>
              </a:solidFill>
            </a:endParaRPr>
          </a:p>
        </p:txBody>
      </p:sp>
      <p:cxnSp>
        <p:nvCxnSpPr>
          <p:cNvPr id="15" name="Straight Connector 14">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426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863029" y="669925"/>
            <a:ext cx="5232971" cy="1325563"/>
          </a:xfrm>
        </p:spPr>
        <p:txBody>
          <a:bodyPr anchor="b">
            <a:noAutofit/>
          </a:bodyPr>
          <a:lstStyle/>
          <a:p>
            <a:r>
              <a:rPr lang="en-GB" sz="5400" dirty="0">
                <a:solidFill>
                  <a:schemeClr val="bg1"/>
                </a:solidFill>
              </a:rPr>
              <a:t>Psycho-biological</a:t>
            </a:r>
          </a:p>
        </p:txBody>
      </p:sp>
      <p:cxnSp>
        <p:nvCxnSpPr>
          <p:cNvPr id="13" name="Straight Connector 1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996593" y="2288832"/>
            <a:ext cx="5486400" cy="4067507"/>
          </a:xfrm>
        </p:spPr>
        <p:txBody>
          <a:bodyPr>
            <a:normAutofit/>
          </a:bodyPr>
          <a:lstStyle/>
          <a:p>
            <a:r>
              <a:rPr lang="en-GB" dirty="0">
                <a:solidFill>
                  <a:schemeClr val="bg1"/>
                </a:solidFill>
              </a:rPr>
              <a:t>Evidence of different brain functioning between murderers and a control group</a:t>
            </a:r>
          </a:p>
          <a:p>
            <a:r>
              <a:rPr lang="en-GB" dirty="0">
                <a:solidFill>
                  <a:schemeClr val="bg1"/>
                </a:solidFill>
              </a:rPr>
              <a:t>Again, violence and sex offending traced back to deficits in brain structure and function</a:t>
            </a:r>
          </a:p>
          <a:p>
            <a:r>
              <a:rPr lang="en-GB" dirty="0">
                <a:solidFill>
                  <a:schemeClr val="bg1"/>
                </a:solidFill>
              </a:rPr>
              <a:t>Complex interactions are at play but biology has a significant and central role</a:t>
            </a:r>
          </a:p>
          <a:p>
            <a:endParaRPr lang="en-GB" sz="2000" dirty="0">
              <a:solidFill>
                <a:schemeClr val="bg1"/>
              </a:solidFill>
            </a:endParaRPr>
          </a:p>
        </p:txBody>
      </p:sp>
      <p:pic>
        <p:nvPicPr>
          <p:cNvPr id="5" name="Picture 4" descr="Diagram&#10;&#10;Description automatically generated with medium confidence"/>
          <p:cNvPicPr>
            <a:picLocks noChangeAspect="1"/>
          </p:cNvPicPr>
          <p:nvPr/>
        </p:nvPicPr>
        <p:blipFill>
          <a:blip r:embed="rId2"/>
          <a:stretch>
            <a:fillRect/>
          </a:stretch>
        </p:blipFill>
        <p:spPr>
          <a:xfrm>
            <a:off x="7391400" y="181978"/>
            <a:ext cx="4234325" cy="6539497"/>
          </a:xfrm>
          <a:prstGeom prst="rect">
            <a:avLst/>
          </a:prstGeom>
          <a:ln w="9525">
            <a:solidFill>
              <a:schemeClr val="bg1"/>
            </a:solidFill>
          </a:ln>
        </p:spPr>
      </p:pic>
      <p:sp>
        <p:nvSpPr>
          <p:cNvPr id="6" name="Slide Number Placeholder 5"/>
          <p:cNvSpPr>
            <a:spLocks noGrp="1"/>
          </p:cNvSpPr>
          <p:nvPr>
            <p:ph type="sldNum" sz="quarter" idx="12"/>
          </p:nvPr>
        </p:nvSpPr>
        <p:spPr>
          <a:xfrm>
            <a:off x="9303026" y="6356350"/>
            <a:ext cx="2050774" cy="365125"/>
          </a:xfrm>
        </p:spPr>
        <p:txBody>
          <a:bodyPr>
            <a:normAutofit/>
          </a:bodyPr>
          <a:lstStyle/>
          <a:p>
            <a:pPr>
              <a:spcAft>
                <a:spcPts val="600"/>
              </a:spcAft>
            </a:pPr>
            <a:fld id="{DB37496A-7D35-4F1D-ADBC-93903EB22411}" type="slidenum">
              <a:rPr lang="en-GB">
                <a:solidFill>
                  <a:srgbClr val="FFFFFF"/>
                </a:solidFill>
              </a:rPr>
              <a:pPr>
                <a:spcAft>
                  <a:spcPts val="600"/>
                </a:spcAft>
              </a:pPr>
              <a:t>16</a:t>
            </a:fld>
            <a:endParaRPr lang="en-GB">
              <a:solidFill>
                <a:srgbClr val="FFFFFF"/>
              </a:solidFill>
            </a:endParaRPr>
          </a:p>
        </p:txBody>
      </p:sp>
      <p:cxnSp>
        <p:nvCxnSpPr>
          <p:cNvPr id="15" name="Straight Connector 14">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0533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74126" y="164592"/>
            <a:ext cx="11917873" cy="6682522"/>
          </a:xfrm>
          <a:prstGeom prst="rect">
            <a:avLst/>
          </a:prstGeom>
        </p:spPr>
      </p:pic>
      <p:sp>
        <p:nvSpPr>
          <p:cNvPr id="2" name="Title 1"/>
          <p:cNvSpPr>
            <a:spLocks noGrp="1"/>
          </p:cNvSpPr>
          <p:nvPr>
            <p:ph type="title"/>
          </p:nvPr>
        </p:nvSpPr>
        <p:spPr>
          <a:xfrm>
            <a:off x="7159751" y="310261"/>
            <a:ext cx="5032247" cy="1382351"/>
          </a:xfrm>
          <a:solidFill>
            <a:schemeClr val="tx1"/>
          </a:solidFill>
        </p:spPr>
        <p:txBody>
          <a:bodyPr>
            <a:normAutofit/>
          </a:bodyPr>
          <a:lstStyle/>
          <a:p>
            <a:r>
              <a:rPr lang="en-GB" sz="5400" dirty="0">
                <a:solidFill>
                  <a:schemeClr val="bg1"/>
                </a:solidFill>
              </a:rPr>
              <a:t>Psycho-biological</a:t>
            </a:r>
          </a:p>
        </p:txBody>
      </p:sp>
      <p:sp>
        <p:nvSpPr>
          <p:cNvPr id="3" name="Content Placeholder 2"/>
          <p:cNvSpPr>
            <a:spLocks noGrp="1"/>
          </p:cNvSpPr>
          <p:nvPr>
            <p:ph idx="1"/>
          </p:nvPr>
        </p:nvSpPr>
        <p:spPr>
          <a:xfrm>
            <a:off x="265176" y="164592"/>
            <a:ext cx="6894576" cy="6693408"/>
          </a:xfrm>
          <a:solidFill>
            <a:schemeClr val="tx1"/>
          </a:solidFill>
        </p:spPr>
        <p:txBody>
          <a:bodyPr>
            <a:normAutofit/>
          </a:bodyPr>
          <a:lstStyle/>
          <a:p>
            <a:endParaRPr lang="en-GB" sz="3200" dirty="0">
              <a:solidFill>
                <a:schemeClr val="bg1"/>
              </a:solidFill>
            </a:endParaRPr>
          </a:p>
          <a:p>
            <a:r>
              <a:rPr lang="en-GB" sz="3200" dirty="0">
                <a:solidFill>
                  <a:schemeClr val="bg1"/>
                </a:solidFill>
              </a:rPr>
              <a:t>Adrian Raine (2013) feels genetics and biology play and equal if not greater role in the causation of criminal behaviour</a:t>
            </a:r>
          </a:p>
          <a:p>
            <a:r>
              <a:rPr lang="en-GB" sz="3200" dirty="0">
                <a:solidFill>
                  <a:schemeClr val="bg1"/>
                </a:solidFill>
              </a:rPr>
              <a:t>A tendency to favour the biological – ‘nature’ explanations of criminal behaviour</a:t>
            </a:r>
          </a:p>
          <a:p>
            <a:r>
              <a:rPr lang="en-GB" sz="3200" dirty="0">
                <a:solidFill>
                  <a:schemeClr val="bg1"/>
                </a:solidFill>
              </a:rPr>
              <a:t>There is something within the person which leads them to crime rather than their behaviour resulting from environmental factors like deprivation, injustice or inequality</a:t>
            </a:r>
          </a:p>
          <a:p>
            <a:endParaRPr lang="en-GB" dirty="0"/>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1161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74126" y="164592"/>
            <a:ext cx="11917873" cy="6682522"/>
          </a:xfrm>
          <a:prstGeom prst="rect">
            <a:avLst/>
          </a:prstGeom>
        </p:spPr>
      </p:pic>
      <p:sp>
        <p:nvSpPr>
          <p:cNvPr id="2" name="Title 1"/>
          <p:cNvSpPr>
            <a:spLocks noGrp="1"/>
          </p:cNvSpPr>
          <p:nvPr>
            <p:ph type="title"/>
          </p:nvPr>
        </p:nvSpPr>
        <p:spPr>
          <a:xfrm>
            <a:off x="7159751" y="310261"/>
            <a:ext cx="5032247" cy="1382351"/>
          </a:xfrm>
          <a:solidFill>
            <a:schemeClr val="tx1"/>
          </a:solidFill>
        </p:spPr>
        <p:txBody>
          <a:bodyPr>
            <a:normAutofit/>
          </a:bodyPr>
          <a:lstStyle/>
          <a:p>
            <a:r>
              <a:rPr lang="en-GB" sz="5400" dirty="0">
                <a:solidFill>
                  <a:schemeClr val="bg1"/>
                </a:solidFill>
              </a:rPr>
              <a:t>Psycho-biological</a:t>
            </a:r>
          </a:p>
        </p:txBody>
      </p:sp>
      <p:sp>
        <p:nvSpPr>
          <p:cNvPr id="3" name="Content Placeholder 2"/>
          <p:cNvSpPr>
            <a:spLocks noGrp="1"/>
          </p:cNvSpPr>
          <p:nvPr>
            <p:ph idx="1"/>
          </p:nvPr>
        </p:nvSpPr>
        <p:spPr>
          <a:xfrm>
            <a:off x="265176" y="164592"/>
            <a:ext cx="6894576" cy="6693408"/>
          </a:xfrm>
          <a:solidFill>
            <a:schemeClr val="tx1"/>
          </a:solidFill>
        </p:spPr>
        <p:txBody>
          <a:bodyPr>
            <a:normAutofit/>
          </a:bodyPr>
          <a:lstStyle/>
          <a:p>
            <a:endParaRPr lang="en-GB" sz="3200" dirty="0">
              <a:solidFill>
                <a:schemeClr val="bg1"/>
              </a:solidFill>
            </a:endParaRPr>
          </a:p>
          <a:p>
            <a:endParaRPr lang="en-GB" sz="3200" dirty="0">
              <a:solidFill>
                <a:schemeClr val="bg1"/>
              </a:solidFill>
            </a:endParaRPr>
          </a:p>
          <a:p>
            <a:r>
              <a:rPr lang="en-GB" sz="3200" dirty="0">
                <a:solidFill>
                  <a:schemeClr val="bg1"/>
                </a:solidFill>
              </a:rPr>
              <a:t>Old theories have been largely debunked but new technologies suggest there is a complex interplay at work</a:t>
            </a:r>
          </a:p>
          <a:p>
            <a:r>
              <a:rPr lang="en-GB" sz="3200" dirty="0">
                <a:solidFill>
                  <a:schemeClr val="bg1"/>
                </a:solidFill>
              </a:rPr>
              <a:t>Studies of brain activity and functional magnetic resonance imaging (fMRI) scanning led to a resurgence in biological explanations of criminal behaviour</a:t>
            </a:r>
          </a:p>
          <a:p>
            <a:endParaRPr lang="en-GB" dirty="0"/>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4754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017" y="161861"/>
            <a:ext cx="10515600" cy="1325563"/>
          </a:xfrm>
        </p:spPr>
        <p:txBody>
          <a:bodyPr>
            <a:normAutofit/>
          </a:bodyPr>
          <a:lstStyle/>
          <a:p>
            <a:r>
              <a:rPr lang="en-GB" sz="6000" dirty="0">
                <a:solidFill>
                  <a:schemeClr val="bg1"/>
                </a:solidFill>
              </a:rPr>
              <a:t>John Bowlby</a:t>
            </a:r>
          </a:p>
        </p:txBody>
      </p:sp>
      <p:sp>
        <p:nvSpPr>
          <p:cNvPr id="3" name="Content Placeholder 2"/>
          <p:cNvSpPr>
            <a:spLocks noGrp="1"/>
          </p:cNvSpPr>
          <p:nvPr>
            <p:ph idx="1"/>
          </p:nvPr>
        </p:nvSpPr>
        <p:spPr>
          <a:xfrm>
            <a:off x="229316" y="1236599"/>
            <a:ext cx="5866684" cy="5370576"/>
          </a:xfrm>
        </p:spPr>
        <p:txBody>
          <a:bodyPr>
            <a:normAutofit fontScale="92500"/>
          </a:bodyPr>
          <a:lstStyle/>
          <a:p>
            <a:r>
              <a:rPr lang="en-GB" sz="3200" dirty="0">
                <a:solidFill>
                  <a:schemeClr val="bg1"/>
                </a:solidFill>
              </a:rPr>
              <a:t>A psychoanalyst who believed we are all biologically pre-programmed to form attachments</a:t>
            </a:r>
          </a:p>
          <a:p>
            <a:r>
              <a:rPr lang="en-GB" sz="3200" dirty="0">
                <a:solidFill>
                  <a:schemeClr val="bg1"/>
                </a:solidFill>
              </a:rPr>
              <a:t>Maternal deprivation could result in long term consequences:</a:t>
            </a:r>
          </a:p>
          <a:p>
            <a:pPr marL="0" indent="0">
              <a:buNone/>
            </a:pPr>
            <a:endParaRPr lang="en-GB" sz="3200" dirty="0">
              <a:solidFill>
                <a:schemeClr val="bg1"/>
              </a:solidFill>
            </a:endParaRPr>
          </a:p>
          <a:p>
            <a:pPr lvl="1"/>
            <a:r>
              <a:rPr lang="en-GB" sz="3200" dirty="0">
                <a:solidFill>
                  <a:schemeClr val="bg1"/>
                </a:solidFill>
              </a:rPr>
              <a:t>delinquency, </a:t>
            </a:r>
          </a:p>
          <a:p>
            <a:pPr lvl="1"/>
            <a:r>
              <a:rPr lang="en-GB" sz="3200" dirty="0">
                <a:solidFill>
                  <a:schemeClr val="bg1"/>
                </a:solidFill>
              </a:rPr>
              <a:t>reduced intelligence, </a:t>
            </a:r>
          </a:p>
          <a:p>
            <a:pPr lvl="1"/>
            <a:r>
              <a:rPr lang="en-GB" sz="3200" dirty="0">
                <a:solidFill>
                  <a:schemeClr val="bg1"/>
                </a:solidFill>
              </a:rPr>
              <a:t>increased aggression, </a:t>
            </a:r>
          </a:p>
          <a:p>
            <a:pPr lvl="1"/>
            <a:r>
              <a:rPr lang="en-GB" sz="3200" dirty="0">
                <a:solidFill>
                  <a:schemeClr val="bg1"/>
                </a:solidFill>
              </a:rPr>
              <a:t>depression, </a:t>
            </a:r>
          </a:p>
          <a:p>
            <a:pPr lvl="1"/>
            <a:r>
              <a:rPr lang="en-GB" sz="3200" dirty="0">
                <a:solidFill>
                  <a:schemeClr val="bg1"/>
                </a:solidFill>
              </a:rPr>
              <a:t>affectionless psychopathy</a:t>
            </a:r>
          </a:p>
          <a:p>
            <a:pPr lvl="1"/>
            <a:endParaRPr lang="en-GB" dirty="0"/>
          </a:p>
        </p:txBody>
      </p:sp>
      <p:pic>
        <p:nvPicPr>
          <p:cNvPr id="4" name="Picture 3"/>
          <p:cNvPicPr>
            <a:picLocks noChangeAspect="1"/>
          </p:cNvPicPr>
          <p:nvPr/>
        </p:nvPicPr>
        <p:blipFill>
          <a:blip r:embed="rId2"/>
          <a:stretch>
            <a:fillRect/>
          </a:stretch>
        </p:blipFill>
        <p:spPr>
          <a:xfrm>
            <a:off x="6173455" y="463296"/>
            <a:ext cx="6018545" cy="6394704"/>
          </a:xfrm>
          <a:prstGeom prst="rect">
            <a:avLst/>
          </a:prstGeom>
        </p:spPr>
      </p:pic>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19</a:t>
            </a:fld>
            <a:endParaRPr lang="en-GB">
              <a:solidFill>
                <a:prstClr val="black">
                  <a:tint val="75000"/>
                </a:prstClr>
              </a:solidFill>
            </a:endParaRPr>
          </a:p>
        </p:txBody>
      </p:sp>
    </p:spTree>
    <p:extLst>
      <p:ext uri="{BB962C8B-B14F-4D97-AF65-F5344CB8AC3E}">
        <p14:creationId xmlns:p14="http://schemas.microsoft.com/office/powerpoint/2010/main" val="3121031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solidFill>
                  <a:schemeClr val="bg1"/>
                </a:solidFill>
              </a:rPr>
              <a:t>Impact of secure attachment</a:t>
            </a:r>
          </a:p>
        </p:txBody>
      </p:sp>
      <p:sp>
        <p:nvSpPr>
          <p:cNvPr id="3" name="Content Placeholder 2"/>
          <p:cNvSpPr>
            <a:spLocks noGrp="1"/>
          </p:cNvSpPr>
          <p:nvPr>
            <p:ph idx="1"/>
          </p:nvPr>
        </p:nvSpPr>
        <p:spPr>
          <a:xfrm>
            <a:off x="452063" y="1690688"/>
            <a:ext cx="5948737" cy="4802187"/>
          </a:xfrm>
        </p:spPr>
        <p:txBody>
          <a:bodyPr>
            <a:normAutofit/>
          </a:bodyPr>
          <a:lstStyle/>
          <a:p>
            <a:r>
              <a:rPr lang="en-GB" dirty="0">
                <a:solidFill>
                  <a:schemeClr val="bg1"/>
                </a:solidFill>
              </a:rPr>
              <a:t>Secure attachments have been linked to higher levels of cognitive functioning and social competence in childhood (Griggs 2014: 301, after Jacobsen and Hoffman 1997)</a:t>
            </a:r>
          </a:p>
          <a:p>
            <a:r>
              <a:rPr lang="en-GB" dirty="0">
                <a:solidFill>
                  <a:schemeClr val="bg1"/>
                </a:solidFill>
              </a:rPr>
              <a:t>However, types of attachment can change over time along with the dynamic of the family:</a:t>
            </a:r>
          </a:p>
          <a:p>
            <a:endParaRPr lang="en-GB" dirty="0">
              <a:solidFill>
                <a:schemeClr val="bg1"/>
              </a:solidFill>
            </a:endParaRPr>
          </a:p>
          <a:p>
            <a:pPr lvl="1"/>
            <a:r>
              <a:rPr lang="en-GB" sz="2800" dirty="0">
                <a:solidFill>
                  <a:schemeClr val="bg1"/>
                </a:solidFill>
              </a:rPr>
              <a:t>Divorce, child care, remarriage etc.</a:t>
            </a:r>
          </a:p>
        </p:txBody>
      </p:sp>
      <p:pic>
        <p:nvPicPr>
          <p:cNvPr id="4" name="Picture 3"/>
          <p:cNvPicPr>
            <a:picLocks noChangeAspect="1"/>
          </p:cNvPicPr>
          <p:nvPr/>
        </p:nvPicPr>
        <p:blipFill>
          <a:blip r:embed="rId2"/>
          <a:stretch>
            <a:fillRect/>
          </a:stretch>
        </p:blipFill>
        <p:spPr>
          <a:xfrm>
            <a:off x="6924758" y="1611421"/>
            <a:ext cx="4429042" cy="4429042"/>
          </a:xfrm>
          <a:prstGeom prst="rect">
            <a:avLst/>
          </a:prstGeom>
        </p:spPr>
      </p:pic>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20</a:t>
            </a:fld>
            <a:endParaRPr lang="en-GB">
              <a:solidFill>
                <a:prstClr val="black">
                  <a:tint val="75000"/>
                </a:prstClr>
              </a:solidFill>
            </a:endParaRPr>
          </a:p>
        </p:txBody>
      </p:sp>
    </p:spTree>
    <p:extLst>
      <p:ext uri="{BB962C8B-B14F-4D97-AF65-F5344CB8AC3E}">
        <p14:creationId xmlns:p14="http://schemas.microsoft.com/office/powerpoint/2010/main" val="60251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032248" cy="1325563"/>
          </a:xfrm>
        </p:spPr>
        <p:txBody>
          <a:bodyPr>
            <a:normAutofit/>
          </a:bodyPr>
          <a:lstStyle/>
          <a:p>
            <a:r>
              <a:rPr lang="en-GB" sz="6000" dirty="0">
                <a:solidFill>
                  <a:schemeClr val="bg1"/>
                </a:solidFill>
              </a:rPr>
              <a:t>Social learning</a:t>
            </a:r>
          </a:p>
        </p:txBody>
      </p:sp>
      <p:sp>
        <p:nvSpPr>
          <p:cNvPr id="3" name="Content Placeholder 2"/>
          <p:cNvSpPr>
            <a:spLocks noGrp="1"/>
          </p:cNvSpPr>
          <p:nvPr>
            <p:ph idx="1"/>
          </p:nvPr>
        </p:nvSpPr>
        <p:spPr>
          <a:xfrm>
            <a:off x="929640" y="1871345"/>
            <a:ext cx="4849368" cy="890143"/>
          </a:xfrm>
          <a:solidFill>
            <a:srgbClr val="FFC000"/>
          </a:solidFill>
          <a:ln w="28575">
            <a:solidFill>
              <a:schemeClr val="tx1"/>
            </a:solidFill>
          </a:ln>
        </p:spPr>
        <p:txBody>
          <a:bodyPr>
            <a:normAutofit/>
          </a:bodyPr>
          <a:lstStyle/>
          <a:p>
            <a:pPr marL="0" indent="0">
              <a:buNone/>
            </a:pPr>
            <a:r>
              <a:rPr lang="en-GB" dirty="0"/>
              <a:t>External reinforcement (environment)</a:t>
            </a:r>
          </a:p>
        </p:txBody>
      </p:sp>
      <p:sp>
        <p:nvSpPr>
          <p:cNvPr id="4" name="TextBox 3"/>
          <p:cNvSpPr txBox="1"/>
          <p:nvPr/>
        </p:nvSpPr>
        <p:spPr>
          <a:xfrm>
            <a:off x="929640" y="3379057"/>
            <a:ext cx="4849368" cy="954107"/>
          </a:xfrm>
          <a:prstGeom prst="rect">
            <a:avLst/>
          </a:prstGeom>
          <a:solidFill>
            <a:srgbClr val="92D050"/>
          </a:solidFill>
          <a:ln w="28575">
            <a:solidFill>
              <a:schemeClr val="tx1"/>
            </a:solidFill>
          </a:ln>
        </p:spPr>
        <p:txBody>
          <a:bodyPr wrap="square" rtlCol="0">
            <a:spAutoFit/>
          </a:bodyPr>
          <a:lstStyle/>
          <a:p>
            <a:r>
              <a:rPr lang="en-GB" sz="2800" dirty="0"/>
              <a:t>Vicarious reinforcement (from observing others)</a:t>
            </a:r>
          </a:p>
        </p:txBody>
      </p:sp>
      <p:sp>
        <p:nvSpPr>
          <p:cNvPr id="5" name="TextBox 4"/>
          <p:cNvSpPr txBox="1"/>
          <p:nvPr/>
        </p:nvSpPr>
        <p:spPr>
          <a:xfrm>
            <a:off x="929640" y="4950733"/>
            <a:ext cx="4849368" cy="1384995"/>
          </a:xfrm>
          <a:prstGeom prst="rect">
            <a:avLst/>
          </a:prstGeom>
          <a:solidFill>
            <a:srgbClr val="00B0F0"/>
          </a:solidFill>
          <a:ln w="28575">
            <a:solidFill>
              <a:schemeClr val="tx1"/>
            </a:solidFill>
          </a:ln>
        </p:spPr>
        <p:txBody>
          <a:bodyPr wrap="square" rtlCol="0">
            <a:spAutoFit/>
          </a:bodyPr>
          <a:lstStyle/>
          <a:p>
            <a:r>
              <a:rPr lang="en-GB" sz="2800" dirty="0"/>
              <a:t>Self-reinforcement (as a result of taking pleasure or pride from one’s own actions)</a:t>
            </a:r>
          </a:p>
        </p:txBody>
      </p:sp>
      <p:sp>
        <p:nvSpPr>
          <p:cNvPr id="7" name="TextBox 6"/>
          <p:cNvSpPr txBox="1"/>
          <p:nvPr/>
        </p:nvSpPr>
        <p:spPr>
          <a:xfrm>
            <a:off x="6272784" y="1078992"/>
            <a:ext cx="5623560" cy="5109091"/>
          </a:xfrm>
          <a:prstGeom prst="rect">
            <a:avLst/>
          </a:prstGeom>
          <a:noFill/>
        </p:spPr>
        <p:txBody>
          <a:bodyPr wrap="square" rtlCol="0">
            <a:spAutoFit/>
          </a:bodyPr>
          <a:lstStyle/>
          <a:p>
            <a:pPr marL="342900" indent="-342900">
              <a:buFont typeface="Arial" panose="020B0604020202020204" pitchFamily="34" charset="0"/>
              <a:buChar char="•"/>
            </a:pPr>
            <a:r>
              <a:rPr lang="en-GB" sz="2800" dirty="0">
                <a:solidFill>
                  <a:schemeClr val="bg1"/>
                </a:solidFill>
              </a:rPr>
              <a:t>Criminals are heavily influenced by their social environment</a:t>
            </a:r>
          </a:p>
          <a:p>
            <a:pPr marL="342900" indent="-342900">
              <a:buFont typeface="Arial" panose="020B0604020202020204" pitchFamily="34" charset="0"/>
              <a:buChar char="•"/>
            </a:pPr>
            <a:r>
              <a:rPr lang="en-GB" sz="2800" dirty="0">
                <a:solidFill>
                  <a:schemeClr val="bg1"/>
                </a:solidFill>
              </a:rPr>
              <a:t>Consequences reinforce or punish deviant acts</a:t>
            </a:r>
          </a:p>
          <a:p>
            <a:pPr marL="342900" indent="-342900">
              <a:buFont typeface="Arial" panose="020B0604020202020204" pitchFamily="34" charset="0"/>
              <a:buChar char="•"/>
            </a:pPr>
            <a:r>
              <a:rPr lang="en-GB" sz="2800" dirty="0">
                <a:solidFill>
                  <a:schemeClr val="bg1"/>
                </a:solidFill>
              </a:rPr>
              <a:t>If deviant or criminal behaviour is highly valued individuals are more likely to break the law</a:t>
            </a:r>
          </a:p>
          <a:p>
            <a:pPr marL="342900" indent="-342900">
              <a:buFont typeface="Arial" panose="020B0604020202020204" pitchFamily="34" charset="0"/>
              <a:buChar char="•"/>
            </a:pPr>
            <a:r>
              <a:rPr lang="en-GB" sz="2800" dirty="0">
                <a:solidFill>
                  <a:schemeClr val="bg1"/>
                </a:solidFill>
              </a:rPr>
              <a:t>Edward Sutherland’s differential association theory: behaviour is influenced by the groups to which one belongs</a:t>
            </a:r>
          </a:p>
          <a:p>
            <a:endParaRPr lang="en-GB" dirty="0"/>
          </a:p>
        </p:txBody>
      </p:sp>
      <p:sp>
        <p:nvSpPr>
          <p:cNvPr id="8" name="Slide Number Placeholder 7"/>
          <p:cNvSpPr>
            <a:spLocks noGrp="1"/>
          </p:cNvSpPr>
          <p:nvPr>
            <p:ph type="sldNum" sz="quarter" idx="12"/>
          </p:nvPr>
        </p:nvSpPr>
        <p:spPr/>
        <p:txBody>
          <a:bodyPr/>
          <a:lstStyle/>
          <a:p>
            <a:fld id="{DB37496A-7D35-4F1D-ADBC-93903EB22411}" type="slidenum">
              <a:rPr lang="en-GB" smtClean="0"/>
              <a:t>21</a:t>
            </a:fld>
            <a:endParaRPr lang="en-GB"/>
          </a:p>
        </p:txBody>
      </p:sp>
    </p:spTree>
    <p:extLst>
      <p:ext uri="{BB962C8B-B14F-4D97-AF65-F5344CB8AC3E}">
        <p14:creationId xmlns:p14="http://schemas.microsoft.com/office/powerpoint/2010/main" val="1346144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1" end="1"/>
                                            </p:txEl>
                                          </p:spTgt>
                                        </p:tgtEl>
                                        <p:attrNameLst>
                                          <p:attrName>style.visibility</p:attrName>
                                        </p:attrNameLst>
                                      </p:cBhvr>
                                      <p:to>
                                        <p:strVal val="visible"/>
                                      </p:to>
                                    </p:set>
                                    <p:anim calcmode="lin" valueType="num">
                                      <p:cBhvr additive="base">
                                        <p:cTn id="3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anim calcmode="lin" valueType="num">
                                      <p:cBhvr additive="base">
                                        <p:cTn id="4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7">
                                            <p:txEl>
                                              <p:pRg st="3" end="3"/>
                                            </p:txEl>
                                          </p:spTgt>
                                        </p:tgtEl>
                                        <p:attrNameLst>
                                          <p:attrName>style.visibility</p:attrName>
                                        </p:attrNameLst>
                                      </p:cBhvr>
                                      <p:to>
                                        <p:strVal val="visible"/>
                                      </p:to>
                                    </p:set>
                                    <p:anim calcmode="lin" valueType="num">
                                      <p:cBhvr additive="base">
                                        <p:cTn id="4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492" y="302359"/>
            <a:ext cx="5032248" cy="1325563"/>
          </a:xfrm>
        </p:spPr>
        <p:txBody>
          <a:bodyPr>
            <a:normAutofit/>
          </a:bodyPr>
          <a:lstStyle/>
          <a:p>
            <a:r>
              <a:rPr lang="en-GB" sz="6000" dirty="0">
                <a:solidFill>
                  <a:schemeClr val="bg1"/>
                </a:solidFill>
              </a:rPr>
              <a:t>Social learning</a:t>
            </a:r>
          </a:p>
        </p:txBody>
      </p:sp>
      <p:sp>
        <p:nvSpPr>
          <p:cNvPr id="8" name="Slide Number Placeholder 7"/>
          <p:cNvSpPr>
            <a:spLocks noGrp="1"/>
          </p:cNvSpPr>
          <p:nvPr>
            <p:ph type="sldNum" sz="quarter" idx="12"/>
          </p:nvPr>
        </p:nvSpPr>
        <p:spPr/>
        <p:txBody>
          <a:bodyPr/>
          <a:lstStyle/>
          <a:p>
            <a:fld id="{DB37496A-7D35-4F1D-ADBC-93903EB22411}" type="slidenum">
              <a:rPr lang="en-GB" smtClean="0"/>
              <a:t>22</a:t>
            </a:fld>
            <a:endParaRPr lang="en-GB"/>
          </a:p>
        </p:txBody>
      </p:sp>
      <p:sp>
        <p:nvSpPr>
          <p:cNvPr id="9" name="Content Placeholder 8">
            <a:extLst>
              <a:ext uri="{FF2B5EF4-FFF2-40B4-BE49-F238E27FC236}">
                <a16:creationId xmlns:a16="http://schemas.microsoft.com/office/drawing/2014/main" id="{F9812586-B5BF-413F-B258-599257695FA8}"/>
              </a:ext>
            </a:extLst>
          </p:cNvPr>
          <p:cNvSpPr>
            <a:spLocks noGrp="1"/>
          </p:cNvSpPr>
          <p:nvPr>
            <p:ph idx="1"/>
          </p:nvPr>
        </p:nvSpPr>
        <p:spPr>
          <a:xfrm>
            <a:off x="328396" y="2198669"/>
            <a:ext cx="4705941" cy="3711165"/>
          </a:xfrm>
        </p:spPr>
        <p:txBody>
          <a:bodyPr/>
          <a:lstStyle/>
          <a:p>
            <a:r>
              <a:rPr lang="en-US" sz="3200" dirty="0">
                <a:solidFill>
                  <a:schemeClr val="bg1"/>
                </a:solidFill>
              </a:rPr>
              <a:t>Edward Sutherland’s(1939)  differential association theory: </a:t>
            </a:r>
          </a:p>
          <a:p>
            <a:r>
              <a:rPr lang="en-US" sz="3200" dirty="0" err="1">
                <a:solidFill>
                  <a:schemeClr val="bg1"/>
                </a:solidFill>
              </a:rPr>
              <a:t>behaviour</a:t>
            </a:r>
            <a:r>
              <a:rPr lang="en-US" sz="3200" dirty="0">
                <a:solidFill>
                  <a:schemeClr val="bg1"/>
                </a:solidFill>
              </a:rPr>
              <a:t> is influenced by the groups to which one belongs</a:t>
            </a:r>
          </a:p>
          <a:p>
            <a:endParaRPr lang="en-GB" dirty="0"/>
          </a:p>
        </p:txBody>
      </p:sp>
      <p:sp>
        <p:nvSpPr>
          <p:cNvPr id="11" name="TextBox 10">
            <a:extLst>
              <a:ext uri="{FF2B5EF4-FFF2-40B4-BE49-F238E27FC236}">
                <a16:creationId xmlns:a16="http://schemas.microsoft.com/office/drawing/2014/main" id="{0E999BB7-DA7E-474A-8FEF-8897C65746F4}"/>
              </a:ext>
            </a:extLst>
          </p:cNvPr>
          <p:cNvSpPr txBox="1"/>
          <p:nvPr/>
        </p:nvSpPr>
        <p:spPr>
          <a:xfrm>
            <a:off x="5219273" y="136525"/>
            <a:ext cx="6644331" cy="6584950"/>
          </a:xfrm>
          <a:prstGeom prst="rect">
            <a:avLst/>
          </a:prstGeom>
          <a:noFill/>
        </p:spPr>
        <p:txBody>
          <a:bodyPr wrap="square">
            <a:spAutoFit/>
          </a:bodyPr>
          <a:lstStyle/>
          <a:p>
            <a:r>
              <a:rPr lang="en-US" sz="2800" b="1" dirty="0">
                <a:solidFill>
                  <a:schemeClr val="bg1"/>
                </a:solidFill>
              </a:rPr>
              <a:t>Cambridge Study in delinquency development</a:t>
            </a:r>
          </a:p>
          <a:p>
            <a:endParaRPr lang="en-US" sz="2400" dirty="0">
              <a:solidFill>
                <a:schemeClr val="bg1"/>
              </a:solidFill>
            </a:endParaRPr>
          </a:p>
          <a:p>
            <a:r>
              <a:rPr lang="en-US" sz="2400" dirty="0">
                <a:solidFill>
                  <a:schemeClr val="bg1"/>
                </a:solidFill>
              </a:rPr>
              <a:t>411 males who at the beginning of the study they were all living in a working-class deprived inner-city area of South London.</a:t>
            </a:r>
          </a:p>
          <a:p>
            <a:r>
              <a:rPr lang="en-US" sz="2400" dirty="0">
                <a:solidFill>
                  <a:schemeClr val="bg1"/>
                </a:solidFill>
              </a:rPr>
              <a:t>Began at age 8 in 1961, working-class deprived inner-city area of South London.</a:t>
            </a:r>
          </a:p>
          <a:p>
            <a:r>
              <a:rPr lang="en-US" sz="2400" dirty="0">
                <a:solidFill>
                  <a:schemeClr val="bg1"/>
                </a:solidFill>
              </a:rPr>
              <a:t>At age 50, 41% of the participants had at least one conviction.</a:t>
            </a:r>
          </a:p>
          <a:p>
            <a:endParaRPr lang="en-US" sz="2400" dirty="0">
              <a:solidFill>
                <a:schemeClr val="bg1"/>
              </a:solidFill>
            </a:endParaRPr>
          </a:p>
          <a:p>
            <a:r>
              <a:rPr lang="en-US" sz="2400" dirty="0">
                <a:solidFill>
                  <a:schemeClr val="bg1"/>
                </a:solidFill>
              </a:rPr>
              <a:t>Most significant childhood risk factors at age 8–10:</a:t>
            </a:r>
          </a:p>
          <a:p>
            <a:pPr marL="342900" indent="-342900">
              <a:buFont typeface="Arial" panose="020B0604020202020204" pitchFamily="34" charset="0"/>
              <a:buChar char="•"/>
            </a:pPr>
            <a:r>
              <a:rPr lang="en-US" sz="2400" dirty="0">
                <a:solidFill>
                  <a:schemeClr val="bg1"/>
                </a:solidFill>
              </a:rPr>
              <a:t>Family criminality</a:t>
            </a:r>
          </a:p>
          <a:p>
            <a:pPr marL="342900" indent="-342900">
              <a:buFont typeface="Arial" panose="020B0604020202020204" pitchFamily="34" charset="0"/>
              <a:buChar char="•"/>
            </a:pPr>
            <a:r>
              <a:rPr lang="en-US" sz="2400" dirty="0">
                <a:solidFill>
                  <a:schemeClr val="bg1"/>
                </a:solidFill>
              </a:rPr>
              <a:t>Daring or risk-taking</a:t>
            </a:r>
          </a:p>
          <a:p>
            <a:pPr marL="342900" indent="-342900">
              <a:buFont typeface="Arial" panose="020B0604020202020204" pitchFamily="34" charset="0"/>
              <a:buChar char="•"/>
            </a:pPr>
            <a:r>
              <a:rPr lang="en-US" sz="2400" dirty="0">
                <a:solidFill>
                  <a:schemeClr val="bg1"/>
                </a:solidFill>
              </a:rPr>
              <a:t>Low school attainment</a:t>
            </a:r>
          </a:p>
          <a:p>
            <a:pPr marL="342900" indent="-342900">
              <a:buFont typeface="Arial" panose="020B0604020202020204" pitchFamily="34" charset="0"/>
              <a:buChar char="•"/>
            </a:pPr>
            <a:r>
              <a:rPr lang="en-US" sz="2400" dirty="0">
                <a:solidFill>
                  <a:schemeClr val="bg1"/>
                </a:solidFill>
              </a:rPr>
              <a:t>Poverty and poor parenting.</a:t>
            </a:r>
            <a:endParaRPr lang="en-US" dirty="0">
              <a:solidFill>
                <a:schemeClr val="bg1"/>
              </a:solidFill>
            </a:endParaRPr>
          </a:p>
          <a:p>
            <a:pPr algn="r"/>
            <a:r>
              <a:rPr lang="en-US" dirty="0">
                <a:solidFill>
                  <a:schemeClr val="bg1"/>
                </a:solidFill>
              </a:rPr>
              <a:t>Farrington et al 2006</a:t>
            </a:r>
            <a:endParaRPr lang="en-GB" dirty="0">
              <a:solidFill>
                <a:schemeClr val="bg1"/>
              </a:solidFill>
            </a:endParaRPr>
          </a:p>
        </p:txBody>
      </p:sp>
    </p:spTree>
    <p:extLst>
      <p:ext uri="{BB962C8B-B14F-4D97-AF65-F5344CB8AC3E}">
        <p14:creationId xmlns:p14="http://schemas.microsoft.com/office/powerpoint/2010/main" val="410764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2" end="2"/>
                                            </p:txEl>
                                          </p:spTgt>
                                        </p:tgtEl>
                                        <p:attrNameLst>
                                          <p:attrName>style.visibility</p:attrName>
                                        </p:attrNameLst>
                                      </p:cBhvr>
                                      <p:to>
                                        <p:strVal val="visible"/>
                                      </p:to>
                                    </p:set>
                                    <p:anim calcmode="lin" valueType="num">
                                      <p:cBhvr additive="base">
                                        <p:cTn id="25"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1">
                                            <p:txEl>
                                              <p:pRg st="3" end="3"/>
                                            </p:txEl>
                                          </p:spTgt>
                                        </p:tgtEl>
                                        <p:attrNameLst>
                                          <p:attrName>style.visibility</p:attrName>
                                        </p:attrNameLst>
                                      </p:cBhvr>
                                      <p:to>
                                        <p:strVal val="visible"/>
                                      </p:to>
                                    </p:set>
                                    <p:anim calcmode="lin" valueType="num">
                                      <p:cBhvr additive="base">
                                        <p:cTn id="29"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1">
                                            <p:txEl>
                                              <p:pRg st="4" end="4"/>
                                            </p:txEl>
                                          </p:spTgt>
                                        </p:tgtEl>
                                        <p:attrNameLst>
                                          <p:attrName>style.visibility</p:attrName>
                                        </p:attrNameLst>
                                      </p:cBhvr>
                                      <p:to>
                                        <p:strVal val="visible"/>
                                      </p:to>
                                    </p:set>
                                    <p:anim calcmode="lin" valueType="num">
                                      <p:cBhvr additive="base">
                                        <p:cTn id="33"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1">
                                            <p:txEl>
                                              <p:pRg st="6" end="6"/>
                                            </p:txEl>
                                          </p:spTgt>
                                        </p:tgtEl>
                                        <p:attrNameLst>
                                          <p:attrName>style.visibility</p:attrName>
                                        </p:attrNameLst>
                                      </p:cBhvr>
                                      <p:to>
                                        <p:strVal val="visible"/>
                                      </p:to>
                                    </p:set>
                                    <p:anim calcmode="lin" valueType="num">
                                      <p:cBhvr additive="base">
                                        <p:cTn id="39" dur="500" fill="hold"/>
                                        <p:tgtEl>
                                          <p:spTgt spid="11">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1">
                                            <p:txEl>
                                              <p:pRg st="6" end="6"/>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1">
                                            <p:txEl>
                                              <p:pRg st="7" end="7"/>
                                            </p:txEl>
                                          </p:spTgt>
                                        </p:tgtEl>
                                        <p:attrNameLst>
                                          <p:attrName>style.visibility</p:attrName>
                                        </p:attrNameLst>
                                      </p:cBhvr>
                                      <p:to>
                                        <p:strVal val="visible"/>
                                      </p:to>
                                    </p:set>
                                    <p:anim calcmode="lin" valueType="num">
                                      <p:cBhvr additive="base">
                                        <p:cTn id="43"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
                                            <p:txEl>
                                              <p:pRg st="7" end="7"/>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1">
                                            <p:txEl>
                                              <p:pRg st="8" end="8"/>
                                            </p:txEl>
                                          </p:spTgt>
                                        </p:tgtEl>
                                        <p:attrNameLst>
                                          <p:attrName>style.visibility</p:attrName>
                                        </p:attrNameLst>
                                      </p:cBhvr>
                                      <p:to>
                                        <p:strVal val="visible"/>
                                      </p:to>
                                    </p:set>
                                    <p:anim calcmode="lin" valueType="num">
                                      <p:cBhvr additive="base">
                                        <p:cTn id="47" dur="500" fill="hold"/>
                                        <p:tgtEl>
                                          <p:spTgt spid="11">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1">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1">
                                            <p:txEl>
                                              <p:pRg st="9" end="9"/>
                                            </p:txEl>
                                          </p:spTgt>
                                        </p:tgtEl>
                                        <p:attrNameLst>
                                          <p:attrName>style.visibility</p:attrName>
                                        </p:attrNameLst>
                                      </p:cBhvr>
                                      <p:to>
                                        <p:strVal val="visible"/>
                                      </p:to>
                                    </p:set>
                                    <p:anim calcmode="lin" valueType="num">
                                      <p:cBhvr additive="base">
                                        <p:cTn id="51" dur="500" fill="hold"/>
                                        <p:tgtEl>
                                          <p:spTgt spid="11">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1">
                                            <p:txEl>
                                              <p:pRg st="9" end="9"/>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1">
                                            <p:txEl>
                                              <p:pRg st="10" end="10"/>
                                            </p:txEl>
                                          </p:spTgt>
                                        </p:tgtEl>
                                        <p:attrNameLst>
                                          <p:attrName>style.visibility</p:attrName>
                                        </p:attrNameLst>
                                      </p:cBhvr>
                                      <p:to>
                                        <p:strVal val="visible"/>
                                      </p:to>
                                    </p:set>
                                    <p:anim calcmode="lin" valueType="num">
                                      <p:cBhvr additive="base">
                                        <p:cTn id="55" dur="500" fill="hold"/>
                                        <p:tgtEl>
                                          <p:spTgt spid="11">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1">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5233" name="Title 1"/>
          <p:cNvSpPr>
            <a:spLocks noGrp="1"/>
          </p:cNvSpPr>
          <p:nvPr>
            <p:ph type="title"/>
          </p:nvPr>
        </p:nvSpPr>
        <p:spPr>
          <a:xfrm>
            <a:off x="333756" y="365125"/>
            <a:ext cx="3314700" cy="1590705"/>
          </a:xfrm>
        </p:spPr>
        <p:txBody>
          <a:bodyPr>
            <a:noAutofit/>
          </a:bodyPr>
          <a:lstStyle/>
          <a:p>
            <a:r>
              <a:rPr lang="en-US" sz="6000" dirty="0">
                <a:solidFill>
                  <a:schemeClr val="bg1"/>
                </a:solidFill>
              </a:rPr>
              <a:t>Parenting Styles</a:t>
            </a:r>
          </a:p>
        </p:txBody>
      </p:sp>
      <p:sp>
        <p:nvSpPr>
          <p:cNvPr id="95234" name="Content Placeholder 2"/>
          <p:cNvSpPr>
            <a:spLocks noGrp="1"/>
          </p:cNvSpPr>
          <p:nvPr>
            <p:ph idx="1"/>
          </p:nvPr>
        </p:nvSpPr>
        <p:spPr>
          <a:xfrm>
            <a:off x="333756" y="2560320"/>
            <a:ext cx="3080004" cy="3249343"/>
          </a:xfrm>
        </p:spPr>
        <p:txBody>
          <a:bodyPr>
            <a:normAutofit/>
          </a:bodyPr>
          <a:lstStyle/>
          <a:p>
            <a:pPr marL="0" indent="0">
              <a:buNone/>
            </a:pPr>
            <a:r>
              <a:rPr lang="en-US" sz="3200" b="1" dirty="0" err="1">
                <a:solidFill>
                  <a:schemeClr val="bg1"/>
                </a:solidFill>
              </a:rPr>
              <a:t>Baumrind</a:t>
            </a:r>
            <a:r>
              <a:rPr lang="en-US" sz="3200" b="1" dirty="0">
                <a:solidFill>
                  <a:schemeClr val="bg1"/>
                </a:solidFill>
              </a:rPr>
              <a:t> </a:t>
            </a:r>
          </a:p>
          <a:p>
            <a:pPr marL="0" indent="0">
              <a:buNone/>
            </a:pPr>
            <a:r>
              <a:rPr lang="en-US" sz="3200" b="1" dirty="0">
                <a:solidFill>
                  <a:schemeClr val="bg1"/>
                </a:solidFill>
              </a:rPr>
              <a:t>(1971, 1991) </a:t>
            </a:r>
          </a:p>
          <a:p>
            <a:pPr marL="0" indent="0">
              <a:buNone/>
            </a:pPr>
            <a:endParaRPr lang="en-US" sz="3200" b="1" dirty="0">
              <a:solidFill>
                <a:schemeClr val="bg1"/>
              </a:solidFill>
            </a:endParaRPr>
          </a:p>
          <a:p>
            <a:pPr marL="0" indent="0">
              <a:buNone/>
            </a:pPr>
            <a:r>
              <a:rPr lang="en-US" sz="3200" b="1" dirty="0">
                <a:solidFill>
                  <a:schemeClr val="bg1"/>
                </a:solidFill>
              </a:rPr>
              <a:t>Four styles of </a:t>
            </a:r>
          </a:p>
          <a:p>
            <a:pPr marL="0" indent="0">
              <a:buNone/>
            </a:pPr>
            <a:r>
              <a:rPr lang="en-US" sz="3200" b="1" dirty="0">
                <a:solidFill>
                  <a:schemeClr val="bg1"/>
                </a:solidFill>
              </a:rPr>
              <a:t>parenting</a:t>
            </a:r>
          </a:p>
        </p:txBody>
      </p:sp>
      <p:sp>
        <p:nvSpPr>
          <p:cNvPr id="2" name="Rectangle 1"/>
          <p:cNvSpPr/>
          <p:nvPr/>
        </p:nvSpPr>
        <p:spPr>
          <a:xfrm>
            <a:off x="3718560" y="289242"/>
            <a:ext cx="8473441" cy="1569660"/>
          </a:xfrm>
          <a:prstGeom prst="rect">
            <a:avLst/>
          </a:prstGeom>
          <a:solidFill>
            <a:srgbClr val="FFC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Authoritarian</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style of parenting in which the parents are demanding, expect unquestioned obedience,  are not responsive to their children's desires, and communicate poorly with their children. </a:t>
            </a:r>
          </a:p>
        </p:txBody>
      </p:sp>
      <p:sp>
        <p:nvSpPr>
          <p:cNvPr id="3" name="Rectangle 2"/>
          <p:cNvSpPr/>
          <p:nvPr/>
        </p:nvSpPr>
        <p:spPr>
          <a:xfrm>
            <a:off x="4103190" y="1955830"/>
            <a:ext cx="8088810" cy="1200329"/>
          </a:xfrm>
          <a:prstGeom prst="rect">
            <a:avLst/>
          </a:prstGeom>
          <a:solidFill>
            <a:srgbClr val="92D050"/>
          </a:solidFill>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Authoritative: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style of parenting in which the parents are demanding, but set rational limits for their children and communicate well with their children</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4" name="Rectangle 3"/>
          <p:cNvSpPr/>
          <p:nvPr/>
        </p:nvSpPr>
        <p:spPr>
          <a:xfrm>
            <a:off x="4462272" y="3253088"/>
            <a:ext cx="7729728" cy="1569660"/>
          </a:xfrm>
          <a:prstGeom prst="rect">
            <a:avLst/>
          </a:prstGeom>
          <a:solidFill>
            <a:srgbClr val="00B0F0"/>
          </a:solidFill>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Permissive: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style of parenting in which the parents make few demands and are overly responsive to their children's desires, letting their children do pretty much as they please.</a:t>
            </a:r>
          </a:p>
        </p:txBody>
      </p:sp>
      <p:sp>
        <p:nvSpPr>
          <p:cNvPr id="5" name="Rectangle 4"/>
          <p:cNvSpPr/>
          <p:nvPr/>
        </p:nvSpPr>
        <p:spPr>
          <a:xfrm>
            <a:off x="4693920" y="4919677"/>
            <a:ext cx="7498080" cy="1569660"/>
          </a:xfrm>
          <a:prstGeom prst="rect">
            <a:avLst/>
          </a:prstGeom>
          <a:solidFill>
            <a:srgbClr val="FFFF00"/>
          </a:solidFill>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Uninvolved: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style of parenting in which the parents minimize both the time they spend with their children and their emotional involvement with them and provide for their children's basic needs, but little else.</a:t>
            </a: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51B3A9-7289-4961-8F27-279CFBC27CA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8786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heel(1)">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heel(1)">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heel(1)">
                                      <p:cBhvr>
                                        <p:cTn id="2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solidFill>
                  <a:schemeClr val="bg1"/>
                </a:solidFill>
              </a:rPr>
              <a:t>Parenting styles</a:t>
            </a:r>
          </a:p>
        </p:txBody>
      </p:sp>
      <p:sp>
        <p:nvSpPr>
          <p:cNvPr id="3" name="Content Placeholder 2"/>
          <p:cNvSpPr>
            <a:spLocks noGrp="1"/>
          </p:cNvSpPr>
          <p:nvPr>
            <p:ph idx="1"/>
          </p:nvPr>
        </p:nvSpPr>
        <p:spPr>
          <a:xfrm>
            <a:off x="838200" y="1597152"/>
            <a:ext cx="5685890" cy="5059679"/>
          </a:xfrm>
        </p:spPr>
        <p:txBody>
          <a:bodyPr>
            <a:normAutofit lnSpcReduction="10000"/>
          </a:bodyPr>
          <a:lstStyle/>
          <a:p>
            <a:r>
              <a:rPr lang="en-GB" sz="3200" dirty="0">
                <a:solidFill>
                  <a:schemeClr val="bg1"/>
                </a:solidFill>
              </a:rPr>
              <a:t>Baumrind’s approach tended to focus on white, middle class families</a:t>
            </a:r>
          </a:p>
          <a:p>
            <a:r>
              <a:rPr lang="en-GB" sz="3200" dirty="0">
                <a:solidFill>
                  <a:schemeClr val="bg1"/>
                </a:solidFill>
              </a:rPr>
              <a:t>More recent studies suggest that these effects may vary across populations and cultural groups</a:t>
            </a:r>
          </a:p>
          <a:p>
            <a:r>
              <a:rPr lang="en-GB" sz="3200" dirty="0">
                <a:solidFill>
                  <a:schemeClr val="bg1"/>
                </a:solidFill>
              </a:rPr>
              <a:t>Bronfenbrenner’s (1993) systems analysis suggests that there are many, varied influences at play too</a:t>
            </a:r>
          </a:p>
          <a:p>
            <a:endParaRPr lang="en-GB" dirty="0"/>
          </a:p>
          <a:p>
            <a:endParaRPr lang="en-GB" dirty="0"/>
          </a:p>
        </p:txBody>
      </p:sp>
      <p:pic>
        <p:nvPicPr>
          <p:cNvPr id="4" name="Picture 3"/>
          <p:cNvPicPr>
            <a:picLocks noChangeAspect="1"/>
          </p:cNvPicPr>
          <p:nvPr/>
        </p:nvPicPr>
        <p:blipFill>
          <a:blip r:embed="rId2"/>
          <a:stretch>
            <a:fillRect/>
          </a:stretch>
        </p:blipFill>
        <p:spPr>
          <a:xfrm>
            <a:off x="7255803" y="61364"/>
            <a:ext cx="4341901" cy="6796636"/>
          </a:xfrm>
          <a:prstGeom prst="rect">
            <a:avLst/>
          </a:prstGeom>
        </p:spPr>
      </p:pic>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51B3A9-7289-4961-8F27-279CFBC27CA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6731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70900" y="1775222"/>
            <a:ext cx="3726573" cy="3307556"/>
          </a:xfrm>
        </p:spPr>
        <p:txBody>
          <a:bodyPr>
            <a:normAutofit fontScale="90000"/>
          </a:bodyPr>
          <a:lstStyle/>
          <a:p>
            <a:pPr algn="ctr"/>
            <a:r>
              <a:rPr lang="en-GB" sz="6000" dirty="0">
                <a:solidFill>
                  <a:schemeClr val="bg1"/>
                </a:solidFill>
              </a:rPr>
              <a:t>Bandura (1977) and social learning</a:t>
            </a:r>
          </a:p>
        </p:txBody>
      </p:sp>
      <p:sp>
        <p:nvSpPr>
          <p:cNvPr id="3" name="Content Placeholder 2"/>
          <p:cNvSpPr>
            <a:spLocks noGrp="1"/>
          </p:cNvSpPr>
          <p:nvPr>
            <p:ph idx="1"/>
          </p:nvPr>
        </p:nvSpPr>
        <p:spPr>
          <a:xfrm>
            <a:off x="467473" y="1006867"/>
            <a:ext cx="7597740" cy="5349483"/>
          </a:xfrm>
        </p:spPr>
        <p:txBody>
          <a:bodyPr>
            <a:normAutofit/>
          </a:bodyPr>
          <a:lstStyle/>
          <a:p>
            <a:r>
              <a:rPr lang="en-GB" sz="3200" dirty="0">
                <a:solidFill>
                  <a:schemeClr val="bg1"/>
                </a:solidFill>
              </a:rPr>
              <a:t>We learn directly from observing others</a:t>
            </a:r>
          </a:p>
          <a:p>
            <a:r>
              <a:rPr lang="en-GB" sz="3200" dirty="0">
                <a:solidFill>
                  <a:schemeClr val="bg1"/>
                </a:solidFill>
              </a:rPr>
              <a:t>Individual’s reflect on their personal experience, like successes and failures, and we use this internal process as reinforcement or punishment</a:t>
            </a:r>
          </a:p>
          <a:p>
            <a:r>
              <a:rPr lang="en-GB" sz="3200" dirty="0">
                <a:solidFill>
                  <a:schemeClr val="bg1"/>
                </a:solidFill>
              </a:rPr>
              <a:t>Influenced by BF Skinner and operant conditioning:</a:t>
            </a:r>
          </a:p>
          <a:p>
            <a:pPr marL="0" indent="0">
              <a:buNone/>
            </a:pPr>
            <a:endParaRPr lang="en-GB" sz="3200" dirty="0">
              <a:solidFill>
                <a:schemeClr val="bg1"/>
              </a:solidFill>
            </a:endParaRPr>
          </a:p>
          <a:p>
            <a:pPr lvl="1"/>
            <a:r>
              <a:rPr lang="en-GB" sz="2800" dirty="0">
                <a:solidFill>
                  <a:schemeClr val="bg1"/>
                </a:solidFill>
              </a:rPr>
              <a:t>Desired behaviour increases with positive reinforcement and decreases following punishment</a:t>
            </a: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7353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1352" y="64325"/>
            <a:ext cx="3584448" cy="2294827"/>
          </a:xfrm>
        </p:spPr>
        <p:txBody>
          <a:bodyPr>
            <a:normAutofit fontScale="90000"/>
          </a:bodyPr>
          <a:lstStyle/>
          <a:p>
            <a:r>
              <a:rPr lang="en-GB" sz="6000" dirty="0">
                <a:solidFill>
                  <a:schemeClr val="bg1"/>
                </a:solidFill>
              </a:rPr>
              <a:t>Bandura and social learning</a:t>
            </a:r>
          </a:p>
        </p:txBody>
      </p:sp>
      <p:graphicFrame>
        <p:nvGraphicFramePr>
          <p:cNvPr id="4" name="Diagram 3"/>
          <p:cNvGraphicFramePr/>
          <p:nvPr>
            <p:extLst>
              <p:ext uri="{D42A27DB-BD31-4B8C-83A1-F6EECF244321}">
                <p14:modId xmlns:p14="http://schemas.microsoft.com/office/powerpoint/2010/main" val="969094570"/>
              </p:ext>
            </p:extLst>
          </p:nvPr>
        </p:nvGraphicFramePr>
        <p:xfrm>
          <a:off x="76201" y="292064"/>
          <a:ext cx="11917326" cy="62468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6734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C0B19FA2-6920-43B5-8683-D285C6959ADA}"/>
                                            </p:graphicEl>
                                          </p:spTgt>
                                        </p:tgtEl>
                                        <p:attrNameLst>
                                          <p:attrName>style.visibility</p:attrName>
                                        </p:attrNameLst>
                                      </p:cBhvr>
                                      <p:to>
                                        <p:strVal val="visible"/>
                                      </p:to>
                                    </p:set>
                                    <p:anim calcmode="lin" valueType="num">
                                      <p:cBhvr additive="base">
                                        <p:cTn id="7" dur="500" fill="hold"/>
                                        <p:tgtEl>
                                          <p:spTgt spid="4">
                                            <p:graphicEl>
                                              <a:dgm id="{C0B19FA2-6920-43B5-8683-D285C6959ADA}"/>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C0B19FA2-6920-43B5-8683-D285C6959ADA}"/>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graphicEl>
                                              <a:dgm id="{E863384B-9D5A-4592-B4B8-5D56B1749851}"/>
                                            </p:graphicEl>
                                          </p:spTgt>
                                        </p:tgtEl>
                                        <p:attrNameLst>
                                          <p:attrName>style.visibility</p:attrName>
                                        </p:attrNameLst>
                                      </p:cBhvr>
                                      <p:to>
                                        <p:strVal val="visible"/>
                                      </p:to>
                                    </p:set>
                                    <p:anim calcmode="lin" valueType="num">
                                      <p:cBhvr additive="base">
                                        <p:cTn id="11" dur="500" fill="hold"/>
                                        <p:tgtEl>
                                          <p:spTgt spid="4">
                                            <p:graphicEl>
                                              <a:dgm id="{E863384B-9D5A-4592-B4B8-5D56B1749851}"/>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graphicEl>
                                              <a:dgm id="{E863384B-9D5A-4592-B4B8-5D56B1749851}"/>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graphicEl>
                                              <a:dgm id="{77AA2FB0-86E1-48D8-A560-1C5A0270003F}"/>
                                            </p:graphicEl>
                                          </p:spTgt>
                                        </p:tgtEl>
                                        <p:attrNameLst>
                                          <p:attrName>style.visibility</p:attrName>
                                        </p:attrNameLst>
                                      </p:cBhvr>
                                      <p:to>
                                        <p:strVal val="visible"/>
                                      </p:to>
                                    </p:set>
                                    <p:anim calcmode="lin" valueType="num">
                                      <p:cBhvr additive="base">
                                        <p:cTn id="17" dur="500" fill="hold"/>
                                        <p:tgtEl>
                                          <p:spTgt spid="4">
                                            <p:graphicEl>
                                              <a:dgm id="{77AA2FB0-86E1-48D8-A560-1C5A0270003F}"/>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77AA2FB0-86E1-48D8-A560-1C5A0270003F}"/>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E2D2C139-A277-469B-BA3C-E795116CC6D7}"/>
                                            </p:graphicEl>
                                          </p:spTgt>
                                        </p:tgtEl>
                                        <p:attrNameLst>
                                          <p:attrName>style.visibility</p:attrName>
                                        </p:attrNameLst>
                                      </p:cBhvr>
                                      <p:to>
                                        <p:strVal val="visible"/>
                                      </p:to>
                                    </p:set>
                                    <p:anim calcmode="lin" valueType="num">
                                      <p:cBhvr additive="base">
                                        <p:cTn id="23" dur="500" fill="hold"/>
                                        <p:tgtEl>
                                          <p:spTgt spid="4">
                                            <p:graphicEl>
                                              <a:dgm id="{E2D2C139-A277-469B-BA3C-E795116CC6D7}"/>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E2D2C139-A277-469B-BA3C-E795116CC6D7}"/>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CA1E8FE7-8F70-45B3-9342-DAEC44FB956F}"/>
                                            </p:graphicEl>
                                          </p:spTgt>
                                        </p:tgtEl>
                                        <p:attrNameLst>
                                          <p:attrName>style.visibility</p:attrName>
                                        </p:attrNameLst>
                                      </p:cBhvr>
                                      <p:to>
                                        <p:strVal val="visible"/>
                                      </p:to>
                                    </p:set>
                                    <p:anim calcmode="lin" valueType="num">
                                      <p:cBhvr additive="base">
                                        <p:cTn id="27" dur="500" fill="hold"/>
                                        <p:tgtEl>
                                          <p:spTgt spid="4">
                                            <p:graphicEl>
                                              <a:dgm id="{CA1E8FE7-8F70-45B3-9342-DAEC44FB956F}"/>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CA1E8FE7-8F70-45B3-9342-DAEC44FB956F}"/>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6BDE9228-DDD4-46E1-B2AD-795E00DCC8DE}"/>
                                            </p:graphicEl>
                                          </p:spTgt>
                                        </p:tgtEl>
                                        <p:attrNameLst>
                                          <p:attrName>style.visibility</p:attrName>
                                        </p:attrNameLst>
                                      </p:cBhvr>
                                      <p:to>
                                        <p:strVal val="visible"/>
                                      </p:to>
                                    </p:set>
                                    <p:anim calcmode="lin" valueType="num">
                                      <p:cBhvr additive="base">
                                        <p:cTn id="33" dur="500" fill="hold"/>
                                        <p:tgtEl>
                                          <p:spTgt spid="4">
                                            <p:graphicEl>
                                              <a:dgm id="{6BDE9228-DDD4-46E1-B2AD-795E00DCC8DE}"/>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6BDE9228-DDD4-46E1-B2AD-795E00DCC8DE}"/>
                                            </p:graphic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
                                            <p:graphicEl>
                                              <a:dgm id="{2D865892-8AEE-4E3B-8CC0-D524E9019C76}"/>
                                            </p:graphicEl>
                                          </p:spTgt>
                                        </p:tgtEl>
                                        <p:attrNameLst>
                                          <p:attrName>style.visibility</p:attrName>
                                        </p:attrNameLst>
                                      </p:cBhvr>
                                      <p:to>
                                        <p:strVal val="visible"/>
                                      </p:to>
                                    </p:set>
                                    <p:anim calcmode="lin" valueType="num">
                                      <p:cBhvr additive="base">
                                        <p:cTn id="39" dur="500" fill="hold"/>
                                        <p:tgtEl>
                                          <p:spTgt spid="4">
                                            <p:graphicEl>
                                              <a:dgm id="{2D865892-8AEE-4E3B-8CC0-D524E9019C76}"/>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graphicEl>
                                              <a:dgm id="{2D865892-8AEE-4E3B-8CC0-D524E9019C76}"/>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4">
                                            <p:graphicEl>
                                              <a:dgm id="{CDC593D1-99A8-4D1C-997D-59ED69FBCA07}"/>
                                            </p:graphicEl>
                                          </p:spTgt>
                                        </p:tgtEl>
                                        <p:attrNameLst>
                                          <p:attrName>style.visibility</p:attrName>
                                        </p:attrNameLst>
                                      </p:cBhvr>
                                      <p:to>
                                        <p:strVal val="visible"/>
                                      </p:to>
                                    </p:set>
                                    <p:anim calcmode="lin" valueType="num">
                                      <p:cBhvr additive="base">
                                        <p:cTn id="43" dur="500" fill="hold"/>
                                        <p:tgtEl>
                                          <p:spTgt spid="4">
                                            <p:graphicEl>
                                              <a:dgm id="{CDC593D1-99A8-4D1C-997D-59ED69FBCA07}"/>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CDC593D1-99A8-4D1C-997D-59ED69FBCA07}"/>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F1C1D820-DD7E-4507-B776-BCC4F11E4F45}"/>
                                            </p:graphicEl>
                                          </p:spTgt>
                                        </p:tgtEl>
                                        <p:attrNameLst>
                                          <p:attrName>style.visibility</p:attrName>
                                        </p:attrNameLst>
                                      </p:cBhvr>
                                      <p:to>
                                        <p:strVal val="visible"/>
                                      </p:to>
                                    </p:set>
                                    <p:anim calcmode="lin" valueType="num">
                                      <p:cBhvr additive="base">
                                        <p:cTn id="49" dur="500" fill="hold"/>
                                        <p:tgtEl>
                                          <p:spTgt spid="4">
                                            <p:graphicEl>
                                              <a:dgm id="{F1C1D820-DD7E-4507-B776-BCC4F11E4F45}"/>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F1C1D820-DD7E-4507-B776-BCC4F11E4F45}"/>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6947765F-E5FC-4264-9F7B-9955B72DE7CC}"/>
                                            </p:graphicEl>
                                          </p:spTgt>
                                        </p:tgtEl>
                                        <p:attrNameLst>
                                          <p:attrName>style.visibility</p:attrName>
                                        </p:attrNameLst>
                                      </p:cBhvr>
                                      <p:to>
                                        <p:strVal val="visible"/>
                                      </p:to>
                                    </p:set>
                                    <p:anim calcmode="lin" valueType="num">
                                      <p:cBhvr additive="base">
                                        <p:cTn id="55" dur="500" fill="hold"/>
                                        <p:tgtEl>
                                          <p:spTgt spid="4">
                                            <p:graphicEl>
                                              <a:dgm id="{6947765F-E5FC-4264-9F7B-9955B72DE7CC}"/>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6947765F-E5FC-4264-9F7B-9955B72DE7CC}"/>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111ED074-F4A6-47EB-9422-4A746E9B1CD0}"/>
                                            </p:graphicEl>
                                          </p:spTgt>
                                        </p:tgtEl>
                                        <p:attrNameLst>
                                          <p:attrName>style.visibility</p:attrName>
                                        </p:attrNameLst>
                                      </p:cBhvr>
                                      <p:to>
                                        <p:strVal val="visible"/>
                                      </p:to>
                                    </p:set>
                                    <p:anim calcmode="lin" valueType="num">
                                      <p:cBhvr additive="base">
                                        <p:cTn id="61" dur="500" fill="hold"/>
                                        <p:tgtEl>
                                          <p:spTgt spid="4">
                                            <p:graphicEl>
                                              <a:dgm id="{111ED074-F4A6-47EB-9422-4A746E9B1CD0}"/>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111ED074-F4A6-47EB-9422-4A746E9B1CD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99590" y="365125"/>
            <a:ext cx="6654209" cy="1325563"/>
          </a:xfrm>
        </p:spPr>
        <p:txBody>
          <a:bodyPr>
            <a:normAutofit/>
          </a:bodyPr>
          <a:lstStyle/>
          <a:p>
            <a:pPr algn="r"/>
            <a:r>
              <a:rPr lang="en-GB" sz="5400" dirty="0">
                <a:solidFill>
                  <a:schemeClr val="bg1"/>
                </a:solidFill>
              </a:rPr>
              <a:t>Internal – external shift</a:t>
            </a:r>
          </a:p>
        </p:txBody>
      </p:sp>
      <p:sp>
        <p:nvSpPr>
          <p:cNvPr id="3" name="Content Placeholder 2"/>
          <p:cNvSpPr>
            <a:spLocks noGrp="1"/>
          </p:cNvSpPr>
          <p:nvPr>
            <p:ph idx="1"/>
          </p:nvPr>
        </p:nvSpPr>
        <p:spPr>
          <a:xfrm>
            <a:off x="435936" y="1552353"/>
            <a:ext cx="5167421" cy="4940522"/>
          </a:xfrm>
        </p:spPr>
        <p:txBody>
          <a:bodyPr>
            <a:normAutofit/>
          </a:bodyPr>
          <a:lstStyle/>
          <a:p>
            <a:r>
              <a:rPr lang="en-GB" sz="3200" dirty="0">
                <a:solidFill>
                  <a:schemeClr val="bg1"/>
                </a:solidFill>
              </a:rPr>
              <a:t>Change is possible</a:t>
            </a:r>
          </a:p>
          <a:p>
            <a:r>
              <a:rPr lang="en-GB" sz="3200" dirty="0">
                <a:solidFill>
                  <a:schemeClr val="bg1"/>
                </a:solidFill>
              </a:rPr>
              <a:t>If we shift our mindset from blaming external causes to internal factors, major behaviour change is possible</a:t>
            </a:r>
          </a:p>
          <a:p>
            <a:r>
              <a:rPr lang="en-GB" sz="3200" dirty="0">
                <a:solidFill>
                  <a:schemeClr val="bg1"/>
                </a:solidFill>
              </a:rPr>
              <a:t>Psychological well-being improves</a:t>
            </a:r>
          </a:p>
          <a:p>
            <a:r>
              <a:rPr lang="en-GB" sz="3200" dirty="0">
                <a:solidFill>
                  <a:schemeClr val="bg1"/>
                </a:solidFill>
              </a:rPr>
              <a:t>Reduction in criminal behaviour</a:t>
            </a: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4AC0E030-F08E-4057-9616-30DC5D5E2042}"/>
              </a:ext>
            </a:extLst>
          </p:cNvPr>
          <p:cNvSpPr txBox="1"/>
          <p:nvPr/>
        </p:nvSpPr>
        <p:spPr>
          <a:xfrm>
            <a:off x="6186379" y="2204338"/>
            <a:ext cx="5167420" cy="3108543"/>
          </a:xfrm>
          <a:prstGeom prst="rect">
            <a:avLst/>
          </a:prstGeom>
          <a:solidFill>
            <a:srgbClr val="7030A0"/>
          </a:solidFill>
        </p:spPr>
        <p:txBody>
          <a:bodyPr wrap="square">
            <a:spAutoFit/>
          </a:bodyPr>
          <a:lstStyle/>
          <a:p>
            <a:endParaRPr lang="en-US" sz="2800" b="1" dirty="0">
              <a:solidFill>
                <a:schemeClr val="bg1"/>
              </a:solidFill>
            </a:endParaRPr>
          </a:p>
          <a:p>
            <a:pPr algn="ctr"/>
            <a:r>
              <a:rPr lang="en-US" sz="2800" b="1" dirty="0">
                <a:solidFill>
                  <a:schemeClr val="bg1"/>
                </a:solidFill>
              </a:rPr>
              <a:t>Internal disposition</a:t>
            </a:r>
            <a:r>
              <a:rPr lang="en-US" sz="2800" dirty="0">
                <a:solidFill>
                  <a:schemeClr val="bg1"/>
                </a:solidFill>
              </a:rPr>
              <a:t>, “I failed because I didn’t study.”</a:t>
            </a:r>
          </a:p>
          <a:p>
            <a:pPr algn="ctr"/>
            <a:endParaRPr lang="en-US" sz="2800" dirty="0">
              <a:solidFill>
                <a:schemeClr val="bg1"/>
              </a:solidFill>
            </a:endParaRPr>
          </a:p>
          <a:p>
            <a:pPr algn="ctr"/>
            <a:r>
              <a:rPr lang="en-US" sz="2800" b="1" dirty="0">
                <a:solidFill>
                  <a:schemeClr val="bg1"/>
                </a:solidFill>
              </a:rPr>
              <a:t>External situation</a:t>
            </a:r>
            <a:r>
              <a:rPr lang="en-US" sz="2800" dirty="0">
                <a:solidFill>
                  <a:schemeClr val="bg1"/>
                </a:solidFill>
              </a:rPr>
              <a:t>, “I failed because the teacher hates me.”</a:t>
            </a:r>
          </a:p>
          <a:p>
            <a:endParaRPr lang="en-US" sz="2800" dirty="0">
              <a:solidFill>
                <a:schemeClr val="bg1"/>
              </a:solidFill>
            </a:endParaRPr>
          </a:p>
        </p:txBody>
      </p:sp>
    </p:spTree>
    <p:extLst>
      <p:ext uri="{BB962C8B-B14F-4D97-AF65-F5344CB8AC3E}">
        <p14:creationId xmlns:p14="http://schemas.microsoft.com/office/powerpoint/2010/main" val="203252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barn(inVertical)">
                                      <p:cBhvr>
                                        <p:cTn id="3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867711"/>
          </a:xfrm>
        </p:spPr>
        <p:txBody>
          <a:bodyPr>
            <a:normAutofit/>
          </a:bodyPr>
          <a:lstStyle/>
          <a:p>
            <a:r>
              <a:rPr lang="en-GB" sz="5400" dirty="0">
                <a:solidFill>
                  <a:schemeClr val="bg1"/>
                </a:solidFill>
              </a:rPr>
              <a:t>Learned Helplessness</a:t>
            </a:r>
            <a:br>
              <a:rPr lang="en-GB" sz="5400" dirty="0">
                <a:solidFill>
                  <a:schemeClr val="bg1"/>
                </a:solidFill>
              </a:rPr>
            </a:br>
            <a:r>
              <a:rPr lang="en-GB" sz="5400" dirty="0">
                <a:solidFill>
                  <a:schemeClr val="bg1"/>
                </a:solidFill>
              </a:rPr>
              <a:t>Lack of Control</a:t>
            </a:r>
          </a:p>
        </p:txBody>
      </p:sp>
      <p:sp>
        <p:nvSpPr>
          <p:cNvPr id="3" name="Content Placeholder 2"/>
          <p:cNvSpPr>
            <a:spLocks noGrp="1"/>
          </p:cNvSpPr>
          <p:nvPr>
            <p:ph idx="1"/>
          </p:nvPr>
        </p:nvSpPr>
        <p:spPr>
          <a:xfrm>
            <a:off x="838200" y="2562447"/>
            <a:ext cx="5934740" cy="3600608"/>
          </a:xfrm>
        </p:spPr>
        <p:txBody>
          <a:bodyPr>
            <a:normAutofit/>
          </a:bodyPr>
          <a:lstStyle/>
          <a:p>
            <a:r>
              <a:rPr lang="en-GB" dirty="0">
                <a:solidFill>
                  <a:schemeClr val="bg1"/>
                </a:solidFill>
              </a:rPr>
              <a:t>Martin Seligman’s (1976): depressed people’s inability to cope “Nothing I can do will change anything” leading to helplessness and apathy.</a:t>
            </a:r>
          </a:p>
          <a:p>
            <a:r>
              <a:rPr lang="en-GB" dirty="0">
                <a:solidFill>
                  <a:schemeClr val="bg1"/>
                </a:solidFill>
              </a:rPr>
              <a:t>Julian Rotter’s (1954) locus of control: to what extent are you in control of your own life?</a:t>
            </a:r>
          </a:p>
        </p:txBody>
      </p:sp>
      <p:pic>
        <p:nvPicPr>
          <p:cNvPr id="4" name="Picture 3"/>
          <p:cNvPicPr>
            <a:picLocks noChangeAspect="1"/>
          </p:cNvPicPr>
          <p:nvPr/>
        </p:nvPicPr>
        <p:blipFill>
          <a:blip r:embed="rId2"/>
          <a:stretch>
            <a:fillRect/>
          </a:stretch>
        </p:blipFill>
        <p:spPr>
          <a:xfrm>
            <a:off x="7717916" y="365125"/>
            <a:ext cx="3958971" cy="6212348"/>
          </a:xfrm>
          <a:prstGeom prst="rect">
            <a:avLst/>
          </a:prstGeom>
        </p:spPr>
      </p:pic>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0567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randombar(horizontal)">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D844766-ACC9-4AB2-9B8B-BDFF76BF0F38}"/>
              </a:ext>
            </a:extLst>
          </p:cNvPr>
          <p:cNvSpPr>
            <a:spLocks noGrp="1"/>
          </p:cNvSpPr>
          <p:nvPr>
            <p:ph type="sldNum" sz="quarter" idx="12"/>
          </p:nvPr>
        </p:nvSpPr>
        <p:spPr/>
        <p:txBody>
          <a:bodyPr/>
          <a:lstStyle/>
          <a:p>
            <a:fld id="{DB37496A-7D35-4F1D-ADBC-93903EB22411}" type="slidenum">
              <a:rPr lang="en-GB" smtClean="0"/>
              <a:t>29</a:t>
            </a:fld>
            <a:endParaRPr lang="en-GB"/>
          </a:p>
        </p:txBody>
      </p:sp>
      <p:sp>
        <p:nvSpPr>
          <p:cNvPr id="5" name="Rectangle: Rounded Corners 4">
            <a:extLst>
              <a:ext uri="{FF2B5EF4-FFF2-40B4-BE49-F238E27FC236}">
                <a16:creationId xmlns:a16="http://schemas.microsoft.com/office/drawing/2014/main" id="{E549D17F-F52A-407F-A4FF-0AF379345245}"/>
              </a:ext>
            </a:extLst>
          </p:cNvPr>
          <p:cNvSpPr/>
          <p:nvPr/>
        </p:nvSpPr>
        <p:spPr>
          <a:xfrm>
            <a:off x="1202076" y="739739"/>
            <a:ext cx="6092576" cy="1582221"/>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t>Adverse </a:t>
            </a:r>
          </a:p>
        </p:txBody>
      </p:sp>
      <p:sp>
        <p:nvSpPr>
          <p:cNvPr id="6" name="Rectangle: Rounded Corners 5">
            <a:extLst>
              <a:ext uri="{FF2B5EF4-FFF2-40B4-BE49-F238E27FC236}">
                <a16:creationId xmlns:a16="http://schemas.microsoft.com/office/drawing/2014/main" id="{F9D7EDEF-F31A-48FD-AB7A-AFE10E47F2EF}"/>
              </a:ext>
            </a:extLst>
          </p:cNvPr>
          <p:cNvSpPr/>
          <p:nvPr/>
        </p:nvSpPr>
        <p:spPr>
          <a:xfrm>
            <a:off x="5001802" y="4774129"/>
            <a:ext cx="6092576" cy="1582221"/>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t>Experiences</a:t>
            </a:r>
          </a:p>
        </p:txBody>
      </p:sp>
      <p:sp>
        <p:nvSpPr>
          <p:cNvPr id="7" name="Rectangle: Rounded Corners 6">
            <a:extLst>
              <a:ext uri="{FF2B5EF4-FFF2-40B4-BE49-F238E27FC236}">
                <a16:creationId xmlns:a16="http://schemas.microsoft.com/office/drawing/2014/main" id="{3BDADE28-6FCB-4F9D-B9A1-8B9D027904B5}"/>
              </a:ext>
            </a:extLst>
          </p:cNvPr>
          <p:cNvSpPr/>
          <p:nvPr/>
        </p:nvSpPr>
        <p:spPr>
          <a:xfrm>
            <a:off x="2638746" y="2756934"/>
            <a:ext cx="6092576" cy="1582221"/>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t>Childhood</a:t>
            </a:r>
          </a:p>
        </p:txBody>
      </p:sp>
    </p:spTree>
    <p:extLst>
      <p:ext uri="{BB962C8B-B14F-4D97-AF65-F5344CB8AC3E}">
        <p14:creationId xmlns:p14="http://schemas.microsoft.com/office/powerpoint/2010/main" val="3939055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0-#ppt_w/2"/>
                                          </p:val>
                                        </p:tav>
                                        <p:tav tm="100000">
                                          <p:val>
                                            <p:strVal val="#ppt_x"/>
                                          </p:val>
                                        </p:tav>
                                      </p:tavLst>
                                    </p:anim>
                                    <p:anim calcmode="lin" valueType="num">
                                      <p:cBhvr additive="base">
                                        <p:cTn id="20"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dirty="0"/>
              <a:t>Blagden, N. (2012) Policing and Psychology. London: Sage Publications.</a:t>
            </a:r>
          </a:p>
          <a:p>
            <a:r>
              <a:rPr lang="en-GB" dirty="0"/>
              <a:t>Bowlby J (1969) Attachment and Loss, </a:t>
            </a:r>
            <a:r>
              <a:rPr lang="en-GB" dirty="0" err="1"/>
              <a:t>vol</a:t>
            </a:r>
            <a:r>
              <a:rPr lang="en-GB" dirty="0"/>
              <a:t> 1: </a:t>
            </a:r>
            <a:r>
              <a:rPr lang="en-GB" dirty="0" err="1"/>
              <a:t>Attachement</a:t>
            </a:r>
            <a:r>
              <a:rPr lang="en-GB" dirty="0"/>
              <a:t>, New York: Basic Books</a:t>
            </a:r>
          </a:p>
          <a:p>
            <a:r>
              <a:rPr lang="en-GB" dirty="0" err="1"/>
              <a:t>Eyesenck</a:t>
            </a:r>
            <a:r>
              <a:rPr lang="en-GB" dirty="0"/>
              <a:t> HJ (1998) personality and Crime, in </a:t>
            </a:r>
            <a:r>
              <a:rPr lang="en-GB" dirty="0" err="1"/>
              <a:t>Millon</a:t>
            </a:r>
            <a:r>
              <a:rPr lang="en-GB" dirty="0"/>
              <a:t> et al (</a:t>
            </a:r>
            <a:r>
              <a:rPr lang="en-GB" dirty="0" err="1"/>
              <a:t>eds</a:t>
            </a:r>
            <a:r>
              <a:rPr lang="en-GB" dirty="0"/>
              <a:t>) Psychopathy: antisocial behaviour, criminal and violent behaviour, London: Guildford Press</a:t>
            </a:r>
          </a:p>
          <a:p>
            <a:r>
              <a:rPr lang="en-GB" dirty="0" err="1"/>
              <a:t>Raine</a:t>
            </a:r>
            <a:r>
              <a:rPr lang="en-GB" dirty="0"/>
              <a:t> A (2013) The Anatomy of Violence, London: Penguin</a:t>
            </a:r>
          </a:p>
          <a:p>
            <a:pPr marL="0" indent="0">
              <a:buNone/>
            </a:pPr>
            <a:endParaRPr lang="en-GB" dirty="0"/>
          </a:p>
        </p:txBody>
      </p:sp>
      <p:sp>
        <p:nvSpPr>
          <p:cNvPr id="5" name="Slide Number Placeholder 4"/>
          <p:cNvSpPr>
            <a:spLocks noGrp="1"/>
          </p:cNvSpPr>
          <p:nvPr>
            <p:ph type="sldNum" sz="quarter" idx="12"/>
          </p:nvPr>
        </p:nvSpPr>
        <p:spPr/>
        <p:txBody>
          <a:bodyPr/>
          <a:lstStyle/>
          <a:p>
            <a:fld id="{DB37496A-7D35-4F1D-ADBC-93903EB22411}" type="slidenum">
              <a:rPr lang="en-GB" smtClean="0"/>
              <a:t>30</a:t>
            </a:fld>
            <a:endParaRPr lang="en-GB"/>
          </a:p>
        </p:txBody>
      </p:sp>
    </p:spTree>
    <p:extLst>
      <p:ext uri="{BB962C8B-B14F-4D97-AF65-F5344CB8AC3E}">
        <p14:creationId xmlns:p14="http://schemas.microsoft.com/office/powerpoint/2010/main" val="5861277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p:txBody>
          <a:bodyPr>
            <a:normAutofit fontScale="92500"/>
          </a:bodyPr>
          <a:lstStyle/>
          <a:p>
            <a:r>
              <a:rPr lang="en-GB" dirty="0"/>
              <a:t>British Psychological Society – Division of Forensic Psychology </a:t>
            </a:r>
            <a:r>
              <a:rPr lang="en-GB" dirty="0">
                <a:hlinkClick r:id="rId2"/>
              </a:rPr>
              <a:t>https://www.bps.org.uk/member-microsites/division-forensic-psychology</a:t>
            </a:r>
            <a:r>
              <a:rPr lang="en-GB" dirty="0"/>
              <a:t> </a:t>
            </a:r>
          </a:p>
          <a:p>
            <a:r>
              <a:rPr lang="en-GB" dirty="0"/>
              <a:t>Home Office Research on crime and related topics </a:t>
            </a:r>
            <a:r>
              <a:rPr lang="en-GB" dirty="0">
                <a:hlinkClick r:id="rId3"/>
              </a:rPr>
              <a:t>https://www.gov.uk/government/publications?keywords=&amp;publication_filter_option=research-and-analysis&amp;departments%5B%5D=home-office</a:t>
            </a:r>
            <a:r>
              <a:rPr lang="en-GB" dirty="0"/>
              <a:t> </a:t>
            </a:r>
          </a:p>
          <a:p>
            <a:r>
              <a:rPr lang="en-GB" dirty="0"/>
              <a:t>Institute of Criminology, University of Cambridge </a:t>
            </a:r>
            <a:r>
              <a:rPr lang="en-GB" dirty="0">
                <a:hlinkClick r:id="rId4"/>
              </a:rPr>
              <a:t>https://www.crim.cam.ac.uk/</a:t>
            </a:r>
            <a:r>
              <a:rPr lang="en-GB" dirty="0"/>
              <a:t> </a:t>
            </a:r>
          </a:p>
          <a:p>
            <a:r>
              <a:rPr lang="en-GB" dirty="0"/>
              <a:t>Prisons and Probation Service  </a:t>
            </a:r>
            <a:r>
              <a:rPr lang="en-GB" dirty="0">
                <a:hlinkClick r:id="rId5"/>
              </a:rPr>
              <a:t>https://www.gov.uk/government/organisations/her-majestys-prison-and-probation-service</a:t>
            </a:r>
            <a:r>
              <a:rPr lang="en-GB" dirty="0"/>
              <a:t> </a:t>
            </a:r>
          </a:p>
        </p:txBody>
      </p:sp>
      <p:sp>
        <p:nvSpPr>
          <p:cNvPr id="5" name="Slide Number Placeholder 4"/>
          <p:cNvSpPr>
            <a:spLocks noGrp="1"/>
          </p:cNvSpPr>
          <p:nvPr>
            <p:ph type="sldNum" sz="quarter" idx="12"/>
          </p:nvPr>
        </p:nvSpPr>
        <p:spPr/>
        <p:txBody>
          <a:bodyPr/>
          <a:lstStyle/>
          <a:p>
            <a:fld id="{DB37496A-7D35-4F1D-ADBC-93903EB22411}" type="slidenum">
              <a:rPr lang="en-GB" smtClean="0"/>
              <a:t>31</a:t>
            </a:fld>
            <a:endParaRPr lang="en-GB"/>
          </a:p>
        </p:txBody>
      </p:sp>
    </p:spTree>
    <p:extLst>
      <p:ext uri="{BB962C8B-B14F-4D97-AF65-F5344CB8AC3E}">
        <p14:creationId xmlns:p14="http://schemas.microsoft.com/office/powerpoint/2010/main" val="26273948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902</TotalTime>
  <Words>1764</Words>
  <Application>Microsoft Office PowerPoint</Application>
  <PresentationFormat>Widescreen</PresentationFormat>
  <Paragraphs>254</Paragraphs>
  <Slides>31</Slides>
  <Notes>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31</vt:i4>
      </vt:variant>
    </vt:vector>
  </HeadingPairs>
  <TitlesOfParts>
    <vt:vector size="36" baseType="lpstr">
      <vt:lpstr>Arial</vt:lpstr>
      <vt:lpstr>Calibri</vt:lpstr>
      <vt:lpstr>Calibri Light</vt:lpstr>
      <vt:lpstr>Office Theme</vt:lpstr>
      <vt:lpstr>1_Office Theme</vt:lpstr>
      <vt:lpstr>Policing and psychology</vt:lpstr>
      <vt:lpstr>Objectives</vt:lpstr>
      <vt:lpstr>Increasing appreciation of psychology in policing</vt:lpstr>
      <vt:lpstr>Training officers</vt:lpstr>
      <vt:lpstr>Standards and review</vt:lpstr>
      <vt:lpstr>A dynamic influence on policing</vt:lpstr>
      <vt:lpstr>PowerPoint Presentation</vt:lpstr>
      <vt:lpstr>PowerPoint Presentation</vt:lpstr>
      <vt:lpstr>Making an  impression</vt:lpstr>
      <vt:lpstr>Crime and criminals</vt:lpstr>
      <vt:lpstr>Why commit anti-social and criminal acts?</vt:lpstr>
      <vt:lpstr>Psycho-biological</vt:lpstr>
      <vt:lpstr>Psycho-biological</vt:lpstr>
      <vt:lpstr>Psycho-biological</vt:lpstr>
      <vt:lpstr>Psycho-biological</vt:lpstr>
      <vt:lpstr>Psycho-biological</vt:lpstr>
      <vt:lpstr>Psycho-biological</vt:lpstr>
      <vt:lpstr>Psycho-biological</vt:lpstr>
      <vt:lpstr>John Bowlby</vt:lpstr>
      <vt:lpstr>Impact of secure attachment</vt:lpstr>
      <vt:lpstr>Social learning</vt:lpstr>
      <vt:lpstr>Social learning</vt:lpstr>
      <vt:lpstr>Parenting Styles</vt:lpstr>
      <vt:lpstr>Parenting styles</vt:lpstr>
      <vt:lpstr>Bandura (1977) and social learning</vt:lpstr>
      <vt:lpstr>Bandura and social learning</vt:lpstr>
      <vt:lpstr>Internal – external shift</vt:lpstr>
      <vt:lpstr>Learned Helplessness Lack of Control</vt:lpstr>
      <vt:lpstr>PowerPoint Presentation</vt:lpstr>
      <vt:lpstr>References</vt:lpstr>
      <vt:lpstr>Websites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24</cp:revision>
  <dcterms:created xsi:type="dcterms:W3CDTF">2019-02-26T11:38:32Z</dcterms:created>
  <dcterms:modified xsi:type="dcterms:W3CDTF">2021-12-16T15:26:38Z</dcterms:modified>
</cp:coreProperties>
</file>