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23DB4-7A7F-6D63-7ABE-60E8BCFAD0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598E27-426B-27D8-520F-A4A508E078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C881F1-6E44-BBB5-38AD-2AA6F1A416A4}"/>
              </a:ext>
            </a:extLst>
          </p:cNvPr>
          <p:cNvSpPr>
            <a:spLocks noGrp="1"/>
          </p:cNvSpPr>
          <p:nvPr>
            <p:ph type="dt" sz="half" idx="10"/>
          </p:nvPr>
        </p:nvSpPr>
        <p:spPr/>
        <p:txBody>
          <a:bodyPr/>
          <a:lstStyle/>
          <a:p>
            <a:fld id="{ED65B6DD-27FE-488D-BB44-3E5C4EFBDC8F}" type="datetimeFigureOut">
              <a:rPr lang="en-GB" smtClean="0"/>
              <a:t>25/11/2025</a:t>
            </a:fld>
            <a:endParaRPr lang="en-GB"/>
          </a:p>
        </p:txBody>
      </p:sp>
      <p:sp>
        <p:nvSpPr>
          <p:cNvPr id="5" name="Footer Placeholder 4">
            <a:extLst>
              <a:ext uri="{FF2B5EF4-FFF2-40B4-BE49-F238E27FC236}">
                <a16:creationId xmlns:a16="http://schemas.microsoft.com/office/drawing/2014/main" id="{46B69A77-99F3-197A-5B19-12425DB9EF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579924-BB59-CB51-6870-4B5FB86D6E51}"/>
              </a:ext>
            </a:extLst>
          </p:cNvPr>
          <p:cNvSpPr>
            <a:spLocks noGrp="1"/>
          </p:cNvSpPr>
          <p:nvPr>
            <p:ph type="sldNum" sz="quarter" idx="12"/>
          </p:nvPr>
        </p:nvSpPr>
        <p:spPr/>
        <p:txBody>
          <a:bodyPr/>
          <a:lstStyle/>
          <a:p>
            <a:fld id="{480A5E97-23EE-45AD-AE78-A5A35FF6C7A9}" type="slidenum">
              <a:rPr lang="en-GB" smtClean="0"/>
              <a:t>‹#›</a:t>
            </a:fld>
            <a:endParaRPr lang="en-GB"/>
          </a:p>
        </p:txBody>
      </p:sp>
    </p:spTree>
    <p:extLst>
      <p:ext uri="{BB962C8B-B14F-4D97-AF65-F5344CB8AC3E}">
        <p14:creationId xmlns:p14="http://schemas.microsoft.com/office/powerpoint/2010/main" val="323814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6644A-B93A-D579-4B92-57A4CFB0FD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B6CC23-4C3A-A8E2-26DE-11D7736D2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942A76-E943-0275-C480-B50C02DFBF3C}"/>
              </a:ext>
            </a:extLst>
          </p:cNvPr>
          <p:cNvSpPr>
            <a:spLocks noGrp="1"/>
          </p:cNvSpPr>
          <p:nvPr>
            <p:ph type="dt" sz="half" idx="10"/>
          </p:nvPr>
        </p:nvSpPr>
        <p:spPr/>
        <p:txBody>
          <a:bodyPr/>
          <a:lstStyle/>
          <a:p>
            <a:fld id="{ED65B6DD-27FE-488D-BB44-3E5C4EFBDC8F}" type="datetimeFigureOut">
              <a:rPr lang="en-GB" smtClean="0"/>
              <a:t>25/11/2025</a:t>
            </a:fld>
            <a:endParaRPr lang="en-GB"/>
          </a:p>
        </p:txBody>
      </p:sp>
      <p:sp>
        <p:nvSpPr>
          <p:cNvPr id="5" name="Footer Placeholder 4">
            <a:extLst>
              <a:ext uri="{FF2B5EF4-FFF2-40B4-BE49-F238E27FC236}">
                <a16:creationId xmlns:a16="http://schemas.microsoft.com/office/drawing/2014/main" id="{3623F080-4A61-1338-1637-2F8CBB7742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8363CA-4A81-B17B-3995-3192DB002CF1}"/>
              </a:ext>
            </a:extLst>
          </p:cNvPr>
          <p:cNvSpPr>
            <a:spLocks noGrp="1"/>
          </p:cNvSpPr>
          <p:nvPr>
            <p:ph type="sldNum" sz="quarter" idx="12"/>
          </p:nvPr>
        </p:nvSpPr>
        <p:spPr/>
        <p:txBody>
          <a:bodyPr/>
          <a:lstStyle/>
          <a:p>
            <a:fld id="{480A5E97-23EE-45AD-AE78-A5A35FF6C7A9}" type="slidenum">
              <a:rPr lang="en-GB" smtClean="0"/>
              <a:t>‹#›</a:t>
            </a:fld>
            <a:endParaRPr lang="en-GB"/>
          </a:p>
        </p:txBody>
      </p:sp>
    </p:spTree>
    <p:extLst>
      <p:ext uri="{BB962C8B-B14F-4D97-AF65-F5344CB8AC3E}">
        <p14:creationId xmlns:p14="http://schemas.microsoft.com/office/powerpoint/2010/main" val="4030843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43EF-537A-4390-5B8C-5022424358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77D68C-2406-30E4-67F8-A5497F20A63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617921-1BBC-AD03-A786-D77915FB01BD}"/>
              </a:ext>
            </a:extLst>
          </p:cNvPr>
          <p:cNvSpPr>
            <a:spLocks noGrp="1"/>
          </p:cNvSpPr>
          <p:nvPr>
            <p:ph type="dt" sz="half" idx="10"/>
          </p:nvPr>
        </p:nvSpPr>
        <p:spPr/>
        <p:txBody>
          <a:bodyPr/>
          <a:lstStyle/>
          <a:p>
            <a:fld id="{ED65B6DD-27FE-488D-BB44-3E5C4EFBDC8F}" type="datetimeFigureOut">
              <a:rPr lang="en-GB" smtClean="0"/>
              <a:t>25/11/2025</a:t>
            </a:fld>
            <a:endParaRPr lang="en-GB"/>
          </a:p>
        </p:txBody>
      </p:sp>
      <p:sp>
        <p:nvSpPr>
          <p:cNvPr id="5" name="Footer Placeholder 4">
            <a:extLst>
              <a:ext uri="{FF2B5EF4-FFF2-40B4-BE49-F238E27FC236}">
                <a16:creationId xmlns:a16="http://schemas.microsoft.com/office/drawing/2014/main" id="{D57E8871-D272-7DDB-D654-208E55D38C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F9CB81-0BF8-9B69-C8F5-4FB50E40254D}"/>
              </a:ext>
            </a:extLst>
          </p:cNvPr>
          <p:cNvSpPr>
            <a:spLocks noGrp="1"/>
          </p:cNvSpPr>
          <p:nvPr>
            <p:ph type="sldNum" sz="quarter" idx="12"/>
          </p:nvPr>
        </p:nvSpPr>
        <p:spPr/>
        <p:txBody>
          <a:bodyPr/>
          <a:lstStyle/>
          <a:p>
            <a:fld id="{480A5E97-23EE-45AD-AE78-A5A35FF6C7A9}" type="slidenum">
              <a:rPr lang="en-GB" smtClean="0"/>
              <a:t>‹#›</a:t>
            </a:fld>
            <a:endParaRPr lang="en-GB"/>
          </a:p>
        </p:txBody>
      </p:sp>
    </p:spTree>
    <p:extLst>
      <p:ext uri="{BB962C8B-B14F-4D97-AF65-F5344CB8AC3E}">
        <p14:creationId xmlns:p14="http://schemas.microsoft.com/office/powerpoint/2010/main" val="2981017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5F9EA-A7B7-56E4-33DE-857D29488C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887BDB-FE72-9449-D957-C5B28425E4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1A1F05-1692-EA66-4059-08E0A2ACF2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712AA6-FC07-0FE3-39E2-6C87E3D7AB22}"/>
              </a:ext>
            </a:extLst>
          </p:cNvPr>
          <p:cNvSpPr>
            <a:spLocks noGrp="1"/>
          </p:cNvSpPr>
          <p:nvPr>
            <p:ph type="dt" sz="half" idx="10"/>
          </p:nvPr>
        </p:nvSpPr>
        <p:spPr/>
        <p:txBody>
          <a:bodyPr/>
          <a:lstStyle/>
          <a:p>
            <a:fld id="{ED65B6DD-27FE-488D-BB44-3E5C4EFBDC8F}" type="datetimeFigureOut">
              <a:rPr lang="en-GB" smtClean="0"/>
              <a:t>25/11/2025</a:t>
            </a:fld>
            <a:endParaRPr lang="en-GB"/>
          </a:p>
        </p:txBody>
      </p:sp>
      <p:sp>
        <p:nvSpPr>
          <p:cNvPr id="6" name="Footer Placeholder 5">
            <a:extLst>
              <a:ext uri="{FF2B5EF4-FFF2-40B4-BE49-F238E27FC236}">
                <a16:creationId xmlns:a16="http://schemas.microsoft.com/office/drawing/2014/main" id="{F9970A16-0EB8-5829-BD8A-495835DF27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94E965-506F-3C8D-B864-59DC509248A1}"/>
              </a:ext>
            </a:extLst>
          </p:cNvPr>
          <p:cNvSpPr>
            <a:spLocks noGrp="1"/>
          </p:cNvSpPr>
          <p:nvPr>
            <p:ph type="sldNum" sz="quarter" idx="12"/>
          </p:nvPr>
        </p:nvSpPr>
        <p:spPr/>
        <p:txBody>
          <a:bodyPr/>
          <a:lstStyle/>
          <a:p>
            <a:fld id="{480A5E97-23EE-45AD-AE78-A5A35FF6C7A9}" type="slidenum">
              <a:rPr lang="en-GB" smtClean="0"/>
              <a:t>‹#›</a:t>
            </a:fld>
            <a:endParaRPr lang="en-GB"/>
          </a:p>
        </p:txBody>
      </p:sp>
    </p:spTree>
    <p:extLst>
      <p:ext uri="{BB962C8B-B14F-4D97-AF65-F5344CB8AC3E}">
        <p14:creationId xmlns:p14="http://schemas.microsoft.com/office/powerpoint/2010/main" val="4138419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E3F57-B99F-90E2-C600-D17F0A8003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9CD269-A71A-F40A-8EF5-D59DF62742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8EFB013-97A0-2B03-984B-3963997F68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DF89A8-B214-E774-C20F-7B79D35C1C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C15BCA-6E9D-149D-2FEB-505D140826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B504196-06EF-3FA6-AA57-A2902346857C}"/>
              </a:ext>
            </a:extLst>
          </p:cNvPr>
          <p:cNvSpPr>
            <a:spLocks noGrp="1"/>
          </p:cNvSpPr>
          <p:nvPr>
            <p:ph type="dt" sz="half" idx="10"/>
          </p:nvPr>
        </p:nvSpPr>
        <p:spPr/>
        <p:txBody>
          <a:bodyPr/>
          <a:lstStyle/>
          <a:p>
            <a:fld id="{ED65B6DD-27FE-488D-BB44-3E5C4EFBDC8F}" type="datetimeFigureOut">
              <a:rPr lang="en-GB" smtClean="0"/>
              <a:t>25/11/2025</a:t>
            </a:fld>
            <a:endParaRPr lang="en-GB"/>
          </a:p>
        </p:txBody>
      </p:sp>
      <p:sp>
        <p:nvSpPr>
          <p:cNvPr id="8" name="Footer Placeholder 7">
            <a:extLst>
              <a:ext uri="{FF2B5EF4-FFF2-40B4-BE49-F238E27FC236}">
                <a16:creationId xmlns:a16="http://schemas.microsoft.com/office/drawing/2014/main" id="{3E0C0147-48D9-182E-32BE-E5A11053B7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8770CB-73FC-B045-6ED0-6AF5FBE0BF50}"/>
              </a:ext>
            </a:extLst>
          </p:cNvPr>
          <p:cNvSpPr>
            <a:spLocks noGrp="1"/>
          </p:cNvSpPr>
          <p:nvPr>
            <p:ph type="sldNum" sz="quarter" idx="12"/>
          </p:nvPr>
        </p:nvSpPr>
        <p:spPr/>
        <p:txBody>
          <a:bodyPr/>
          <a:lstStyle/>
          <a:p>
            <a:fld id="{480A5E97-23EE-45AD-AE78-A5A35FF6C7A9}" type="slidenum">
              <a:rPr lang="en-GB" smtClean="0"/>
              <a:t>‹#›</a:t>
            </a:fld>
            <a:endParaRPr lang="en-GB"/>
          </a:p>
        </p:txBody>
      </p:sp>
    </p:spTree>
    <p:extLst>
      <p:ext uri="{BB962C8B-B14F-4D97-AF65-F5344CB8AC3E}">
        <p14:creationId xmlns:p14="http://schemas.microsoft.com/office/powerpoint/2010/main" val="134395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5D285-0CF2-56D5-24B3-2424ADD664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E39D11-4969-C892-FC8E-1AC661C1D59B}"/>
              </a:ext>
            </a:extLst>
          </p:cNvPr>
          <p:cNvSpPr>
            <a:spLocks noGrp="1"/>
          </p:cNvSpPr>
          <p:nvPr>
            <p:ph type="dt" sz="half" idx="10"/>
          </p:nvPr>
        </p:nvSpPr>
        <p:spPr/>
        <p:txBody>
          <a:bodyPr/>
          <a:lstStyle/>
          <a:p>
            <a:fld id="{ED65B6DD-27FE-488D-BB44-3E5C4EFBDC8F}" type="datetimeFigureOut">
              <a:rPr lang="en-GB" smtClean="0"/>
              <a:t>25/11/2025</a:t>
            </a:fld>
            <a:endParaRPr lang="en-GB"/>
          </a:p>
        </p:txBody>
      </p:sp>
      <p:sp>
        <p:nvSpPr>
          <p:cNvPr id="4" name="Footer Placeholder 3">
            <a:extLst>
              <a:ext uri="{FF2B5EF4-FFF2-40B4-BE49-F238E27FC236}">
                <a16:creationId xmlns:a16="http://schemas.microsoft.com/office/drawing/2014/main" id="{650BE73A-2383-B30A-9677-15BDBF8DE9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81B490-8C4A-3EFA-7073-A7108642900E}"/>
              </a:ext>
            </a:extLst>
          </p:cNvPr>
          <p:cNvSpPr>
            <a:spLocks noGrp="1"/>
          </p:cNvSpPr>
          <p:nvPr>
            <p:ph type="sldNum" sz="quarter" idx="12"/>
          </p:nvPr>
        </p:nvSpPr>
        <p:spPr/>
        <p:txBody>
          <a:bodyPr/>
          <a:lstStyle/>
          <a:p>
            <a:fld id="{480A5E97-23EE-45AD-AE78-A5A35FF6C7A9}" type="slidenum">
              <a:rPr lang="en-GB" smtClean="0"/>
              <a:t>‹#›</a:t>
            </a:fld>
            <a:endParaRPr lang="en-GB"/>
          </a:p>
        </p:txBody>
      </p:sp>
    </p:spTree>
    <p:extLst>
      <p:ext uri="{BB962C8B-B14F-4D97-AF65-F5344CB8AC3E}">
        <p14:creationId xmlns:p14="http://schemas.microsoft.com/office/powerpoint/2010/main" val="225495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9A049C-E68B-EB8A-EF82-0408B78208C0}"/>
              </a:ext>
            </a:extLst>
          </p:cNvPr>
          <p:cNvSpPr>
            <a:spLocks noGrp="1"/>
          </p:cNvSpPr>
          <p:nvPr>
            <p:ph type="dt" sz="half" idx="10"/>
          </p:nvPr>
        </p:nvSpPr>
        <p:spPr/>
        <p:txBody>
          <a:bodyPr/>
          <a:lstStyle/>
          <a:p>
            <a:fld id="{ED65B6DD-27FE-488D-BB44-3E5C4EFBDC8F}" type="datetimeFigureOut">
              <a:rPr lang="en-GB" smtClean="0"/>
              <a:t>25/11/2025</a:t>
            </a:fld>
            <a:endParaRPr lang="en-GB"/>
          </a:p>
        </p:txBody>
      </p:sp>
      <p:sp>
        <p:nvSpPr>
          <p:cNvPr id="3" name="Footer Placeholder 2">
            <a:extLst>
              <a:ext uri="{FF2B5EF4-FFF2-40B4-BE49-F238E27FC236}">
                <a16:creationId xmlns:a16="http://schemas.microsoft.com/office/drawing/2014/main" id="{722CAE35-655C-5973-CFEB-6D3DC6CA64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ADAEC3-E47B-B876-697F-43AF30C994C8}"/>
              </a:ext>
            </a:extLst>
          </p:cNvPr>
          <p:cNvSpPr>
            <a:spLocks noGrp="1"/>
          </p:cNvSpPr>
          <p:nvPr>
            <p:ph type="sldNum" sz="quarter" idx="12"/>
          </p:nvPr>
        </p:nvSpPr>
        <p:spPr/>
        <p:txBody>
          <a:bodyPr/>
          <a:lstStyle/>
          <a:p>
            <a:fld id="{480A5E97-23EE-45AD-AE78-A5A35FF6C7A9}" type="slidenum">
              <a:rPr lang="en-GB" smtClean="0"/>
              <a:t>‹#›</a:t>
            </a:fld>
            <a:endParaRPr lang="en-GB"/>
          </a:p>
        </p:txBody>
      </p:sp>
    </p:spTree>
    <p:extLst>
      <p:ext uri="{BB962C8B-B14F-4D97-AF65-F5344CB8AC3E}">
        <p14:creationId xmlns:p14="http://schemas.microsoft.com/office/powerpoint/2010/main" val="4281789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9DFC2-74B3-01E5-98D0-B3D7FFD6F0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370A95-CB91-C567-5972-2DD99D852B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6CC077-1C68-B66F-52FD-B6A46779F2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28677D-B84A-FE8B-AF8D-8B4C967E1B09}"/>
              </a:ext>
            </a:extLst>
          </p:cNvPr>
          <p:cNvSpPr>
            <a:spLocks noGrp="1"/>
          </p:cNvSpPr>
          <p:nvPr>
            <p:ph type="dt" sz="half" idx="10"/>
          </p:nvPr>
        </p:nvSpPr>
        <p:spPr/>
        <p:txBody>
          <a:bodyPr/>
          <a:lstStyle/>
          <a:p>
            <a:fld id="{ED65B6DD-27FE-488D-BB44-3E5C4EFBDC8F}" type="datetimeFigureOut">
              <a:rPr lang="en-GB" smtClean="0"/>
              <a:t>25/11/2025</a:t>
            </a:fld>
            <a:endParaRPr lang="en-GB"/>
          </a:p>
        </p:txBody>
      </p:sp>
      <p:sp>
        <p:nvSpPr>
          <p:cNvPr id="6" name="Footer Placeholder 5">
            <a:extLst>
              <a:ext uri="{FF2B5EF4-FFF2-40B4-BE49-F238E27FC236}">
                <a16:creationId xmlns:a16="http://schemas.microsoft.com/office/drawing/2014/main" id="{17D7D52A-2684-8AA9-E16F-65903A29AB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A7D487-5669-3226-F3D3-272234B3993F}"/>
              </a:ext>
            </a:extLst>
          </p:cNvPr>
          <p:cNvSpPr>
            <a:spLocks noGrp="1"/>
          </p:cNvSpPr>
          <p:nvPr>
            <p:ph type="sldNum" sz="quarter" idx="12"/>
          </p:nvPr>
        </p:nvSpPr>
        <p:spPr/>
        <p:txBody>
          <a:bodyPr/>
          <a:lstStyle/>
          <a:p>
            <a:fld id="{480A5E97-23EE-45AD-AE78-A5A35FF6C7A9}" type="slidenum">
              <a:rPr lang="en-GB" smtClean="0"/>
              <a:t>‹#›</a:t>
            </a:fld>
            <a:endParaRPr lang="en-GB"/>
          </a:p>
        </p:txBody>
      </p:sp>
    </p:spTree>
    <p:extLst>
      <p:ext uri="{BB962C8B-B14F-4D97-AF65-F5344CB8AC3E}">
        <p14:creationId xmlns:p14="http://schemas.microsoft.com/office/powerpoint/2010/main" val="3734810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C4E31-4C67-5A2C-894E-C8C8DC28BF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815D88-96C3-E55B-0AB5-9D6DE80DFE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C4DBE2-B5A0-FBD7-A653-1C20BEC56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C80E1F-70C5-4424-2485-90CCE8BF88BA}"/>
              </a:ext>
            </a:extLst>
          </p:cNvPr>
          <p:cNvSpPr>
            <a:spLocks noGrp="1"/>
          </p:cNvSpPr>
          <p:nvPr>
            <p:ph type="dt" sz="half" idx="10"/>
          </p:nvPr>
        </p:nvSpPr>
        <p:spPr/>
        <p:txBody>
          <a:bodyPr/>
          <a:lstStyle/>
          <a:p>
            <a:fld id="{ED65B6DD-27FE-488D-BB44-3E5C4EFBDC8F}" type="datetimeFigureOut">
              <a:rPr lang="en-GB" smtClean="0"/>
              <a:t>25/11/2025</a:t>
            </a:fld>
            <a:endParaRPr lang="en-GB"/>
          </a:p>
        </p:txBody>
      </p:sp>
      <p:sp>
        <p:nvSpPr>
          <p:cNvPr id="6" name="Footer Placeholder 5">
            <a:extLst>
              <a:ext uri="{FF2B5EF4-FFF2-40B4-BE49-F238E27FC236}">
                <a16:creationId xmlns:a16="http://schemas.microsoft.com/office/drawing/2014/main" id="{9D5EA76A-025E-BB6C-BE13-95615D816D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E58C2E-FA16-1125-F328-F52C1F3B347F}"/>
              </a:ext>
            </a:extLst>
          </p:cNvPr>
          <p:cNvSpPr>
            <a:spLocks noGrp="1"/>
          </p:cNvSpPr>
          <p:nvPr>
            <p:ph type="sldNum" sz="quarter" idx="12"/>
          </p:nvPr>
        </p:nvSpPr>
        <p:spPr/>
        <p:txBody>
          <a:bodyPr/>
          <a:lstStyle/>
          <a:p>
            <a:fld id="{480A5E97-23EE-45AD-AE78-A5A35FF6C7A9}" type="slidenum">
              <a:rPr lang="en-GB" smtClean="0"/>
              <a:t>‹#›</a:t>
            </a:fld>
            <a:endParaRPr lang="en-GB"/>
          </a:p>
        </p:txBody>
      </p:sp>
    </p:spTree>
    <p:extLst>
      <p:ext uri="{BB962C8B-B14F-4D97-AF65-F5344CB8AC3E}">
        <p14:creationId xmlns:p14="http://schemas.microsoft.com/office/powerpoint/2010/main" val="1519562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85792-EE80-9CFC-746F-C8DDC0054D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98344F-E074-EF31-97C6-DF6C6C8139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27E2D4-C2A2-2663-EB50-5A47D11E2E1D}"/>
              </a:ext>
            </a:extLst>
          </p:cNvPr>
          <p:cNvSpPr>
            <a:spLocks noGrp="1"/>
          </p:cNvSpPr>
          <p:nvPr>
            <p:ph type="dt" sz="half" idx="10"/>
          </p:nvPr>
        </p:nvSpPr>
        <p:spPr/>
        <p:txBody>
          <a:bodyPr/>
          <a:lstStyle/>
          <a:p>
            <a:fld id="{ED65B6DD-27FE-488D-BB44-3E5C4EFBDC8F}" type="datetimeFigureOut">
              <a:rPr lang="en-GB" smtClean="0"/>
              <a:t>25/11/2025</a:t>
            </a:fld>
            <a:endParaRPr lang="en-GB"/>
          </a:p>
        </p:txBody>
      </p:sp>
      <p:sp>
        <p:nvSpPr>
          <p:cNvPr id="5" name="Footer Placeholder 4">
            <a:extLst>
              <a:ext uri="{FF2B5EF4-FFF2-40B4-BE49-F238E27FC236}">
                <a16:creationId xmlns:a16="http://schemas.microsoft.com/office/drawing/2014/main" id="{8CF2DA3B-E9A3-F6B1-C312-172424AB99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60C316-3535-EBDB-2192-881671EF7229}"/>
              </a:ext>
            </a:extLst>
          </p:cNvPr>
          <p:cNvSpPr>
            <a:spLocks noGrp="1"/>
          </p:cNvSpPr>
          <p:nvPr>
            <p:ph type="sldNum" sz="quarter" idx="12"/>
          </p:nvPr>
        </p:nvSpPr>
        <p:spPr/>
        <p:txBody>
          <a:bodyPr/>
          <a:lstStyle/>
          <a:p>
            <a:fld id="{480A5E97-23EE-45AD-AE78-A5A35FF6C7A9}" type="slidenum">
              <a:rPr lang="en-GB" smtClean="0"/>
              <a:t>‹#›</a:t>
            </a:fld>
            <a:endParaRPr lang="en-GB"/>
          </a:p>
        </p:txBody>
      </p:sp>
    </p:spTree>
    <p:extLst>
      <p:ext uri="{BB962C8B-B14F-4D97-AF65-F5344CB8AC3E}">
        <p14:creationId xmlns:p14="http://schemas.microsoft.com/office/powerpoint/2010/main" val="18937915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9120FE-52A5-1E9C-2D2B-A7382A6F03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08DD29-5047-7791-1584-D5526AE6FC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0D6CD5-2864-A040-6CFC-68502707C700}"/>
              </a:ext>
            </a:extLst>
          </p:cNvPr>
          <p:cNvSpPr>
            <a:spLocks noGrp="1"/>
          </p:cNvSpPr>
          <p:nvPr>
            <p:ph type="dt" sz="half" idx="10"/>
          </p:nvPr>
        </p:nvSpPr>
        <p:spPr/>
        <p:txBody>
          <a:bodyPr/>
          <a:lstStyle/>
          <a:p>
            <a:fld id="{ED65B6DD-27FE-488D-BB44-3E5C4EFBDC8F}" type="datetimeFigureOut">
              <a:rPr lang="en-GB" smtClean="0"/>
              <a:t>25/11/2025</a:t>
            </a:fld>
            <a:endParaRPr lang="en-GB"/>
          </a:p>
        </p:txBody>
      </p:sp>
      <p:sp>
        <p:nvSpPr>
          <p:cNvPr id="5" name="Footer Placeholder 4">
            <a:extLst>
              <a:ext uri="{FF2B5EF4-FFF2-40B4-BE49-F238E27FC236}">
                <a16:creationId xmlns:a16="http://schemas.microsoft.com/office/drawing/2014/main" id="{5F99F6D8-B22E-5616-000B-8003529B71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F4FCC7-5E99-7C9E-1C28-60DA1AA484CF}"/>
              </a:ext>
            </a:extLst>
          </p:cNvPr>
          <p:cNvSpPr>
            <a:spLocks noGrp="1"/>
          </p:cNvSpPr>
          <p:nvPr>
            <p:ph type="sldNum" sz="quarter" idx="12"/>
          </p:nvPr>
        </p:nvSpPr>
        <p:spPr/>
        <p:txBody>
          <a:bodyPr/>
          <a:lstStyle/>
          <a:p>
            <a:fld id="{480A5E97-23EE-45AD-AE78-A5A35FF6C7A9}" type="slidenum">
              <a:rPr lang="en-GB" smtClean="0"/>
              <a:t>‹#›</a:t>
            </a:fld>
            <a:endParaRPr lang="en-GB"/>
          </a:p>
        </p:txBody>
      </p:sp>
    </p:spTree>
    <p:extLst>
      <p:ext uri="{BB962C8B-B14F-4D97-AF65-F5344CB8AC3E}">
        <p14:creationId xmlns:p14="http://schemas.microsoft.com/office/powerpoint/2010/main" val="1654643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6FF4C8-09CC-7FC3-8D1B-2E0991FC18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9F9B3B-423A-C282-B557-37D13AADD1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DBB3A5-770C-F848-BD44-A40F660DD9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65B6DD-27FE-488D-BB44-3E5C4EFBDC8F}" type="datetimeFigureOut">
              <a:rPr lang="en-GB" smtClean="0"/>
              <a:t>25/11/2025</a:t>
            </a:fld>
            <a:endParaRPr lang="en-GB"/>
          </a:p>
        </p:txBody>
      </p:sp>
      <p:sp>
        <p:nvSpPr>
          <p:cNvPr id="5" name="Footer Placeholder 4">
            <a:extLst>
              <a:ext uri="{FF2B5EF4-FFF2-40B4-BE49-F238E27FC236}">
                <a16:creationId xmlns:a16="http://schemas.microsoft.com/office/drawing/2014/main" id="{E0739A5B-9593-5F6C-DB35-CE22AA01F1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43601E-B63D-2836-C70A-8ACC7CE054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0A5E97-23EE-45AD-AE78-A5A35FF6C7A9}" type="slidenum">
              <a:rPr lang="en-GB" smtClean="0"/>
              <a:t>‹#›</a:t>
            </a:fld>
            <a:endParaRPr lang="en-GB"/>
          </a:p>
        </p:txBody>
      </p:sp>
    </p:spTree>
    <p:extLst>
      <p:ext uri="{BB962C8B-B14F-4D97-AF65-F5344CB8AC3E}">
        <p14:creationId xmlns:p14="http://schemas.microsoft.com/office/powerpoint/2010/main" val="33163263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9F39BB-BCE6-FBA1-5EB3-8BFC299C3DC7}"/>
              </a:ext>
            </a:extLst>
          </p:cNvPr>
          <p:cNvSpPr>
            <a:spLocks noGrp="1"/>
          </p:cNvSpPr>
          <p:nvPr>
            <p:ph type="ctrTitle"/>
          </p:nvPr>
        </p:nvSpPr>
        <p:spPr>
          <a:xfrm>
            <a:off x="638882" y="3577456"/>
            <a:ext cx="10909640" cy="1687814"/>
          </a:xfrm>
        </p:spPr>
        <p:txBody>
          <a:bodyPr anchor="b">
            <a:noAutofit/>
          </a:bodyPr>
          <a:lstStyle/>
          <a:p>
            <a:r>
              <a:rPr lang="en-GB" b="1" dirty="0">
                <a:ln w="12700">
                  <a:solidFill>
                    <a:schemeClr val="accent1"/>
                  </a:solidFill>
                  <a:prstDash val="solid"/>
                </a:ln>
                <a:solidFill>
                  <a:schemeClr val="accent5">
                    <a:lumMod val="75000"/>
                  </a:schemeClr>
                </a:solidFill>
                <a:effectLst>
                  <a:outerShdw dist="38100" dir="2640000" algn="bl" rotWithShape="0">
                    <a:schemeClr val="accent1"/>
                  </a:outerShdw>
                </a:effectLst>
                <a:latin typeface="Arial Black" panose="020B0A04020102020204" pitchFamily="34" charset="0"/>
              </a:rPr>
              <a:t>The Role of Influencer on Modern Marketing </a:t>
            </a:r>
          </a:p>
        </p:txBody>
      </p:sp>
      <p:sp>
        <p:nvSpPr>
          <p:cNvPr id="3" name="Subtitle 2">
            <a:extLst>
              <a:ext uri="{FF2B5EF4-FFF2-40B4-BE49-F238E27FC236}">
                <a16:creationId xmlns:a16="http://schemas.microsoft.com/office/drawing/2014/main" id="{9C7DDEC7-92AF-9BC4-D0BB-F31C1E4C5499}"/>
              </a:ext>
            </a:extLst>
          </p:cNvPr>
          <p:cNvSpPr>
            <a:spLocks noGrp="1"/>
          </p:cNvSpPr>
          <p:nvPr>
            <p:ph type="subTitle" idx="1"/>
          </p:nvPr>
        </p:nvSpPr>
        <p:spPr>
          <a:xfrm>
            <a:off x="638881" y="5660607"/>
            <a:ext cx="10909643" cy="552659"/>
          </a:xfrm>
        </p:spPr>
        <p:txBody>
          <a:bodyPr anchor="t">
            <a:normAutofit/>
          </a:bodyPr>
          <a:lstStyle/>
          <a:p>
            <a:r>
              <a:rPr lang="en-GB" dirty="0">
                <a:latin typeface="Arial Black" panose="020B0A04020102020204" pitchFamily="34" charset="0"/>
              </a:rPr>
              <a:t>By Cristina Tocila </a:t>
            </a:r>
          </a:p>
        </p:txBody>
      </p:sp>
      <p:pic>
        <p:nvPicPr>
          <p:cNvPr id="4" name="Picture 3">
            <a:extLst>
              <a:ext uri="{FF2B5EF4-FFF2-40B4-BE49-F238E27FC236}">
                <a16:creationId xmlns:a16="http://schemas.microsoft.com/office/drawing/2014/main" id="{52AB5F0A-CDFD-FF1B-BFDD-61D8BFEBE09E}"/>
              </a:ext>
            </a:extLst>
          </p:cNvPr>
          <p:cNvPicPr>
            <a:picLocks noChangeAspect="1"/>
          </p:cNvPicPr>
          <p:nvPr/>
        </p:nvPicPr>
        <p:blipFill>
          <a:blip r:embed="rId2"/>
          <a:stretch>
            <a:fillRect/>
          </a:stretch>
        </p:blipFill>
        <p:spPr>
          <a:xfrm>
            <a:off x="2421583" y="94593"/>
            <a:ext cx="7397181" cy="3239081"/>
          </a:xfrm>
          <a:prstGeom prst="rect">
            <a:avLst/>
          </a:prstGeom>
        </p:spPr>
      </p:pic>
      <p:sp>
        <p:nvSpPr>
          <p:cNvPr id="16"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5337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C1364A-3E3D-4F0D-8776-78AF3A270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01DC34-4B34-647B-2C79-1EBF08B5CD65}"/>
              </a:ext>
            </a:extLst>
          </p:cNvPr>
          <p:cNvSpPr>
            <a:spLocks noGrp="1"/>
          </p:cNvSpPr>
          <p:nvPr>
            <p:ph type="title"/>
          </p:nvPr>
        </p:nvSpPr>
        <p:spPr>
          <a:xfrm>
            <a:off x="4797501" y="329184"/>
            <a:ext cx="6755626" cy="1783080"/>
          </a:xfrm>
        </p:spPr>
        <p:txBody>
          <a:bodyPr anchor="b">
            <a:normAutofit/>
          </a:bodyPr>
          <a:lstStyle/>
          <a:p>
            <a:r>
              <a:rPr lang="en-US" sz="3200" dirty="0">
                <a:solidFill>
                  <a:schemeClr val="accent5">
                    <a:lumMod val="75000"/>
                  </a:schemeClr>
                </a:solidFill>
                <a:latin typeface="Arial Black" panose="020B0A04020102020204" pitchFamily="34" charset="0"/>
              </a:rPr>
              <a:t>Introduction: Role of Influencer in Marketing</a:t>
            </a:r>
            <a:endParaRPr lang="en-GB" sz="3200" dirty="0">
              <a:solidFill>
                <a:schemeClr val="accent5">
                  <a:lumMod val="75000"/>
                </a:schemeClr>
              </a:solidFill>
              <a:latin typeface="Arial Black" panose="020B0A04020102020204" pitchFamily="34" charset="0"/>
            </a:endParaRPr>
          </a:p>
        </p:txBody>
      </p:sp>
      <p:pic>
        <p:nvPicPr>
          <p:cNvPr id="4" name="Picture 3">
            <a:extLst>
              <a:ext uri="{FF2B5EF4-FFF2-40B4-BE49-F238E27FC236}">
                <a16:creationId xmlns:a16="http://schemas.microsoft.com/office/drawing/2014/main" id="{3D4867E5-E166-BD68-45D6-D8483A11DFA3}"/>
              </a:ext>
            </a:extLst>
          </p:cNvPr>
          <p:cNvPicPr>
            <a:picLocks noChangeAspect="1"/>
          </p:cNvPicPr>
          <p:nvPr/>
        </p:nvPicPr>
        <p:blipFill>
          <a:blip r:embed="rId2"/>
          <a:stretch>
            <a:fillRect/>
          </a:stretch>
        </p:blipFill>
        <p:spPr>
          <a:xfrm>
            <a:off x="320040" y="514709"/>
            <a:ext cx="4014216" cy="2878117"/>
          </a:xfrm>
          <a:prstGeom prst="rect">
            <a:avLst/>
          </a:prstGeom>
        </p:spPr>
      </p:pic>
      <p:sp>
        <p:nvSpPr>
          <p:cNvPr id="12"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494"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802DD3B-2B6C-C6D7-8F49-98DC648B722D}"/>
              </a:ext>
            </a:extLst>
          </p:cNvPr>
          <p:cNvPicPr>
            <a:picLocks noChangeAspect="1"/>
          </p:cNvPicPr>
          <p:nvPr/>
        </p:nvPicPr>
        <p:blipFill>
          <a:blip r:embed="rId3"/>
          <a:stretch>
            <a:fillRect/>
          </a:stretch>
        </p:blipFill>
        <p:spPr>
          <a:xfrm>
            <a:off x="444074" y="4149598"/>
            <a:ext cx="3747860" cy="2098802"/>
          </a:xfrm>
          <a:prstGeom prst="rect">
            <a:avLst/>
          </a:prstGeom>
        </p:spPr>
      </p:pic>
      <p:sp>
        <p:nvSpPr>
          <p:cNvPr id="3" name="Content Placeholder 2">
            <a:extLst>
              <a:ext uri="{FF2B5EF4-FFF2-40B4-BE49-F238E27FC236}">
                <a16:creationId xmlns:a16="http://schemas.microsoft.com/office/drawing/2014/main" id="{9394BAA0-68DD-4CEF-FF2C-AF952672FA20}"/>
              </a:ext>
            </a:extLst>
          </p:cNvPr>
          <p:cNvSpPr>
            <a:spLocks noGrp="1"/>
          </p:cNvSpPr>
          <p:nvPr>
            <p:ph idx="1"/>
          </p:nvPr>
        </p:nvSpPr>
        <p:spPr>
          <a:xfrm>
            <a:off x="4797494" y="3312370"/>
            <a:ext cx="5513154" cy="2878118"/>
          </a:xfrm>
        </p:spPr>
        <p:txBody>
          <a:bodyPr>
            <a:normAutofit/>
          </a:bodyPr>
          <a:lstStyle/>
          <a:p>
            <a:r>
              <a:rPr lang="en-US" sz="1600" dirty="0">
                <a:latin typeface="Arial" panose="020B0604020202020204" pitchFamily="34" charset="0"/>
                <a:cs typeface="Arial" panose="020B0604020202020204" pitchFamily="34" charset="0"/>
              </a:rPr>
              <a:t>Influencer marketing is now one of the most impactful ways that businesses can promote themselves. Influencers allow brands to target specific audiences with greater efficiency, establish credibility, and foster emotional ties with their customers. The importance of this method cannot be overstated since today’s buyers often base many of their purchasing decisions on social media influencers(Leung et al., 2022).</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759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1D669-D670-ED1E-6301-F1BD4461C1B5}"/>
              </a:ext>
            </a:extLst>
          </p:cNvPr>
          <p:cNvSpPr>
            <a:spLocks noGrp="1"/>
          </p:cNvSpPr>
          <p:nvPr>
            <p:ph type="title"/>
          </p:nvPr>
        </p:nvSpPr>
        <p:spPr>
          <a:xfrm>
            <a:off x="4654296" y="329184"/>
            <a:ext cx="6894576" cy="1783080"/>
          </a:xfrm>
        </p:spPr>
        <p:txBody>
          <a:bodyPr anchor="b">
            <a:normAutofit/>
          </a:bodyPr>
          <a:lstStyle/>
          <a:p>
            <a:r>
              <a:rPr lang="en-GB" sz="3200" dirty="0">
                <a:solidFill>
                  <a:schemeClr val="accent5">
                    <a:lumMod val="75000"/>
                  </a:schemeClr>
                </a:solidFill>
                <a:latin typeface="Arial Black" panose="020B0A04020102020204" pitchFamily="34" charset="0"/>
              </a:rPr>
              <a:t>Key Research Findings</a:t>
            </a:r>
          </a:p>
        </p:txBody>
      </p:sp>
      <p:pic>
        <p:nvPicPr>
          <p:cNvPr id="5" name="Picture 4">
            <a:extLst>
              <a:ext uri="{FF2B5EF4-FFF2-40B4-BE49-F238E27FC236}">
                <a16:creationId xmlns:a16="http://schemas.microsoft.com/office/drawing/2014/main" id="{20F99138-22E3-F457-12D3-FC1725A68213}"/>
              </a:ext>
            </a:extLst>
          </p:cNvPr>
          <p:cNvPicPr>
            <a:picLocks noChangeAspect="1"/>
          </p:cNvPicPr>
          <p:nvPr/>
        </p:nvPicPr>
        <p:blipFill>
          <a:blip r:embed="rId2"/>
          <a:srcRect t="3783" r="1" b="3782"/>
          <a:stretch>
            <a:fillRect/>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2"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B08C6B7-9FE4-15CB-5C57-29CEB3292326}"/>
              </a:ext>
            </a:extLst>
          </p:cNvPr>
          <p:cNvPicPr>
            <a:picLocks noChangeAspect="1"/>
          </p:cNvPicPr>
          <p:nvPr/>
        </p:nvPicPr>
        <p:blipFill>
          <a:blip r:embed="rId3"/>
          <a:srcRect r="2" b="5973"/>
          <a:stretch>
            <a:fillRect/>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FC7BA9B0-5AA1-F3D5-AAA6-090F02A4C251}"/>
              </a:ext>
            </a:extLst>
          </p:cNvPr>
          <p:cNvSpPr>
            <a:spLocks noGrp="1"/>
          </p:cNvSpPr>
          <p:nvPr>
            <p:ph idx="1"/>
          </p:nvPr>
        </p:nvSpPr>
        <p:spPr>
          <a:xfrm>
            <a:off x="4654296" y="2706624"/>
            <a:ext cx="6894576" cy="3483864"/>
          </a:xfrm>
        </p:spPr>
        <p:txBody>
          <a:bodyPr>
            <a:normAutofit/>
          </a:bodyPr>
          <a:lstStyle/>
          <a:p>
            <a:r>
              <a:rPr lang="en-US" sz="1600" dirty="0">
                <a:latin typeface="Arial" panose="020B0604020202020204" pitchFamily="34" charset="0"/>
                <a:cs typeface="Arial" panose="020B0604020202020204" pitchFamily="34" charset="0"/>
              </a:rPr>
              <a:t>Influencers create trust and authenticity.</a:t>
            </a:r>
          </a:p>
          <a:p>
            <a:r>
              <a:rPr lang="en-US" sz="1600" dirty="0">
                <a:latin typeface="Arial" panose="020B0604020202020204" pitchFamily="34" charset="0"/>
                <a:cs typeface="Arial" panose="020B0604020202020204" pitchFamily="34" charset="0"/>
              </a:rPr>
              <a:t>Influencers provide targeted communications.</a:t>
            </a:r>
          </a:p>
          <a:p>
            <a:r>
              <a:rPr lang="en-US" sz="1600" dirty="0">
                <a:latin typeface="Arial" panose="020B0604020202020204" pitchFamily="34" charset="0"/>
                <a:cs typeface="Arial" panose="020B0604020202020204" pitchFamily="34" charset="0"/>
              </a:rPr>
              <a:t>Influencers drive engagement.</a:t>
            </a:r>
          </a:p>
          <a:p>
            <a:r>
              <a:rPr lang="en-US" sz="1600" dirty="0">
                <a:latin typeface="Arial" panose="020B0604020202020204" pitchFamily="34" charset="0"/>
                <a:cs typeface="Arial" panose="020B0604020202020204" pitchFamily="34" charset="0"/>
              </a:rPr>
              <a:t>Challenges exist such as scepticism and oversaturation.</a:t>
            </a:r>
          </a:p>
          <a:p>
            <a:r>
              <a:rPr lang="en-US" sz="1600" dirty="0">
                <a:latin typeface="Arial" panose="020B0604020202020204" pitchFamily="34" charset="0"/>
                <a:cs typeface="Arial" panose="020B0604020202020204" pitchFamily="34" charset="0"/>
              </a:rPr>
              <a:t>Gen Z responds to authenticity more than promotion.</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1464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FAB5FB-82E8-EC12-D585-F62437A5DF83}"/>
              </a:ext>
            </a:extLst>
          </p:cNvPr>
          <p:cNvSpPr>
            <a:spLocks noGrp="1"/>
          </p:cNvSpPr>
          <p:nvPr>
            <p:ph type="title"/>
          </p:nvPr>
        </p:nvSpPr>
        <p:spPr>
          <a:xfrm>
            <a:off x="572493" y="238539"/>
            <a:ext cx="11018520" cy="1434415"/>
          </a:xfrm>
        </p:spPr>
        <p:txBody>
          <a:bodyPr anchor="b">
            <a:normAutofit/>
          </a:bodyPr>
          <a:lstStyle/>
          <a:p>
            <a:r>
              <a:rPr lang="en-GB" sz="3200" dirty="0">
                <a:solidFill>
                  <a:schemeClr val="accent5">
                    <a:lumMod val="75000"/>
                  </a:schemeClr>
                </a:solidFill>
                <a:latin typeface="Arial Black" panose="020B0A04020102020204" pitchFamily="34" charset="0"/>
              </a:rPr>
              <a:t>Real Example &amp; Evaluation</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CCBC87-E900-7586-945D-16B6B47378F7}"/>
              </a:ext>
            </a:extLst>
          </p:cNvPr>
          <p:cNvSpPr>
            <a:spLocks noGrp="1"/>
          </p:cNvSpPr>
          <p:nvPr>
            <p:ph idx="1"/>
          </p:nvPr>
        </p:nvSpPr>
        <p:spPr>
          <a:xfrm>
            <a:off x="572492" y="2071316"/>
            <a:ext cx="7103165" cy="4119172"/>
          </a:xfrm>
        </p:spPr>
        <p:txBody>
          <a:bodyPr anchor="t">
            <a:normAutofit/>
          </a:bodyPr>
          <a:lstStyle/>
          <a:p>
            <a:r>
              <a:rPr lang="en-US" sz="1400" dirty="0">
                <a:latin typeface="Arial" panose="020B0604020202020204" pitchFamily="34" charset="0"/>
                <a:cs typeface="Arial" panose="020B0604020202020204" pitchFamily="34" charset="0"/>
              </a:rPr>
              <a:t>Case Study: La Roche-Posay “US Open” Campaign</a:t>
            </a:r>
          </a:p>
          <a:p>
            <a:r>
              <a:rPr lang="en-US" sz="1400" dirty="0">
                <a:latin typeface="Arial" panose="020B0604020202020204" pitchFamily="34" charset="0"/>
                <a:cs typeface="Arial" panose="020B0604020202020204" pitchFamily="34" charset="0"/>
              </a:rPr>
              <a:t>La Roche-Posay partnered with the US Open as its official sunscreen sponsor.</a:t>
            </a:r>
          </a:p>
          <a:p>
            <a:r>
              <a:rPr lang="en-US" sz="1400" dirty="0">
                <a:latin typeface="Arial" panose="020B0604020202020204" pitchFamily="34" charset="0"/>
                <a:cs typeface="Arial" panose="020B0604020202020204" pitchFamily="34" charset="0"/>
              </a:rPr>
              <a:t>They provided an interactive experience for consumers to scan their skin for sunshine damages.</a:t>
            </a:r>
          </a:p>
          <a:p>
            <a:r>
              <a:rPr lang="en-US" sz="1400" dirty="0">
                <a:latin typeface="Arial" panose="020B0604020202020204" pitchFamily="34" charset="0"/>
                <a:cs typeface="Arial" panose="020B0604020202020204" pitchFamily="34" charset="0"/>
              </a:rPr>
              <a:t>Just as La Roche-Posay used social media to educate and build trust among consumers (e.g., Jae Gurley posted authentic TikTok videos), other brands can learn from La Roche-Posay in using social media to create awareness of their products and services (Hugh Wilkie et al., 2022).</a:t>
            </a:r>
          </a:p>
          <a:p>
            <a:pPr marL="0" indent="0">
              <a:buNone/>
            </a:pPr>
            <a:r>
              <a:rPr lang="en-US" sz="1400" b="1" dirty="0">
                <a:solidFill>
                  <a:schemeClr val="accent5">
                    <a:lumMod val="75000"/>
                  </a:schemeClr>
                </a:solidFill>
                <a:latin typeface="Arial" panose="020B0604020202020204" pitchFamily="34" charset="0"/>
                <a:cs typeface="Arial" panose="020B0604020202020204" pitchFamily="34" charset="0"/>
              </a:rPr>
              <a:t>Strengths</a:t>
            </a:r>
          </a:p>
          <a:p>
            <a:r>
              <a:rPr lang="en-US" sz="1400" dirty="0">
                <a:latin typeface="Arial" panose="020B0604020202020204" pitchFamily="34" charset="0"/>
                <a:cs typeface="Arial" panose="020B0604020202020204" pitchFamily="34" charset="0"/>
              </a:rPr>
              <a:t>Very engaging and credible.</a:t>
            </a:r>
          </a:p>
          <a:p>
            <a:r>
              <a:rPr lang="en-US" sz="1400" dirty="0">
                <a:latin typeface="Arial" panose="020B0604020202020204" pitchFamily="34" charset="0"/>
                <a:cs typeface="Arial" panose="020B0604020202020204" pitchFamily="34" charset="0"/>
              </a:rPr>
              <a:t>Creates awareness through actual demonstrations of skin damage.</a:t>
            </a:r>
          </a:p>
          <a:p>
            <a:r>
              <a:rPr lang="en-US" sz="1400" dirty="0">
                <a:latin typeface="Arial" panose="020B0604020202020204" pitchFamily="34" charset="0"/>
                <a:cs typeface="Arial" panose="020B0604020202020204" pitchFamily="34" charset="0"/>
              </a:rPr>
              <a:t>Works when influencers use intangible means of creating awareness of their products.</a:t>
            </a:r>
          </a:p>
          <a:p>
            <a:r>
              <a:rPr lang="en-US" sz="1400" dirty="0">
                <a:latin typeface="Arial" panose="020B0604020202020204" pitchFamily="34" charset="0"/>
                <a:cs typeface="Arial" panose="020B0604020202020204" pitchFamily="34" charset="0"/>
              </a:rPr>
              <a:t>If the content is perceived as overly commercial, there may be a decrease in the level of trust consumers have (Szakal, 2022).</a:t>
            </a:r>
            <a:endParaRPr lang="en-GB"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BA0345F-3366-3AA2-43EB-B7D8C7594AB5}"/>
              </a:ext>
            </a:extLst>
          </p:cNvPr>
          <p:cNvPicPr>
            <a:picLocks noChangeAspect="1"/>
          </p:cNvPicPr>
          <p:nvPr/>
        </p:nvPicPr>
        <p:blipFill>
          <a:blip r:embed="rId2"/>
          <a:srcRect t="80" r="-1" b="5330"/>
          <a:stretch>
            <a:fillRect/>
          </a:stretch>
        </p:blipFill>
        <p:spPr>
          <a:xfrm>
            <a:off x="7675658" y="2093976"/>
            <a:ext cx="3941064" cy="4096512"/>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196901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CFEF1-4C03-C713-E02C-4EB0581EC216}"/>
              </a:ext>
            </a:extLst>
          </p:cNvPr>
          <p:cNvSpPr>
            <a:spLocks noGrp="1"/>
          </p:cNvSpPr>
          <p:nvPr>
            <p:ph type="title"/>
          </p:nvPr>
        </p:nvSpPr>
        <p:spPr>
          <a:xfrm>
            <a:off x="971156" y="365125"/>
            <a:ext cx="10382644" cy="1325563"/>
          </a:xfrm>
        </p:spPr>
        <p:txBody>
          <a:bodyPr>
            <a:normAutofit/>
          </a:bodyPr>
          <a:lstStyle/>
          <a:p>
            <a:r>
              <a:rPr lang="en-GB" sz="3200" dirty="0">
                <a:solidFill>
                  <a:schemeClr val="accent5">
                    <a:lumMod val="75000"/>
                  </a:schemeClr>
                </a:solidFill>
                <a:latin typeface="Arial Black" panose="020B0A04020102020204" pitchFamily="34" charset="0"/>
              </a:rPr>
              <a:t>References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04FE10-6CA7-F5C7-B22C-8A3E693849A8}"/>
              </a:ext>
            </a:extLst>
          </p:cNvPr>
          <p:cNvSpPr>
            <a:spLocks noGrp="1"/>
          </p:cNvSpPr>
          <p:nvPr>
            <p:ph idx="1"/>
          </p:nvPr>
        </p:nvSpPr>
        <p:spPr>
          <a:xfrm>
            <a:off x="838200" y="1929384"/>
            <a:ext cx="10515600" cy="4251960"/>
          </a:xfrm>
        </p:spPr>
        <p:txBody>
          <a:bodyPr>
            <a:normAutofit/>
          </a:bodyPr>
          <a:lstStyle/>
          <a:p>
            <a:r>
              <a:rPr lang="en-US" sz="1600" dirty="0" err="1">
                <a:latin typeface="Arial" panose="020B0604020202020204" pitchFamily="34" charset="0"/>
                <a:cs typeface="Arial" panose="020B0604020202020204" pitchFamily="34" charset="0"/>
              </a:rPr>
              <a:t>Bilovodska</a:t>
            </a:r>
            <a:r>
              <a:rPr lang="en-US" sz="1600" dirty="0">
                <a:latin typeface="Arial" panose="020B0604020202020204" pitchFamily="34" charset="0"/>
                <a:cs typeface="Arial" panose="020B0604020202020204" pitchFamily="34" charset="0"/>
              </a:rPr>
              <a:t>, O. and Kulik, D. (2020) </a:t>
            </a:r>
            <a:r>
              <a:rPr lang="en-US" sz="1600" i="1" dirty="0">
                <a:latin typeface="Arial" panose="020B0604020202020204" pitchFamily="34" charset="0"/>
                <a:cs typeface="Arial" panose="020B0604020202020204" pitchFamily="34" charset="0"/>
              </a:rPr>
              <a:t>Opinion leaders in influence marketing as innovative instrument of brand promotion and </a:t>
            </a:r>
            <a:r>
              <a:rPr lang="en-US" sz="1600" i="1" dirty="0" err="1">
                <a:latin typeface="Arial" panose="020B0604020202020204" pitchFamily="34" charset="0"/>
                <a:cs typeface="Arial" panose="020B0604020202020204" pitchFamily="34" charset="0"/>
              </a:rPr>
              <a:t>digitalisation</a:t>
            </a:r>
            <a:r>
              <a:rPr lang="en-US" sz="1600" i="1" dirty="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 International Marketing and Management of Innovations.</a:t>
            </a:r>
          </a:p>
          <a:p>
            <a:r>
              <a:rPr lang="en-US" sz="1600" dirty="0">
                <a:latin typeface="Arial" panose="020B0604020202020204" pitchFamily="34" charset="0"/>
                <a:cs typeface="Arial" panose="020B0604020202020204" pitchFamily="34" charset="0"/>
              </a:rPr>
              <a:t>Bosco, R.R. (2023) </a:t>
            </a:r>
            <a:r>
              <a:rPr lang="en-US" sz="1600" i="1" dirty="0">
                <a:latin typeface="Arial" panose="020B0604020202020204" pitchFamily="34" charset="0"/>
                <a:cs typeface="Arial" panose="020B0604020202020204" pitchFamily="34" charset="0"/>
              </a:rPr>
              <a:t>Role of Influencer Marketing to Gain Customer Loyalty in the New Age Marketing Process of International Businesses.</a:t>
            </a:r>
            <a:r>
              <a:rPr lang="en-US" sz="1600" dirty="0">
                <a:latin typeface="Arial" panose="020B0604020202020204" pitchFamily="34" charset="0"/>
                <a:cs typeface="Arial" panose="020B0604020202020204" pitchFamily="34" charset="0"/>
              </a:rPr>
              <a:t> Doctoral dissertation. Dublin: National College of Ireland.</a:t>
            </a:r>
          </a:p>
          <a:p>
            <a:r>
              <a:rPr lang="en-US" sz="1600" dirty="0">
                <a:latin typeface="Arial" panose="020B0604020202020204" pitchFamily="34" charset="0"/>
                <a:cs typeface="Arial" panose="020B0604020202020204" pitchFamily="34" charset="0"/>
              </a:rPr>
              <a:t>Hugh Wilkie, D.C., Dolan, R., Harrigan, P. and Gray, H. (2022) Influencer marketing effectiveness: the mechanisms that matter. </a:t>
            </a:r>
            <a:r>
              <a:rPr lang="en-US" sz="1600" i="1" dirty="0">
                <a:latin typeface="Arial" panose="020B0604020202020204" pitchFamily="34" charset="0"/>
                <a:cs typeface="Arial" panose="020B0604020202020204" pitchFamily="34" charset="0"/>
              </a:rPr>
              <a:t>European Journal of Marketing</a:t>
            </a:r>
            <a:r>
              <a:rPr lang="en-US" sz="1600" dirty="0">
                <a:latin typeface="Arial" panose="020B0604020202020204" pitchFamily="34" charset="0"/>
                <a:cs typeface="Arial" panose="020B0604020202020204" pitchFamily="34" charset="0"/>
              </a:rPr>
              <a:t>, 56(12), pp. 3485–3515.</a:t>
            </a:r>
          </a:p>
          <a:p>
            <a:r>
              <a:rPr lang="en-US" sz="1600" dirty="0">
                <a:latin typeface="Arial" panose="020B0604020202020204" pitchFamily="34" charset="0"/>
                <a:cs typeface="Arial" panose="020B0604020202020204" pitchFamily="34" charset="0"/>
              </a:rPr>
              <a:t>Leung, F.F., Guo, L., Kim, A. and Xie, Y. (2022) Influencer marketing effectiveness. </a:t>
            </a:r>
            <a:r>
              <a:rPr lang="en-US" sz="1600" i="1" dirty="0">
                <a:latin typeface="Arial" panose="020B0604020202020204" pitchFamily="34" charset="0"/>
                <a:cs typeface="Arial" panose="020B0604020202020204" pitchFamily="34" charset="0"/>
              </a:rPr>
              <a:t>Journal of Marketing</a:t>
            </a:r>
            <a:r>
              <a:rPr lang="en-US" sz="1600" dirty="0">
                <a:latin typeface="Arial" panose="020B0604020202020204" pitchFamily="34" charset="0"/>
                <a:cs typeface="Arial" panose="020B0604020202020204" pitchFamily="34" charset="0"/>
              </a:rPr>
              <a:t>, 86(6), pp. 93–115.</a:t>
            </a:r>
          </a:p>
          <a:p>
            <a:r>
              <a:rPr lang="en-US" sz="1600" dirty="0">
                <a:latin typeface="Arial" panose="020B0604020202020204" pitchFamily="34" charset="0"/>
                <a:cs typeface="Arial" panose="020B0604020202020204" pitchFamily="34" charset="0"/>
              </a:rPr>
              <a:t>Liu, H. (2024) </a:t>
            </a:r>
            <a:r>
              <a:rPr lang="en-US" sz="1600" i="1" dirty="0">
                <a:latin typeface="Arial" panose="020B0604020202020204" pitchFamily="34" charset="0"/>
                <a:cs typeface="Arial" panose="020B0604020202020204" pitchFamily="34" charset="0"/>
              </a:rPr>
              <a:t>Strategies and effectiveness analysis of modern marketing methods. A comparative study based on influencer marketing and traditional advertising marketing</a:t>
            </a:r>
            <a:r>
              <a:rPr lang="en-US" sz="1600" dirty="0">
                <a:latin typeface="Arial" panose="020B0604020202020204" pitchFamily="34" charset="0"/>
                <a:cs typeface="Arial" panose="020B0604020202020204" pitchFamily="34" charset="0"/>
              </a:rPr>
              <a:t>. SHS Web of Conferences, 207, p. 02008.</a:t>
            </a:r>
          </a:p>
          <a:p>
            <a:r>
              <a:rPr lang="en-US" sz="1600" dirty="0" err="1">
                <a:latin typeface="Arial" panose="020B0604020202020204" pitchFamily="34" charset="0"/>
                <a:cs typeface="Arial" panose="020B0604020202020204" pitchFamily="34" charset="0"/>
              </a:rPr>
              <a:t>Nadanyiova</a:t>
            </a:r>
            <a:r>
              <a:rPr lang="en-US" sz="1600" dirty="0">
                <a:latin typeface="Arial" panose="020B0604020202020204" pitchFamily="34" charset="0"/>
                <a:cs typeface="Arial" panose="020B0604020202020204" pitchFamily="34" charset="0"/>
              </a:rPr>
              <a:t>, M. and </a:t>
            </a:r>
            <a:r>
              <a:rPr lang="en-US" sz="1600" dirty="0" err="1">
                <a:latin typeface="Arial" panose="020B0604020202020204" pitchFamily="34" charset="0"/>
                <a:cs typeface="Arial" panose="020B0604020202020204" pitchFamily="34" charset="0"/>
              </a:rPr>
              <a:t>Sujanska</a:t>
            </a:r>
            <a:r>
              <a:rPr lang="en-US" sz="1600" dirty="0">
                <a:latin typeface="Arial" panose="020B0604020202020204" pitchFamily="34" charset="0"/>
                <a:cs typeface="Arial" panose="020B0604020202020204" pitchFamily="34" charset="0"/>
              </a:rPr>
              <a:t>, L. (2023) </a:t>
            </a:r>
            <a:r>
              <a:rPr lang="en-US" sz="1600" i="1" dirty="0">
                <a:latin typeface="Arial" panose="020B0604020202020204" pitchFamily="34" charset="0"/>
                <a:cs typeface="Arial" panose="020B0604020202020204" pitchFamily="34" charset="0"/>
              </a:rPr>
              <a:t>The impact of influencer marketing on the decision-making process of Generation Z. Economics and Culture,</a:t>
            </a:r>
            <a:r>
              <a:rPr lang="en-US" sz="1600" dirty="0">
                <a:latin typeface="Arial" panose="020B0604020202020204" pitchFamily="34" charset="0"/>
                <a:cs typeface="Arial" panose="020B0604020202020204" pitchFamily="34" charset="0"/>
              </a:rPr>
              <a:t> 20(1), pp. 68–76.Szakal, A.C. (2022) Influencer marketing. Bulletin of the Transilvania University of Brasov. Series V: Economic Sciences, pp. 51–56.</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14267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169</TotalTime>
  <Words>522</Words>
  <PresentationFormat>Widescreen</PresentationFormat>
  <Paragraphs>27</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Arial Black</vt:lpstr>
      <vt:lpstr>Office Theme</vt:lpstr>
      <vt:lpstr>The Role of Influencer on Modern Marketing </vt:lpstr>
      <vt:lpstr>Introduction: Role of Influencer in Marketing</vt:lpstr>
      <vt:lpstr>Key Research Findings</vt:lpstr>
      <vt:lpstr>Real Example &amp; Evaluation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2025-11-25T16:22:34Z</dcterms:created>
  <dcterms:modified xsi:type="dcterms:W3CDTF">2025-11-25T19:12:12Z</dcterms:modified>
</cp:coreProperties>
</file>