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300" r:id="rId3"/>
    <p:sldId id="279" r:id="rId4"/>
    <p:sldId id="280" r:id="rId5"/>
    <p:sldId id="281" r:id="rId6"/>
    <p:sldId id="282" r:id="rId7"/>
    <p:sldId id="283" r:id="rId8"/>
    <p:sldId id="284" r:id="rId9"/>
    <p:sldId id="285" r:id="rId10"/>
    <p:sldId id="286" r:id="rId11"/>
    <p:sldId id="287" r:id="rId12"/>
    <p:sldId id="288" r:id="rId13"/>
    <p:sldId id="289" r:id="rId14"/>
    <p:sldId id="290" r:id="rId15"/>
    <p:sldId id="301" r:id="rId16"/>
    <p:sldId id="291" r:id="rId17"/>
    <p:sldId id="292" r:id="rId18"/>
    <p:sldId id="293" r:id="rId19"/>
    <p:sldId id="294" r:id="rId20"/>
    <p:sldId id="295" r:id="rId21"/>
    <p:sldId id="296" r:id="rId22"/>
    <p:sldId id="297" r:id="rId23"/>
    <p:sldId id="299"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8328" autoAdjust="0"/>
    <p:restoredTop sz="95794" autoAdjust="0"/>
  </p:normalViewPr>
  <p:slideViewPr>
    <p:cSldViewPr>
      <p:cViewPr varScale="1">
        <p:scale>
          <a:sx n="111" d="100"/>
          <a:sy n="111" d="100"/>
        </p:scale>
        <p:origin x="472"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05/01/2024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05/01/2024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05/01/2024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05/01/2024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05/01/2024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05/01/2024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05/01/2024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05/01/2024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05/01/2024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05/01/2024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05/01/2024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05/01/2024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  Core Principles </a:t>
            </a:r>
            <a:r>
              <a:rPr lang="en-GB" altLang="en-US" b="1"/>
              <a:t>of Management</a:t>
            </a:r>
            <a:br>
              <a:rPr lang="en-GB" altLang="en-US" b="1" dirty="0"/>
            </a:br>
            <a:br>
              <a:rPr lang="en-GB" altLang="en-US" b="1" dirty="0"/>
            </a:br>
            <a:r>
              <a:rPr lang="en-GB" altLang="en-US" b="1" dirty="0"/>
              <a:t>     LCBB4008</a:t>
            </a:r>
            <a:br>
              <a:rPr lang="en-GB" altLang="en-US" dirty="0"/>
            </a:br>
            <a:br>
              <a:rPr lang="en-GB" altLang="en-US" dirty="0"/>
            </a:br>
            <a:br>
              <a:rPr lang="en-GB" altLang="en-US" sz="3600" dirty="0"/>
            </a:br>
            <a:r>
              <a:rPr lang="en-GB" altLang="en-US" sz="3600" dirty="0"/>
              <a:t>						</a:t>
            </a:r>
            <a:r>
              <a:rPr lang="en-GB" altLang="en-US" sz="2400" b="1"/>
              <a:t>Week 2 </a:t>
            </a:r>
            <a:r>
              <a:rPr lang="en-GB" altLang="en-US" sz="2400" b="1" dirty="0"/>
              <a:t>– </a:t>
            </a:r>
            <a:r>
              <a:rPr lang="en-GB" altLang="en-US" sz="2400" b="1"/>
              <a:t>Session </a:t>
            </a:r>
            <a:r>
              <a:rPr lang="en-GB" altLang="en-US" sz="2400" b="1" dirty="0"/>
              <a:t>2</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3D7A0-FE3F-19B8-56D7-60D60EE785C3}"/>
              </a:ext>
            </a:extLst>
          </p:cNvPr>
          <p:cNvSpPr>
            <a:spLocks noGrp="1"/>
          </p:cNvSpPr>
          <p:nvPr>
            <p:ph type="title"/>
          </p:nvPr>
        </p:nvSpPr>
        <p:spPr/>
        <p:txBody>
          <a:bodyPr/>
          <a:lstStyle/>
          <a:p>
            <a:r>
              <a:rPr lang="en-US" sz="3600" b="1" dirty="0"/>
              <a:t>Objectives</a:t>
            </a:r>
            <a:endParaRPr lang="en-US" sz="3600" dirty="0"/>
          </a:p>
        </p:txBody>
      </p:sp>
      <p:sp>
        <p:nvSpPr>
          <p:cNvPr id="3" name="Content Placeholder 2">
            <a:extLst>
              <a:ext uri="{FF2B5EF4-FFF2-40B4-BE49-F238E27FC236}">
                <a16:creationId xmlns:a16="http://schemas.microsoft.com/office/drawing/2014/main" id="{A06ED4EF-FF35-2DD6-085B-3E80152C6CF7}"/>
              </a:ext>
            </a:extLst>
          </p:cNvPr>
          <p:cNvSpPr>
            <a:spLocks noGrp="1"/>
          </p:cNvSpPr>
          <p:nvPr>
            <p:ph sz="half" idx="1"/>
          </p:nvPr>
        </p:nvSpPr>
        <p:spPr/>
        <p:txBody>
          <a:bodyPr/>
          <a:lstStyle/>
          <a:p>
            <a:r>
              <a:rPr lang="en-US" sz="2000" dirty="0"/>
              <a:t>Principles of management</a:t>
            </a:r>
          </a:p>
          <a:p>
            <a:r>
              <a:rPr lang="en-US" sz="2000" dirty="0"/>
              <a:t>Importance of principles of management</a:t>
            </a:r>
          </a:p>
          <a:p>
            <a:r>
              <a:rPr lang="en-US" sz="2000" dirty="0"/>
              <a:t>14 Principles of Management by Henry Fayol</a:t>
            </a:r>
          </a:p>
          <a:p>
            <a:pPr lvl="1"/>
            <a:r>
              <a:rPr lang="en-US" sz="1600" dirty="0"/>
              <a:t>Division of work</a:t>
            </a:r>
          </a:p>
          <a:p>
            <a:pPr lvl="1"/>
            <a:r>
              <a:rPr lang="en-US" sz="1600" dirty="0"/>
              <a:t>Authority and Responsibility </a:t>
            </a:r>
          </a:p>
          <a:p>
            <a:pPr lvl="1"/>
            <a:r>
              <a:rPr lang="en-US" sz="1600" dirty="0"/>
              <a:t>Discipline</a:t>
            </a:r>
          </a:p>
          <a:p>
            <a:pPr lvl="1"/>
            <a:r>
              <a:rPr lang="en-US" sz="1600" dirty="0"/>
              <a:t>Unity of Command</a:t>
            </a:r>
          </a:p>
          <a:p>
            <a:pPr lvl="1"/>
            <a:r>
              <a:rPr lang="en-US" sz="1600" dirty="0"/>
              <a:t>Unity of Direction </a:t>
            </a:r>
          </a:p>
          <a:p>
            <a:pPr lvl="1"/>
            <a:r>
              <a:rPr lang="en-US" sz="1600" dirty="0"/>
              <a:t>Subordination of individual interest to general interest</a:t>
            </a:r>
          </a:p>
          <a:p>
            <a:pPr lvl="1"/>
            <a:r>
              <a:rPr lang="en-US" sz="1600" dirty="0"/>
              <a:t>Remuneration of employees</a:t>
            </a:r>
          </a:p>
        </p:txBody>
      </p:sp>
      <p:sp>
        <p:nvSpPr>
          <p:cNvPr id="4" name="Content Placeholder 3">
            <a:extLst>
              <a:ext uri="{FF2B5EF4-FFF2-40B4-BE49-F238E27FC236}">
                <a16:creationId xmlns:a16="http://schemas.microsoft.com/office/drawing/2014/main" id="{E6BE576B-2D65-513A-12C5-CCF0FF345FC9}"/>
              </a:ext>
            </a:extLst>
          </p:cNvPr>
          <p:cNvSpPr>
            <a:spLocks noGrp="1"/>
          </p:cNvSpPr>
          <p:nvPr>
            <p:ph sz="half" idx="2"/>
          </p:nvPr>
        </p:nvSpPr>
        <p:spPr/>
        <p:txBody>
          <a:bodyPr/>
          <a:lstStyle/>
          <a:p>
            <a:pPr lvl="1"/>
            <a:r>
              <a:rPr lang="en-US" sz="1600" dirty="0"/>
              <a:t>Centralization and decentralization</a:t>
            </a:r>
          </a:p>
          <a:p>
            <a:pPr lvl="1"/>
            <a:r>
              <a:rPr lang="en-US" sz="1600" dirty="0"/>
              <a:t>Scalar chain </a:t>
            </a:r>
          </a:p>
          <a:p>
            <a:pPr lvl="1"/>
            <a:r>
              <a:rPr lang="en-US" sz="1600" dirty="0"/>
              <a:t>Order</a:t>
            </a:r>
          </a:p>
          <a:p>
            <a:pPr lvl="1"/>
            <a:r>
              <a:rPr lang="en-US" sz="1600" dirty="0"/>
              <a:t>Equity</a:t>
            </a:r>
          </a:p>
          <a:p>
            <a:pPr lvl="1"/>
            <a:r>
              <a:rPr lang="en-US" sz="1600" dirty="0"/>
              <a:t>Stability of Personnel</a:t>
            </a:r>
          </a:p>
          <a:p>
            <a:pPr lvl="1"/>
            <a:r>
              <a:rPr lang="en-US" sz="1600" dirty="0"/>
              <a:t>Initiative</a:t>
            </a:r>
          </a:p>
          <a:p>
            <a:pPr lvl="1"/>
            <a:r>
              <a:rPr lang="en-US" sz="1600" dirty="0"/>
              <a:t>Esprit du corps</a:t>
            </a:r>
          </a:p>
          <a:p>
            <a:pPr lvl="1"/>
            <a:endParaRPr lang="en-US" dirty="0"/>
          </a:p>
        </p:txBody>
      </p:sp>
      <p:sp>
        <p:nvSpPr>
          <p:cNvPr id="5" name="Date Placeholder 4">
            <a:extLst>
              <a:ext uri="{FF2B5EF4-FFF2-40B4-BE49-F238E27FC236}">
                <a16:creationId xmlns:a16="http://schemas.microsoft.com/office/drawing/2014/main" id="{C1D9129A-60FF-F6FD-BA8B-7AF51991BEFD}"/>
              </a:ext>
            </a:extLst>
          </p:cNvPr>
          <p:cNvSpPr>
            <a:spLocks noGrp="1"/>
          </p:cNvSpPr>
          <p:nvPr>
            <p:ph type="dt" sz="half" idx="10"/>
          </p:nvPr>
        </p:nvSpPr>
        <p:spPr/>
        <p:txBody>
          <a:bodyPr/>
          <a:lstStyle/>
          <a:p>
            <a:pPr>
              <a:defRPr/>
            </a:pPr>
            <a:fld id="{BF591E8F-CD29-C540-B878-55AA4FEAB1B9}" type="datetime1">
              <a:rPr lang="en-GB" altLang="en-US" smtClean="0"/>
              <a:pPr>
                <a:defRPr/>
              </a:pPr>
              <a:t>05/01/2024</a:t>
            </a:fld>
            <a:endParaRPr lang="en-GB" altLang="en-US"/>
          </a:p>
        </p:txBody>
      </p:sp>
      <p:sp>
        <p:nvSpPr>
          <p:cNvPr id="6" name="Slide Number Placeholder 5">
            <a:extLst>
              <a:ext uri="{FF2B5EF4-FFF2-40B4-BE49-F238E27FC236}">
                <a16:creationId xmlns:a16="http://schemas.microsoft.com/office/drawing/2014/main" id="{3C9B87B3-0078-C053-5266-5E31C640EAC1}"/>
              </a:ext>
            </a:extLst>
          </p:cNvPr>
          <p:cNvSpPr>
            <a:spLocks noGrp="1"/>
          </p:cNvSpPr>
          <p:nvPr>
            <p:ph type="sldNum" sz="quarter" idx="11"/>
          </p:nvPr>
        </p:nvSpPr>
        <p:spPr/>
        <p:txBody>
          <a:bodyPr/>
          <a:lstStyle/>
          <a:p>
            <a:pPr>
              <a:defRPr/>
            </a:pPr>
            <a:fld id="{028E0E42-E21B-EE45-9B68-F25F6BC41901}" type="slidenum">
              <a:rPr lang="en-GB" altLang="en-US" smtClean="0"/>
              <a:pPr>
                <a:defRPr/>
              </a:pPr>
              <a:t>2</a:t>
            </a:fld>
            <a:endParaRPr lang="en-GB" altLang="en-US"/>
          </a:p>
        </p:txBody>
      </p:sp>
    </p:spTree>
    <p:extLst>
      <p:ext uri="{BB962C8B-B14F-4D97-AF65-F5344CB8AC3E}">
        <p14:creationId xmlns:p14="http://schemas.microsoft.com/office/powerpoint/2010/main" val="2461173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8223A-09E3-7EC9-2BE1-DBABDBB34932}"/>
              </a:ext>
            </a:extLst>
          </p:cNvPr>
          <p:cNvSpPr>
            <a:spLocks noGrp="1"/>
          </p:cNvSpPr>
          <p:nvPr>
            <p:ph type="title"/>
          </p:nvPr>
        </p:nvSpPr>
        <p:spPr>
          <a:xfrm>
            <a:off x="457200" y="273050"/>
            <a:ext cx="3008313" cy="1162050"/>
          </a:xfrm>
        </p:spPr>
        <p:txBody>
          <a:bodyPr wrap="square" anchor="b">
            <a:normAutofit fontScale="90000"/>
          </a:bodyPr>
          <a:lstStyle/>
          <a:p>
            <a:r>
              <a:rPr lang="en-US" sz="3600" b="1" dirty="0"/>
              <a:t>Principles of Management</a:t>
            </a:r>
          </a:p>
        </p:txBody>
      </p:sp>
      <p:pic>
        <p:nvPicPr>
          <p:cNvPr id="6" name="Picture 2" descr="9 Guiding Principles for your Association Data Strategy - Cimatri">
            <a:extLst>
              <a:ext uri="{FF2B5EF4-FFF2-40B4-BE49-F238E27FC236}">
                <a16:creationId xmlns:a16="http://schemas.microsoft.com/office/drawing/2014/main" id="{A826C317-E762-A8B8-A36F-B41422CA9A4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32250" y="29768"/>
            <a:ext cx="5111750" cy="566124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37AC156-E544-757B-F7A8-C29298967EA6}"/>
              </a:ext>
            </a:extLst>
          </p:cNvPr>
          <p:cNvSpPr>
            <a:spLocks noGrp="1"/>
          </p:cNvSpPr>
          <p:nvPr>
            <p:ph type="body" sz="half" idx="2"/>
          </p:nvPr>
        </p:nvSpPr>
        <p:spPr>
          <a:xfrm>
            <a:off x="457200" y="1703365"/>
            <a:ext cx="3008313" cy="4029891"/>
          </a:xfrm>
        </p:spPr>
        <p:txBody>
          <a:bodyPr wrap="square" anchor="t">
            <a:normAutofit/>
          </a:bodyPr>
          <a:lstStyle/>
          <a:p>
            <a:r>
              <a:rPr lang="en-US" sz="2400" dirty="0"/>
              <a:t>Any management principle is a broad and universally applicable concept that guides decision-making and implementation.</a:t>
            </a:r>
          </a:p>
        </p:txBody>
      </p:sp>
      <p:sp>
        <p:nvSpPr>
          <p:cNvPr id="4" name="Date Placeholder 3">
            <a:extLst>
              <a:ext uri="{FF2B5EF4-FFF2-40B4-BE49-F238E27FC236}">
                <a16:creationId xmlns:a16="http://schemas.microsoft.com/office/drawing/2014/main" id="{A846BDD5-8BBE-8A4E-3495-063E83C42EF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05/01/2024</a:t>
            </a:fld>
            <a:endParaRPr lang="en-GB" altLang="en-US" sz="900"/>
          </a:p>
        </p:txBody>
      </p:sp>
      <p:sp>
        <p:nvSpPr>
          <p:cNvPr id="5" name="Slide Number Placeholder 4">
            <a:extLst>
              <a:ext uri="{FF2B5EF4-FFF2-40B4-BE49-F238E27FC236}">
                <a16:creationId xmlns:a16="http://schemas.microsoft.com/office/drawing/2014/main" id="{9DCEB4B3-61EF-B2A3-F336-B1830A38963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41121053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0CD5F-9F97-1738-EB9E-C11767CE0F9F}"/>
              </a:ext>
            </a:extLst>
          </p:cNvPr>
          <p:cNvSpPr>
            <a:spLocks noGrp="1"/>
          </p:cNvSpPr>
          <p:nvPr>
            <p:ph type="title"/>
          </p:nvPr>
        </p:nvSpPr>
        <p:spPr/>
        <p:txBody>
          <a:bodyPr/>
          <a:lstStyle/>
          <a:p>
            <a:r>
              <a:rPr lang="en-US" sz="3600" b="1" dirty="0"/>
              <a:t>Importance of Principles of Management</a:t>
            </a:r>
          </a:p>
        </p:txBody>
      </p:sp>
      <p:sp>
        <p:nvSpPr>
          <p:cNvPr id="3" name="Content Placeholder 2">
            <a:extLst>
              <a:ext uri="{FF2B5EF4-FFF2-40B4-BE49-F238E27FC236}">
                <a16:creationId xmlns:a16="http://schemas.microsoft.com/office/drawing/2014/main" id="{4B35D4D8-09DD-44E2-CE3A-5C1CB4AE5629}"/>
              </a:ext>
            </a:extLst>
          </p:cNvPr>
          <p:cNvSpPr>
            <a:spLocks noGrp="1"/>
          </p:cNvSpPr>
          <p:nvPr>
            <p:ph idx="1"/>
          </p:nvPr>
        </p:nvSpPr>
        <p:spPr/>
        <p:txBody>
          <a:bodyPr/>
          <a:lstStyle/>
          <a:p>
            <a:r>
              <a:rPr lang="en-US" sz="2400" dirty="0"/>
              <a:t>The decision-making process varies among individuals and organizations, and principles provide a guiding structure rather than a rigid set of rules.</a:t>
            </a:r>
          </a:p>
        </p:txBody>
      </p:sp>
      <p:sp>
        <p:nvSpPr>
          <p:cNvPr id="4" name="Date Placeholder 3">
            <a:extLst>
              <a:ext uri="{FF2B5EF4-FFF2-40B4-BE49-F238E27FC236}">
                <a16:creationId xmlns:a16="http://schemas.microsoft.com/office/drawing/2014/main" id="{D526B878-3416-FA74-9D42-876249CD5CD9}"/>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8B805813-A80E-0E80-14FC-DAAD134F7B12}"/>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148792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AF62B-0350-43CC-2679-0A5CD358362F}"/>
              </a:ext>
            </a:extLst>
          </p:cNvPr>
          <p:cNvSpPr>
            <a:spLocks noGrp="1"/>
          </p:cNvSpPr>
          <p:nvPr>
            <p:ph type="title"/>
          </p:nvPr>
        </p:nvSpPr>
        <p:spPr/>
        <p:txBody>
          <a:bodyPr/>
          <a:lstStyle/>
          <a:p>
            <a:r>
              <a:rPr lang="en-US" sz="3600" b="1" dirty="0"/>
              <a:t>14 Principles of Management by Henry Fayol</a:t>
            </a:r>
          </a:p>
        </p:txBody>
      </p:sp>
      <p:sp>
        <p:nvSpPr>
          <p:cNvPr id="3" name="Content Placeholder 2">
            <a:extLst>
              <a:ext uri="{FF2B5EF4-FFF2-40B4-BE49-F238E27FC236}">
                <a16:creationId xmlns:a16="http://schemas.microsoft.com/office/drawing/2014/main" id="{BDCCD932-1A99-BB60-38DE-2B4BF0AF414E}"/>
              </a:ext>
            </a:extLst>
          </p:cNvPr>
          <p:cNvSpPr>
            <a:spLocks noGrp="1"/>
          </p:cNvSpPr>
          <p:nvPr>
            <p:ph idx="1"/>
          </p:nvPr>
        </p:nvSpPr>
        <p:spPr/>
        <p:txBody>
          <a:bodyPr/>
          <a:lstStyle/>
          <a:p>
            <a:pPr algn="l"/>
            <a:r>
              <a:rPr lang="en-GB" sz="2400" b="1" i="0" dirty="0">
                <a:solidFill>
                  <a:srgbClr val="000000"/>
                </a:solidFill>
                <a:effectLst/>
              </a:rPr>
              <a:t>Henry Fayol </a:t>
            </a:r>
            <a:r>
              <a:rPr lang="en-GB" sz="2400" b="0" i="0" dirty="0">
                <a:solidFill>
                  <a:srgbClr val="000000"/>
                </a:solidFill>
                <a:effectLst/>
              </a:rPr>
              <a:t>is considered a significant figure in management studies due to his pioneering contributions to the field of management theory and practice. </a:t>
            </a:r>
          </a:p>
          <a:p>
            <a:pPr algn="l"/>
            <a:r>
              <a:rPr lang="en-GB" sz="2400" dirty="0">
                <a:solidFill>
                  <a:srgbClr val="000000"/>
                </a:solidFill>
              </a:rPr>
              <a:t>He began his working life as a young mining engineer at the age of 19, and spend his entire life working for the same company rising to managing director at the age of 47.</a:t>
            </a:r>
            <a:endParaRPr lang="en-GB" sz="2400" b="0" i="0" dirty="0">
              <a:solidFill>
                <a:srgbClr val="000000"/>
              </a:solidFill>
              <a:effectLst/>
            </a:endParaRPr>
          </a:p>
          <a:p>
            <a:pPr algn="l"/>
            <a:r>
              <a:rPr lang="en-GB" sz="2400" b="1" i="0" dirty="0">
                <a:solidFill>
                  <a:srgbClr val="000000"/>
                </a:solidFill>
                <a:effectLst/>
              </a:rPr>
              <a:t>Henry Fayol </a:t>
            </a:r>
            <a:r>
              <a:rPr lang="en-GB" sz="2400" b="0" i="0" dirty="0">
                <a:solidFill>
                  <a:srgbClr val="000000"/>
                </a:solidFill>
                <a:effectLst/>
              </a:rPr>
              <a:t>identified the 14 principles of management, which serve as fundamental guidelines for effective management. </a:t>
            </a:r>
            <a:endParaRPr lang="en-US" dirty="0"/>
          </a:p>
        </p:txBody>
      </p:sp>
      <p:sp>
        <p:nvSpPr>
          <p:cNvPr id="4" name="Date Placeholder 3">
            <a:extLst>
              <a:ext uri="{FF2B5EF4-FFF2-40B4-BE49-F238E27FC236}">
                <a16:creationId xmlns:a16="http://schemas.microsoft.com/office/drawing/2014/main" id="{1F71CD9A-3D35-2A51-70DC-A4F3F2C2309A}"/>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DB01E3AC-F145-744E-73D9-33C99034E56B}"/>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670144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A7A7A-4BFD-E65E-EEAE-828502EFBB1F}"/>
              </a:ext>
            </a:extLst>
          </p:cNvPr>
          <p:cNvSpPr>
            <a:spLocks noGrp="1"/>
          </p:cNvSpPr>
          <p:nvPr>
            <p:ph type="title"/>
          </p:nvPr>
        </p:nvSpPr>
        <p:spPr/>
        <p:txBody>
          <a:bodyPr/>
          <a:lstStyle/>
          <a:p>
            <a:r>
              <a:rPr lang="en-US" sz="3600" b="1" dirty="0"/>
              <a:t>14 Principles of Management by Henry Fayol</a:t>
            </a:r>
            <a:endParaRPr lang="en-US" sz="3600" dirty="0"/>
          </a:p>
        </p:txBody>
      </p:sp>
      <p:pic>
        <p:nvPicPr>
          <p:cNvPr id="7" name="Content Placeholder 6" descr="A diagram of a diagram&#10;&#10;Description automatically generated">
            <a:extLst>
              <a:ext uri="{FF2B5EF4-FFF2-40B4-BE49-F238E27FC236}">
                <a16:creationId xmlns:a16="http://schemas.microsoft.com/office/drawing/2014/main" id="{8E56E48D-5B5E-F739-619B-71827AAF772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87624" y="1600200"/>
            <a:ext cx="6495719" cy="3916363"/>
          </a:xfrm>
        </p:spPr>
      </p:pic>
      <p:sp>
        <p:nvSpPr>
          <p:cNvPr id="4" name="Date Placeholder 3">
            <a:extLst>
              <a:ext uri="{FF2B5EF4-FFF2-40B4-BE49-F238E27FC236}">
                <a16:creationId xmlns:a16="http://schemas.microsoft.com/office/drawing/2014/main" id="{98DD1BE9-A89C-E6FD-8238-DA4A4BAB0964}"/>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53AF4AF4-1A56-7017-FC27-2DA1BDF7366B}"/>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26134372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7CE0E-9F1D-4833-3738-C386EEC43354}"/>
              </a:ext>
            </a:extLst>
          </p:cNvPr>
          <p:cNvSpPr>
            <a:spLocks noGrp="1"/>
          </p:cNvSpPr>
          <p:nvPr>
            <p:ph type="title"/>
          </p:nvPr>
        </p:nvSpPr>
        <p:spPr/>
        <p:txBody>
          <a:bodyPr/>
          <a:lstStyle/>
          <a:p>
            <a:r>
              <a:rPr lang="en-US" sz="3600" b="1" dirty="0"/>
              <a:t>1. Division of Work</a:t>
            </a:r>
          </a:p>
        </p:txBody>
      </p:sp>
      <p:sp>
        <p:nvSpPr>
          <p:cNvPr id="3" name="Content Placeholder 2">
            <a:extLst>
              <a:ext uri="{FF2B5EF4-FFF2-40B4-BE49-F238E27FC236}">
                <a16:creationId xmlns:a16="http://schemas.microsoft.com/office/drawing/2014/main" id="{7553AE37-8648-4443-C0DB-5D2E69EFBBCF}"/>
              </a:ext>
            </a:extLst>
          </p:cNvPr>
          <p:cNvSpPr>
            <a:spLocks noGrp="1"/>
          </p:cNvSpPr>
          <p:nvPr>
            <p:ph idx="1"/>
          </p:nvPr>
        </p:nvSpPr>
        <p:spPr/>
        <p:txBody>
          <a:bodyPr/>
          <a:lstStyle/>
          <a:p>
            <a:r>
              <a:rPr lang="en-US" sz="2400" b="1" dirty="0"/>
              <a:t>Division of work </a:t>
            </a:r>
            <a:r>
              <a:rPr lang="en-US" sz="2400" dirty="0"/>
              <a:t>means assigning specific tasks to individuals based on their skills and expertise to enhance efficiency and productivity in organizations.</a:t>
            </a:r>
          </a:p>
          <a:p>
            <a:r>
              <a:rPr lang="en-US" sz="2400" b="1" dirty="0"/>
              <a:t>Example: </a:t>
            </a:r>
            <a:r>
              <a:rPr lang="en-US" sz="2400" dirty="0"/>
              <a:t>In a manufacturing company, tasks are divided among workers on an assembly line. Each worker specializes in a specific aspect of production, leading to increased efficiency and expertise.</a:t>
            </a:r>
            <a:endParaRPr lang="en-US" dirty="0"/>
          </a:p>
        </p:txBody>
      </p:sp>
      <p:sp>
        <p:nvSpPr>
          <p:cNvPr id="4" name="Date Placeholder 3">
            <a:extLst>
              <a:ext uri="{FF2B5EF4-FFF2-40B4-BE49-F238E27FC236}">
                <a16:creationId xmlns:a16="http://schemas.microsoft.com/office/drawing/2014/main" id="{C4FC5013-1703-09D9-F7E2-6376AC618930}"/>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4B109CE4-C3D9-8632-B661-1EEA53FDD9F7}"/>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7740786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466FE-E073-3F8C-A3F6-D14CD15B0E37}"/>
              </a:ext>
            </a:extLst>
          </p:cNvPr>
          <p:cNvSpPr>
            <a:spLocks noGrp="1"/>
          </p:cNvSpPr>
          <p:nvPr>
            <p:ph type="title"/>
          </p:nvPr>
        </p:nvSpPr>
        <p:spPr/>
        <p:txBody>
          <a:bodyPr/>
          <a:lstStyle/>
          <a:p>
            <a:r>
              <a:rPr lang="en-US" sz="3600" b="1" dirty="0"/>
              <a:t>2. Authority and Responsibility</a:t>
            </a:r>
          </a:p>
        </p:txBody>
      </p:sp>
      <p:sp>
        <p:nvSpPr>
          <p:cNvPr id="3" name="Content Placeholder 2">
            <a:extLst>
              <a:ext uri="{FF2B5EF4-FFF2-40B4-BE49-F238E27FC236}">
                <a16:creationId xmlns:a16="http://schemas.microsoft.com/office/drawing/2014/main" id="{ECCE498D-3251-A47E-C9C3-57F16E09B159}"/>
              </a:ext>
            </a:extLst>
          </p:cNvPr>
          <p:cNvSpPr>
            <a:spLocks noGrp="1"/>
          </p:cNvSpPr>
          <p:nvPr>
            <p:ph idx="1"/>
          </p:nvPr>
        </p:nvSpPr>
        <p:spPr/>
        <p:txBody>
          <a:bodyPr/>
          <a:lstStyle/>
          <a:p>
            <a:r>
              <a:rPr lang="en-US" sz="2400" dirty="0"/>
              <a:t>Managers must be </a:t>
            </a:r>
            <a:r>
              <a:rPr lang="en-US" sz="2400" b="1" dirty="0"/>
              <a:t>authoritative and responsible</a:t>
            </a:r>
            <a:r>
              <a:rPr lang="en-US" sz="2400" dirty="0"/>
              <a:t>. This means they should have the willingness and ability to issue commands and take responsibilities. </a:t>
            </a:r>
          </a:p>
          <a:p>
            <a:r>
              <a:rPr lang="en-US" sz="2400" b="1" dirty="0"/>
              <a:t>Example: </a:t>
            </a:r>
            <a:r>
              <a:rPr lang="en-US" sz="2400" dirty="0"/>
              <a:t>A project manager has the authority to make decisions regarding project timelines and resource allocation. The team respects the manager's decisions due to their know-how, expertise, and experience. Eventually they should follow these decisions and seek advise and guidance if needed.</a:t>
            </a:r>
          </a:p>
          <a:p>
            <a:endParaRPr lang="en-US" dirty="0"/>
          </a:p>
        </p:txBody>
      </p:sp>
      <p:sp>
        <p:nvSpPr>
          <p:cNvPr id="4" name="Date Placeholder 3">
            <a:extLst>
              <a:ext uri="{FF2B5EF4-FFF2-40B4-BE49-F238E27FC236}">
                <a16:creationId xmlns:a16="http://schemas.microsoft.com/office/drawing/2014/main" id="{49614595-E40C-F541-3B45-43E2F2628A5A}"/>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D76E5E02-E526-4D0A-5014-5B5F566EE326}"/>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2530030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56BCF-C447-8712-3222-4F1C935F13A5}"/>
              </a:ext>
            </a:extLst>
          </p:cNvPr>
          <p:cNvSpPr>
            <a:spLocks noGrp="1"/>
          </p:cNvSpPr>
          <p:nvPr>
            <p:ph type="title"/>
          </p:nvPr>
        </p:nvSpPr>
        <p:spPr/>
        <p:txBody>
          <a:bodyPr/>
          <a:lstStyle/>
          <a:p>
            <a:r>
              <a:rPr lang="en-US" sz="3600" b="1" dirty="0"/>
              <a:t>3. Discipline</a:t>
            </a:r>
          </a:p>
        </p:txBody>
      </p:sp>
      <p:sp>
        <p:nvSpPr>
          <p:cNvPr id="3" name="Content Placeholder 2">
            <a:extLst>
              <a:ext uri="{FF2B5EF4-FFF2-40B4-BE49-F238E27FC236}">
                <a16:creationId xmlns:a16="http://schemas.microsoft.com/office/drawing/2014/main" id="{B6ED99E0-BAF9-AC96-0D42-C31C6D13FC21}"/>
              </a:ext>
            </a:extLst>
          </p:cNvPr>
          <p:cNvSpPr>
            <a:spLocks noGrp="1"/>
          </p:cNvSpPr>
          <p:nvPr>
            <p:ph idx="1"/>
          </p:nvPr>
        </p:nvSpPr>
        <p:spPr/>
        <p:txBody>
          <a:bodyPr/>
          <a:lstStyle/>
          <a:p>
            <a:r>
              <a:rPr lang="en-US" sz="2400" b="1" dirty="0"/>
              <a:t>Discipline</a:t>
            </a:r>
            <a:r>
              <a:rPr lang="en-US" sz="2400" dirty="0"/>
              <a:t> means enforcing rules and agreements within the organization to maintain order and coherence.</a:t>
            </a:r>
          </a:p>
          <a:p>
            <a:r>
              <a:rPr lang="en-US" sz="2400" b="1" dirty="0"/>
              <a:t>Example: </a:t>
            </a:r>
            <a:r>
              <a:rPr lang="en-US" sz="2400" dirty="0"/>
              <a:t>An organization establishes clear policies on punctuality and attendance. Regular reminders and fair enforcement ensure discipline across the workforce.</a:t>
            </a:r>
          </a:p>
          <a:p>
            <a:endParaRPr lang="en-US" dirty="0"/>
          </a:p>
        </p:txBody>
      </p:sp>
      <p:sp>
        <p:nvSpPr>
          <p:cNvPr id="4" name="Date Placeholder 3">
            <a:extLst>
              <a:ext uri="{FF2B5EF4-FFF2-40B4-BE49-F238E27FC236}">
                <a16:creationId xmlns:a16="http://schemas.microsoft.com/office/drawing/2014/main" id="{6BF79E28-D971-822D-74F9-1BF1C173DA76}"/>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2686B492-A7EB-29B3-2287-AB44375CD630}"/>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13722642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D390F-2B69-34F9-835A-10068C26A34F}"/>
              </a:ext>
            </a:extLst>
          </p:cNvPr>
          <p:cNvSpPr>
            <a:spLocks noGrp="1"/>
          </p:cNvSpPr>
          <p:nvPr>
            <p:ph type="title"/>
          </p:nvPr>
        </p:nvSpPr>
        <p:spPr/>
        <p:txBody>
          <a:bodyPr/>
          <a:lstStyle/>
          <a:p>
            <a:r>
              <a:rPr lang="en-US" sz="3600" b="1" dirty="0"/>
              <a:t>4. Unity of Command</a:t>
            </a:r>
          </a:p>
        </p:txBody>
      </p:sp>
      <p:sp>
        <p:nvSpPr>
          <p:cNvPr id="3" name="Content Placeholder 2">
            <a:extLst>
              <a:ext uri="{FF2B5EF4-FFF2-40B4-BE49-F238E27FC236}">
                <a16:creationId xmlns:a16="http://schemas.microsoft.com/office/drawing/2014/main" id="{A4608ECB-34E6-EC19-7A2E-F74A801806C2}"/>
              </a:ext>
            </a:extLst>
          </p:cNvPr>
          <p:cNvSpPr>
            <a:spLocks noGrp="1"/>
          </p:cNvSpPr>
          <p:nvPr>
            <p:ph idx="1"/>
          </p:nvPr>
        </p:nvSpPr>
        <p:spPr/>
        <p:txBody>
          <a:bodyPr/>
          <a:lstStyle/>
          <a:p>
            <a:r>
              <a:rPr lang="en-US" sz="2400" dirty="0"/>
              <a:t>The </a:t>
            </a:r>
            <a:r>
              <a:rPr lang="en-US" sz="2400" b="1" dirty="0"/>
              <a:t>unity of command </a:t>
            </a:r>
            <a:r>
              <a:rPr lang="en-US" sz="2400" dirty="0"/>
              <a:t>means each employee should receive instructions from only one supervisor or manager to prevent confusion and maintain order.</a:t>
            </a:r>
          </a:p>
          <a:p>
            <a:r>
              <a:rPr lang="en-US" sz="2400" b="1" dirty="0"/>
              <a:t>Example: </a:t>
            </a:r>
            <a:r>
              <a:rPr lang="en-US" sz="2400" dirty="0"/>
              <a:t>In a retail setting, store associates report to a specific department manager. This ensures clear communication and avoids conflicting directives.</a:t>
            </a:r>
          </a:p>
          <a:p>
            <a:endParaRPr lang="en-US" dirty="0"/>
          </a:p>
        </p:txBody>
      </p:sp>
      <p:sp>
        <p:nvSpPr>
          <p:cNvPr id="4" name="Date Placeholder 3">
            <a:extLst>
              <a:ext uri="{FF2B5EF4-FFF2-40B4-BE49-F238E27FC236}">
                <a16:creationId xmlns:a16="http://schemas.microsoft.com/office/drawing/2014/main" id="{341D620B-D2A8-CF38-C6A3-8C32B34860A1}"/>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572AA08F-E6EC-F0C6-0FCF-10B40F0D6A3F}"/>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1707285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63597-7E72-FEEC-442D-2FB94E662D2B}"/>
              </a:ext>
            </a:extLst>
          </p:cNvPr>
          <p:cNvSpPr>
            <a:spLocks noGrp="1"/>
          </p:cNvSpPr>
          <p:nvPr>
            <p:ph type="title"/>
          </p:nvPr>
        </p:nvSpPr>
        <p:spPr/>
        <p:txBody>
          <a:bodyPr/>
          <a:lstStyle/>
          <a:p>
            <a:r>
              <a:rPr lang="en-US" sz="3600" b="1" dirty="0"/>
              <a:t>5. Unity of Direction</a:t>
            </a:r>
            <a:endParaRPr lang="en-US" b="1" dirty="0"/>
          </a:p>
        </p:txBody>
      </p:sp>
      <p:sp>
        <p:nvSpPr>
          <p:cNvPr id="3" name="Content Placeholder 2">
            <a:extLst>
              <a:ext uri="{FF2B5EF4-FFF2-40B4-BE49-F238E27FC236}">
                <a16:creationId xmlns:a16="http://schemas.microsoft.com/office/drawing/2014/main" id="{13E91FC5-D767-6D10-476D-B8E683A859AA}"/>
              </a:ext>
            </a:extLst>
          </p:cNvPr>
          <p:cNvSpPr>
            <a:spLocks noGrp="1"/>
          </p:cNvSpPr>
          <p:nvPr>
            <p:ph idx="1"/>
          </p:nvPr>
        </p:nvSpPr>
        <p:spPr/>
        <p:txBody>
          <a:bodyPr/>
          <a:lstStyle/>
          <a:p>
            <a:r>
              <a:rPr lang="en-US" sz="2400" b="1" dirty="0"/>
              <a:t>Unity of direction </a:t>
            </a:r>
            <a:r>
              <a:rPr lang="en-US" sz="2400" dirty="0"/>
              <a:t>means it is essential to align the employees and workers towards one direction. This means that the goals and objectives of the organization should be the basis of any managerial decisions.</a:t>
            </a:r>
          </a:p>
          <a:p>
            <a:r>
              <a:rPr lang="en-US" sz="2400" b="1" dirty="0"/>
              <a:t>Example: </a:t>
            </a:r>
            <a:r>
              <a:rPr lang="en-US" sz="2400" dirty="0"/>
              <a:t>In a marketing department, teams responsible for different channels (social media, content, advertising) work under a marketing manager following an integrated marketing strategy that aligns with the organization goals.</a:t>
            </a:r>
          </a:p>
          <a:p>
            <a:endParaRPr lang="en-US" dirty="0"/>
          </a:p>
        </p:txBody>
      </p:sp>
      <p:sp>
        <p:nvSpPr>
          <p:cNvPr id="4" name="Date Placeholder 3">
            <a:extLst>
              <a:ext uri="{FF2B5EF4-FFF2-40B4-BE49-F238E27FC236}">
                <a16:creationId xmlns:a16="http://schemas.microsoft.com/office/drawing/2014/main" id="{3344543D-5098-3E8D-CC79-602A474623E8}"/>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643EEAA6-7E19-377A-B7FD-7D875D796464}"/>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3656015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27E41-B0C0-18DE-5052-A17C899D986F}"/>
              </a:ext>
            </a:extLst>
          </p:cNvPr>
          <p:cNvSpPr>
            <a:spLocks noGrp="1"/>
          </p:cNvSpPr>
          <p:nvPr>
            <p:ph type="title"/>
          </p:nvPr>
        </p:nvSpPr>
        <p:spPr/>
        <p:txBody>
          <a:bodyPr/>
          <a:lstStyle/>
          <a:p>
            <a:r>
              <a:rPr lang="en-US" sz="3600" b="1" dirty="0"/>
              <a:t>6. Subordination of individual interest to general interest </a:t>
            </a:r>
          </a:p>
        </p:txBody>
      </p:sp>
      <p:sp>
        <p:nvSpPr>
          <p:cNvPr id="3" name="Content Placeholder 2">
            <a:extLst>
              <a:ext uri="{FF2B5EF4-FFF2-40B4-BE49-F238E27FC236}">
                <a16:creationId xmlns:a16="http://schemas.microsoft.com/office/drawing/2014/main" id="{11E187BE-6FE4-844E-FC14-18EB08255F0A}"/>
              </a:ext>
            </a:extLst>
          </p:cNvPr>
          <p:cNvSpPr>
            <a:spLocks noGrp="1"/>
          </p:cNvSpPr>
          <p:nvPr>
            <p:ph idx="1"/>
          </p:nvPr>
        </p:nvSpPr>
        <p:spPr/>
        <p:txBody>
          <a:bodyPr/>
          <a:lstStyle/>
          <a:p>
            <a:r>
              <a:rPr lang="en-US" sz="2400" b="1" dirty="0"/>
              <a:t>Subordination of individual interest to general interest </a:t>
            </a:r>
            <a:r>
              <a:rPr lang="en-US" sz="2400" dirty="0"/>
              <a:t>means prioritizing the goals and interests of the team over individual preferences and objectives.</a:t>
            </a:r>
          </a:p>
          <a:p>
            <a:r>
              <a:rPr lang="en-US" sz="2400" b="1" dirty="0"/>
              <a:t>Example: </a:t>
            </a:r>
            <a:r>
              <a:rPr lang="en-US" sz="2400" dirty="0"/>
              <a:t>During a project, team members collaborate and share information to achieve project goals, even if it means putting individual preferences aside.</a:t>
            </a:r>
          </a:p>
          <a:p>
            <a:endParaRPr lang="en-US" dirty="0"/>
          </a:p>
        </p:txBody>
      </p:sp>
      <p:sp>
        <p:nvSpPr>
          <p:cNvPr id="4" name="Date Placeholder 3">
            <a:extLst>
              <a:ext uri="{FF2B5EF4-FFF2-40B4-BE49-F238E27FC236}">
                <a16:creationId xmlns:a16="http://schemas.microsoft.com/office/drawing/2014/main" id="{A4A4ABA4-5942-9869-0E64-182122DE4347}"/>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8BAC1687-F7BD-D513-C2D0-0DADCD3AA6AA}"/>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4211125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A5202-5825-8EA9-500B-9E2EC480BB63}"/>
              </a:ext>
            </a:extLst>
          </p:cNvPr>
          <p:cNvSpPr>
            <a:spLocks noGrp="1"/>
          </p:cNvSpPr>
          <p:nvPr>
            <p:ph type="title"/>
          </p:nvPr>
        </p:nvSpPr>
        <p:spPr/>
        <p:txBody>
          <a:bodyPr/>
          <a:lstStyle/>
          <a:p>
            <a:r>
              <a:rPr lang="en-US" sz="3600" b="1" dirty="0"/>
              <a:t>7. Remuneration of Employees</a:t>
            </a:r>
          </a:p>
        </p:txBody>
      </p:sp>
      <p:sp>
        <p:nvSpPr>
          <p:cNvPr id="3" name="Content Placeholder 2">
            <a:extLst>
              <a:ext uri="{FF2B5EF4-FFF2-40B4-BE49-F238E27FC236}">
                <a16:creationId xmlns:a16="http://schemas.microsoft.com/office/drawing/2014/main" id="{063FF911-AC1D-4F70-F1D4-89E49B8E6C07}"/>
              </a:ext>
            </a:extLst>
          </p:cNvPr>
          <p:cNvSpPr>
            <a:spLocks noGrp="1"/>
          </p:cNvSpPr>
          <p:nvPr>
            <p:ph idx="1"/>
          </p:nvPr>
        </p:nvSpPr>
        <p:spPr/>
        <p:txBody>
          <a:bodyPr/>
          <a:lstStyle/>
          <a:p>
            <a:r>
              <a:rPr lang="en-US" sz="2400" b="1" dirty="0"/>
              <a:t>Remuneration of employees </a:t>
            </a:r>
            <a:r>
              <a:rPr lang="en-US" sz="2400" dirty="0"/>
              <a:t>is fundamental and refers to fair compensation, both financial and non-financial. It is essential to maintain employees’ engagement, motivation, and satisfaction. </a:t>
            </a:r>
          </a:p>
          <a:p>
            <a:r>
              <a:rPr lang="en-US" sz="2400" b="1" dirty="0"/>
              <a:t>Example: </a:t>
            </a:r>
            <a:r>
              <a:rPr lang="en-US" sz="2400" dirty="0"/>
              <a:t>An organization implements a bonus program tied to individual and team performance, motivating employees to contribute effectively.</a:t>
            </a:r>
          </a:p>
          <a:p>
            <a:endParaRPr lang="en-US" dirty="0"/>
          </a:p>
        </p:txBody>
      </p:sp>
      <p:sp>
        <p:nvSpPr>
          <p:cNvPr id="4" name="Date Placeholder 3">
            <a:extLst>
              <a:ext uri="{FF2B5EF4-FFF2-40B4-BE49-F238E27FC236}">
                <a16:creationId xmlns:a16="http://schemas.microsoft.com/office/drawing/2014/main" id="{FD3C9EF5-801D-3D38-BA1C-A67F4DEACD48}"/>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F69D1E13-8166-1476-8172-FC5C3AE205F3}"/>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11891810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17C7A-F87A-9CDA-4B2F-DAFF787C3A52}"/>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b="1" dirty="0"/>
              <a:t>8. Centralization and Decentralization</a:t>
            </a:r>
          </a:p>
        </p:txBody>
      </p:sp>
      <p:sp>
        <p:nvSpPr>
          <p:cNvPr id="3" name="Content Placeholder 2">
            <a:extLst>
              <a:ext uri="{FF2B5EF4-FFF2-40B4-BE49-F238E27FC236}">
                <a16:creationId xmlns:a16="http://schemas.microsoft.com/office/drawing/2014/main" id="{8EBC5A79-B27E-4BDB-0351-5941AD69DA92}"/>
              </a:ext>
            </a:extLst>
          </p:cNvPr>
          <p:cNvSpPr>
            <a:spLocks noGrp="1"/>
          </p:cNvSpPr>
          <p:nvPr>
            <p:ph sz="half" idx="1"/>
          </p:nvPr>
        </p:nvSpPr>
        <p:spPr>
          <a:xfrm>
            <a:off x="457200" y="1600201"/>
            <a:ext cx="4038600" cy="3989040"/>
          </a:xfrm>
        </p:spPr>
        <p:txBody>
          <a:bodyPr wrap="square" anchor="t">
            <a:normAutofit/>
          </a:bodyPr>
          <a:lstStyle/>
          <a:p>
            <a:r>
              <a:rPr lang="en-US" b="1"/>
              <a:t>Centralization and Decentralization </a:t>
            </a:r>
            <a:r>
              <a:rPr lang="en-US"/>
              <a:t>are concerned about the decision-making of the organization. </a:t>
            </a:r>
          </a:p>
        </p:txBody>
      </p:sp>
      <p:pic>
        <p:nvPicPr>
          <p:cNvPr id="3074" name="Picture 2" descr="Difference Between Centralization and Decentralization (with Comparison  Chart) - Key Differences">
            <a:extLst>
              <a:ext uri="{FF2B5EF4-FFF2-40B4-BE49-F238E27FC236}">
                <a16:creationId xmlns:a16="http://schemas.microsoft.com/office/drawing/2014/main" id="{3D87968B-FFF3-E3BA-3475-0C792B2CE43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81872" y="3111876"/>
            <a:ext cx="4038600" cy="2117324"/>
          </a:xfrm>
          <a:prstGeom prst="rect">
            <a:avLst/>
          </a:prstGeom>
          <a:solidFill>
            <a:srgbClr val="FFFFFF"/>
          </a:solidFill>
        </p:spPr>
      </p:pic>
      <p:sp>
        <p:nvSpPr>
          <p:cNvPr id="4" name="Date Placeholder 3">
            <a:extLst>
              <a:ext uri="{FF2B5EF4-FFF2-40B4-BE49-F238E27FC236}">
                <a16:creationId xmlns:a16="http://schemas.microsoft.com/office/drawing/2014/main" id="{C7DF2868-0AD4-81B6-8146-C7CB4D68E6A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05/01/2024</a:t>
            </a:fld>
            <a:endParaRPr lang="en-GB" altLang="en-US" sz="900"/>
          </a:p>
        </p:txBody>
      </p:sp>
      <p:sp>
        <p:nvSpPr>
          <p:cNvPr id="5" name="Slide Number Placeholder 4">
            <a:extLst>
              <a:ext uri="{FF2B5EF4-FFF2-40B4-BE49-F238E27FC236}">
                <a16:creationId xmlns:a16="http://schemas.microsoft.com/office/drawing/2014/main" id="{12E6A61E-3B7D-81A3-1E9F-4D9B3500439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14</a:t>
            </a:fld>
            <a:endParaRPr lang="en-GB" altLang="en-US"/>
          </a:p>
        </p:txBody>
      </p:sp>
    </p:spTree>
    <p:extLst>
      <p:ext uri="{BB962C8B-B14F-4D97-AF65-F5344CB8AC3E}">
        <p14:creationId xmlns:p14="http://schemas.microsoft.com/office/powerpoint/2010/main" val="19048524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9987C-D048-A9C5-91B5-8779BED644AF}"/>
              </a:ext>
            </a:extLst>
          </p:cNvPr>
          <p:cNvSpPr>
            <a:spLocks noGrp="1"/>
          </p:cNvSpPr>
          <p:nvPr>
            <p:ph type="title"/>
          </p:nvPr>
        </p:nvSpPr>
        <p:spPr/>
        <p:txBody>
          <a:bodyPr/>
          <a:lstStyle/>
          <a:p>
            <a:r>
              <a:rPr lang="en-US" sz="3600" b="1" dirty="0"/>
              <a:t>8. Centralization and Decentralization </a:t>
            </a:r>
            <a:r>
              <a:rPr lang="en-US" sz="2400" dirty="0"/>
              <a:t>(Continue)</a:t>
            </a:r>
            <a:endParaRPr lang="en-US" sz="3600" dirty="0"/>
          </a:p>
        </p:txBody>
      </p:sp>
      <p:sp>
        <p:nvSpPr>
          <p:cNvPr id="3" name="Content Placeholder 2">
            <a:extLst>
              <a:ext uri="{FF2B5EF4-FFF2-40B4-BE49-F238E27FC236}">
                <a16:creationId xmlns:a16="http://schemas.microsoft.com/office/drawing/2014/main" id="{3FB71C06-F5B4-E705-2FFE-163C5CA905CA}"/>
              </a:ext>
            </a:extLst>
          </p:cNvPr>
          <p:cNvSpPr>
            <a:spLocks noGrp="1"/>
          </p:cNvSpPr>
          <p:nvPr>
            <p:ph idx="1"/>
          </p:nvPr>
        </p:nvSpPr>
        <p:spPr/>
        <p:txBody>
          <a:bodyPr/>
          <a:lstStyle/>
          <a:p>
            <a:r>
              <a:rPr lang="en-US" sz="2400" b="1" dirty="0"/>
              <a:t>Centralization</a:t>
            </a:r>
            <a:r>
              <a:rPr lang="en-US" sz="2400" dirty="0"/>
              <a:t> refers to the concentration of decision-making authority at the top levels of an organization's hierarchy. In a centralized structure, key decisions are made by top management, and lower-level managers and employees have limited autonomy.</a:t>
            </a:r>
          </a:p>
          <a:p>
            <a:r>
              <a:rPr lang="en-US" sz="2400" b="1" dirty="0"/>
              <a:t>Decentralization</a:t>
            </a:r>
            <a:r>
              <a:rPr lang="en-US" sz="2400" dirty="0"/>
              <a:t> involves a distribution of power, and decision-making is done collectively various departments and units.</a:t>
            </a:r>
          </a:p>
          <a:p>
            <a:endParaRPr lang="en-US" dirty="0"/>
          </a:p>
        </p:txBody>
      </p:sp>
      <p:sp>
        <p:nvSpPr>
          <p:cNvPr id="4" name="Date Placeholder 3">
            <a:extLst>
              <a:ext uri="{FF2B5EF4-FFF2-40B4-BE49-F238E27FC236}">
                <a16:creationId xmlns:a16="http://schemas.microsoft.com/office/drawing/2014/main" id="{F7A632F8-A27B-D00F-4C76-7E7DC7CAF605}"/>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D54000E4-2F82-CFAA-0171-D5F2C5DDCD08}"/>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40003422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BE40E-0656-1515-B2B9-42411369D16B}"/>
              </a:ext>
            </a:extLst>
          </p:cNvPr>
          <p:cNvSpPr>
            <a:spLocks noGrp="1"/>
          </p:cNvSpPr>
          <p:nvPr>
            <p:ph type="title"/>
          </p:nvPr>
        </p:nvSpPr>
        <p:spPr/>
        <p:txBody>
          <a:bodyPr/>
          <a:lstStyle/>
          <a:p>
            <a:r>
              <a:rPr lang="en-US" sz="3600" b="1" dirty="0"/>
              <a:t>9. Scalar Chain</a:t>
            </a:r>
          </a:p>
        </p:txBody>
      </p:sp>
      <p:sp>
        <p:nvSpPr>
          <p:cNvPr id="3" name="Content Placeholder 2">
            <a:extLst>
              <a:ext uri="{FF2B5EF4-FFF2-40B4-BE49-F238E27FC236}">
                <a16:creationId xmlns:a16="http://schemas.microsoft.com/office/drawing/2014/main" id="{777BBAE6-53BF-6970-49F0-5A30424EB259}"/>
              </a:ext>
            </a:extLst>
          </p:cNvPr>
          <p:cNvSpPr>
            <a:spLocks noGrp="1"/>
          </p:cNvSpPr>
          <p:nvPr>
            <p:ph idx="1"/>
          </p:nvPr>
        </p:nvSpPr>
        <p:spPr/>
        <p:txBody>
          <a:bodyPr/>
          <a:lstStyle/>
          <a:p>
            <a:pPr>
              <a:defRPr/>
            </a:pPr>
            <a:r>
              <a:rPr lang="en-US" sz="2400" b="1" dirty="0"/>
              <a:t>Scalar chain </a:t>
            </a:r>
            <a:r>
              <a:rPr lang="en-GB" sz="2400" dirty="0"/>
              <a:t>is a scalar of authority and communication that moves in a straight line from the superior to the lowest subordinate. According to Fayol, a shortcut of chain called “Gang Plank” allows direct communication between two employees of the same level.</a:t>
            </a:r>
          </a:p>
          <a:p>
            <a:r>
              <a:rPr lang="en-US" sz="2400" b="1" dirty="0"/>
              <a:t>Example: </a:t>
            </a:r>
            <a:r>
              <a:rPr lang="en-US" sz="2400" dirty="0"/>
              <a:t>An organizational chart visually depicts reporting relationships, helping employees know whom to approach for different issues or decisions.</a:t>
            </a:r>
          </a:p>
          <a:p>
            <a:endParaRPr lang="en-US" dirty="0"/>
          </a:p>
        </p:txBody>
      </p:sp>
      <p:sp>
        <p:nvSpPr>
          <p:cNvPr id="4" name="Date Placeholder 3">
            <a:extLst>
              <a:ext uri="{FF2B5EF4-FFF2-40B4-BE49-F238E27FC236}">
                <a16:creationId xmlns:a16="http://schemas.microsoft.com/office/drawing/2014/main" id="{C20DBAE5-FEAF-F6B4-92CA-9C50A77B6080}"/>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1F044C2D-A958-8D11-7C4B-45CB3BC5612B}"/>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pic>
        <p:nvPicPr>
          <p:cNvPr id="7" name="Picture 6" descr="A triangle with letters and numbers&#10;&#10;Description automatically generated">
            <a:extLst>
              <a:ext uri="{FF2B5EF4-FFF2-40B4-BE49-F238E27FC236}">
                <a16:creationId xmlns:a16="http://schemas.microsoft.com/office/drawing/2014/main" id="{04D6A537-3D8D-75D4-B010-0F5C8F0F57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16216" y="4649713"/>
            <a:ext cx="2520454" cy="2100165"/>
          </a:xfrm>
          <a:prstGeom prst="rect">
            <a:avLst/>
          </a:prstGeom>
        </p:spPr>
      </p:pic>
    </p:spTree>
    <p:extLst>
      <p:ext uri="{BB962C8B-B14F-4D97-AF65-F5344CB8AC3E}">
        <p14:creationId xmlns:p14="http://schemas.microsoft.com/office/powerpoint/2010/main" val="38123744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A1E60-8863-43C0-2AAF-9DD1F11DCC12}"/>
              </a:ext>
            </a:extLst>
          </p:cNvPr>
          <p:cNvSpPr>
            <a:spLocks noGrp="1"/>
          </p:cNvSpPr>
          <p:nvPr>
            <p:ph type="title"/>
          </p:nvPr>
        </p:nvSpPr>
        <p:spPr/>
        <p:txBody>
          <a:bodyPr/>
          <a:lstStyle/>
          <a:p>
            <a:r>
              <a:rPr lang="en-US" sz="3600" b="1" dirty="0"/>
              <a:t>10. Order</a:t>
            </a:r>
          </a:p>
        </p:txBody>
      </p:sp>
      <p:sp>
        <p:nvSpPr>
          <p:cNvPr id="3" name="Content Placeholder 2">
            <a:extLst>
              <a:ext uri="{FF2B5EF4-FFF2-40B4-BE49-F238E27FC236}">
                <a16:creationId xmlns:a16="http://schemas.microsoft.com/office/drawing/2014/main" id="{0AA24372-1041-D6F1-7CD7-9C4D338E2C45}"/>
              </a:ext>
            </a:extLst>
          </p:cNvPr>
          <p:cNvSpPr>
            <a:spLocks noGrp="1"/>
          </p:cNvSpPr>
          <p:nvPr>
            <p:ph idx="1"/>
          </p:nvPr>
        </p:nvSpPr>
        <p:spPr/>
        <p:txBody>
          <a:bodyPr/>
          <a:lstStyle/>
          <a:p>
            <a:r>
              <a:rPr lang="en-US" sz="2400" b="1" dirty="0"/>
              <a:t>Order</a:t>
            </a:r>
            <a:r>
              <a:rPr lang="en-US" sz="2400" dirty="0"/>
              <a:t> refers to ensuring the right placement of people and materials for effective organization and efficiency.</a:t>
            </a:r>
          </a:p>
          <a:p>
            <a:r>
              <a:rPr lang="en-US" sz="2400" b="1" dirty="0"/>
              <a:t>Example: </a:t>
            </a:r>
            <a:r>
              <a:rPr lang="en-US" sz="2400" dirty="0"/>
              <a:t>In a manufacturing facility, materials are stored systematically, and production lines are organized to minimize delays and maximize efficiency.</a:t>
            </a:r>
          </a:p>
          <a:p>
            <a:endParaRPr lang="en-US" dirty="0"/>
          </a:p>
        </p:txBody>
      </p:sp>
      <p:sp>
        <p:nvSpPr>
          <p:cNvPr id="4" name="Date Placeholder 3">
            <a:extLst>
              <a:ext uri="{FF2B5EF4-FFF2-40B4-BE49-F238E27FC236}">
                <a16:creationId xmlns:a16="http://schemas.microsoft.com/office/drawing/2014/main" id="{C84D7AFB-DE59-7846-FB15-00DE649E6E50}"/>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0AC8DF0C-EF33-3A55-1370-778233279706}"/>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pic>
        <p:nvPicPr>
          <p:cNvPr id="2050" name="Picture 2" descr="Scrapping old orders to benefit employees - DailyExcelsior">
            <a:extLst>
              <a:ext uri="{FF2B5EF4-FFF2-40B4-BE49-F238E27FC236}">
                <a16:creationId xmlns:a16="http://schemas.microsoft.com/office/drawing/2014/main" id="{8F7FC903-C71B-8F13-B368-9298DAC8BD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6096" y="3534468"/>
            <a:ext cx="3456384" cy="21267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28764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A9433-9DEB-BE53-456A-E1DEF13755C6}"/>
              </a:ext>
            </a:extLst>
          </p:cNvPr>
          <p:cNvSpPr>
            <a:spLocks noGrp="1"/>
          </p:cNvSpPr>
          <p:nvPr>
            <p:ph type="title"/>
          </p:nvPr>
        </p:nvSpPr>
        <p:spPr/>
        <p:txBody>
          <a:bodyPr/>
          <a:lstStyle/>
          <a:p>
            <a:r>
              <a:rPr lang="en-US" sz="3600" b="1" dirty="0"/>
              <a:t>11. Equity</a:t>
            </a:r>
          </a:p>
        </p:txBody>
      </p:sp>
      <p:sp>
        <p:nvSpPr>
          <p:cNvPr id="3" name="Content Placeholder 2">
            <a:extLst>
              <a:ext uri="{FF2B5EF4-FFF2-40B4-BE49-F238E27FC236}">
                <a16:creationId xmlns:a16="http://schemas.microsoft.com/office/drawing/2014/main" id="{DF58A377-859A-7AD6-636D-54BDCFD3BEF5}"/>
              </a:ext>
            </a:extLst>
          </p:cNvPr>
          <p:cNvSpPr>
            <a:spLocks noGrp="1"/>
          </p:cNvSpPr>
          <p:nvPr>
            <p:ph idx="1"/>
          </p:nvPr>
        </p:nvSpPr>
        <p:spPr/>
        <p:txBody>
          <a:bodyPr/>
          <a:lstStyle/>
          <a:p>
            <a:r>
              <a:rPr lang="en-US" sz="2400" b="1" dirty="0"/>
              <a:t>Equity</a:t>
            </a:r>
            <a:r>
              <a:rPr lang="en-US" sz="2400" dirty="0"/>
              <a:t> means managers should treat employees fairly with a combination of kindness and justice to foster devotion and loyalty.</a:t>
            </a:r>
          </a:p>
          <a:p>
            <a:r>
              <a:rPr lang="en-US" sz="2400" b="1" dirty="0"/>
              <a:t>Example: </a:t>
            </a:r>
            <a:r>
              <a:rPr lang="en-US" sz="2400" dirty="0"/>
              <a:t>During performance evaluations, managers provide constructive feedback and fair assessments, ensuring equal opportunities for career growth.</a:t>
            </a:r>
          </a:p>
          <a:p>
            <a:endParaRPr lang="en-US" dirty="0"/>
          </a:p>
        </p:txBody>
      </p:sp>
      <p:sp>
        <p:nvSpPr>
          <p:cNvPr id="4" name="Date Placeholder 3">
            <a:extLst>
              <a:ext uri="{FF2B5EF4-FFF2-40B4-BE49-F238E27FC236}">
                <a16:creationId xmlns:a16="http://schemas.microsoft.com/office/drawing/2014/main" id="{6522FBB0-4730-7FE6-4C44-EC430DB98F67}"/>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9CC00E21-9E2B-6FDF-CB68-FDEC86806BF6}"/>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1861247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A1610-D5DE-F505-9135-BEFF941CB77C}"/>
              </a:ext>
            </a:extLst>
          </p:cNvPr>
          <p:cNvSpPr>
            <a:spLocks noGrp="1"/>
          </p:cNvSpPr>
          <p:nvPr>
            <p:ph type="title"/>
          </p:nvPr>
        </p:nvSpPr>
        <p:spPr/>
        <p:txBody>
          <a:bodyPr/>
          <a:lstStyle/>
          <a:p>
            <a:r>
              <a:rPr lang="en-US" sz="3600" b="1" dirty="0"/>
              <a:t>12. Stability of Personnel </a:t>
            </a:r>
          </a:p>
        </p:txBody>
      </p:sp>
      <p:sp>
        <p:nvSpPr>
          <p:cNvPr id="3" name="Content Placeholder 2">
            <a:extLst>
              <a:ext uri="{FF2B5EF4-FFF2-40B4-BE49-F238E27FC236}">
                <a16:creationId xmlns:a16="http://schemas.microsoft.com/office/drawing/2014/main" id="{AD03DB9A-92F3-4573-80BA-EB141A967B8A}"/>
              </a:ext>
            </a:extLst>
          </p:cNvPr>
          <p:cNvSpPr>
            <a:spLocks noGrp="1"/>
          </p:cNvSpPr>
          <p:nvPr>
            <p:ph idx="1"/>
          </p:nvPr>
        </p:nvSpPr>
        <p:spPr/>
        <p:txBody>
          <a:bodyPr/>
          <a:lstStyle/>
          <a:p>
            <a:r>
              <a:rPr lang="en-US" sz="2400" b="1" dirty="0"/>
              <a:t>Stability</a:t>
            </a:r>
            <a:r>
              <a:rPr lang="en-US" sz="2400" dirty="0"/>
              <a:t> of personnel means minimizing staff turnover and role changes to enhance efficiency and employee satisfaction.</a:t>
            </a:r>
          </a:p>
          <a:p>
            <a:r>
              <a:rPr lang="en-US" sz="2400" b="1" dirty="0"/>
              <a:t>Example: </a:t>
            </a:r>
            <a:r>
              <a:rPr lang="en-US" sz="2400" dirty="0"/>
              <a:t>An organization invests in employee development programs and a positive work environment to retain skilled and experienced personnel.</a:t>
            </a:r>
          </a:p>
          <a:p>
            <a:endParaRPr lang="en-US" dirty="0"/>
          </a:p>
        </p:txBody>
      </p:sp>
      <p:sp>
        <p:nvSpPr>
          <p:cNvPr id="4" name="Date Placeholder 3">
            <a:extLst>
              <a:ext uri="{FF2B5EF4-FFF2-40B4-BE49-F238E27FC236}">
                <a16:creationId xmlns:a16="http://schemas.microsoft.com/office/drawing/2014/main" id="{EDF9D4F7-50B8-5008-665F-0F71B107F86C}"/>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971BB561-CE2A-BD6E-633E-F76A3D2815C4}"/>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18249112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B9D97-1B20-513A-34FD-F27BA9EBCBB2}"/>
              </a:ext>
            </a:extLst>
          </p:cNvPr>
          <p:cNvSpPr>
            <a:spLocks noGrp="1"/>
          </p:cNvSpPr>
          <p:nvPr>
            <p:ph type="title"/>
          </p:nvPr>
        </p:nvSpPr>
        <p:spPr/>
        <p:txBody>
          <a:bodyPr/>
          <a:lstStyle/>
          <a:p>
            <a:r>
              <a:rPr lang="en-US" sz="4000" b="1" dirty="0"/>
              <a:t>13. Initiative</a:t>
            </a:r>
          </a:p>
        </p:txBody>
      </p:sp>
      <p:sp>
        <p:nvSpPr>
          <p:cNvPr id="3" name="Content Placeholder 2">
            <a:extLst>
              <a:ext uri="{FF2B5EF4-FFF2-40B4-BE49-F238E27FC236}">
                <a16:creationId xmlns:a16="http://schemas.microsoft.com/office/drawing/2014/main" id="{1266E778-81EC-CF36-8375-022203A15683}"/>
              </a:ext>
            </a:extLst>
          </p:cNvPr>
          <p:cNvSpPr>
            <a:spLocks noGrp="1"/>
          </p:cNvSpPr>
          <p:nvPr>
            <p:ph idx="1"/>
          </p:nvPr>
        </p:nvSpPr>
        <p:spPr/>
        <p:txBody>
          <a:bodyPr/>
          <a:lstStyle/>
          <a:p>
            <a:r>
              <a:rPr lang="en-US" sz="2400" b="1" dirty="0"/>
              <a:t>Initiative</a:t>
            </a:r>
            <a:r>
              <a:rPr lang="en-US" sz="2400" dirty="0"/>
              <a:t> refers to encouraging employees at all levels to take the initiative in proposing and implementing improvements.</a:t>
            </a:r>
          </a:p>
          <a:p>
            <a:r>
              <a:rPr lang="en-US" sz="2400" b="1" dirty="0"/>
              <a:t>Example: </a:t>
            </a:r>
            <a:r>
              <a:rPr lang="en-US" sz="2400" dirty="0"/>
              <a:t>An innovation program allows employees to suggest and implement process improvements, fostering a culture of continuous innovation.</a:t>
            </a:r>
          </a:p>
          <a:p>
            <a:endParaRPr lang="en-US" dirty="0"/>
          </a:p>
        </p:txBody>
      </p:sp>
      <p:sp>
        <p:nvSpPr>
          <p:cNvPr id="4" name="Date Placeholder 3">
            <a:extLst>
              <a:ext uri="{FF2B5EF4-FFF2-40B4-BE49-F238E27FC236}">
                <a16:creationId xmlns:a16="http://schemas.microsoft.com/office/drawing/2014/main" id="{5CCBA94A-8873-4F39-4C3A-7F48D8DE3614}"/>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C59F73F2-9284-9BD2-96DA-EAE67BFB80E9}"/>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23894417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8558F-6DA1-8BA0-C0D7-FF78DD390982}"/>
              </a:ext>
            </a:extLst>
          </p:cNvPr>
          <p:cNvSpPr>
            <a:spLocks noGrp="1"/>
          </p:cNvSpPr>
          <p:nvPr>
            <p:ph type="title"/>
          </p:nvPr>
        </p:nvSpPr>
        <p:spPr/>
        <p:txBody>
          <a:bodyPr/>
          <a:lstStyle/>
          <a:p>
            <a:r>
              <a:rPr lang="en-US" sz="3600" b="1" dirty="0"/>
              <a:t>14. Esprit du Corps</a:t>
            </a:r>
          </a:p>
        </p:txBody>
      </p:sp>
      <p:sp>
        <p:nvSpPr>
          <p:cNvPr id="3" name="Content Placeholder 2">
            <a:extLst>
              <a:ext uri="{FF2B5EF4-FFF2-40B4-BE49-F238E27FC236}">
                <a16:creationId xmlns:a16="http://schemas.microsoft.com/office/drawing/2014/main" id="{1D9B23ED-045E-3DA8-0EA3-F064D51D367D}"/>
              </a:ext>
            </a:extLst>
          </p:cNvPr>
          <p:cNvSpPr>
            <a:spLocks noGrp="1"/>
          </p:cNvSpPr>
          <p:nvPr>
            <p:ph idx="1"/>
          </p:nvPr>
        </p:nvSpPr>
        <p:spPr/>
        <p:txBody>
          <a:bodyPr/>
          <a:lstStyle/>
          <a:p>
            <a:r>
              <a:rPr lang="en-US" sz="2400" b="1" dirty="0"/>
              <a:t>Esprit du Corps </a:t>
            </a:r>
            <a:r>
              <a:rPr lang="en-US" sz="2400" dirty="0"/>
              <a:t>means promoting team spirit, unity, and morale within the organization.</a:t>
            </a:r>
          </a:p>
          <a:p>
            <a:r>
              <a:rPr lang="en-US" sz="2400" b="1" dirty="0"/>
              <a:t>Example: </a:t>
            </a:r>
            <a:r>
              <a:rPr lang="en-US" sz="2400" dirty="0"/>
              <a:t>Team-building activities, such as offsite retreats or regular team lunches, contribute to building strong relationships and a positive work atmosphere.</a:t>
            </a:r>
          </a:p>
          <a:p>
            <a:endParaRPr lang="en-US" dirty="0"/>
          </a:p>
        </p:txBody>
      </p:sp>
      <p:sp>
        <p:nvSpPr>
          <p:cNvPr id="4" name="Date Placeholder 3">
            <a:extLst>
              <a:ext uri="{FF2B5EF4-FFF2-40B4-BE49-F238E27FC236}">
                <a16:creationId xmlns:a16="http://schemas.microsoft.com/office/drawing/2014/main" id="{DAF21BB5-D5B2-9D72-9F2D-43DD12C8E681}"/>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FDD075ED-311D-C5D3-AA31-C9DC16D8942E}"/>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pic>
        <p:nvPicPr>
          <p:cNvPr id="1026" name="Picture 2">
            <a:extLst>
              <a:ext uri="{FF2B5EF4-FFF2-40B4-BE49-F238E27FC236}">
                <a16:creationId xmlns:a16="http://schemas.microsoft.com/office/drawing/2014/main" id="{F9DEC794-42E6-D076-A709-1B68F3E3C3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832" y="3845358"/>
            <a:ext cx="3131840" cy="18521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86377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3C82B-7816-EAD0-9A57-08B96534DA5A}"/>
              </a:ext>
            </a:extLst>
          </p:cNvPr>
          <p:cNvSpPr>
            <a:spLocks noGrp="1"/>
          </p:cNvSpPr>
          <p:nvPr>
            <p:ph type="title"/>
          </p:nvPr>
        </p:nvSpPr>
        <p:spPr/>
        <p:txBody>
          <a:bodyPr/>
          <a:lstStyle/>
          <a:p>
            <a:r>
              <a:rPr lang="en-US" sz="3600" b="1" dirty="0"/>
              <a:t>Activity</a:t>
            </a:r>
          </a:p>
        </p:txBody>
      </p:sp>
      <p:sp>
        <p:nvSpPr>
          <p:cNvPr id="3" name="Content Placeholder 2">
            <a:extLst>
              <a:ext uri="{FF2B5EF4-FFF2-40B4-BE49-F238E27FC236}">
                <a16:creationId xmlns:a16="http://schemas.microsoft.com/office/drawing/2014/main" id="{E982895B-2B8A-D749-D5AE-49C7C8FF04A0}"/>
              </a:ext>
            </a:extLst>
          </p:cNvPr>
          <p:cNvSpPr>
            <a:spLocks noGrp="1"/>
          </p:cNvSpPr>
          <p:nvPr>
            <p:ph idx="1"/>
          </p:nvPr>
        </p:nvSpPr>
        <p:spPr/>
        <p:txBody>
          <a:bodyPr/>
          <a:lstStyle/>
          <a:p>
            <a:r>
              <a:rPr lang="en-US" sz="2800" dirty="0"/>
              <a:t>In groups of 4 or 5, discuss and explain how do some business organizations survive for 100+ years? Eventually, these organizations have seen a lot of historical events come and go. Choose one of these companies and research its history: Coca cola, Avon, General Electric. </a:t>
            </a:r>
          </a:p>
          <a:p>
            <a:r>
              <a:rPr lang="en-US" sz="2800" dirty="0"/>
              <a:t>From your research on the company, what did you learn that could help you be a better manager?</a:t>
            </a:r>
          </a:p>
        </p:txBody>
      </p:sp>
      <p:sp>
        <p:nvSpPr>
          <p:cNvPr id="4" name="Date Placeholder 3">
            <a:extLst>
              <a:ext uri="{FF2B5EF4-FFF2-40B4-BE49-F238E27FC236}">
                <a16:creationId xmlns:a16="http://schemas.microsoft.com/office/drawing/2014/main" id="{4EAF320B-7935-4C42-BC67-54EF4AABC0BD}"/>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BF97D507-33BA-780C-D883-C97E01C032D1}"/>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25817079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24D9D-A2DD-1456-AC19-E038799E9D81}"/>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9C736587-C50C-2575-3766-BA8DD93E0FF9}"/>
              </a:ext>
            </a:extLst>
          </p:cNvPr>
          <p:cNvSpPr>
            <a:spLocks noGrp="1"/>
          </p:cNvSpPr>
          <p:nvPr>
            <p:ph idx="1"/>
          </p:nvPr>
        </p:nvSpPr>
        <p:spPr/>
        <p:txBody>
          <a:bodyPr/>
          <a:lstStyle/>
          <a:p>
            <a:r>
              <a:rPr lang="en-US" sz="2400" dirty="0"/>
              <a:t>Cole, G.A. and Kelly, P. (2020) Management theory and practice. Ninth edition / Gerald A. Cole, Phil Kelly. Andover: Cengage Learning.</a:t>
            </a:r>
          </a:p>
          <a:p>
            <a:r>
              <a:rPr lang="en-US" sz="2400" dirty="0"/>
              <a:t>Robbins, S.P., Coulter, M.K. and Randel, A. (2021) Management. Global edition. Harlow, England: Pearson Education.</a:t>
            </a:r>
          </a:p>
        </p:txBody>
      </p:sp>
      <p:sp>
        <p:nvSpPr>
          <p:cNvPr id="4" name="Date Placeholder 3">
            <a:extLst>
              <a:ext uri="{FF2B5EF4-FFF2-40B4-BE49-F238E27FC236}">
                <a16:creationId xmlns:a16="http://schemas.microsoft.com/office/drawing/2014/main" id="{5717DB36-2F96-A2F6-E4D8-165A0FC69C5B}"/>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9838F8D0-4133-C215-F379-790D962B5C03}"/>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125608191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3661</TotalTime>
  <Words>1201</Words>
  <Application>Microsoft Macintosh PowerPoint</Application>
  <PresentationFormat>On-screen Show (4:3)</PresentationFormat>
  <Paragraphs>123</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Myriad Pro</vt:lpstr>
      <vt:lpstr>Verdana</vt:lpstr>
      <vt:lpstr>20140311PresentationUWTSDTemplate</vt:lpstr>
      <vt:lpstr>   Core Principles of Management       LCBB4008         Week 2 – Session 2 </vt:lpstr>
      <vt:lpstr>Objectives</vt:lpstr>
      <vt:lpstr>Principles of Management</vt:lpstr>
      <vt:lpstr>Importance of Principles of Management</vt:lpstr>
      <vt:lpstr>14 Principles of Management by Henry Fayol</vt:lpstr>
      <vt:lpstr>14 Principles of Management by Henry Fayol</vt:lpstr>
      <vt:lpstr>1. Division of Work</vt:lpstr>
      <vt:lpstr>2. Authority and Responsibility</vt:lpstr>
      <vt:lpstr>3. Discipline</vt:lpstr>
      <vt:lpstr>4. Unity of Command</vt:lpstr>
      <vt:lpstr>5. Unity of Direction</vt:lpstr>
      <vt:lpstr>6. Subordination of individual interest to general interest </vt:lpstr>
      <vt:lpstr>7. Remuneration of Employees</vt:lpstr>
      <vt:lpstr>8. Centralization and Decentralization</vt:lpstr>
      <vt:lpstr>8. Centralization and Decentralization (Continue)</vt:lpstr>
      <vt:lpstr>9. Scalar Chain</vt:lpstr>
      <vt:lpstr>10. Order</vt:lpstr>
      <vt:lpstr>11. Equity</vt:lpstr>
      <vt:lpstr>12. Stability of Personnel </vt:lpstr>
      <vt:lpstr>13. Initiative</vt:lpstr>
      <vt:lpstr>14. Esprit du Corps</vt:lpstr>
      <vt:lpstr>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138</cp:revision>
  <cp:lastPrinted>2018-07-02T15:32:24Z</cp:lastPrinted>
  <dcterms:created xsi:type="dcterms:W3CDTF">2002-10-07T19:43:58Z</dcterms:created>
  <dcterms:modified xsi:type="dcterms:W3CDTF">2024-01-05T17:55:37Z</dcterms:modified>
</cp:coreProperties>
</file>