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21"/>
  </p:notesMasterIdLst>
  <p:sldIdLst>
    <p:sldId id="256" r:id="rId2"/>
    <p:sldId id="257" r:id="rId3"/>
    <p:sldId id="258" r:id="rId4"/>
    <p:sldId id="263" r:id="rId5"/>
    <p:sldId id="261" r:id="rId6"/>
    <p:sldId id="279" r:id="rId7"/>
    <p:sldId id="264" r:id="rId8"/>
    <p:sldId id="265" r:id="rId9"/>
    <p:sldId id="266" r:id="rId10"/>
    <p:sldId id="267" r:id="rId11"/>
    <p:sldId id="268" r:id="rId12"/>
    <p:sldId id="269" r:id="rId13"/>
    <p:sldId id="270" r:id="rId14"/>
    <p:sldId id="272" r:id="rId15"/>
    <p:sldId id="273" r:id="rId16"/>
    <p:sldId id="274" r:id="rId17"/>
    <p:sldId id="276" r:id="rId18"/>
    <p:sldId id="277" r:id="rId19"/>
    <p:sldId id="278" r:id="rId20"/>
  </p:sldIdLst>
  <p:sldSz cx="12192000" cy="6858000"/>
  <p:notesSz cx="6858000" cy="26955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E73569-CF47-DB43-6AFC-6E510ECC88D4}" v="1189" dt="2019-10-23T01:33:54.414"/>
    <p1510:client id="{7EF3C878-063C-5BE5-4703-18DB6E7D5AF8}" v="1352" dt="2019-10-22T20:25:41.604"/>
    <p1510:client id="{C3008227-9A6E-5B72-F6C5-567D5C713B09}" v="18" dt="2019-10-22T16:09:24.715"/>
    <p1510:client id="{F6B85FBC-6A9E-65A4-69E5-DBD2BF6488E7}" v="312" dt="2019-10-23T09:39:54.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0141" autoAdjust="0"/>
  </p:normalViewPr>
  <p:slideViewPr>
    <p:cSldViewPr snapToGrid="0">
      <p:cViewPr varScale="1">
        <p:scale>
          <a:sx n="43" d="100"/>
          <a:sy n="43" d="100"/>
        </p:scale>
        <p:origin x="88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12382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123825"/>
          </a:xfrm>
          <a:prstGeom prst="rect">
            <a:avLst/>
          </a:prstGeom>
        </p:spPr>
        <p:txBody>
          <a:bodyPr vert="horz" lIns="91440" tIns="45720" rIns="91440" bIns="45720" rtlCol="0"/>
          <a:lstStyle>
            <a:lvl1pPr algn="r">
              <a:defRPr sz="1200"/>
            </a:lvl1pPr>
          </a:lstStyle>
          <a:p>
            <a:fld id="{62FD1197-27D5-48B5-8D88-6A13C440EB1A}" type="datetimeFigureOut">
              <a:rPr lang="en-GB"/>
              <a:t>23/10/2019</a:t>
            </a:fld>
            <a:endParaRPr lang="en-GB"/>
          </a:p>
        </p:txBody>
      </p:sp>
      <p:sp>
        <p:nvSpPr>
          <p:cNvPr id="4" name="Slide Image Placeholder 3"/>
          <p:cNvSpPr>
            <a:spLocks noGrp="1" noRot="1" noChangeAspect="1"/>
          </p:cNvSpPr>
          <p:nvPr>
            <p:ph type="sldImg" idx="2"/>
          </p:nvPr>
        </p:nvSpPr>
        <p:spPr>
          <a:xfrm>
            <a:off x="2687638" y="307975"/>
            <a:ext cx="1482725" cy="8334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1187450"/>
            <a:ext cx="5486400" cy="9715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2343150"/>
            <a:ext cx="2971800" cy="12382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2343150"/>
            <a:ext cx="2971800" cy="123825"/>
          </a:xfrm>
          <a:prstGeom prst="rect">
            <a:avLst/>
          </a:prstGeom>
        </p:spPr>
        <p:txBody>
          <a:bodyPr vert="horz" lIns="91440" tIns="45720" rIns="91440" bIns="45720" rtlCol="0" anchor="b"/>
          <a:lstStyle>
            <a:lvl1pPr algn="r">
              <a:defRPr sz="1200"/>
            </a:lvl1pPr>
          </a:lstStyle>
          <a:p>
            <a:fld id="{A358C02B-7269-454A-86F1-C35AEECE5340}" type="slidenum">
              <a:rPr lang="en-GB"/>
              <a:t>‹#›</a:t>
            </a:fld>
            <a:endParaRPr lang="en-GB"/>
          </a:p>
        </p:txBody>
      </p:sp>
    </p:spTree>
    <p:extLst>
      <p:ext uri="{BB962C8B-B14F-4D97-AF65-F5344CB8AC3E}">
        <p14:creationId xmlns:p14="http://schemas.microsoft.com/office/powerpoint/2010/main" val="1287430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t>
            </a:r>
            <a:r>
              <a:rPr lang="en-GB" dirty="0">
                <a:cs typeface="Calibri"/>
              </a:rPr>
              <a:t>his job role is similar to the job I already have in Sainsbury's supermarket, however this management programme involves a lot more hard-work, time and commitment for whoever is successful enough to obtain this role, as they will have to develop and maintain the skills and knowledge needed to become a manager within Lidl's enterprise. This is a management programme, one of many companies that provide roles for graduates after they have earned their degrees to give them a chance to work up through a company. </a:t>
            </a:r>
          </a:p>
        </p:txBody>
      </p:sp>
      <p:sp>
        <p:nvSpPr>
          <p:cNvPr id="4" name="Slide Number Placeholder 3"/>
          <p:cNvSpPr>
            <a:spLocks noGrp="1"/>
          </p:cNvSpPr>
          <p:nvPr>
            <p:ph type="sldNum" sz="quarter" idx="5"/>
          </p:nvPr>
        </p:nvSpPr>
        <p:spPr/>
        <p:txBody>
          <a:bodyPr/>
          <a:lstStyle/>
          <a:p>
            <a:fld id="{A358C02B-7269-454A-86F1-C35AEECE5340}" type="slidenum">
              <a:rPr lang="en-GB"/>
              <a:t>2</a:t>
            </a:fld>
            <a:endParaRPr lang="en-GB"/>
          </a:p>
        </p:txBody>
      </p:sp>
    </p:spTree>
    <p:extLst>
      <p:ext uri="{BB962C8B-B14F-4D97-AF65-F5344CB8AC3E}">
        <p14:creationId xmlns:p14="http://schemas.microsoft.com/office/powerpoint/2010/main" val="4249659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is a list of the requirements of the job from the advertisement online. This scheme is looking for someone who already has plenty of energy, passion, resilience and a readiness to adapt. They will also need:</a:t>
            </a:r>
          </a:p>
        </p:txBody>
      </p:sp>
      <p:sp>
        <p:nvSpPr>
          <p:cNvPr id="4" name="Slide Number Placeholder 3"/>
          <p:cNvSpPr>
            <a:spLocks noGrp="1"/>
          </p:cNvSpPr>
          <p:nvPr>
            <p:ph type="sldNum" sz="quarter" idx="5"/>
          </p:nvPr>
        </p:nvSpPr>
        <p:spPr/>
        <p:txBody>
          <a:bodyPr/>
          <a:lstStyle/>
          <a:p>
            <a:fld id="{A358C02B-7269-454A-86F1-C35AEECE5340}" type="slidenum">
              <a:rPr lang="en-GB"/>
              <a:t>3</a:t>
            </a:fld>
            <a:endParaRPr lang="en-GB"/>
          </a:p>
        </p:txBody>
      </p:sp>
    </p:spTree>
    <p:extLst>
      <p:ext uri="{BB962C8B-B14F-4D97-AF65-F5344CB8AC3E}">
        <p14:creationId xmlns:p14="http://schemas.microsoft.com/office/powerpoint/2010/main" val="509874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t>
            </a:r>
            <a:r>
              <a:rPr lang="en-US" dirty="0" err="1"/>
              <a:t>programme</a:t>
            </a:r>
            <a:r>
              <a:rPr lang="en-US" dirty="0"/>
              <a:t> goes on for two years. The first year of training is to develop the enterprise and management capabilities of Lidl's forever growing business. This is achieved through three key areas: the stores; logistics; and the supply chain. </a:t>
            </a:r>
            <a:endParaRPr lang="en-GB" dirty="0"/>
          </a:p>
          <a:p>
            <a:r>
              <a:rPr lang="en-US" dirty="0"/>
              <a:t>The second year will help decide what area I would pursue, depending on what area I am most passionate about, if my skills can be adhered to the area. I would the tune my skills in on that one area and work from there. </a:t>
            </a:r>
            <a:endParaRPr lang="en-GB"/>
          </a:p>
          <a:p>
            <a:r>
              <a:rPr lang="en-US" dirty="0"/>
              <a:t>As the training will take place over the two-year period, where both soft skills and operational qualities are developed upon. During this time, I would have the chance to explore and develop more out-of-office training, which can vary from HR topics and leadership skills.  </a:t>
            </a:r>
            <a:endParaRPr lang="en-GB"/>
          </a:p>
          <a:p>
            <a:r>
              <a:rPr lang="en-US" dirty="0"/>
              <a:t>As the training is all planned out thoroughly, both the trainee and the trainer will know what developmental stage they are at, which helps identify with what strengths they have and if there are at any pivotal steps I their training. </a:t>
            </a:r>
            <a:endParaRPr lang="en-GB" dirty="0"/>
          </a:p>
          <a:p>
            <a:r>
              <a:rPr lang="en-US" dirty="0"/>
              <a:t>As this is a very fast-paced </a:t>
            </a:r>
            <a:r>
              <a:rPr lang="en-US" dirty="0" err="1"/>
              <a:t>programme</a:t>
            </a:r>
            <a:r>
              <a:rPr lang="en-US" dirty="0"/>
              <a:t>, it leads to a lot of successful results and a lot of responsibility, which entails the trainee will have a better sense of self and so will the business. </a:t>
            </a:r>
            <a:endParaRPr lang="en-GB">
              <a:cs typeface="Calibri"/>
            </a:endParaRPr>
          </a:p>
        </p:txBody>
      </p:sp>
      <p:sp>
        <p:nvSpPr>
          <p:cNvPr id="4" name="Slide Number Placeholder 3"/>
          <p:cNvSpPr>
            <a:spLocks noGrp="1"/>
          </p:cNvSpPr>
          <p:nvPr>
            <p:ph type="sldNum" sz="quarter" idx="5"/>
          </p:nvPr>
        </p:nvSpPr>
        <p:spPr/>
        <p:txBody>
          <a:bodyPr/>
          <a:lstStyle/>
          <a:p>
            <a:fld id="{A358C02B-7269-454A-86F1-C35AEECE5340}" type="slidenum">
              <a:rPr lang="en-GB"/>
              <a:t>4</a:t>
            </a:fld>
            <a:endParaRPr lang="en-GB"/>
          </a:p>
        </p:txBody>
      </p:sp>
    </p:spTree>
    <p:extLst>
      <p:ext uri="{BB962C8B-B14F-4D97-AF65-F5344CB8AC3E}">
        <p14:creationId xmlns:p14="http://schemas.microsoft.com/office/powerpoint/2010/main" val="2424092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SWOT analysis is very much a useful tool to quickly understand and take stock of how a person sees themselves. Basically, a person looks at their strengths, weaknesses, opportunities and threats, so that they can focus in on their qualities, skills, experience, knowledge, resources and support (Cottrell, 2015).</a:t>
            </a:r>
          </a:p>
          <a:p>
            <a:endParaRPr lang="en-US" dirty="0">
              <a:cs typeface="Calibri"/>
            </a:endParaRPr>
          </a:p>
        </p:txBody>
      </p:sp>
      <p:sp>
        <p:nvSpPr>
          <p:cNvPr id="4" name="Slide Number Placeholder 3"/>
          <p:cNvSpPr>
            <a:spLocks noGrp="1"/>
          </p:cNvSpPr>
          <p:nvPr>
            <p:ph type="sldNum" sz="quarter" idx="5"/>
          </p:nvPr>
        </p:nvSpPr>
        <p:spPr/>
        <p:txBody>
          <a:bodyPr/>
          <a:lstStyle/>
          <a:p>
            <a:fld id="{A358C02B-7269-454A-86F1-C35AEECE5340}" type="slidenum">
              <a:rPr lang="en-GB"/>
              <a:t>5</a:t>
            </a:fld>
            <a:endParaRPr lang="en-GB"/>
          </a:p>
        </p:txBody>
      </p:sp>
    </p:spTree>
    <p:extLst>
      <p:ext uri="{BB962C8B-B14F-4D97-AF65-F5344CB8AC3E}">
        <p14:creationId xmlns:p14="http://schemas.microsoft.com/office/powerpoint/2010/main" val="1378622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there is uncertainty it can also lead to confusion. </a:t>
            </a:r>
          </a:p>
          <a:p>
            <a:endParaRPr lang="en-US" dirty="0">
              <a:cs typeface="Calibri"/>
            </a:endParaRPr>
          </a:p>
        </p:txBody>
      </p:sp>
      <p:sp>
        <p:nvSpPr>
          <p:cNvPr id="4" name="Slide Number Placeholder 3"/>
          <p:cNvSpPr>
            <a:spLocks noGrp="1"/>
          </p:cNvSpPr>
          <p:nvPr>
            <p:ph type="sldNum" sz="quarter" idx="5"/>
          </p:nvPr>
        </p:nvSpPr>
        <p:spPr/>
        <p:txBody>
          <a:bodyPr/>
          <a:lstStyle/>
          <a:p>
            <a:fld id="{A358C02B-7269-454A-86F1-C35AEECE5340}" type="slidenum">
              <a:rPr lang="en-GB"/>
              <a:t>9</a:t>
            </a:fld>
            <a:endParaRPr lang="en-GB"/>
          </a:p>
        </p:txBody>
      </p:sp>
    </p:spTree>
    <p:extLst>
      <p:ext uri="{BB962C8B-B14F-4D97-AF65-F5344CB8AC3E}">
        <p14:creationId xmlns:p14="http://schemas.microsoft.com/office/powerpoint/2010/main" val="364648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Motivation – Swami </a:t>
            </a:r>
            <a:r>
              <a:rPr lang="en-US" dirty="0" err="1"/>
              <a:t>Sivanandi</a:t>
            </a:r>
            <a:r>
              <a:rPr lang="en-US" dirty="0"/>
              <a:t> described motivation in her own words as “put your heart, mind, intellect and soul into even your smallest acts. This is the secret of success.” This quote for me </a:t>
            </a:r>
            <a:r>
              <a:rPr lang="en-US" dirty="0" err="1"/>
              <a:t>describeds</a:t>
            </a:r>
            <a:r>
              <a:rPr lang="en-US" dirty="0"/>
              <a:t> motivation as it means that I think of a goal that I am to do that day, I set about doing that goal, with a positive attitude and when I achieve it, it adds to my success. </a:t>
            </a:r>
          </a:p>
          <a:p>
            <a:r>
              <a:rPr lang="en-US" dirty="0"/>
              <a:t>Challenge - The job application is asking of me, to be ready for challenge. A challenge to me is about learning new concepts and trying new things. This reminds me of when I started in Sainsburys and had to begin at the basics of checkouts and not have learnt all that I can in my role. </a:t>
            </a:r>
            <a:endParaRPr lang="en-GB" dirty="0"/>
          </a:p>
          <a:p>
            <a:r>
              <a:rPr lang="en-US" dirty="0"/>
              <a:t>Responsibility - The role with </a:t>
            </a:r>
            <a:r>
              <a:rPr lang="en-US" dirty="0" err="1"/>
              <a:t>lidls</a:t>
            </a:r>
            <a:r>
              <a:rPr lang="en-US" dirty="0"/>
              <a:t> as a graduate manager is asking of me to take on responsibilities. In my adult life so far, I have had to take on a few positions whereby I have been responsible for the health and wellbeing of young children, young people with learning difficulties, and to </a:t>
            </a:r>
            <a:r>
              <a:rPr lang="en-US"/>
              <a:t>be in a </a:t>
            </a:r>
            <a:r>
              <a:rPr lang="en-US" dirty="0"/>
              <a:t>retail environment that is fast-paced, with regard to my duties. </a:t>
            </a:r>
            <a:endParaRPr lang="en-GB" dirty="0"/>
          </a:p>
          <a:p>
            <a:r>
              <a:rPr lang="en-US" dirty="0"/>
              <a:t>Development - With regards to development, for the past 3 years, I have been developing upon my own education within university, and gaining new knowledge I would not have known prior. </a:t>
            </a:r>
            <a:endParaRPr lang="en-GB" dirty="0"/>
          </a:p>
        </p:txBody>
      </p:sp>
      <p:sp>
        <p:nvSpPr>
          <p:cNvPr id="4" name="Slide Number Placeholder 3"/>
          <p:cNvSpPr>
            <a:spLocks noGrp="1"/>
          </p:cNvSpPr>
          <p:nvPr>
            <p:ph type="sldNum" sz="quarter" idx="5"/>
          </p:nvPr>
        </p:nvSpPr>
        <p:spPr/>
        <p:txBody>
          <a:bodyPr/>
          <a:lstStyle/>
          <a:p>
            <a:fld id="{A358C02B-7269-454A-86F1-C35AEECE5340}" type="slidenum">
              <a:rPr lang="en-GB"/>
              <a:t>14</a:t>
            </a:fld>
            <a:endParaRPr lang="en-GB"/>
          </a:p>
        </p:txBody>
      </p:sp>
    </p:spTree>
    <p:extLst>
      <p:ext uri="{BB962C8B-B14F-4D97-AF65-F5344CB8AC3E}">
        <p14:creationId xmlns:p14="http://schemas.microsoft.com/office/powerpoint/2010/main" val="1152634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Supply chain and logistics – a network of its own, which is how their products are moved to their suppliers, then to the warehouses and then across their 10,000 stores from across Europe and the United States, which makes them a German global discount supermarket chain. </a:t>
            </a:r>
          </a:p>
          <a:p>
            <a:r>
              <a:rPr lang="en-US"/>
              <a:t>state advert for wine production - You can have a look at this video yourself, however it is basically about a woman whom doubt the quality of Lidl’s wine. They then take her on a journey to find out how the wine is made in their vineyards in France and show her how the vine is produced, thereby, changing her attitude to what her previous thoughts were. </a:t>
            </a:r>
            <a:endParaRPr lang="en-GB"/>
          </a:p>
          <a:p>
            <a:endParaRPr lang="en-US" dirty="0">
              <a:cs typeface="Calibri"/>
            </a:endParaRPr>
          </a:p>
        </p:txBody>
      </p:sp>
      <p:sp>
        <p:nvSpPr>
          <p:cNvPr id="4" name="Slide Number Placeholder 3"/>
          <p:cNvSpPr>
            <a:spLocks noGrp="1"/>
          </p:cNvSpPr>
          <p:nvPr>
            <p:ph type="sldNum" sz="quarter" idx="5"/>
          </p:nvPr>
        </p:nvSpPr>
        <p:spPr/>
        <p:txBody>
          <a:bodyPr/>
          <a:lstStyle/>
          <a:p>
            <a:fld id="{A358C02B-7269-454A-86F1-C35AEECE5340}" type="slidenum">
              <a:rPr lang="en-GB"/>
              <a:t>15</a:t>
            </a:fld>
            <a:endParaRPr lang="en-GB"/>
          </a:p>
        </p:txBody>
      </p:sp>
    </p:spTree>
    <p:extLst>
      <p:ext uri="{BB962C8B-B14F-4D97-AF65-F5344CB8AC3E}">
        <p14:creationId xmlns:p14="http://schemas.microsoft.com/office/powerpoint/2010/main" val="1584948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358C02B-7269-454A-86F1-C35AEECE5340}" type="slidenum">
              <a:rPr lang="en-GB"/>
              <a:t>16</a:t>
            </a:fld>
            <a:endParaRPr lang="en-GB"/>
          </a:p>
        </p:txBody>
      </p:sp>
    </p:spTree>
    <p:extLst>
      <p:ext uri="{BB962C8B-B14F-4D97-AF65-F5344CB8AC3E}">
        <p14:creationId xmlns:p14="http://schemas.microsoft.com/office/powerpoint/2010/main" val="3013770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10/23/2019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7176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10/23/2019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067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10/23/2019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173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06958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9705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4315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9750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10/23/2019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02824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10/23/2019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4622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4860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10/23/2019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0767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10/23/2019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35921837"/>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9" r:id="rId5"/>
    <p:sldLayoutId id="2147483723" r:id="rId6"/>
    <p:sldLayoutId id="2147483724" r:id="rId7"/>
    <p:sldLayoutId id="2147483725" r:id="rId8"/>
    <p:sldLayoutId id="2147483728" r:id="rId9"/>
    <p:sldLayoutId id="2147483726" r:id="rId10"/>
    <p:sldLayoutId id="2147483727"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160;https:/www.youtube.com/watch?v=BxqmKC4bix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3">
            <a:extLst>
              <a:ext uri="{FF2B5EF4-FFF2-40B4-BE49-F238E27FC236}">
                <a16:creationId xmlns:a16="http://schemas.microsoft.com/office/drawing/2014/main" id="{1068A37E-110B-43DC-BF9E-18CAFA537B06}"/>
              </a:ext>
            </a:extLst>
          </p:cNvPr>
          <p:cNvPicPr>
            <a:picLocks noChangeAspect="1"/>
          </p:cNvPicPr>
          <p:nvPr/>
        </p:nvPicPr>
        <p:blipFill rotWithShape="1">
          <a:blip r:embed="rId2">
            <a:alphaModFix amt="40000"/>
          </a:blip>
          <a:srcRect t="12959" b="2772"/>
          <a:stretch/>
        </p:blipFill>
        <p:spPr>
          <a:xfrm>
            <a:off x="20" y="10"/>
            <a:ext cx="12191980" cy="6857990"/>
          </a:xfrm>
          <a:prstGeom prst="rect">
            <a:avLst/>
          </a:prstGeom>
        </p:spPr>
      </p:pic>
      <p:sp>
        <p:nvSpPr>
          <p:cNvPr id="2" name="Title 1"/>
          <p:cNvSpPr>
            <a:spLocks noGrp="1"/>
          </p:cNvSpPr>
          <p:nvPr>
            <p:ph type="ctrTitle"/>
          </p:nvPr>
        </p:nvSpPr>
        <p:spPr>
          <a:xfrm>
            <a:off x="965201" y="1020431"/>
            <a:ext cx="10225530" cy="1475013"/>
          </a:xfrm>
        </p:spPr>
        <p:txBody>
          <a:bodyPr>
            <a:normAutofit/>
          </a:bodyPr>
          <a:lstStyle/>
          <a:p>
            <a:r>
              <a:rPr lang="en-GB" sz="4000" dirty="0">
                <a:solidFill>
                  <a:schemeClr val="tx1"/>
                </a:solidFill>
              </a:rPr>
              <a:t>Skills for Life: Employability and Future </a:t>
            </a:r>
            <a:r>
              <a:rPr lang="en-GB" sz="4000" dirty="0" err="1">
                <a:solidFill>
                  <a:schemeClr val="tx1"/>
                </a:solidFill>
              </a:rPr>
              <a:t>PAthways</a:t>
            </a:r>
            <a:endParaRPr lang="en-GB" sz="4000" dirty="0">
              <a:solidFill>
                <a:schemeClr val="tx1"/>
              </a:solidFill>
            </a:endParaRPr>
          </a:p>
        </p:txBody>
      </p:sp>
      <p:sp>
        <p:nvSpPr>
          <p:cNvPr id="3" name="Subtitle 2"/>
          <p:cNvSpPr>
            <a:spLocks noGrp="1"/>
          </p:cNvSpPr>
          <p:nvPr>
            <p:ph type="subTitle" idx="1"/>
          </p:nvPr>
        </p:nvSpPr>
        <p:spPr>
          <a:xfrm>
            <a:off x="965200" y="2495445"/>
            <a:ext cx="10225530" cy="590321"/>
          </a:xfrm>
        </p:spPr>
        <p:txBody>
          <a:bodyPr>
            <a:normAutofit/>
          </a:bodyPr>
          <a:lstStyle/>
          <a:p>
            <a:r>
              <a:rPr lang="en-GB" sz="1600">
                <a:solidFill>
                  <a:schemeClr val="tx1"/>
                </a:solidFill>
              </a:rPr>
              <a:t>Llinos Chan (1701087)</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C9D1311-79A6-429F-A432-334A276C17A0}"/>
              </a:ext>
            </a:extLst>
          </p:cNvPr>
          <p:cNvSpPr>
            <a:spLocks noGrp="1"/>
          </p:cNvSpPr>
          <p:nvPr>
            <p:ph type="title"/>
          </p:nvPr>
        </p:nvSpPr>
        <p:spPr>
          <a:xfrm>
            <a:off x="771148" y="1037967"/>
            <a:ext cx="3054091" cy="5222390"/>
          </a:xfrm>
        </p:spPr>
        <p:txBody>
          <a:bodyPr anchor="ctr">
            <a:normAutofit/>
          </a:bodyPr>
          <a:lstStyle/>
          <a:p>
            <a:r>
              <a:rPr lang="en-GB" sz="2400" dirty="0">
                <a:solidFill>
                  <a:srgbClr val="FFFEFF"/>
                </a:solidFill>
              </a:rPr>
              <a:t>RETAIL GRADUATE MANAGEMENT </a:t>
            </a:r>
            <a:br>
              <a:rPr lang="en-GB" sz="2400" dirty="0">
                <a:solidFill>
                  <a:srgbClr val="FFFEFF"/>
                </a:solidFill>
              </a:rPr>
            </a:br>
            <a:r>
              <a:rPr lang="en-GB" sz="2400" dirty="0">
                <a:solidFill>
                  <a:srgbClr val="FFFEFF"/>
                </a:solidFill>
              </a:rPr>
              <a:t>PROGRAMME - LIDL</a:t>
            </a:r>
          </a:p>
        </p:txBody>
      </p:sp>
      <p:sp>
        <p:nvSpPr>
          <p:cNvPr id="3" name="Content Placeholder 2">
            <a:extLst>
              <a:ext uri="{FF2B5EF4-FFF2-40B4-BE49-F238E27FC236}">
                <a16:creationId xmlns:a16="http://schemas.microsoft.com/office/drawing/2014/main" id="{F4DB96AA-F8D1-442D-8CE7-06458DB6972F}"/>
              </a:ext>
            </a:extLst>
          </p:cNvPr>
          <p:cNvSpPr>
            <a:spLocks noGrp="1"/>
          </p:cNvSpPr>
          <p:nvPr>
            <p:ph idx="1"/>
          </p:nvPr>
        </p:nvSpPr>
        <p:spPr>
          <a:xfrm>
            <a:off x="4534935" y="1037968"/>
            <a:ext cx="7014423" cy="4820832"/>
          </a:xfrm>
        </p:spPr>
        <p:txBody>
          <a:bodyPr>
            <a:normAutofit/>
          </a:bodyPr>
          <a:lstStyle/>
          <a:p>
            <a:pPr marL="0" indent="0">
              <a:buNone/>
            </a:pPr>
            <a:r>
              <a:rPr lang="en-GB" sz="2000">
                <a:ea typeface="+mn-lt"/>
                <a:cs typeface="+mn-lt"/>
              </a:rPr>
              <a:t>"This is your chance to experience life at Lidl and all it has to offer, the programme is rotational, taking you on a 2 year learning curve and giving you the best possible exposure to the key areas of the business along with a range of opportunities to develop your soft skills and leadership style, the knowledge you pick up will make you a retail management professional." (Lidl, 2019) </a:t>
            </a:r>
            <a:endParaRPr lang="en-US" sz="2000"/>
          </a:p>
        </p:txBody>
      </p:sp>
    </p:spTree>
    <p:extLst>
      <p:ext uri="{BB962C8B-B14F-4D97-AF65-F5344CB8AC3E}">
        <p14:creationId xmlns:p14="http://schemas.microsoft.com/office/powerpoint/2010/main" val="1279959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9DEE901-B21A-40E5-AEA9-60184F1DE8E8}"/>
              </a:ext>
            </a:extLst>
          </p:cNvPr>
          <p:cNvSpPr>
            <a:spLocks noGrp="1"/>
          </p:cNvSpPr>
          <p:nvPr>
            <p:ph type="title"/>
          </p:nvPr>
        </p:nvSpPr>
        <p:spPr>
          <a:xfrm>
            <a:off x="771148" y="1037967"/>
            <a:ext cx="3054091" cy="4709131"/>
          </a:xfrm>
        </p:spPr>
        <p:txBody>
          <a:bodyPr anchor="ctr">
            <a:normAutofit/>
          </a:bodyPr>
          <a:lstStyle/>
          <a:p>
            <a:r>
              <a:rPr lang="en-GB" sz="2700">
                <a:solidFill>
                  <a:srgbClr val="FFFEFF"/>
                </a:solidFill>
              </a:rPr>
              <a:t>Requirements of the job</a:t>
            </a:r>
          </a:p>
        </p:txBody>
      </p:sp>
      <p:sp>
        <p:nvSpPr>
          <p:cNvPr id="3" name="Content Placeholder 2">
            <a:extLst>
              <a:ext uri="{FF2B5EF4-FFF2-40B4-BE49-F238E27FC236}">
                <a16:creationId xmlns:a16="http://schemas.microsoft.com/office/drawing/2014/main" id="{D808802E-0BCB-4A7E-B658-9DEA5DCFA426}"/>
              </a:ext>
            </a:extLst>
          </p:cNvPr>
          <p:cNvSpPr>
            <a:spLocks noGrp="1"/>
          </p:cNvSpPr>
          <p:nvPr>
            <p:ph idx="1"/>
          </p:nvPr>
        </p:nvSpPr>
        <p:spPr>
          <a:xfrm>
            <a:off x="4534935" y="1037968"/>
            <a:ext cx="7014423" cy="4820832"/>
          </a:xfrm>
        </p:spPr>
        <p:txBody>
          <a:bodyPr>
            <a:normAutofit lnSpcReduction="10000"/>
          </a:bodyPr>
          <a:lstStyle/>
          <a:p>
            <a:pPr marL="305435" indent="-305435">
              <a:lnSpc>
                <a:spcPct val="100000"/>
              </a:lnSpc>
            </a:pPr>
            <a:r>
              <a:rPr lang="en-GB" sz="1700">
                <a:ea typeface="+mn-lt"/>
                <a:cs typeface="+mn-lt"/>
              </a:rPr>
              <a:t>The ability to communicate confidently and effectively across all levels of the business</a:t>
            </a:r>
            <a:endParaRPr lang="en-GB" sz="1700"/>
          </a:p>
          <a:p>
            <a:pPr marL="305435" indent="-305435">
              <a:lnSpc>
                <a:spcPct val="100000"/>
              </a:lnSpc>
            </a:pPr>
            <a:r>
              <a:rPr lang="en-GB" sz="1700">
                <a:ea typeface="+mn-lt"/>
                <a:cs typeface="+mn-lt"/>
              </a:rPr>
              <a:t>Passion for working as part of a team and also ability to work independently</a:t>
            </a:r>
            <a:endParaRPr lang="en-GB" sz="1700"/>
          </a:p>
          <a:p>
            <a:pPr marL="305435" indent="-305435">
              <a:lnSpc>
                <a:spcPct val="100000"/>
              </a:lnSpc>
            </a:pPr>
            <a:r>
              <a:rPr lang="en-GB" sz="1700">
                <a:ea typeface="+mn-lt"/>
                <a:cs typeface="+mn-lt"/>
              </a:rPr>
              <a:t>Self-motivation and determination to succeed in a fast paced, challenging environment</a:t>
            </a:r>
            <a:endParaRPr lang="en-GB" sz="1700"/>
          </a:p>
          <a:p>
            <a:pPr marL="305435" indent="-305435">
              <a:lnSpc>
                <a:spcPct val="100000"/>
              </a:lnSpc>
            </a:pPr>
            <a:r>
              <a:rPr lang="en-GB" sz="1700">
                <a:ea typeface="+mn-lt"/>
                <a:cs typeface="+mn-lt"/>
              </a:rPr>
              <a:t>Desire to learn, develop and challenge yourself in a demanding and dynamic environment</a:t>
            </a:r>
            <a:endParaRPr lang="en-GB" sz="1700"/>
          </a:p>
          <a:p>
            <a:pPr marL="305435" indent="-305435">
              <a:lnSpc>
                <a:spcPct val="100000"/>
              </a:lnSpc>
            </a:pPr>
            <a:r>
              <a:rPr lang="en-GB" sz="1700">
                <a:ea typeface="+mn-lt"/>
                <a:cs typeface="+mn-lt"/>
              </a:rPr>
              <a:t>Qualification of a degree level of 2:2 or above in any discipline by September 2020 or within the last 4 years</a:t>
            </a:r>
            <a:endParaRPr lang="en-GB" sz="1700"/>
          </a:p>
          <a:p>
            <a:pPr marL="305435" indent="-305435">
              <a:lnSpc>
                <a:spcPct val="100000"/>
              </a:lnSpc>
            </a:pPr>
            <a:r>
              <a:rPr lang="en-GB" sz="1700">
                <a:ea typeface="+mn-lt"/>
                <a:cs typeface="+mn-lt"/>
              </a:rPr>
              <a:t>Possession of a Full driving licence valid in the UK by September 2020</a:t>
            </a:r>
            <a:endParaRPr lang="en-GB" sz="1700"/>
          </a:p>
          <a:p>
            <a:pPr marL="305435" indent="-305435">
              <a:lnSpc>
                <a:spcPct val="100000"/>
              </a:lnSpc>
            </a:pPr>
            <a:r>
              <a:rPr lang="en-GB" sz="1700">
                <a:ea typeface="+mn-lt"/>
                <a:cs typeface="+mn-lt"/>
              </a:rPr>
              <a:t>Live or able to relocate within a one-hour commute of the regional location you choose</a:t>
            </a:r>
          </a:p>
          <a:p>
            <a:pPr marL="0" indent="0">
              <a:lnSpc>
                <a:spcPct val="100000"/>
              </a:lnSpc>
              <a:buNone/>
            </a:pPr>
            <a:r>
              <a:rPr lang="en-GB" sz="1700"/>
              <a:t>(Lidl, 2019)</a:t>
            </a:r>
          </a:p>
        </p:txBody>
      </p:sp>
    </p:spTree>
    <p:extLst>
      <p:ext uri="{BB962C8B-B14F-4D97-AF65-F5344CB8AC3E}">
        <p14:creationId xmlns:p14="http://schemas.microsoft.com/office/powerpoint/2010/main" val="546715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6" descr="A person standing in front of a store&#10;&#10;Description generated with high confidence">
            <a:extLst>
              <a:ext uri="{FF2B5EF4-FFF2-40B4-BE49-F238E27FC236}">
                <a16:creationId xmlns:a16="http://schemas.microsoft.com/office/drawing/2014/main" id="{13443224-CDBC-4931-9F39-BAFA43851978}"/>
              </a:ext>
            </a:extLst>
          </p:cNvPr>
          <p:cNvPicPr>
            <a:picLocks noGrp="1" noChangeAspect="1"/>
          </p:cNvPicPr>
          <p:nvPr>
            <p:ph idx="1"/>
          </p:nvPr>
        </p:nvPicPr>
        <p:blipFill>
          <a:blip r:embed="rId3"/>
          <a:stretch>
            <a:fillRect/>
          </a:stretch>
        </p:blipFill>
        <p:spPr>
          <a:xfrm>
            <a:off x="301824" y="1449468"/>
            <a:ext cx="8511596" cy="5072221"/>
          </a:xfrm>
        </p:spPr>
      </p:pic>
      <p:sp>
        <p:nvSpPr>
          <p:cNvPr id="2" name="TextBox 1">
            <a:extLst>
              <a:ext uri="{FF2B5EF4-FFF2-40B4-BE49-F238E27FC236}">
                <a16:creationId xmlns:a16="http://schemas.microsoft.com/office/drawing/2014/main" id="{B0DCD365-DA32-48C3-886B-8560971A7F65}"/>
              </a:ext>
            </a:extLst>
          </p:cNvPr>
          <p:cNvSpPr txBox="1"/>
          <p:nvPr/>
        </p:nvSpPr>
        <p:spPr>
          <a:xfrm>
            <a:off x="9454551" y="61621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(Lidl, 2019)</a:t>
            </a:r>
            <a:endParaRPr lang="en-GB" dirty="0"/>
          </a:p>
        </p:txBody>
      </p:sp>
      <p:sp>
        <p:nvSpPr>
          <p:cNvPr id="3" name="Title 1">
            <a:extLst>
              <a:ext uri="{FF2B5EF4-FFF2-40B4-BE49-F238E27FC236}">
                <a16:creationId xmlns:a16="http://schemas.microsoft.com/office/drawing/2014/main" id="{034817E1-5080-4AFC-9CC7-09E932FF26F5}"/>
              </a:ext>
            </a:extLst>
          </p:cNvPr>
          <p:cNvSpPr>
            <a:spLocks noGrp="1"/>
          </p:cNvSpPr>
          <p:nvPr>
            <p:ph type="title"/>
          </p:nvPr>
        </p:nvSpPr>
        <p:spPr>
          <a:xfrm>
            <a:off x="581192" y="702156"/>
            <a:ext cx="11029616" cy="613626"/>
          </a:xfrm>
        </p:spPr>
        <p:txBody>
          <a:bodyPr/>
          <a:lstStyle/>
          <a:p>
            <a:r>
              <a:rPr lang="en-GB"/>
              <a:t>two-year programme and training</a:t>
            </a:r>
            <a:endParaRPr lang="en-GB" dirty="0"/>
          </a:p>
        </p:txBody>
      </p:sp>
    </p:spTree>
    <p:extLst>
      <p:ext uri="{BB962C8B-B14F-4D97-AF65-F5344CB8AC3E}">
        <p14:creationId xmlns:p14="http://schemas.microsoft.com/office/powerpoint/2010/main" val="2075116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E48325B-EBA9-4AE4-999F-88937E4A16D9}"/>
              </a:ext>
            </a:extLst>
          </p:cNvPr>
          <p:cNvSpPr>
            <a:spLocks noGrp="1"/>
          </p:cNvSpPr>
          <p:nvPr>
            <p:ph type="title"/>
          </p:nvPr>
        </p:nvSpPr>
        <p:spPr>
          <a:xfrm>
            <a:off x="609906" y="702155"/>
            <a:ext cx="3568661" cy="1269713"/>
          </a:xfrm>
        </p:spPr>
        <p:txBody>
          <a:bodyPr>
            <a:normAutofit/>
          </a:bodyPr>
          <a:lstStyle/>
          <a:p>
            <a:r>
              <a:rPr lang="en-GB" sz="2700"/>
              <a:t>Swot analysis</a:t>
            </a:r>
          </a:p>
        </p:txBody>
      </p:sp>
      <p:sp>
        <p:nvSpPr>
          <p:cNvPr id="7"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C03341D-253C-408D-9FB5-25A85F611E9B}"/>
              </a:ext>
            </a:extLst>
          </p:cNvPr>
          <p:cNvSpPr>
            <a:spLocks noGrp="1"/>
          </p:cNvSpPr>
          <p:nvPr>
            <p:ph idx="1"/>
          </p:nvPr>
        </p:nvSpPr>
        <p:spPr>
          <a:xfrm>
            <a:off x="480509" y="2987845"/>
            <a:ext cx="3539907" cy="2843731"/>
          </a:xfrm>
        </p:spPr>
        <p:txBody>
          <a:bodyPr>
            <a:normAutofit lnSpcReduction="10000"/>
          </a:bodyPr>
          <a:lstStyle/>
          <a:p>
            <a:pPr marL="0" indent="0" algn="just">
              <a:buNone/>
            </a:pPr>
            <a:endParaRPr lang="en-GB" dirty="0"/>
          </a:p>
          <a:p>
            <a:pPr marL="305435" indent="-305435" algn="just"/>
            <a:endParaRPr lang="en-GB" sz="1700" dirty="0"/>
          </a:p>
          <a:p>
            <a:pPr marL="305435" indent="-305435" algn="just"/>
            <a:r>
              <a:rPr lang="en-GB" dirty="0"/>
              <a:t>Strengths</a:t>
            </a:r>
          </a:p>
          <a:p>
            <a:pPr marL="305435" indent="-305435" algn="just"/>
            <a:r>
              <a:rPr lang="en-GB" dirty="0"/>
              <a:t>Weaknesses</a:t>
            </a:r>
          </a:p>
          <a:p>
            <a:pPr marL="305435" indent="-305435" algn="just"/>
            <a:r>
              <a:rPr lang="en-GB" dirty="0"/>
              <a:t>Opportunity</a:t>
            </a:r>
          </a:p>
          <a:p>
            <a:pPr marL="305435" indent="-305435" algn="just"/>
            <a:r>
              <a:rPr lang="en-GB" dirty="0"/>
              <a:t>Threats</a:t>
            </a:r>
          </a:p>
          <a:p>
            <a:pPr marL="0" indent="0" algn="just">
              <a:buNone/>
            </a:pPr>
            <a:r>
              <a:rPr lang="en-GB" dirty="0"/>
              <a:t>(Cottrell, 2015)</a:t>
            </a:r>
          </a:p>
          <a:p>
            <a:pPr marL="305435" indent="-305435" algn="just"/>
            <a:endParaRPr lang="en-GB"/>
          </a:p>
        </p:txBody>
      </p:sp>
      <p:pic>
        <p:nvPicPr>
          <p:cNvPr id="4" name="Picture 4" descr="A picture containing screenshot, room&#10;&#10;Description generated with very high confidence">
            <a:extLst>
              <a:ext uri="{FF2B5EF4-FFF2-40B4-BE49-F238E27FC236}">
                <a16:creationId xmlns:a16="http://schemas.microsoft.com/office/drawing/2014/main" id="{3E9D6CD0-4D67-4B85-B1BF-3974BF6F5317}"/>
              </a:ext>
            </a:extLst>
          </p:cNvPr>
          <p:cNvPicPr>
            <a:picLocks noChangeAspect="1"/>
          </p:cNvPicPr>
          <p:nvPr/>
        </p:nvPicPr>
        <p:blipFill>
          <a:blip r:embed="rId3"/>
          <a:stretch>
            <a:fillRect/>
          </a:stretch>
        </p:blipFill>
        <p:spPr>
          <a:xfrm>
            <a:off x="4973843" y="702156"/>
            <a:ext cx="6096178" cy="5273194"/>
          </a:xfrm>
          <a:prstGeom prst="rect">
            <a:avLst/>
          </a:prstGeom>
        </p:spPr>
      </p:pic>
      <p:sp>
        <p:nvSpPr>
          <p:cNvPr id="5" name="Content Placeholder 2">
            <a:extLst>
              <a:ext uri="{FF2B5EF4-FFF2-40B4-BE49-F238E27FC236}">
                <a16:creationId xmlns:a16="http://schemas.microsoft.com/office/drawing/2014/main" id="{B77CCD72-7231-457C-B5B5-135528B53C59}"/>
              </a:ext>
            </a:extLst>
          </p:cNvPr>
          <p:cNvSpPr txBox="1">
            <a:spLocks/>
          </p:cNvSpPr>
          <p:nvPr/>
        </p:nvSpPr>
        <p:spPr>
          <a:xfrm>
            <a:off x="8296041" y="6145112"/>
            <a:ext cx="3539907" cy="715883"/>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dirty="0"/>
              <a:t>(</a:t>
            </a:r>
            <a:r>
              <a:rPr lang="en-GB" dirty="0" err="1"/>
              <a:t>Bianoti</a:t>
            </a:r>
            <a:r>
              <a:rPr lang="en-GB" dirty="0"/>
              <a:t>, unknown)</a:t>
            </a:r>
            <a:endParaRPr lang="en-US"/>
          </a:p>
          <a:p>
            <a:pPr marL="305435" indent="-305435"/>
            <a:endParaRPr lang="en-GB"/>
          </a:p>
        </p:txBody>
      </p:sp>
    </p:spTree>
    <p:extLst>
      <p:ext uri="{BB962C8B-B14F-4D97-AF65-F5344CB8AC3E}">
        <p14:creationId xmlns:p14="http://schemas.microsoft.com/office/powerpoint/2010/main" val="1183113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DBE9C1F-294E-4A0E-A3DF-BCA2240176FE}"/>
              </a:ext>
            </a:extLst>
          </p:cNvPr>
          <p:cNvSpPr>
            <a:spLocks noGrp="1"/>
          </p:cNvSpPr>
          <p:nvPr>
            <p:ph type="title"/>
          </p:nvPr>
        </p:nvSpPr>
        <p:spPr>
          <a:xfrm>
            <a:off x="771148" y="1037967"/>
            <a:ext cx="3054091" cy="4709131"/>
          </a:xfrm>
        </p:spPr>
        <p:txBody>
          <a:bodyPr anchor="ctr">
            <a:normAutofit/>
          </a:bodyPr>
          <a:lstStyle/>
          <a:p>
            <a:r>
              <a:rPr lang="en-GB" sz="3200" dirty="0">
                <a:solidFill>
                  <a:srgbClr val="FFFEFF"/>
                </a:solidFill>
              </a:rPr>
              <a:t>Strengths</a:t>
            </a:r>
          </a:p>
        </p:txBody>
      </p:sp>
      <p:sp>
        <p:nvSpPr>
          <p:cNvPr id="9" name="Content Placeholder 2">
            <a:extLst>
              <a:ext uri="{FF2B5EF4-FFF2-40B4-BE49-F238E27FC236}">
                <a16:creationId xmlns:a16="http://schemas.microsoft.com/office/drawing/2014/main" id="{F79AB79B-7490-4942-BDCD-686A26E60842}"/>
              </a:ext>
            </a:extLst>
          </p:cNvPr>
          <p:cNvSpPr txBox="1">
            <a:spLocks noGrp="1"/>
          </p:cNvSpPr>
          <p:nvPr>
            <p:ph idx="1"/>
          </p:nvPr>
        </p:nvSpPr>
        <p:spPr>
          <a:xfrm>
            <a:off x="4535488" y="1038225"/>
            <a:ext cx="7013575" cy="4821238"/>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just">
              <a:buNone/>
            </a:pPr>
            <a:r>
              <a:rPr lang="en-GB" dirty="0">
                <a:ea typeface="+mn-lt"/>
                <a:cs typeface="+mn-lt"/>
              </a:rPr>
              <a:t>Looking at the strength that I wrote down following a SWOT Analysis, it became apparent that I am a person that thinks in a positive light about situations, I am an organised person that likes to follow rules, behaviours and life in general in a methodical way, which also encompasses good time-keeping. In my public life, especially when I am working with young children and shoppers, I can keep a good work-life balance with regards to my emotions by using motivation. Motivation gives me the emphasis to produce a good work ethos and to always act in a professional manner, which in some ways can be viewed as having congruence and positive self regard. For the last three and half years I have worked in Sainsbury developing my skills, knowledge and understanding of the retail industry. </a:t>
            </a:r>
            <a:endParaRPr lang="en-US" dirty="0"/>
          </a:p>
          <a:p>
            <a:pPr marL="305435" indent="-305435" algn="just"/>
            <a:endParaRPr lang="en-GB" dirty="0"/>
          </a:p>
          <a:p>
            <a:pPr marL="305435" indent="-305435" algn="just"/>
            <a:endParaRPr lang="en-GB" dirty="0"/>
          </a:p>
        </p:txBody>
      </p:sp>
    </p:spTree>
    <p:extLst>
      <p:ext uri="{BB962C8B-B14F-4D97-AF65-F5344CB8AC3E}">
        <p14:creationId xmlns:p14="http://schemas.microsoft.com/office/powerpoint/2010/main" val="110466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1377106-28E8-49DB-B4D6-EBD3894E7EA2}"/>
              </a:ext>
            </a:extLst>
          </p:cNvPr>
          <p:cNvSpPr>
            <a:spLocks noGrp="1"/>
          </p:cNvSpPr>
          <p:nvPr>
            <p:ph type="title"/>
          </p:nvPr>
        </p:nvSpPr>
        <p:spPr>
          <a:xfrm>
            <a:off x="771148" y="1037967"/>
            <a:ext cx="3054091" cy="4709131"/>
          </a:xfrm>
        </p:spPr>
        <p:txBody>
          <a:bodyPr anchor="ctr">
            <a:normAutofit/>
          </a:bodyPr>
          <a:lstStyle/>
          <a:p>
            <a:r>
              <a:rPr lang="en-GB" sz="3200">
                <a:solidFill>
                  <a:srgbClr val="FFFEFF"/>
                </a:solidFill>
              </a:rPr>
              <a:t>Weaknesses</a:t>
            </a:r>
          </a:p>
        </p:txBody>
      </p:sp>
      <p:sp>
        <p:nvSpPr>
          <p:cNvPr id="3" name="Content Placeholder 2">
            <a:extLst>
              <a:ext uri="{FF2B5EF4-FFF2-40B4-BE49-F238E27FC236}">
                <a16:creationId xmlns:a16="http://schemas.microsoft.com/office/drawing/2014/main" id="{44BD2F57-0103-4576-8E95-578C84CD50E7}"/>
              </a:ext>
            </a:extLst>
          </p:cNvPr>
          <p:cNvSpPr>
            <a:spLocks noGrp="1"/>
          </p:cNvSpPr>
          <p:nvPr>
            <p:ph idx="1"/>
          </p:nvPr>
        </p:nvSpPr>
        <p:spPr>
          <a:xfrm>
            <a:off x="4534935" y="1037968"/>
            <a:ext cx="7014423" cy="5362832"/>
          </a:xfrm>
        </p:spPr>
        <p:txBody>
          <a:bodyPr>
            <a:normAutofit/>
          </a:bodyPr>
          <a:lstStyle/>
          <a:p>
            <a:pPr marL="305435" indent="-305435">
              <a:lnSpc>
                <a:spcPct val="100000"/>
              </a:lnSpc>
            </a:pPr>
            <a:r>
              <a:rPr lang="en-GB" sz="1600" dirty="0">
                <a:ea typeface="+mn-lt"/>
                <a:cs typeface="+mn-lt"/>
              </a:rPr>
              <a:t>Coping with stress seems to be a problem that is associated with the modern age with regards to people’s expectations in life. Researchers di studies observing baboons found that when the stress hormone levels were elevated the reproductive systems did not work properly, any wounds healed slowly and the chemicals that control anxiety were ineffective. What is important when managing stress is to have support from family and friends, otherwise stress can effect day to day activities and being able to problem solve. The other effects of stress can be the understanding to discriminate between what is good and bad for us. (Health Status, Unknown)</a:t>
            </a:r>
            <a:endParaRPr lang="en-US" sz="1600" dirty="0"/>
          </a:p>
          <a:p>
            <a:pPr marL="305435" indent="-305435">
              <a:lnSpc>
                <a:spcPct val="100000"/>
              </a:lnSpc>
            </a:pPr>
            <a:r>
              <a:rPr lang="en-GB" sz="1600" dirty="0">
                <a:ea typeface="+mn-lt"/>
                <a:cs typeface="+mn-lt"/>
              </a:rPr>
              <a:t>When looking at the way in which emotions are handled in private, this cartoon really depicts how I view myself. Emotional barriers seem to be more relaxed therefore, depending on the situation that has arose from work or other emotional encounters, the effects have brought about a negative understanding within me. So if there is a varying degree of manipulation through opponents by of a happy or angry disposition, then that can have an adverse affect on my own feelings of happiness or being angry, thereby contributing to negative emotional feelings. (Van </a:t>
            </a:r>
            <a:r>
              <a:rPr lang="en-GB" sz="1600" dirty="0" err="1">
                <a:ea typeface="+mn-lt"/>
                <a:cs typeface="+mn-lt"/>
              </a:rPr>
              <a:t>Kleef</a:t>
            </a:r>
            <a:r>
              <a:rPr lang="en-GB" sz="1600" dirty="0">
                <a:ea typeface="+mn-lt"/>
                <a:cs typeface="+mn-lt"/>
              </a:rPr>
              <a:t> et al, 2004)</a:t>
            </a:r>
            <a:endParaRPr lang="en-GB" sz="1600" dirty="0"/>
          </a:p>
          <a:p>
            <a:pPr marL="305435" indent="-305435">
              <a:lnSpc>
                <a:spcPct val="100000"/>
              </a:lnSpc>
            </a:pPr>
            <a:endParaRPr lang="en-GB" sz="1600" dirty="0"/>
          </a:p>
        </p:txBody>
      </p:sp>
    </p:spTree>
    <p:extLst>
      <p:ext uri="{BB962C8B-B14F-4D97-AF65-F5344CB8AC3E}">
        <p14:creationId xmlns:p14="http://schemas.microsoft.com/office/powerpoint/2010/main" val="1988256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45C15BE-6284-4BDF-932F-333A0C4427EB}"/>
              </a:ext>
            </a:extLst>
          </p:cNvPr>
          <p:cNvSpPr>
            <a:spLocks noGrp="1"/>
          </p:cNvSpPr>
          <p:nvPr>
            <p:ph type="title"/>
          </p:nvPr>
        </p:nvSpPr>
        <p:spPr>
          <a:xfrm>
            <a:off x="446534" y="1037967"/>
            <a:ext cx="3378705" cy="4709131"/>
          </a:xfrm>
        </p:spPr>
        <p:txBody>
          <a:bodyPr anchor="ctr">
            <a:normAutofit/>
          </a:bodyPr>
          <a:lstStyle/>
          <a:p>
            <a:r>
              <a:rPr lang="en-GB" sz="3200" dirty="0">
                <a:solidFill>
                  <a:srgbClr val="FFFEFF"/>
                </a:solidFill>
              </a:rPr>
              <a:t>Opportunities</a:t>
            </a:r>
          </a:p>
        </p:txBody>
      </p:sp>
      <p:sp>
        <p:nvSpPr>
          <p:cNvPr id="3" name="Content Placeholder 2">
            <a:extLst>
              <a:ext uri="{FF2B5EF4-FFF2-40B4-BE49-F238E27FC236}">
                <a16:creationId xmlns:a16="http://schemas.microsoft.com/office/drawing/2014/main" id="{67F83E7B-9604-4619-A256-266ACA8BB23B}"/>
              </a:ext>
            </a:extLst>
          </p:cNvPr>
          <p:cNvSpPr>
            <a:spLocks noGrp="1"/>
          </p:cNvSpPr>
          <p:nvPr>
            <p:ph idx="1"/>
          </p:nvPr>
        </p:nvSpPr>
        <p:spPr>
          <a:xfrm>
            <a:off x="4534935" y="1037968"/>
            <a:ext cx="7014423" cy="4820832"/>
          </a:xfrm>
        </p:spPr>
        <p:txBody>
          <a:bodyPr>
            <a:normAutofit/>
          </a:bodyPr>
          <a:lstStyle/>
          <a:p>
            <a:pPr marL="305435" indent="-305435"/>
            <a:r>
              <a:rPr lang="en-GB" sz="2000">
                <a:ea typeface="+mn-lt"/>
                <a:cs typeface="+mn-lt"/>
              </a:rPr>
              <a:t>Aspirations are the possibilities that are within the reach of each individual. </a:t>
            </a:r>
            <a:endParaRPr lang="en-GB" sz="2000"/>
          </a:p>
          <a:p>
            <a:pPr marL="305435" indent="-305435"/>
            <a:r>
              <a:rPr lang="en-GB" sz="2000">
                <a:ea typeface="+mn-lt"/>
                <a:cs typeface="+mn-lt"/>
              </a:rPr>
              <a:t>Achieving goals is about the journey a person takes in order to achieve those goals.</a:t>
            </a:r>
            <a:endParaRPr lang="en-GB" sz="2000"/>
          </a:p>
          <a:p>
            <a:pPr marL="305435" indent="-305435"/>
            <a:r>
              <a:rPr lang="en-GB" sz="2000">
                <a:ea typeface="+mn-lt"/>
                <a:cs typeface="+mn-lt"/>
              </a:rPr>
              <a:t>Skills are about the ability to develop from one’s knowledge, aptitude and practice. </a:t>
            </a:r>
            <a:endParaRPr lang="en-GB" sz="2000"/>
          </a:p>
          <a:p>
            <a:pPr marL="305435" indent="-305435"/>
            <a:endParaRPr lang="en-GB" sz="2000"/>
          </a:p>
        </p:txBody>
      </p:sp>
    </p:spTree>
    <p:extLst>
      <p:ext uri="{BB962C8B-B14F-4D97-AF65-F5344CB8AC3E}">
        <p14:creationId xmlns:p14="http://schemas.microsoft.com/office/powerpoint/2010/main" val="2689622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681FEC5-DEAD-4A3C-A9AE-5BAFC1351F21}"/>
              </a:ext>
            </a:extLst>
          </p:cNvPr>
          <p:cNvSpPr>
            <a:spLocks noGrp="1"/>
          </p:cNvSpPr>
          <p:nvPr>
            <p:ph type="title"/>
          </p:nvPr>
        </p:nvSpPr>
        <p:spPr>
          <a:xfrm>
            <a:off x="771148" y="1037967"/>
            <a:ext cx="3054091" cy="4709131"/>
          </a:xfrm>
        </p:spPr>
        <p:txBody>
          <a:bodyPr anchor="ctr">
            <a:normAutofit/>
          </a:bodyPr>
          <a:lstStyle/>
          <a:p>
            <a:r>
              <a:rPr lang="en-GB" sz="3200">
                <a:solidFill>
                  <a:srgbClr val="FFFEFF"/>
                </a:solidFill>
              </a:rPr>
              <a:t>Threats</a:t>
            </a:r>
          </a:p>
        </p:txBody>
      </p:sp>
      <p:sp>
        <p:nvSpPr>
          <p:cNvPr id="3" name="Content Placeholder 2">
            <a:extLst>
              <a:ext uri="{FF2B5EF4-FFF2-40B4-BE49-F238E27FC236}">
                <a16:creationId xmlns:a16="http://schemas.microsoft.com/office/drawing/2014/main" id="{D258B45F-6980-4896-A1B4-7851723AC329}"/>
              </a:ext>
            </a:extLst>
          </p:cNvPr>
          <p:cNvSpPr>
            <a:spLocks noGrp="1"/>
          </p:cNvSpPr>
          <p:nvPr>
            <p:ph idx="1"/>
          </p:nvPr>
        </p:nvSpPr>
        <p:spPr>
          <a:xfrm>
            <a:off x="4534935" y="1037968"/>
            <a:ext cx="7014423" cy="4820832"/>
          </a:xfrm>
        </p:spPr>
        <p:txBody>
          <a:bodyPr>
            <a:normAutofit/>
          </a:bodyPr>
          <a:lstStyle/>
          <a:p>
            <a:pPr marL="305435" indent="-305435"/>
            <a:r>
              <a:rPr lang="en-GB" sz="2000">
                <a:ea typeface="+mn-lt"/>
                <a:cs typeface="+mn-lt"/>
              </a:rPr>
              <a:t>Anxiety can be able feeling that someone does not like you because they may not have said ‘hello’ to you on a given day.</a:t>
            </a:r>
            <a:endParaRPr lang="en-GB" sz="2000"/>
          </a:p>
          <a:p>
            <a:pPr marL="305435" indent="-305435"/>
            <a:r>
              <a:rPr lang="en-GB" sz="2000">
                <a:ea typeface="+mn-lt"/>
                <a:cs typeface="+mn-lt"/>
              </a:rPr>
              <a:t>Having days in which there is a lack of confidence, can lead to doubting oneself</a:t>
            </a:r>
            <a:endParaRPr lang="en-GB" sz="2000"/>
          </a:p>
          <a:p>
            <a:pPr marL="305435" indent="-305435"/>
            <a:endParaRPr lang="en-GB" sz="2000"/>
          </a:p>
        </p:txBody>
      </p:sp>
    </p:spTree>
    <p:extLst>
      <p:ext uri="{BB962C8B-B14F-4D97-AF65-F5344CB8AC3E}">
        <p14:creationId xmlns:p14="http://schemas.microsoft.com/office/powerpoint/2010/main" val="4101052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721A67B-6447-4940-A453-D386D4CC7FBA}"/>
              </a:ext>
            </a:extLst>
          </p:cNvPr>
          <p:cNvSpPr>
            <a:spLocks noGrp="1"/>
          </p:cNvSpPr>
          <p:nvPr>
            <p:ph type="title"/>
          </p:nvPr>
        </p:nvSpPr>
        <p:spPr>
          <a:xfrm>
            <a:off x="771148" y="1037967"/>
            <a:ext cx="3054091" cy="4709131"/>
          </a:xfrm>
        </p:spPr>
        <p:txBody>
          <a:bodyPr anchor="ctr">
            <a:normAutofit/>
          </a:bodyPr>
          <a:lstStyle/>
          <a:p>
            <a:r>
              <a:rPr lang="en-GB" sz="3200">
                <a:solidFill>
                  <a:srgbClr val="FFFEFF"/>
                </a:solidFill>
              </a:rPr>
              <a:t>Emotional Wellbeing</a:t>
            </a:r>
          </a:p>
        </p:txBody>
      </p:sp>
      <p:sp>
        <p:nvSpPr>
          <p:cNvPr id="3" name="Content Placeholder 2">
            <a:extLst>
              <a:ext uri="{FF2B5EF4-FFF2-40B4-BE49-F238E27FC236}">
                <a16:creationId xmlns:a16="http://schemas.microsoft.com/office/drawing/2014/main" id="{C4A09491-446B-420F-9BB8-9CF01E59FA83}"/>
              </a:ext>
            </a:extLst>
          </p:cNvPr>
          <p:cNvSpPr>
            <a:spLocks noGrp="1"/>
          </p:cNvSpPr>
          <p:nvPr>
            <p:ph idx="1"/>
          </p:nvPr>
        </p:nvSpPr>
        <p:spPr>
          <a:xfrm>
            <a:off x="4534935" y="1037968"/>
            <a:ext cx="7014423" cy="4820832"/>
          </a:xfrm>
        </p:spPr>
        <p:txBody>
          <a:bodyPr>
            <a:normAutofit/>
          </a:bodyPr>
          <a:lstStyle/>
          <a:p>
            <a:pPr marL="0" indent="0">
              <a:buNone/>
            </a:pPr>
            <a:r>
              <a:rPr lang="en-GB" sz="2000">
                <a:ea typeface="+mn-lt"/>
                <a:cs typeface="+mn-lt"/>
              </a:rPr>
              <a:t>Emotional wellbeing is a very essential part of intra-personal and inter-personal skills, which plays an important part of a person’s emotional and social intelligence that will ultimately affect the way that a person works independently and as part of a team. </a:t>
            </a:r>
            <a:endParaRPr lang="en-GB" sz="2000"/>
          </a:p>
          <a:p>
            <a:pPr marL="305435" indent="-305435"/>
            <a:endParaRPr lang="en-GB" sz="2000"/>
          </a:p>
        </p:txBody>
      </p:sp>
    </p:spTree>
    <p:extLst>
      <p:ext uri="{BB962C8B-B14F-4D97-AF65-F5344CB8AC3E}">
        <p14:creationId xmlns:p14="http://schemas.microsoft.com/office/powerpoint/2010/main" val="1560248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60C2EDC-56CE-4C06-B2D8-0E3D698B5786}"/>
              </a:ext>
            </a:extLst>
          </p:cNvPr>
          <p:cNvSpPr>
            <a:spLocks noGrp="1"/>
          </p:cNvSpPr>
          <p:nvPr>
            <p:ph type="title"/>
          </p:nvPr>
        </p:nvSpPr>
        <p:spPr>
          <a:xfrm>
            <a:off x="446534" y="1037967"/>
            <a:ext cx="3703320" cy="4709131"/>
          </a:xfrm>
        </p:spPr>
        <p:txBody>
          <a:bodyPr anchor="ctr">
            <a:normAutofit/>
          </a:bodyPr>
          <a:lstStyle/>
          <a:p>
            <a:r>
              <a:rPr lang="en-GB" sz="3000">
                <a:solidFill>
                  <a:srgbClr val="FFFEFF"/>
                </a:solidFill>
              </a:rPr>
              <a:t>Intrapersonal Skills and Emotional Intelligence</a:t>
            </a:r>
          </a:p>
        </p:txBody>
      </p:sp>
      <p:sp>
        <p:nvSpPr>
          <p:cNvPr id="3" name="Content Placeholder 2">
            <a:extLst>
              <a:ext uri="{FF2B5EF4-FFF2-40B4-BE49-F238E27FC236}">
                <a16:creationId xmlns:a16="http://schemas.microsoft.com/office/drawing/2014/main" id="{F2DBE314-2BF4-4464-BEEE-9CF75D64B643}"/>
              </a:ext>
            </a:extLst>
          </p:cNvPr>
          <p:cNvSpPr>
            <a:spLocks noGrp="1"/>
          </p:cNvSpPr>
          <p:nvPr>
            <p:ph idx="1"/>
          </p:nvPr>
        </p:nvSpPr>
        <p:spPr>
          <a:xfrm>
            <a:off x="4534935" y="1037968"/>
            <a:ext cx="7014423" cy="4820832"/>
          </a:xfrm>
        </p:spPr>
        <p:txBody>
          <a:bodyPr>
            <a:normAutofit/>
          </a:bodyPr>
          <a:lstStyle/>
          <a:p>
            <a:pPr marL="0" indent="0">
              <a:buNone/>
            </a:pPr>
            <a:r>
              <a:rPr lang="en-GB" sz="2000">
                <a:ea typeface="+mn-lt"/>
                <a:cs typeface="+mn-lt"/>
              </a:rPr>
              <a:t>Intrapersonal skills are about a person’s inner personal world. It is about how an individual manages their feelings, responses and actions to events. It is about our behaviour, our feelings and achievements. The challenge will be to develop these intrapersonal skills, which are also known as ‘soft skills’, so ultimately a person is able to develop their own emotional intelligence, which will mean that the individual understands themselves and the ‘triggers’ that can lead to controlling one’s behaviour, negativity, self esteem and confidence. (Goleman, 1995)</a:t>
            </a:r>
            <a:endParaRPr lang="en-GB" sz="2000"/>
          </a:p>
          <a:p>
            <a:pPr marL="305435" indent="-305435"/>
            <a:endParaRPr lang="en-GB" sz="2000"/>
          </a:p>
        </p:txBody>
      </p:sp>
    </p:spTree>
    <p:extLst>
      <p:ext uri="{BB962C8B-B14F-4D97-AF65-F5344CB8AC3E}">
        <p14:creationId xmlns:p14="http://schemas.microsoft.com/office/powerpoint/2010/main" val="3624181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B50820-2B40-445E-B113-823F54EDA8C6}"/>
              </a:ext>
            </a:extLst>
          </p:cNvPr>
          <p:cNvSpPr>
            <a:spLocks noGrp="1"/>
          </p:cNvSpPr>
          <p:nvPr>
            <p:ph type="title"/>
          </p:nvPr>
        </p:nvSpPr>
        <p:spPr>
          <a:xfrm>
            <a:off x="803189" y="1209184"/>
            <a:ext cx="3089189" cy="4734416"/>
          </a:xfrm>
        </p:spPr>
        <p:txBody>
          <a:bodyPr anchor="ctr">
            <a:normAutofit/>
          </a:bodyPr>
          <a:lstStyle/>
          <a:p>
            <a:r>
              <a:rPr lang="en-GB" sz="2300">
                <a:solidFill>
                  <a:srgbClr val="FFFFFF"/>
                </a:solidFill>
              </a:rPr>
              <a:t>Interpersonal Skills and Social Intelligence</a:t>
            </a:r>
          </a:p>
        </p:txBody>
      </p:sp>
      <p:sp>
        <p:nvSpPr>
          <p:cNvPr id="3" name="Content Placeholder 2">
            <a:extLst>
              <a:ext uri="{FF2B5EF4-FFF2-40B4-BE49-F238E27FC236}">
                <a16:creationId xmlns:a16="http://schemas.microsoft.com/office/drawing/2014/main" id="{6DD771A3-5824-4B20-ABA8-F1AA18C49AEB}"/>
              </a:ext>
            </a:extLst>
          </p:cNvPr>
          <p:cNvSpPr>
            <a:spLocks noGrp="1"/>
          </p:cNvSpPr>
          <p:nvPr>
            <p:ph idx="1"/>
          </p:nvPr>
        </p:nvSpPr>
        <p:spPr>
          <a:xfrm>
            <a:off x="4561870" y="723899"/>
            <a:ext cx="7183597" cy="3429245"/>
          </a:xfrm>
        </p:spPr>
        <p:txBody>
          <a:bodyPr>
            <a:normAutofit/>
          </a:bodyPr>
          <a:lstStyle/>
          <a:p>
            <a:pPr marL="305435" indent="-305435">
              <a:lnSpc>
                <a:spcPct val="100000"/>
              </a:lnSpc>
            </a:pPr>
            <a:r>
              <a:rPr lang="en-GB" sz="1400" dirty="0">
                <a:ea typeface="+mn-lt"/>
                <a:cs typeface="+mn-lt"/>
              </a:rPr>
              <a:t>Interpersonal skills are often referred to as ‘people skills’, which is based around being ‘collaborative’. This means that people mix and involves working together, having support and criticism from one another. </a:t>
            </a:r>
            <a:endParaRPr lang="en-GB" sz="1400" dirty="0"/>
          </a:p>
          <a:p>
            <a:pPr marL="305435" indent="-305435">
              <a:lnSpc>
                <a:spcPct val="100000"/>
              </a:lnSpc>
            </a:pPr>
            <a:r>
              <a:rPr lang="en-GB" sz="1400" dirty="0">
                <a:ea typeface="+mn-lt"/>
                <a:cs typeface="+mn-lt"/>
              </a:rPr>
              <a:t>Interpersonal skills are about being able to problem solve in order to communicate with others, interact with others, being courteous, polite, respectful, understanding body language, knowing how to gauge a situation and to manage any challenges effectively. </a:t>
            </a:r>
            <a:endParaRPr lang="en-GB" sz="1400" dirty="0"/>
          </a:p>
          <a:p>
            <a:pPr marL="305435" indent="-305435">
              <a:lnSpc>
                <a:spcPct val="100000"/>
              </a:lnSpc>
            </a:pPr>
            <a:r>
              <a:rPr lang="en-GB" sz="1400" dirty="0">
                <a:ea typeface="+mn-lt"/>
                <a:cs typeface="+mn-lt"/>
              </a:rPr>
              <a:t>Intra and interpersonal skills are important for social intelligence, so that a person keeps their emotions in check, communicates through making eye contact, greeting someone with a genuine smile, being helpful, understanding their needs, being friendly, consistent with behaviour and developing an interest. (</a:t>
            </a:r>
            <a:r>
              <a:rPr lang="en-GB" sz="1400" dirty="0" err="1">
                <a:ea typeface="+mn-lt"/>
                <a:cs typeface="+mn-lt"/>
              </a:rPr>
              <a:t>Ribbens</a:t>
            </a:r>
            <a:r>
              <a:rPr lang="en-GB" sz="1400" dirty="0">
                <a:ea typeface="+mn-lt"/>
                <a:cs typeface="+mn-lt"/>
              </a:rPr>
              <a:t> and Thompson, 2002)</a:t>
            </a:r>
            <a:endParaRPr lang="en-GB" sz="1400" dirty="0"/>
          </a:p>
        </p:txBody>
      </p:sp>
      <p:pic>
        <p:nvPicPr>
          <p:cNvPr id="7" name="Graphic 6" descr="Connections">
            <a:extLst>
              <a:ext uri="{FF2B5EF4-FFF2-40B4-BE49-F238E27FC236}">
                <a16:creationId xmlns:a16="http://schemas.microsoft.com/office/drawing/2014/main" id="{0185380E-E59B-45B2-A70E-8952276400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55249" y="4149588"/>
            <a:ext cx="2196838" cy="2196838"/>
          </a:xfrm>
          <a:prstGeom prst="rect">
            <a:avLst/>
          </a:prstGeom>
        </p:spPr>
      </p:pic>
    </p:spTree>
    <p:extLst>
      <p:ext uri="{BB962C8B-B14F-4D97-AF65-F5344CB8AC3E}">
        <p14:creationId xmlns:p14="http://schemas.microsoft.com/office/powerpoint/2010/main" val="2410755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E79E86D-7307-4861-A89C-7BC684783EFD}"/>
              </a:ext>
            </a:extLst>
          </p:cNvPr>
          <p:cNvSpPr>
            <a:spLocks noGrp="1"/>
          </p:cNvSpPr>
          <p:nvPr>
            <p:ph type="title"/>
          </p:nvPr>
        </p:nvSpPr>
        <p:spPr>
          <a:xfrm>
            <a:off x="446534" y="1037967"/>
            <a:ext cx="3703320" cy="4709131"/>
          </a:xfrm>
        </p:spPr>
        <p:txBody>
          <a:bodyPr anchor="ctr">
            <a:normAutofit/>
          </a:bodyPr>
          <a:lstStyle/>
          <a:p>
            <a:r>
              <a:rPr lang="en-GB" sz="3200" dirty="0">
                <a:solidFill>
                  <a:srgbClr val="FFFEFF"/>
                </a:solidFill>
              </a:rPr>
              <a:t>Teamwork and Working Independently</a:t>
            </a:r>
          </a:p>
        </p:txBody>
      </p:sp>
      <p:sp>
        <p:nvSpPr>
          <p:cNvPr id="3" name="Content Placeholder 2">
            <a:extLst>
              <a:ext uri="{FF2B5EF4-FFF2-40B4-BE49-F238E27FC236}">
                <a16:creationId xmlns:a16="http://schemas.microsoft.com/office/drawing/2014/main" id="{3729F240-ED4F-4BC2-9105-5F7FB6DCAC27}"/>
              </a:ext>
            </a:extLst>
          </p:cNvPr>
          <p:cNvSpPr>
            <a:spLocks noGrp="1"/>
          </p:cNvSpPr>
          <p:nvPr>
            <p:ph idx="1"/>
          </p:nvPr>
        </p:nvSpPr>
        <p:spPr>
          <a:xfrm>
            <a:off x="4534935" y="1037968"/>
            <a:ext cx="7014423" cy="4820832"/>
          </a:xfrm>
        </p:spPr>
        <p:txBody>
          <a:bodyPr>
            <a:normAutofit/>
          </a:bodyPr>
          <a:lstStyle/>
          <a:p>
            <a:pPr marL="305435" indent="-305435">
              <a:lnSpc>
                <a:spcPct val="100000"/>
              </a:lnSpc>
            </a:pPr>
            <a:r>
              <a:rPr lang="en-GB" sz="1700">
                <a:ea typeface="+mn-lt"/>
                <a:cs typeface="+mn-lt"/>
              </a:rPr>
              <a:t>Belbin (2010) explains the importance of teamwork within the work environment. Good teamwork is about sharing an idea or vision and knowing how that idea or vision can be achieved. It is about agreeing on how to set targets and priorities together. Teamwork is about making discussion and information sharing. There is no them and us situation. It is about taking the ‘I’ out of teamwork, there is no place for individual interests.</a:t>
            </a:r>
            <a:endParaRPr lang="en-GB" sz="1700"/>
          </a:p>
          <a:p>
            <a:pPr marL="305435" indent="-305435">
              <a:lnSpc>
                <a:spcPct val="100000"/>
              </a:lnSpc>
            </a:pPr>
            <a:r>
              <a:rPr lang="en-GB" sz="1700">
                <a:ea typeface="+mn-lt"/>
                <a:cs typeface="+mn-lt"/>
              </a:rPr>
              <a:t>Being able to find and keep a ‘good team’ is seen as being the most important ingredient of success (Taylor and Humphrey, 2002).</a:t>
            </a:r>
            <a:endParaRPr lang="en-GB" sz="1700"/>
          </a:p>
          <a:p>
            <a:pPr marL="305435" indent="-305435">
              <a:lnSpc>
                <a:spcPct val="100000"/>
              </a:lnSpc>
            </a:pPr>
            <a:r>
              <a:rPr lang="en-GB" sz="1700">
                <a:ea typeface="+mn-lt"/>
                <a:cs typeface="+mn-lt"/>
              </a:rPr>
              <a:t>Working independently fosters creative thinking as it allows for a person to think within a free space and thereby gaining an advantage to ’think outside of the box’ however not at the expense of being part of a team.</a:t>
            </a:r>
            <a:endParaRPr lang="en-GB" sz="1700"/>
          </a:p>
          <a:p>
            <a:pPr marL="305435" indent="-305435">
              <a:lnSpc>
                <a:spcPct val="100000"/>
              </a:lnSpc>
            </a:pPr>
            <a:r>
              <a:rPr lang="en-GB" sz="1700">
                <a:ea typeface="+mn-lt"/>
                <a:cs typeface="+mn-lt"/>
              </a:rPr>
              <a:t>Pablo Picasso (unknown) once stated that "without great solitude no serious work is possible."  </a:t>
            </a:r>
            <a:endParaRPr lang="en-GB" sz="1700"/>
          </a:p>
          <a:p>
            <a:pPr marL="305435" indent="-305435">
              <a:lnSpc>
                <a:spcPct val="100000"/>
              </a:lnSpc>
            </a:pPr>
            <a:endParaRPr lang="en-GB" sz="1700"/>
          </a:p>
        </p:txBody>
      </p:sp>
    </p:spTree>
    <p:extLst>
      <p:ext uri="{BB962C8B-B14F-4D97-AF65-F5344CB8AC3E}">
        <p14:creationId xmlns:p14="http://schemas.microsoft.com/office/powerpoint/2010/main" val="3396562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DC311-C7D8-4E8C-8DDC-8D3E56589EDC}"/>
              </a:ext>
            </a:extLst>
          </p:cNvPr>
          <p:cNvSpPr>
            <a:spLocks noGrp="1"/>
          </p:cNvSpPr>
          <p:nvPr>
            <p:ph type="title"/>
          </p:nvPr>
        </p:nvSpPr>
        <p:spPr/>
        <p:txBody>
          <a:bodyPr/>
          <a:lstStyle/>
          <a:p>
            <a:r>
              <a:rPr lang="en-GB"/>
              <a:t>Leadership Style</a:t>
            </a:r>
          </a:p>
        </p:txBody>
      </p:sp>
      <p:sp>
        <p:nvSpPr>
          <p:cNvPr id="3" name="Content Placeholder 2">
            <a:extLst>
              <a:ext uri="{FF2B5EF4-FFF2-40B4-BE49-F238E27FC236}">
                <a16:creationId xmlns:a16="http://schemas.microsoft.com/office/drawing/2014/main" id="{FBF7FF17-DD2B-42E0-AA8F-D11BF03B1F64}"/>
              </a:ext>
            </a:extLst>
          </p:cNvPr>
          <p:cNvSpPr>
            <a:spLocks noGrp="1"/>
          </p:cNvSpPr>
          <p:nvPr>
            <p:ph idx="1"/>
          </p:nvPr>
        </p:nvSpPr>
        <p:spPr>
          <a:xfrm>
            <a:off x="581192" y="1906535"/>
            <a:ext cx="6126936" cy="3634486"/>
          </a:xfrm>
        </p:spPr>
        <p:txBody>
          <a:bodyPr/>
          <a:lstStyle/>
          <a:p>
            <a:pPr marL="305435" indent="-305435" algn="just"/>
            <a:r>
              <a:rPr lang="en-GB" dirty="0" err="1">
                <a:ea typeface="+mn-lt"/>
                <a:cs typeface="+mn-lt"/>
              </a:rPr>
              <a:t>Tuncdogan</a:t>
            </a:r>
            <a:r>
              <a:rPr lang="en-GB" dirty="0">
                <a:ea typeface="+mn-lt"/>
                <a:cs typeface="+mn-lt"/>
              </a:rPr>
              <a:t> et al (2017) argued that personality and intelligence ultimately came into question when looking at leadership skills within the capacity of emotional and social intelligence.</a:t>
            </a:r>
            <a:endParaRPr lang="en-GB" dirty="0"/>
          </a:p>
          <a:p>
            <a:pPr marL="305435" indent="-305435" algn="just"/>
            <a:r>
              <a:rPr lang="en-GB" dirty="0" err="1">
                <a:ea typeface="+mn-lt"/>
                <a:cs typeface="+mn-lt"/>
              </a:rPr>
              <a:t>Zaccaro</a:t>
            </a:r>
            <a:r>
              <a:rPr lang="en-GB" dirty="0">
                <a:ea typeface="+mn-lt"/>
                <a:cs typeface="+mn-lt"/>
              </a:rPr>
              <a:t> et al (2004) also stated that there was a causal precursors that defined cognitive abilities and personality with leadership performance, that also brought in problem solving capabilities and skills. </a:t>
            </a:r>
            <a:endParaRPr lang="en-GB" dirty="0"/>
          </a:p>
          <a:p>
            <a:pPr marL="305435" indent="-305435" algn="just"/>
            <a:endParaRPr lang="en-GB" dirty="0"/>
          </a:p>
        </p:txBody>
      </p:sp>
      <p:sp>
        <p:nvSpPr>
          <p:cNvPr id="5" name="Content Placeholder 2">
            <a:extLst>
              <a:ext uri="{FF2B5EF4-FFF2-40B4-BE49-F238E27FC236}">
                <a16:creationId xmlns:a16="http://schemas.microsoft.com/office/drawing/2014/main" id="{86DD172F-4CF9-47B4-9CB1-04A92484124D}"/>
              </a:ext>
            </a:extLst>
          </p:cNvPr>
          <p:cNvSpPr txBox="1">
            <a:spLocks/>
          </p:cNvSpPr>
          <p:nvPr/>
        </p:nvSpPr>
        <p:spPr>
          <a:xfrm>
            <a:off x="8163675" y="1505044"/>
            <a:ext cx="3447133" cy="4838865"/>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05435" indent="-305435"/>
            <a:r>
              <a:rPr lang="en-GB" sz="2400" dirty="0">
                <a:ea typeface="+mn-lt"/>
                <a:cs typeface="+mn-lt"/>
              </a:rPr>
              <a:t>Motivation</a:t>
            </a:r>
            <a:endParaRPr lang="en-US" sz="2000" dirty="0"/>
          </a:p>
          <a:p>
            <a:pPr marL="305435" indent="-305435"/>
            <a:r>
              <a:rPr lang="en-GB" sz="2400" dirty="0">
                <a:ea typeface="+mn-lt"/>
                <a:cs typeface="+mn-lt"/>
              </a:rPr>
              <a:t>The challenge</a:t>
            </a:r>
            <a:endParaRPr lang="en-GB" sz="2400" dirty="0"/>
          </a:p>
          <a:p>
            <a:pPr marL="305435" indent="-305435"/>
            <a:r>
              <a:rPr lang="en-GB" sz="2400" dirty="0">
                <a:ea typeface="+mn-lt"/>
                <a:cs typeface="+mn-lt"/>
              </a:rPr>
              <a:t>Responsibility</a:t>
            </a:r>
            <a:endParaRPr lang="en-GB" sz="2400" dirty="0"/>
          </a:p>
          <a:p>
            <a:pPr marL="305435" indent="-305435"/>
            <a:r>
              <a:rPr lang="en-GB" sz="2400" dirty="0">
                <a:ea typeface="+mn-lt"/>
                <a:cs typeface="+mn-lt"/>
              </a:rPr>
              <a:t>Development</a:t>
            </a:r>
            <a:endParaRPr lang="en-GB" sz="2400" dirty="0"/>
          </a:p>
          <a:p>
            <a:pPr marL="305435" indent="-305435"/>
            <a:endParaRPr lang="en-GB" dirty="0"/>
          </a:p>
        </p:txBody>
      </p:sp>
    </p:spTree>
    <p:extLst>
      <p:ext uri="{BB962C8B-B14F-4D97-AF65-F5344CB8AC3E}">
        <p14:creationId xmlns:p14="http://schemas.microsoft.com/office/powerpoint/2010/main" val="4270937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ACE46C-5A99-4A23-B27F-F42760B8EADC}"/>
              </a:ext>
            </a:extLst>
          </p:cNvPr>
          <p:cNvSpPr>
            <a:spLocks noGrp="1"/>
          </p:cNvSpPr>
          <p:nvPr>
            <p:ph type="title"/>
          </p:nvPr>
        </p:nvSpPr>
        <p:spPr>
          <a:xfrm>
            <a:off x="771148" y="1037967"/>
            <a:ext cx="3054091" cy="4709131"/>
          </a:xfrm>
        </p:spPr>
        <p:txBody>
          <a:bodyPr anchor="ctr">
            <a:normAutofit/>
          </a:bodyPr>
          <a:lstStyle/>
          <a:p>
            <a:r>
              <a:rPr lang="en-GB" sz="3200">
                <a:solidFill>
                  <a:srgbClr val="FFFEFF"/>
                </a:solidFill>
              </a:rPr>
              <a:t>Knowledge</a:t>
            </a:r>
          </a:p>
        </p:txBody>
      </p:sp>
      <p:sp>
        <p:nvSpPr>
          <p:cNvPr id="3" name="Content Placeholder 2">
            <a:extLst>
              <a:ext uri="{FF2B5EF4-FFF2-40B4-BE49-F238E27FC236}">
                <a16:creationId xmlns:a16="http://schemas.microsoft.com/office/drawing/2014/main" id="{37A42D2A-49B1-42E8-A297-0E09A02C035D}"/>
              </a:ext>
            </a:extLst>
          </p:cNvPr>
          <p:cNvSpPr>
            <a:spLocks noGrp="1"/>
          </p:cNvSpPr>
          <p:nvPr>
            <p:ph idx="1"/>
          </p:nvPr>
        </p:nvSpPr>
        <p:spPr>
          <a:xfrm>
            <a:off x="4534935" y="1037968"/>
            <a:ext cx="7014423" cy="4820832"/>
          </a:xfrm>
        </p:spPr>
        <p:txBody>
          <a:bodyPr>
            <a:normAutofit/>
          </a:bodyPr>
          <a:lstStyle/>
          <a:p>
            <a:pPr marL="305435" indent="-305435"/>
            <a:r>
              <a:rPr lang="en-GB" sz="2000">
                <a:ea typeface="+mn-lt"/>
                <a:cs typeface="+mn-lt"/>
              </a:rPr>
              <a:t>“To ensure market leading quality and value by constantly innovating and optimising our efficient processes, driven by technology and people. “ (Lidl, unknown)</a:t>
            </a:r>
            <a:endParaRPr lang="en-GB" sz="2000"/>
          </a:p>
          <a:p>
            <a:pPr marL="305435" indent="-305435"/>
            <a:r>
              <a:rPr lang="en-GB" sz="2000">
                <a:ea typeface="+mn-lt"/>
                <a:cs typeface="+mn-lt"/>
              </a:rPr>
              <a:t>“Our vision is to be the most trusted retailer, where people love to work and shop. We’ll do this by putting our customers at heart of everything we do and investing in our stores, our colleagues and our channels to offer the best possible shopping experience." (Sainsburys, unknown)</a:t>
            </a:r>
          </a:p>
          <a:p>
            <a:pPr marL="305435" indent="-305435"/>
            <a:r>
              <a:rPr lang="en-GB" sz="2000">
                <a:ea typeface="+mn-lt"/>
                <a:cs typeface="+mn-lt"/>
              </a:rPr>
              <a:t>LidlSurprises: Our Saint-Emilion Grand Cru Wine - </a:t>
            </a:r>
            <a:r>
              <a:rPr lang="en-GB" sz="2000">
                <a:ea typeface="+mn-lt"/>
                <a:cs typeface="+mn-lt"/>
                <a:hlinkClick r:id="rId3"/>
              </a:rPr>
              <a:t>https://www.youtube.com/watch?v=BxqmKC4bixg</a:t>
            </a:r>
            <a:r>
              <a:rPr lang="en-GB" sz="2000">
                <a:ea typeface="+mn-lt"/>
                <a:cs typeface="+mn-lt"/>
              </a:rPr>
              <a:t> </a:t>
            </a:r>
            <a:endParaRPr lang="en-GB" sz="2000"/>
          </a:p>
          <a:p>
            <a:pPr marL="305435" indent="-305435"/>
            <a:endParaRPr lang="en-GB" sz="2000"/>
          </a:p>
        </p:txBody>
      </p:sp>
    </p:spTree>
    <p:extLst>
      <p:ext uri="{BB962C8B-B14F-4D97-AF65-F5344CB8AC3E}">
        <p14:creationId xmlns:p14="http://schemas.microsoft.com/office/powerpoint/2010/main" val="4148178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CA39605-7365-462F-8FBA-655118A6B108}"/>
              </a:ext>
            </a:extLst>
          </p:cNvPr>
          <p:cNvSpPr>
            <a:spLocks noGrp="1"/>
          </p:cNvSpPr>
          <p:nvPr>
            <p:ph type="title"/>
          </p:nvPr>
        </p:nvSpPr>
        <p:spPr>
          <a:xfrm>
            <a:off x="771148" y="1037967"/>
            <a:ext cx="3378706" cy="4709131"/>
          </a:xfrm>
        </p:spPr>
        <p:txBody>
          <a:bodyPr anchor="ctr">
            <a:normAutofit/>
          </a:bodyPr>
          <a:lstStyle/>
          <a:p>
            <a:r>
              <a:rPr lang="en-GB" sz="3200" dirty="0">
                <a:solidFill>
                  <a:srgbClr val="FFFEFF"/>
                </a:solidFill>
              </a:rPr>
              <a:t>Retail Management</a:t>
            </a:r>
          </a:p>
        </p:txBody>
      </p:sp>
      <p:sp>
        <p:nvSpPr>
          <p:cNvPr id="3" name="Content Placeholder 2">
            <a:extLst>
              <a:ext uri="{FF2B5EF4-FFF2-40B4-BE49-F238E27FC236}">
                <a16:creationId xmlns:a16="http://schemas.microsoft.com/office/drawing/2014/main" id="{9326315B-144F-4782-BEFE-6D1B061FEEA1}"/>
              </a:ext>
            </a:extLst>
          </p:cNvPr>
          <p:cNvSpPr>
            <a:spLocks noGrp="1"/>
          </p:cNvSpPr>
          <p:nvPr>
            <p:ph idx="1"/>
          </p:nvPr>
        </p:nvSpPr>
        <p:spPr>
          <a:xfrm>
            <a:off x="4534935" y="1037968"/>
            <a:ext cx="7014423" cy="4820832"/>
          </a:xfrm>
        </p:spPr>
        <p:txBody>
          <a:bodyPr>
            <a:normAutofit/>
          </a:bodyPr>
          <a:lstStyle/>
          <a:p>
            <a:pPr marL="305435" indent="-305435"/>
            <a:r>
              <a:rPr lang="en-GB" sz="2000">
                <a:ea typeface="+mn-lt"/>
                <a:cs typeface="+mn-lt"/>
              </a:rPr>
              <a:t>Having an understanding for retail management, is about knowing the forever changing working environment that is constantly developing and re-defining itself due to market change. This can be defined as being fast-paced, which brings with it an aptitude for handling pressure, planning and teamwork. </a:t>
            </a:r>
            <a:endParaRPr lang="en-GB" sz="2000"/>
          </a:p>
          <a:p>
            <a:pPr marL="305435" indent="-305435"/>
            <a:r>
              <a:rPr lang="en-GB" sz="2000">
                <a:ea typeface="+mn-lt"/>
                <a:cs typeface="+mn-lt"/>
              </a:rPr>
              <a:t>The fundamental need is to display a passion for the career that I have chosen, with an understanding of the global and local economic status.</a:t>
            </a:r>
            <a:endParaRPr lang="en-GB" sz="2000"/>
          </a:p>
          <a:p>
            <a:pPr marL="305435" indent="-305435"/>
            <a:endParaRPr lang="en-GB" sz="2000"/>
          </a:p>
        </p:txBody>
      </p:sp>
    </p:spTree>
    <p:extLst>
      <p:ext uri="{BB962C8B-B14F-4D97-AF65-F5344CB8AC3E}">
        <p14:creationId xmlns:p14="http://schemas.microsoft.com/office/powerpoint/2010/main" val="1283587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11FA22-C07E-41B1-93F1-80F6AAA7F9F6}"/>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b="0" kern="1200" cap="all">
                <a:solidFill>
                  <a:schemeClr val="tx1"/>
                </a:solidFill>
                <a:latin typeface="+mj-lt"/>
                <a:ea typeface="+mj-ea"/>
                <a:cs typeface="+mj-cs"/>
              </a:rPr>
              <a:t>Any Questions?</a:t>
            </a:r>
          </a:p>
        </p:txBody>
      </p:sp>
      <p:sp>
        <p:nvSpPr>
          <p:cNvPr id="20" name="Rectangle 19">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363F4F0D-08B6-4248-9FE1-CBC11A503828}"/>
              </a:ext>
            </a:extLst>
          </p:cNvPr>
          <p:cNvPicPr>
            <a:picLocks noChangeAspect="1"/>
          </p:cNvPicPr>
          <p:nvPr/>
        </p:nvPicPr>
        <p:blipFill rotWithShape="1">
          <a:blip r:embed="rId2"/>
          <a:srcRect l="32954" r="2" b="2"/>
          <a:stretch/>
        </p:blipFill>
        <p:spPr>
          <a:xfrm>
            <a:off x="4654295" y="10"/>
            <a:ext cx="7537705" cy="6857990"/>
          </a:xfrm>
          <a:prstGeom prst="rect">
            <a:avLst/>
          </a:prstGeom>
        </p:spPr>
      </p:pic>
    </p:spTree>
    <p:extLst>
      <p:ext uri="{BB962C8B-B14F-4D97-AF65-F5344CB8AC3E}">
        <p14:creationId xmlns:p14="http://schemas.microsoft.com/office/powerpoint/2010/main" val="345192982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39171204-6A50-40E1-B631-84CEDFC93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C973F6-5187-412F-AACC-6E3FF8A6A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D11AE14F-1B7E-41E6-B579-2F71D13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6BEA2AE-6417-47C1-9811-4A7A707AB86A}"/>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b="0" kern="1200" cap="all">
                <a:solidFill>
                  <a:srgbClr val="FFFFFF"/>
                </a:solidFill>
                <a:latin typeface="+mj-lt"/>
                <a:ea typeface="+mj-ea"/>
                <a:cs typeface="+mj-cs"/>
              </a:rPr>
              <a:t>Thank you for listening</a:t>
            </a:r>
          </a:p>
        </p:txBody>
      </p:sp>
      <p:sp>
        <p:nvSpPr>
          <p:cNvPr id="21" name="Rectangle 20">
            <a:extLst>
              <a:ext uri="{FF2B5EF4-FFF2-40B4-BE49-F238E27FC236}">
                <a16:creationId xmlns:a16="http://schemas.microsoft.com/office/drawing/2014/main" id="{752BB805-F7B7-4B80-A1C5-385D4DAF7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96542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53850-F05E-494D-A84D-E6076980EAA2}"/>
              </a:ext>
            </a:extLst>
          </p:cNvPr>
          <p:cNvSpPr>
            <a:spLocks noGrp="1"/>
          </p:cNvSpPr>
          <p:nvPr>
            <p:ph type="title"/>
          </p:nvPr>
        </p:nvSpPr>
        <p:spPr>
          <a:xfrm>
            <a:off x="581192" y="587137"/>
            <a:ext cx="11029616" cy="383588"/>
          </a:xfrm>
        </p:spPr>
        <p:txBody>
          <a:bodyPr>
            <a:normAutofit fontScale="90000"/>
          </a:bodyPr>
          <a:lstStyle/>
          <a:p>
            <a:r>
              <a:rPr lang="en-GB"/>
              <a:t>Reference List</a:t>
            </a:r>
          </a:p>
        </p:txBody>
      </p:sp>
      <p:sp>
        <p:nvSpPr>
          <p:cNvPr id="3" name="Content Placeholder 2">
            <a:extLst>
              <a:ext uri="{FF2B5EF4-FFF2-40B4-BE49-F238E27FC236}">
                <a16:creationId xmlns:a16="http://schemas.microsoft.com/office/drawing/2014/main" id="{BD3E700E-5A6B-425C-8B44-2A5821F7FDE7}"/>
              </a:ext>
            </a:extLst>
          </p:cNvPr>
          <p:cNvSpPr>
            <a:spLocks noGrp="1"/>
          </p:cNvSpPr>
          <p:nvPr>
            <p:ph idx="1"/>
          </p:nvPr>
        </p:nvSpPr>
        <p:spPr>
          <a:xfrm>
            <a:off x="581192" y="989395"/>
            <a:ext cx="11029615" cy="5618559"/>
          </a:xfrm>
        </p:spPr>
        <p:txBody>
          <a:bodyPr vert="horz" lIns="91440" tIns="45720" rIns="91440" bIns="45720" rtlCol="0" anchor="ctr">
            <a:noAutofit/>
          </a:bodyPr>
          <a:lstStyle/>
          <a:p>
            <a:pPr marL="0" indent="0" algn="just">
              <a:buNone/>
            </a:pPr>
            <a:r>
              <a:rPr lang="en-GB" sz="1000">
                <a:ea typeface="+mn-lt"/>
                <a:cs typeface="+mn-lt"/>
              </a:rPr>
              <a:t>Belbin, M. (2010). </a:t>
            </a:r>
            <a:r>
              <a:rPr lang="en-GB" sz="1000" i="1">
                <a:ea typeface="+mn-lt"/>
                <a:cs typeface="+mn-lt"/>
              </a:rPr>
              <a:t>Team Roles at Work</a:t>
            </a:r>
            <a:r>
              <a:rPr lang="en-GB" sz="1000">
                <a:ea typeface="+mn-lt"/>
                <a:cs typeface="+mn-lt"/>
              </a:rPr>
              <a:t>. 2nd Edition. London: Butterworth-Heinemann.</a:t>
            </a:r>
            <a:endParaRPr lang="en-US" sz="1000"/>
          </a:p>
          <a:p>
            <a:pPr marL="0" indent="0" algn="just">
              <a:buNone/>
            </a:pPr>
            <a:r>
              <a:rPr lang="en-GB" sz="1000">
                <a:ea typeface="+mn-lt"/>
                <a:cs typeface="+mn-lt"/>
              </a:rPr>
              <a:t>Bianoti. (Unknown). </a:t>
            </a:r>
            <a:r>
              <a:rPr lang="en-GB" sz="1000" i="1">
                <a:ea typeface="+mn-lt"/>
                <a:cs typeface="+mn-lt"/>
              </a:rPr>
              <a:t>Gallery Swot Analysis Cartoon.</a:t>
            </a:r>
            <a:r>
              <a:rPr lang="en-GB" sz="1000">
                <a:ea typeface="+mn-lt"/>
                <a:cs typeface="+mn-lt"/>
              </a:rPr>
              <a:t> [Online] Available at: </a:t>
            </a:r>
            <a:r>
              <a:rPr lang="en-GB" sz="1000" dirty="0">
                <a:ea typeface="+mn-lt"/>
                <a:cs typeface="+mn-lt"/>
              </a:rPr>
              <a:t>http://www.bianoti.com/gallery-swot-analysis-cartoon.html</a:t>
            </a:r>
            <a:r>
              <a:rPr lang="en-GB" sz="1000">
                <a:ea typeface="+mn-lt"/>
                <a:cs typeface="+mn-lt"/>
              </a:rPr>
              <a:t> (Accessed: October 2019).</a:t>
            </a:r>
            <a:endParaRPr lang="en-GB" sz="1000" dirty="0"/>
          </a:p>
          <a:p>
            <a:pPr marL="0" indent="0" algn="just">
              <a:buNone/>
            </a:pPr>
            <a:r>
              <a:rPr lang="en-GB" sz="1000">
                <a:ea typeface="+mn-lt"/>
                <a:cs typeface="+mn-lt"/>
              </a:rPr>
              <a:t>Cottrell, S. (2015).</a:t>
            </a:r>
            <a:r>
              <a:rPr lang="en-GB" sz="1000" i="1">
                <a:ea typeface="+mn-lt"/>
                <a:cs typeface="+mn-lt"/>
              </a:rPr>
              <a:t> The Palgrave Student Planner.</a:t>
            </a:r>
            <a:r>
              <a:rPr lang="en-GB" sz="1000">
                <a:ea typeface="+mn-lt"/>
                <a:cs typeface="+mn-lt"/>
              </a:rPr>
              <a:t> London: Palgrave. </a:t>
            </a:r>
            <a:endParaRPr lang="en-GB" sz="1000" dirty="0">
              <a:ea typeface="+mn-lt"/>
              <a:cs typeface="+mn-lt"/>
            </a:endParaRPr>
          </a:p>
          <a:p>
            <a:pPr marL="0" indent="0" algn="just">
              <a:buNone/>
            </a:pPr>
            <a:r>
              <a:rPr lang="en-GB" sz="1000">
                <a:ea typeface="+mn-lt"/>
                <a:cs typeface="+mn-lt"/>
              </a:rPr>
              <a:t>Goleman, D. (1995). </a:t>
            </a:r>
            <a:r>
              <a:rPr lang="en-GB" sz="1000" i="1">
                <a:ea typeface="+mn-lt"/>
                <a:cs typeface="+mn-lt"/>
              </a:rPr>
              <a:t>Emotional Intelligence.</a:t>
            </a:r>
            <a:r>
              <a:rPr lang="en-GB" sz="1000">
                <a:ea typeface="+mn-lt"/>
                <a:cs typeface="+mn-lt"/>
              </a:rPr>
              <a:t> London: Sage Publications. </a:t>
            </a:r>
            <a:endParaRPr lang="en-GB" sz="1000" dirty="0"/>
          </a:p>
          <a:p>
            <a:pPr marL="0" indent="0" algn="just">
              <a:buNone/>
            </a:pPr>
            <a:r>
              <a:rPr lang="en-GB" sz="1000">
                <a:ea typeface="+mn-lt"/>
                <a:cs typeface="+mn-lt"/>
              </a:rPr>
              <a:t>Health Status. (Unknown).</a:t>
            </a:r>
            <a:r>
              <a:rPr lang="en-GB" sz="1000" i="1">
                <a:ea typeface="+mn-lt"/>
                <a:cs typeface="+mn-lt"/>
              </a:rPr>
              <a:t> Psychological Affects of Stress and Anxiety</a:t>
            </a:r>
            <a:r>
              <a:rPr lang="en-GB" sz="1000">
                <a:ea typeface="+mn-lt"/>
                <a:cs typeface="+mn-lt"/>
              </a:rPr>
              <a:t>. [Online] Available at: </a:t>
            </a:r>
            <a:r>
              <a:rPr lang="en-GB" sz="1000" dirty="0">
                <a:ea typeface="+mn-lt"/>
                <a:cs typeface="+mn-lt"/>
              </a:rPr>
              <a:t>https://www.healthstatus.com/health_blog/depression-stress-anxiety/psychological-affects-of-stress-and-anxiety/ </a:t>
            </a:r>
            <a:r>
              <a:rPr lang="en-GB" sz="1000">
                <a:ea typeface="+mn-lt"/>
                <a:cs typeface="+mn-lt"/>
              </a:rPr>
              <a:t>(Accessed: October 2019). </a:t>
            </a:r>
            <a:endParaRPr lang="en-GB" sz="1000" dirty="0">
              <a:ea typeface="+mn-lt"/>
              <a:cs typeface="+mn-lt"/>
            </a:endParaRPr>
          </a:p>
          <a:p>
            <a:pPr marL="0" indent="0" algn="just">
              <a:buNone/>
            </a:pPr>
            <a:r>
              <a:rPr lang="en-GB" sz="1000">
                <a:ea typeface="+mn-lt"/>
                <a:cs typeface="+mn-lt"/>
              </a:rPr>
              <a:t>Lidl GB. (2017). #LidlSurprises: </a:t>
            </a:r>
            <a:r>
              <a:rPr lang="en-GB" sz="1000" i="1">
                <a:ea typeface="+mn-lt"/>
                <a:cs typeface="+mn-lt"/>
              </a:rPr>
              <a:t>Our Saint-Emilion Grand Cru Wine.</a:t>
            </a:r>
            <a:r>
              <a:rPr lang="en-GB" sz="1000">
                <a:ea typeface="+mn-lt"/>
                <a:cs typeface="+mn-lt"/>
              </a:rPr>
              <a:t> [Online] Available at: </a:t>
            </a:r>
            <a:r>
              <a:rPr lang="en-GB" sz="1000" dirty="0">
                <a:ea typeface="+mn-lt"/>
                <a:cs typeface="+mn-lt"/>
              </a:rPr>
              <a:t>https://www.youtube.com/watch?v=BxqmKC4bixg</a:t>
            </a:r>
            <a:r>
              <a:rPr lang="en-GB" sz="1000">
                <a:ea typeface="+mn-lt"/>
                <a:cs typeface="+mn-lt"/>
              </a:rPr>
              <a:t> (Accessed: October 2019). </a:t>
            </a:r>
            <a:endParaRPr lang="en-GB" sz="1000"/>
          </a:p>
          <a:p>
            <a:pPr marL="0" indent="0" algn="just">
              <a:buNone/>
            </a:pPr>
            <a:r>
              <a:rPr lang="en-GB" sz="1000" dirty="0">
                <a:ea typeface="+mn-lt"/>
                <a:cs typeface="+mn-lt"/>
              </a:rPr>
              <a:t>Lidl. (2019). </a:t>
            </a:r>
            <a:r>
              <a:rPr lang="en-GB" sz="1000" i="1">
                <a:ea typeface="+mn-lt"/>
                <a:cs typeface="+mn-lt"/>
              </a:rPr>
              <a:t>Bring Your Best. We'll Do The Rest: Gallery. </a:t>
            </a:r>
            <a:r>
              <a:rPr lang="en-GB" sz="1000">
                <a:ea typeface="+mn-lt"/>
                <a:cs typeface="+mn-lt"/>
              </a:rPr>
              <a:t>[Online] Available at: https://targetjobs.co.uk/emplyers/lidl (Accessed: October 2019).</a:t>
            </a:r>
          </a:p>
          <a:p>
            <a:pPr marL="0" indent="0" algn="just">
              <a:buNone/>
            </a:pPr>
            <a:r>
              <a:rPr lang="en-GB" sz="1000">
                <a:ea typeface="+mn-lt"/>
                <a:cs typeface="+mn-lt"/>
              </a:rPr>
              <a:t>Lidl. (2019).</a:t>
            </a:r>
            <a:r>
              <a:rPr lang="en-GB" sz="1000" i="1">
                <a:ea typeface="+mn-lt"/>
                <a:cs typeface="+mn-lt"/>
              </a:rPr>
              <a:t> Retail Graduate Management Programme.</a:t>
            </a:r>
            <a:r>
              <a:rPr lang="en-GB" sz="1000">
                <a:ea typeface="+mn-lt"/>
                <a:cs typeface="+mn-lt"/>
              </a:rPr>
              <a:t> [Online] Available at: </a:t>
            </a:r>
            <a:r>
              <a:rPr lang="en-GB" sz="1000" dirty="0">
                <a:ea typeface="+mn-lt"/>
                <a:cs typeface="+mn-lt"/>
              </a:rPr>
              <a:t>https://careers.lidl.co.uk/en/jobsearch/Retail-Graduate-Management-Programme-Bridgend-Region-26731?utm_source=Indeed&amp;utm_medium=organic&amp;utm_campaign=Indeed </a:t>
            </a:r>
            <a:r>
              <a:rPr lang="en-GB" sz="1000">
                <a:ea typeface="+mn-lt"/>
                <a:cs typeface="+mn-lt"/>
              </a:rPr>
              <a:t>(Accessed: October 2019).</a:t>
            </a:r>
            <a:endParaRPr lang="en-GB" sz="1000" dirty="0"/>
          </a:p>
          <a:p>
            <a:pPr marL="0" indent="0" algn="just">
              <a:buNone/>
            </a:pPr>
            <a:r>
              <a:rPr lang="en-GB" sz="1000">
                <a:ea typeface="+mn-lt"/>
                <a:cs typeface="+mn-lt"/>
              </a:rPr>
              <a:t>Lidl. (Unknown).</a:t>
            </a:r>
            <a:r>
              <a:rPr lang="en-GB" sz="1000" i="1">
                <a:ea typeface="+mn-lt"/>
                <a:cs typeface="+mn-lt"/>
              </a:rPr>
              <a:t> Our Mission</a:t>
            </a:r>
            <a:r>
              <a:rPr lang="en-GB" sz="1000">
                <a:ea typeface="+mn-lt"/>
                <a:cs typeface="+mn-lt"/>
              </a:rPr>
              <a:t>. [Online] Available at: </a:t>
            </a:r>
            <a:r>
              <a:rPr lang="en-GB" sz="1000" dirty="0">
                <a:ea typeface="+mn-lt"/>
                <a:cs typeface="+mn-lt"/>
              </a:rPr>
              <a:t>https://careers.lidl.co.uk/en/4974.htm</a:t>
            </a:r>
            <a:r>
              <a:rPr lang="en-GB" sz="1000">
                <a:ea typeface="+mn-lt"/>
                <a:cs typeface="+mn-lt"/>
              </a:rPr>
              <a:t> (Accessed: October 2019).</a:t>
            </a:r>
            <a:endParaRPr lang="en-GB" sz="1000" dirty="0"/>
          </a:p>
          <a:p>
            <a:pPr marL="0" indent="0" algn="just">
              <a:buNone/>
            </a:pPr>
            <a:r>
              <a:rPr lang="en-GB" sz="1000">
                <a:ea typeface="+mn-lt"/>
                <a:cs typeface="+mn-lt"/>
              </a:rPr>
              <a:t>Picasso, P. (Unknown).</a:t>
            </a:r>
            <a:r>
              <a:rPr lang="en-GB" sz="1000" i="1">
                <a:ea typeface="+mn-lt"/>
                <a:cs typeface="+mn-lt"/>
              </a:rPr>
              <a:t> Nothing Can Be Accomplished Without Solitude</a:t>
            </a:r>
            <a:r>
              <a:rPr lang="en-GB" sz="1000">
                <a:ea typeface="+mn-lt"/>
                <a:cs typeface="+mn-lt"/>
              </a:rPr>
              <a:t>. [Online] Available at: </a:t>
            </a:r>
            <a:r>
              <a:rPr lang="en-GB" sz="1000" dirty="0">
                <a:ea typeface="+mn-lt"/>
                <a:cs typeface="+mn-lt"/>
              </a:rPr>
              <a:t>https://quoteinvestigator.com/2015/12/16/solitude/</a:t>
            </a:r>
            <a:r>
              <a:rPr lang="en-GB" sz="1000">
                <a:ea typeface="+mn-lt"/>
                <a:cs typeface="+mn-lt"/>
              </a:rPr>
              <a:t> (Accessed: October 2019). </a:t>
            </a:r>
            <a:endParaRPr lang="en-GB" sz="1000" dirty="0"/>
          </a:p>
          <a:p>
            <a:pPr marL="0" indent="0" algn="just">
              <a:buNone/>
            </a:pPr>
            <a:r>
              <a:rPr lang="en-GB" sz="1000">
                <a:ea typeface="+mn-lt"/>
                <a:cs typeface="+mn-lt"/>
              </a:rPr>
              <a:t>Ribbens, G. and Thompson, R. (2002).</a:t>
            </a:r>
            <a:r>
              <a:rPr lang="en-GB" sz="1000" i="1">
                <a:ea typeface="+mn-lt"/>
                <a:cs typeface="+mn-lt"/>
              </a:rPr>
              <a:t> Understanding Body Language</a:t>
            </a:r>
            <a:r>
              <a:rPr lang="en-GB" sz="1000">
                <a:ea typeface="+mn-lt"/>
                <a:cs typeface="+mn-lt"/>
              </a:rPr>
              <a:t>. Abingdon: Gower. </a:t>
            </a:r>
            <a:endParaRPr lang="en-GB" sz="1000" dirty="0"/>
          </a:p>
          <a:p>
            <a:pPr marL="0" indent="0" algn="just">
              <a:buNone/>
            </a:pPr>
            <a:r>
              <a:rPr lang="en-GB" sz="1000">
                <a:ea typeface="+mn-lt"/>
                <a:cs typeface="+mn-lt"/>
              </a:rPr>
              <a:t>Sainsbury. (Unknown). </a:t>
            </a:r>
            <a:r>
              <a:rPr lang="en-GB" sz="1000" i="1">
                <a:ea typeface="+mn-lt"/>
                <a:cs typeface="+mn-lt"/>
              </a:rPr>
              <a:t>Our Vision</a:t>
            </a:r>
            <a:r>
              <a:rPr lang="en-GB" sz="1000">
                <a:ea typeface="+mn-lt"/>
                <a:cs typeface="+mn-lt"/>
              </a:rPr>
              <a:t>. [Online] Available at: </a:t>
            </a:r>
            <a:r>
              <a:rPr lang="en-GB" sz="1000" dirty="0">
                <a:ea typeface="+mn-lt"/>
                <a:cs typeface="+mn-lt"/>
              </a:rPr>
              <a:t>https://www.about.sainsburys.co.uk/about-us/our-vision</a:t>
            </a:r>
            <a:r>
              <a:rPr lang="en-GB" sz="1000">
                <a:ea typeface="+mn-lt"/>
                <a:cs typeface="+mn-lt"/>
              </a:rPr>
              <a:t> (Accessed: October 2019). </a:t>
            </a:r>
            <a:endParaRPr lang="en-GB" sz="1000" dirty="0"/>
          </a:p>
          <a:p>
            <a:pPr marL="0" indent="0" algn="just">
              <a:buNone/>
            </a:pPr>
            <a:r>
              <a:rPr lang="en-GB" sz="1000">
                <a:ea typeface="+mn-lt"/>
                <a:cs typeface="+mn-lt"/>
              </a:rPr>
              <a:t>Sivanandi, S. (Unknown). </a:t>
            </a:r>
            <a:r>
              <a:rPr lang="en-GB" sz="1000" i="1">
                <a:ea typeface="+mn-lt"/>
                <a:cs typeface="+mn-lt"/>
              </a:rPr>
              <a:t>Let’s Analyze: #1 Put Your Heart, Mind and Soul into Your Smallest Acts. This is The Secret of Success.</a:t>
            </a:r>
            <a:r>
              <a:rPr lang="en-GB" sz="1000">
                <a:ea typeface="+mn-lt"/>
                <a:cs typeface="+mn-lt"/>
              </a:rPr>
              <a:t> [Online] Available at: </a:t>
            </a:r>
            <a:r>
              <a:rPr lang="en-GB" sz="1000" dirty="0">
                <a:ea typeface="+mn-lt"/>
                <a:cs typeface="+mn-lt"/>
              </a:rPr>
              <a:t>http://steemit.com/success/@cryptonet/let-s-analyze-1-put-your-heart-mind-and-soul-into-your-smallest-acts-this-is-the-secret-of-success</a:t>
            </a:r>
            <a:r>
              <a:rPr lang="en-GB" sz="1000">
                <a:ea typeface="+mn-lt"/>
                <a:cs typeface="+mn-lt"/>
              </a:rPr>
              <a:t> (Accessed: October 2019).</a:t>
            </a:r>
            <a:endParaRPr lang="en-GB" sz="1000" dirty="0"/>
          </a:p>
          <a:p>
            <a:pPr marL="0" indent="0" algn="just">
              <a:buNone/>
            </a:pPr>
            <a:r>
              <a:rPr lang="en-GB" sz="1000">
                <a:ea typeface="+mn-lt"/>
                <a:cs typeface="+mn-lt"/>
              </a:rPr>
              <a:t>Taylor, R. and Humphrey, J. (2002).</a:t>
            </a:r>
            <a:r>
              <a:rPr lang="en-GB" sz="1000" i="1">
                <a:ea typeface="+mn-lt"/>
                <a:cs typeface="+mn-lt"/>
              </a:rPr>
              <a:t> Fast Track to the Top: Skills for Career Success</a:t>
            </a:r>
            <a:r>
              <a:rPr lang="en-GB" sz="1000">
                <a:ea typeface="+mn-lt"/>
                <a:cs typeface="+mn-lt"/>
              </a:rPr>
              <a:t>. London: Kogan Page. </a:t>
            </a:r>
            <a:endParaRPr lang="en-GB" sz="1000" dirty="0"/>
          </a:p>
          <a:p>
            <a:pPr marL="0" indent="0" algn="just">
              <a:buNone/>
            </a:pPr>
            <a:r>
              <a:rPr lang="en-GB" sz="1000" dirty="0">
                <a:ea typeface="+mn-lt"/>
                <a:cs typeface="+mn-lt"/>
              </a:rPr>
              <a:t>Tuncdogan, A., Acar, O., and Stam, D. (2017). </a:t>
            </a:r>
            <a:r>
              <a:rPr lang="en-GB" sz="1000" i="1">
                <a:ea typeface="+mn-lt"/>
                <a:cs typeface="+mn-lt"/>
              </a:rPr>
              <a:t>Individual Differences as Antecendents of Leader Behaviour: Towards an Understanding of Multi-Level Outcomes. </a:t>
            </a:r>
            <a:r>
              <a:rPr lang="en-GB" sz="1000">
                <a:ea typeface="+mn-lt"/>
                <a:cs typeface="+mn-lt"/>
              </a:rPr>
              <a:t>The Leadership </a:t>
            </a:r>
            <a:r>
              <a:rPr lang="en-GB" sz="1000" dirty="0">
                <a:ea typeface="+mn-lt"/>
                <a:cs typeface="+mn-lt"/>
              </a:rPr>
              <a:t>Quarterly, 28, 40-64.</a:t>
            </a:r>
            <a:endParaRPr lang="en-GB" sz="1000"/>
          </a:p>
          <a:p>
            <a:pPr marL="0" indent="0" algn="just">
              <a:buNone/>
            </a:pPr>
            <a:r>
              <a:rPr lang="en-GB" sz="1000">
                <a:ea typeface="+mn-lt"/>
                <a:cs typeface="+mn-lt"/>
              </a:rPr>
              <a:t>Van Kleef, G., De Dreu, C., and Manstead, A. (2004). </a:t>
            </a:r>
            <a:r>
              <a:rPr lang="en-GB" sz="1000" i="1">
                <a:ea typeface="+mn-lt"/>
                <a:cs typeface="+mn-lt"/>
              </a:rPr>
              <a:t>Interpersonal Relations and Group Process: The Interpersonal Effects of Anger and Happiness in Negotiations</a:t>
            </a:r>
            <a:r>
              <a:rPr lang="en-GB" sz="1000">
                <a:ea typeface="+mn-lt"/>
                <a:cs typeface="+mn-lt"/>
              </a:rPr>
              <a:t>. [Online] Available at: </a:t>
            </a:r>
            <a:r>
              <a:rPr lang="en-GB" sz="1000" dirty="0">
                <a:ea typeface="+mn-lt"/>
                <a:cs typeface="+mn-lt"/>
              </a:rPr>
              <a:t>http://www.communicationcache.com/uploads/1/0/8/8/10887248/the_interpersonal_effects_of_anger_and_happiness_in_negotiations.pdf</a:t>
            </a:r>
            <a:r>
              <a:rPr lang="en-GB" sz="1000">
                <a:ea typeface="+mn-lt"/>
                <a:cs typeface="+mn-lt"/>
              </a:rPr>
              <a:t> (Accessed: October 2019).</a:t>
            </a:r>
            <a:endParaRPr lang="en-GB" sz="1000" dirty="0"/>
          </a:p>
          <a:p>
            <a:pPr marL="0" indent="0" algn="just">
              <a:buNone/>
            </a:pPr>
            <a:r>
              <a:rPr lang="en-GB" sz="1000">
                <a:ea typeface="+mn-lt"/>
                <a:cs typeface="+mn-lt"/>
              </a:rPr>
              <a:t>Zaccaro, S., Kemp, C., and Bader, P. (2004)</a:t>
            </a:r>
            <a:r>
              <a:rPr lang="en-GB" sz="1000" i="1">
                <a:ea typeface="+mn-lt"/>
                <a:cs typeface="+mn-lt"/>
              </a:rPr>
              <a:t>. Leader Traits and Attributes</a:t>
            </a:r>
            <a:r>
              <a:rPr lang="en-GB" sz="1000">
                <a:ea typeface="+mn-lt"/>
                <a:cs typeface="+mn-lt"/>
              </a:rPr>
              <a:t>. In Antonakis, J., Ciancola, A., and Sternberg, R. (Eds). The Nature of Leadership (pp. 101-124.) Thousand Oaks, CA: Sage.</a:t>
            </a:r>
            <a:endParaRPr lang="en-GB" sz="1000" dirty="0"/>
          </a:p>
          <a:p>
            <a:pPr marL="0" indent="0" algn="just">
              <a:buNone/>
            </a:pPr>
            <a:endParaRPr lang="en-GB" sz="1000" dirty="0"/>
          </a:p>
        </p:txBody>
      </p:sp>
    </p:spTree>
    <p:extLst>
      <p:ext uri="{BB962C8B-B14F-4D97-AF65-F5344CB8AC3E}">
        <p14:creationId xmlns:p14="http://schemas.microsoft.com/office/powerpoint/2010/main" val="3689907929"/>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313C22"/>
      </a:dk2>
      <a:lt2>
        <a:srgbClr val="E2E7E8"/>
      </a:lt2>
      <a:accent1>
        <a:srgbClr val="C35E4D"/>
      </a:accent1>
      <a:accent2>
        <a:srgbClr val="B17D3B"/>
      </a:accent2>
      <a:accent3>
        <a:srgbClr val="A9A742"/>
      </a:accent3>
      <a:accent4>
        <a:srgbClr val="82B13B"/>
      </a:accent4>
      <a:accent5>
        <a:srgbClr val="5CB647"/>
      </a:accent5>
      <a:accent6>
        <a:srgbClr val="3BB156"/>
      </a:accent6>
      <a:hlink>
        <a:srgbClr val="348F9E"/>
      </a:hlink>
      <a:folHlink>
        <a:srgbClr val="828282"/>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1746</Words>
  <Application>Microsoft Office PowerPoint</Application>
  <PresentationFormat>Widescreen</PresentationFormat>
  <Paragraphs>106</Paragraphs>
  <Slides>19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Avenir Next LT Pro</vt:lpstr>
      <vt:lpstr>Calibri</vt:lpstr>
      <vt:lpstr>Gill Sans MT</vt:lpstr>
      <vt:lpstr>Wingdings 2</vt:lpstr>
      <vt:lpstr>DividendVTI</vt:lpstr>
      <vt:lpstr>Skills for Life: Employability and Future PAthways</vt:lpstr>
      <vt:lpstr>RETAIL GRADUATE MANAGEMENT  PROGRAMME - LIDL</vt:lpstr>
      <vt:lpstr>Requirements of the job</vt:lpstr>
      <vt:lpstr>two-year programme and training</vt:lpstr>
      <vt:lpstr>Swot analysis</vt:lpstr>
      <vt:lpstr>Strengths</vt:lpstr>
      <vt:lpstr>Weaknesses</vt:lpstr>
      <vt:lpstr>Opportunities</vt:lpstr>
      <vt:lpstr>Threats</vt:lpstr>
      <vt:lpstr>Emotional Wellbeing</vt:lpstr>
      <vt:lpstr>Intrapersonal Skills and Emotional Intelligence</vt:lpstr>
      <vt:lpstr>Interpersonal Skills and Social Intelligence</vt:lpstr>
      <vt:lpstr>Teamwork and Working Independently</vt:lpstr>
      <vt:lpstr>Leadership Style</vt:lpstr>
      <vt:lpstr>Knowledge</vt:lpstr>
      <vt:lpstr>Retail Management</vt:lpstr>
      <vt:lpstr>Any Questions?</vt:lpstr>
      <vt:lpstr>Thank you for listening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Llinos Chan</dc:creator>
  <cp:lastModifiedBy>Llinos Chan</cp:lastModifiedBy>
  <cp:revision>2</cp:revision>
  <dcterms:created xsi:type="dcterms:W3CDTF">2019-10-23T17:48:20Z</dcterms:created>
  <dcterms:modified xsi:type="dcterms:W3CDTF">2019-10-23T17:52:41Z</dcterms:modified>
</cp:coreProperties>
</file>