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Analyse Phase- Exploratory Data Analysis &amp; Hypothesis Testing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3313999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Introduction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Analyse Phase Overview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Multi-</a:t>
            </a:r>
            <a:r>
              <a:rPr lang="en-GB" sz="3200" dirty="0" err="1" smtClean="0"/>
              <a:t>vari</a:t>
            </a:r>
            <a:r>
              <a:rPr lang="en-GB" sz="3200" dirty="0" smtClean="0"/>
              <a:t> studies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Correlation and linear regression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Basics of hypothesis testing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ANOVA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78574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Analyse Phase Overview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team will focus on analysing the sources of variation in the target process</a:t>
            </a:r>
          </a:p>
          <a:p>
            <a:r>
              <a:rPr lang="en-GB" sz="3200" dirty="0" smtClean="0"/>
              <a:t>Based on the high-level problem, the tools to drill down with will be selected</a:t>
            </a:r>
          </a:p>
          <a:p>
            <a:r>
              <a:rPr lang="en-GB" sz="3200" dirty="0" smtClean="0"/>
              <a:t>This analysis may require the use of sophisticated tools</a:t>
            </a:r>
          </a:p>
        </p:txBody>
      </p:sp>
    </p:spTree>
    <p:extLst>
      <p:ext uri="{BB962C8B-B14F-4D97-AF65-F5344CB8AC3E}">
        <p14:creationId xmlns:p14="http://schemas.microsoft.com/office/powerpoint/2010/main" val="39197413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Analyse Phase Overview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team will analyse the value stream.  The value stream is the set of activities that create value for the customer</a:t>
            </a:r>
          </a:p>
          <a:p>
            <a:r>
              <a:rPr lang="en-GB" sz="3200" dirty="0" smtClean="0"/>
              <a:t>The team will also identify the process drivers, which are the activities that exert a significant influence on the results of processes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5411487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Pick the Tools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Cycle Time Reduction 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Value Stream Analysis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Velocity, space and movement, etc.</a:t>
            </a:r>
          </a:p>
          <a:p>
            <a:r>
              <a:rPr lang="en-GB" sz="3200" dirty="0" smtClean="0"/>
              <a:t>Variation Reduction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Hypothesis Testing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Correlation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09345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2052918"/>
            <a:ext cx="11076708" cy="4659609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Integrates the Voice of the Process (VOP) with the Voice of the Business (VOB) to make data based decisions to resolve problems</a:t>
            </a:r>
          </a:p>
          <a:p>
            <a:r>
              <a:rPr lang="en-GB" sz="3200" dirty="0" smtClean="0"/>
              <a:t>The VOP describes what the process is telling us.  What it is capable of achieving, whether it is under control and what significance to attach to individuals measurements</a:t>
            </a:r>
          </a:p>
          <a:p>
            <a:r>
              <a:rPr lang="en-GB" sz="3200" dirty="0" smtClean="0"/>
              <a:t>The VOB describes the stated and unstated requirements of </a:t>
            </a:r>
            <a:r>
              <a:rPr lang="en-GB" sz="3200" smtClean="0"/>
              <a:t>the </a:t>
            </a:r>
            <a:r>
              <a:rPr lang="en-GB" sz="3200" smtClean="0"/>
              <a:t>business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751375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2918"/>
            <a:ext cx="11277600" cy="452799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Can help avoid high costs of experimental efforts by using existing data</a:t>
            </a:r>
          </a:p>
          <a:p>
            <a:r>
              <a:rPr lang="en-GB" sz="3200" dirty="0" smtClean="0"/>
              <a:t>Can help establish a statistical difference between factors from different distributions, such as from different shifts or suppliers</a:t>
            </a:r>
          </a:p>
          <a:p>
            <a:r>
              <a:rPr lang="en-GB" sz="3200" dirty="0" smtClean="0"/>
              <a:t>Two types of significant differences occur and must be well understood, </a:t>
            </a:r>
            <a:r>
              <a:rPr lang="en-GB" sz="3200" b="1" dirty="0" smtClean="0"/>
              <a:t>practical</a:t>
            </a:r>
            <a:r>
              <a:rPr lang="en-GB" sz="3200" dirty="0" smtClean="0"/>
              <a:t> and </a:t>
            </a:r>
            <a:r>
              <a:rPr lang="en-GB" sz="3200" b="1" dirty="0" smtClean="0"/>
              <a:t>Statistical</a:t>
            </a:r>
            <a:endParaRPr lang="en-GB" sz="3200" dirty="0" smtClean="0"/>
          </a:p>
          <a:p>
            <a:r>
              <a:rPr lang="en-GB" sz="3200" dirty="0" smtClean="0"/>
              <a:t>Failure to tie these two differences together is one of the most common errors in statistics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1303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u="sng" dirty="0" smtClean="0"/>
              <a:t>Practical Difference</a:t>
            </a:r>
            <a:r>
              <a:rPr lang="en-GB" sz="3200" dirty="0" smtClean="0"/>
              <a:t>: The difference which results in an improvement of practical or economic value to the company.  Reflects the VOB</a:t>
            </a:r>
            <a:endParaRPr lang="en-GB" sz="3200" b="1" u="sng" dirty="0" smtClean="0"/>
          </a:p>
          <a:p>
            <a:pPr marL="0" indent="0">
              <a:buNone/>
            </a:pPr>
            <a:r>
              <a:rPr lang="en-GB" sz="3200" b="1" u="sng" dirty="0" smtClean="0"/>
              <a:t>Statistical Difference</a:t>
            </a:r>
            <a:r>
              <a:rPr lang="en-GB" sz="3200" dirty="0" smtClean="0"/>
              <a:t>: A difference or change to the process that probably did not happen by chance.  Reflects the VOC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29235611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27" y="1510146"/>
            <a:ext cx="11263745" cy="502920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practical difference to be achieved must match the statistical difference which can be either a change in the mean or in the variance</a:t>
            </a:r>
          </a:p>
          <a:p>
            <a:r>
              <a:rPr lang="en-GB" sz="3200" dirty="0" smtClean="0"/>
              <a:t>Detection of the difference is then accomplished using Hypothesis Testing</a:t>
            </a:r>
          </a:p>
          <a:p>
            <a:r>
              <a:rPr lang="en-GB" sz="3200" dirty="0" smtClean="0"/>
              <a:t>A hypothesis test converts the practical problem into a statistical problem</a:t>
            </a:r>
          </a:p>
          <a:p>
            <a:r>
              <a:rPr lang="en-GB" sz="3200" dirty="0" smtClean="0"/>
              <a:t>Since small sample sizes are used to estimate population parameters, there is always a chance of collecting a non-representative sample</a:t>
            </a:r>
          </a:p>
        </p:txBody>
      </p:sp>
    </p:spTree>
    <p:extLst>
      <p:ext uri="{BB962C8B-B14F-4D97-AF65-F5344CB8AC3E}">
        <p14:creationId xmlns:p14="http://schemas.microsoft.com/office/powerpoint/2010/main" val="2162824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Basics of 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572491"/>
            <a:ext cx="11443855" cy="5098473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Establishes a degree of confidence and then compares a sample statistics against a historical value or another sample statistic</a:t>
            </a:r>
          </a:p>
          <a:p>
            <a:r>
              <a:rPr lang="en-GB" sz="3200" dirty="0" smtClean="0"/>
              <a:t>Useful for distinguishing the factors that contribute to variation in data</a:t>
            </a:r>
          </a:p>
          <a:p>
            <a:r>
              <a:rPr lang="en-GB" sz="3200" dirty="0" smtClean="0"/>
              <a:t>Primarily this type of testing is used during designed experiments and regression analysis</a:t>
            </a:r>
          </a:p>
          <a:p>
            <a:r>
              <a:rPr lang="en-GB" sz="3200" dirty="0" smtClean="0"/>
              <a:t>In the improve stage, its primary function is comparing the averages of improved processes with baseline estimates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9798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Basics of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In order to perform hypotheses testing, the population must be assumed constant and homogenous</a:t>
            </a:r>
          </a:p>
          <a:p>
            <a:r>
              <a:rPr lang="en-GB" sz="3200" dirty="0" smtClean="0"/>
              <a:t>Also, that samples are random and representative must be assumed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53405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Steps in Hypothesis Testing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7" y="2052918"/>
            <a:ext cx="11374581" cy="4521064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The first step in hypothesis testing is the null hypothesis, H</a:t>
            </a:r>
            <a:r>
              <a:rPr lang="en-GB" sz="3200" baseline="-25000" dirty="0" smtClean="0"/>
              <a:t>O</a:t>
            </a:r>
            <a:r>
              <a:rPr lang="en-GB" sz="3200" dirty="0" smtClean="0"/>
              <a:t> .  In most cases, the null hypothesis represents the value that the task aspires to prove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next step in hypothesis testing is defining the alternative hypothesis (H</a:t>
            </a:r>
            <a:r>
              <a:rPr lang="en-GB" sz="3200" baseline="-25000" dirty="0" smtClean="0"/>
              <a:t>1</a:t>
            </a:r>
            <a:r>
              <a:rPr lang="en-GB" sz="3200" dirty="0" smtClean="0"/>
              <a:t>).  The alternative hypotheses should cover all of the area excluded from the null hypotheses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The third step is either setting a value for p or selecting a significance level (</a:t>
            </a:r>
            <a:r>
              <a:rPr lang="el-GR" sz="3200" dirty="0" smtClean="0">
                <a:latin typeface="Century Gothic" panose="020B0502020202020204" pitchFamily="34" charset="0"/>
              </a:rPr>
              <a:t>α</a:t>
            </a:r>
            <a:r>
              <a:rPr lang="en-GB" sz="3200" dirty="0" smtClean="0"/>
              <a:t>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08611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Steps in Hypothesis Testing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3345" y="2052918"/>
            <a:ext cx="11353799" cy="4493355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 startAt="4"/>
            </a:pPr>
            <a:r>
              <a:rPr lang="en-GB" sz="3200" dirty="0" smtClean="0"/>
              <a:t>The significance level is the chance of incorrectly rejecting a true hypothesis in what is known as Type 1 error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It is considered better to set a p value because this allows more freedom for adjustment later in the experiment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Samples are collected and statistics are calculated</a:t>
            </a:r>
          </a:p>
          <a:p>
            <a:pPr marL="514350" indent="-514350">
              <a:buAutoNum type="arabicPeriod" startAt="4"/>
            </a:pPr>
            <a:r>
              <a:rPr lang="en-GB" sz="3200" dirty="0" smtClean="0"/>
              <a:t>The final step in hypothesis testing is drawing a conclusion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426765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Hypothesis Testing Interpretation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8818" y="1918856"/>
            <a:ext cx="11042073" cy="4627418"/>
          </a:xfrm>
        </p:spPr>
        <p:txBody>
          <a:bodyPr>
            <a:normAutofit fontScale="92500"/>
          </a:bodyPr>
          <a:lstStyle/>
          <a:p>
            <a:r>
              <a:rPr lang="en-GB" sz="3200" dirty="0" smtClean="0"/>
              <a:t>If the calculated statistic is larger than the critical value of the test statistic for given level of significance then the null hypothesis must be rejected</a:t>
            </a:r>
          </a:p>
          <a:p>
            <a:r>
              <a:rPr lang="en-GB" sz="3200" dirty="0" smtClean="0"/>
              <a:t>If the critical value of the test statistic is larger, then the null hypothesis is accepted</a:t>
            </a:r>
          </a:p>
          <a:p>
            <a:r>
              <a:rPr lang="en-GB" sz="3200" dirty="0" smtClean="0"/>
              <a:t>Software programmes such as Excel or Minitab can use the calculated p value to indicate whether the obtained results are appropriate, assuming that the null hypothesis is true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21234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Hypothesis Testing Interpretation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0273" y="1524000"/>
            <a:ext cx="11215253" cy="5105400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If the p value is small, the chances of obtaining results similar to those gathered during the experiment are so small that the null hypothesis should be rejected</a:t>
            </a:r>
          </a:p>
          <a:p>
            <a:r>
              <a:rPr lang="en-GB" sz="3200" dirty="0" smtClean="0"/>
              <a:t>If the null hypothesis is not rejected in that case, then the experiment is aid to have reached a weak conclusion, because the means may or may not be equal </a:t>
            </a:r>
          </a:p>
          <a:p>
            <a:r>
              <a:rPr lang="en-GB" sz="3200" dirty="0" smtClean="0"/>
              <a:t>When the null hypothesis is confirmed, however, the experiment is said to have produced a strong conclusion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077914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Non-parametric Tests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582" y="1357746"/>
            <a:ext cx="11388436" cy="5278582"/>
          </a:xfrm>
        </p:spPr>
        <p:txBody>
          <a:bodyPr>
            <a:normAutofit fontScale="92500" lnSpcReduction="20000"/>
          </a:bodyPr>
          <a:lstStyle/>
          <a:p>
            <a:r>
              <a:rPr lang="en-GB" sz="3200" dirty="0" smtClean="0"/>
              <a:t>Are occasionally used in the place of traditional hypothesis tests for the equality of two means</a:t>
            </a:r>
          </a:p>
          <a:p>
            <a:r>
              <a:rPr lang="en-GB" sz="3200" dirty="0" smtClean="0"/>
              <a:t>These tests are more effective when the assumptions associated with common statistical distributions cannot be met</a:t>
            </a:r>
          </a:p>
          <a:p>
            <a:r>
              <a:rPr lang="en-GB" sz="3200" dirty="0" smtClean="0"/>
              <a:t>In the analyse phase stage, non-parametric tests are used to compare the means from samples with different conditions</a:t>
            </a:r>
          </a:p>
          <a:p>
            <a:r>
              <a:rPr lang="en-GB" sz="3200" dirty="0" smtClean="0"/>
              <a:t>In the improve stage, they are used to assess whether process averages have been improved over baseline estimates after the implementation of changes declaring a significance level or p value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45043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Creating Non-parametric Tests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127" y="2052918"/>
            <a:ext cx="11319163" cy="463882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For a nonparametric test on the equality of means, the null hypothesis H</a:t>
            </a:r>
            <a:r>
              <a:rPr lang="en-GB" sz="3200" baseline="-25000" dirty="0" smtClean="0"/>
              <a:t>O</a:t>
            </a:r>
            <a:r>
              <a:rPr lang="en-GB" sz="3200" dirty="0" smtClean="0"/>
              <a:t> will be that population 1’s median is equal to population 2’s median</a:t>
            </a:r>
          </a:p>
          <a:p>
            <a:r>
              <a:rPr lang="en-GB" sz="3200" dirty="0" smtClean="0"/>
              <a:t>The alternative hypothesis H</a:t>
            </a:r>
            <a:r>
              <a:rPr lang="en-GB" sz="3200" baseline="-25000" dirty="0" smtClean="0"/>
              <a:t>1</a:t>
            </a:r>
            <a:r>
              <a:rPr lang="en-GB" sz="3200" dirty="0" smtClean="0"/>
              <a:t> , is that population 1’s median does not equal population 2’s median</a:t>
            </a:r>
          </a:p>
          <a:p>
            <a:r>
              <a:rPr lang="en-GB" sz="3200" dirty="0" smtClean="0"/>
              <a:t>Median is preferable to mean in these tests because it indicates central tendency regardless of distribution</a:t>
            </a:r>
          </a:p>
          <a:p>
            <a:r>
              <a:rPr lang="en-GB" sz="3200" dirty="0" smtClean="0"/>
              <a:t>The next step in the test </a:t>
            </a:r>
            <a:r>
              <a:rPr lang="en-GB" sz="3200" dirty="0" err="1" smtClean="0"/>
              <a:t>invloves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6923069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Multi-</a:t>
            </a:r>
            <a:r>
              <a:rPr lang="en-GB" sz="4400" dirty="0" err="1" smtClean="0"/>
              <a:t>Vari</a:t>
            </a:r>
            <a:r>
              <a:rPr lang="en-GB" sz="4400" dirty="0" smtClean="0"/>
              <a:t> Plots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1482436"/>
            <a:ext cx="11277600" cy="5202382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Are effective tools for assessing the variation within samples or within particular parts</a:t>
            </a:r>
          </a:p>
          <a:p>
            <a:r>
              <a:rPr lang="en-GB" sz="3200" dirty="0" smtClean="0"/>
              <a:t>Multi-</a:t>
            </a:r>
            <a:r>
              <a:rPr lang="en-GB" sz="3200" dirty="0" err="1" smtClean="0"/>
              <a:t>vari</a:t>
            </a:r>
            <a:r>
              <a:rPr lang="en-GB" sz="3200" dirty="0" smtClean="0"/>
              <a:t> plots can be used to analyse variation over time or between different batches</a:t>
            </a:r>
          </a:p>
          <a:p>
            <a:r>
              <a:rPr lang="en-GB" sz="3200" dirty="0" smtClean="0"/>
              <a:t>Primarily used to isolate the causes of variation and to obtain more information about the interactions among factors</a:t>
            </a:r>
          </a:p>
          <a:p>
            <a:r>
              <a:rPr lang="en-GB" sz="3200" dirty="0" smtClean="0"/>
              <a:t>Identifies possible X’s or families of variation.  These families of variation can hide within a subgroup, between subgroup or overtime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104377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Multi-</a:t>
            </a:r>
            <a:r>
              <a:rPr lang="en-GB" sz="4400" dirty="0" err="1" smtClean="0"/>
              <a:t>Vari</a:t>
            </a:r>
            <a:r>
              <a:rPr lang="en-GB" sz="4400" dirty="0" smtClean="0"/>
              <a:t> Plots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2052918"/>
            <a:ext cx="11367654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 first step in constructing a multi-</a:t>
            </a:r>
            <a:r>
              <a:rPr lang="en-GB" sz="3200" dirty="0" err="1" smtClean="0"/>
              <a:t>vari</a:t>
            </a:r>
            <a:r>
              <a:rPr lang="en-GB" sz="3200" dirty="0" smtClean="0"/>
              <a:t> plot is determining the system for gathering data</a:t>
            </a:r>
          </a:p>
          <a:p>
            <a:r>
              <a:rPr lang="en-GB" sz="3200" dirty="0" smtClean="0"/>
              <a:t>This data should then be placed on a plot, with each sample unit represented by a different symbol</a:t>
            </a:r>
          </a:p>
          <a:p>
            <a:r>
              <a:rPr lang="en-GB" sz="3200" dirty="0" smtClean="0"/>
              <a:t>The length of each symbol will indicate the variation within the sample</a:t>
            </a:r>
          </a:p>
          <a:p>
            <a:r>
              <a:rPr lang="en-GB" sz="3200" dirty="0" smtClean="0"/>
              <a:t>However, it will not indicate whether the process is unstable from a statistical perspective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7443738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Multi-</a:t>
            </a:r>
            <a:r>
              <a:rPr lang="en-GB" sz="4400" dirty="0" err="1" smtClean="0"/>
              <a:t>Vari</a:t>
            </a:r>
            <a:r>
              <a:rPr lang="en-GB" sz="4400" dirty="0" smtClean="0"/>
              <a:t> Plot Example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10491" y="1565563"/>
            <a:ext cx="10356273" cy="50569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713536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Sources of Variation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641764"/>
            <a:ext cx="10929361" cy="46066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Within Unit or </a:t>
            </a:r>
            <a:r>
              <a:rPr lang="en-GB" sz="3200" b="1" dirty="0" smtClean="0"/>
              <a:t>Positional</a:t>
            </a:r>
            <a:endParaRPr lang="en-GB" sz="3200" dirty="0" smtClean="0"/>
          </a:p>
          <a:p>
            <a:r>
              <a:rPr lang="en-GB" sz="3200" dirty="0" smtClean="0"/>
              <a:t>Within piece variation related to the geometry of the part</a:t>
            </a:r>
          </a:p>
          <a:p>
            <a:r>
              <a:rPr lang="en-GB" sz="3200" dirty="0" smtClean="0"/>
              <a:t>Variation across a single unit containing many individual parts such as a wafer containing many computer processors</a:t>
            </a:r>
          </a:p>
          <a:p>
            <a:r>
              <a:rPr lang="en-GB" sz="3200" dirty="0" smtClean="0"/>
              <a:t>Location in a batch process such as plating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3039584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Sources of Variation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2564" y="2052918"/>
            <a:ext cx="11256818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Between unit or cyclical</a:t>
            </a:r>
          </a:p>
          <a:p>
            <a:pPr>
              <a:buFontTx/>
              <a:buChar char="-"/>
            </a:pPr>
            <a:r>
              <a:rPr lang="en-GB" sz="3200" dirty="0" smtClean="0"/>
              <a:t>Variation among consecutive pieces</a:t>
            </a:r>
          </a:p>
          <a:p>
            <a:pPr>
              <a:buFontTx/>
              <a:buChar char="-"/>
            </a:pPr>
            <a:r>
              <a:rPr lang="en-GB" sz="3200" dirty="0" smtClean="0"/>
              <a:t>Variation among groups of pieces</a:t>
            </a:r>
          </a:p>
          <a:p>
            <a:pPr>
              <a:buFontTx/>
              <a:buChar char="-"/>
            </a:pPr>
            <a:r>
              <a:rPr lang="en-GB" sz="3200" dirty="0" smtClean="0"/>
              <a:t>Variation among consecutive batches</a:t>
            </a: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Temporal or over shift-to-shift</a:t>
            </a:r>
          </a:p>
          <a:p>
            <a:pPr>
              <a:buFontTx/>
              <a:buChar char="-"/>
            </a:pPr>
            <a:r>
              <a:rPr lang="en-GB" sz="3200" dirty="0" smtClean="0"/>
              <a:t>Day-to-Day</a:t>
            </a:r>
          </a:p>
          <a:p>
            <a:pPr>
              <a:buFontTx/>
              <a:buChar char="-"/>
            </a:pPr>
            <a:r>
              <a:rPr lang="en-GB" sz="3200" dirty="0" smtClean="0"/>
              <a:t>Week-to-Week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126097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Conducting a Multi-</a:t>
            </a:r>
            <a:r>
              <a:rPr lang="en-GB" sz="4400" dirty="0" err="1" smtClean="0"/>
              <a:t>Vari</a:t>
            </a:r>
            <a:r>
              <a:rPr lang="en-GB" sz="4400" dirty="0" smtClean="0"/>
              <a:t> Study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0328" y="2052918"/>
            <a:ext cx="11194472" cy="4562627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Ascertain the historical level of problem variation in the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Define the study unit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Collect data from the process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Create the Multi-</a:t>
            </a:r>
            <a:r>
              <a:rPr lang="en-GB" sz="3200" dirty="0" err="1" smtClean="0"/>
              <a:t>vari</a:t>
            </a:r>
            <a:r>
              <a:rPr lang="en-GB" sz="3200" dirty="0" smtClean="0"/>
              <a:t> plot by plotting the data in the positional, cyclical, and temporal groups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Interpret the Multi-</a:t>
            </a:r>
            <a:r>
              <a:rPr lang="en-GB" sz="3200" dirty="0" err="1" smtClean="0"/>
              <a:t>vari</a:t>
            </a:r>
            <a:r>
              <a:rPr lang="en-GB" sz="3200" dirty="0" smtClean="0"/>
              <a:t> plot by reviewing the magnitudes of each of the categories of variation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8281353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Correlation and Linear Regression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909" y="1780309"/>
            <a:ext cx="11083635" cy="4717473"/>
          </a:xfrm>
        </p:spPr>
        <p:txBody>
          <a:bodyPr>
            <a:normAutofit/>
          </a:bodyPr>
          <a:lstStyle/>
          <a:p>
            <a:r>
              <a:rPr lang="en-GB" sz="3200" dirty="0" smtClean="0"/>
              <a:t>Correlation analysis is the study of the strength of the linear relationships among variables</a:t>
            </a:r>
          </a:p>
          <a:p>
            <a:r>
              <a:rPr lang="en-GB" sz="3200" dirty="0" smtClean="0"/>
              <a:t>Regression analysis is the modelling of the relationship between one or more independent variables and a dependent variable</a:t>
            </a:r>
          </a:p>
          <a:p>
            <a:r>
              <a:rPr lang="en-GB" sz="3200" dirty="0" smtClean="0"/>
              <a:t>A regression problem considers the frequency distributions of one variable when another is held fixed at each of several levels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265088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Correlation and Linear Regression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2052918"/>
            <a:ext cx="11049000" cy="4521064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correlation problem considers the joint variation of two variables, neither of which is restricted</a:t>
            </a:r>
          </a:p>
          <a:p>
            <a:r>
              <a:rPr lang="en-GB" sz="3200" dirty="0" smtClean="0"/>
              <a:t>Correlation and regression analysis are designed to assist in studying cause and effect</a:t>
            </a:r>
          </a:p>
          <a:p>
            <a:r>
              <a:rPr lang="en-GB" sz="3200" dirty="0" smtClean="0"/>
              <a:t>When conducting regression and correlation analysis we can distinguish two main types of variables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Predictor variables or independent variables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Response variables or dependent variables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4174171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Correlation and Linear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2052918"/>
            <a:ext cx="11298382" cy="4534918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As a result of changes that are made, or take place in the predictor variables, an effect is transmitted to the response variables</a:t>
            </a:r>
          </a:p>
          <a:p>
            <a:r>
              <a:rPr lang="en-GB" sz="3200" dirty="0" smtClean="0"/>
              <a:t>We hope that a small number of predictor variables will ‘explain’ nearly all of the variation in the response variables</a:t>
            </a:r>
          </a:p>
          <a:p>
            <a:r>
              <a:rPr lang="en-GB" sz="3200" dirty="0" smtClean="0"/>
              <a:t>In practice, it can be difficult to draw a clear distinction between independent and dependent variables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41294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Analysis of Variance (ANOVA)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6" y="2052918"/>
            <a:ext cx="11118272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 analysis of variance is used to identify the origins of errors in measurement</a:t>
            </a:r>
          </a:p>
          <a:p>
            <a:r>
              <a:rPr lang="en-GB" sz="3200" dirty="0" smtClean="0"/>
              <a:t>This analysis is useful especially for processes that damage or diminish the resources involved, such that repeatability and reproducibility (R &amp; R) is not possible</a:t>
            </a:r>
          </a:p>
          <a:p>
            <a:r>
              <a:rPr lang="en-GB" sz="3200" dirty="0" smtClean="0"/>
              <a:t>It is also used to gather information about the statistical significance of a regression models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41024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Analysis of Variance (ANOVA)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618" y="2052918"/>
            <a:ext cx="11152909" cy="451413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ANOVA is often is used in this manner to pinpoint possible process drivers</a:t>
            </a:r>
          </a:p>
          <a:p>
            <a:r>
              <a:rPr lang="en-GB" sz="3200" dirty="0" smtClean="0"/>
              <a:t>Another use of ANOVA in the Analyse Phase is identify differences between data subsets in order to identify the causes of variation within a process</a:t>
            </a:r>
          </a:p>
          <a:p>
            <a:r>
              <a:rPr lang="en-GB" sz="3200" dirty="0" smtClean="0"/>
              <a:t>In ANOVA variation within each subgroup is compared to the variation found between </a:t>
            </a:r>
            <a:r>
              <a:rPr lang="en-GB" sz="3200" smtClean="0"/>
              <a:t>different subgroups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4045319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93964"/>
            <a:ext cx="9404723" cy="858981"/>
          </a:xfrm>
        </p:spPr>
        <p:txBody>
          <a:bodyPr/>
          <a:lstStyle/>
          <a:p>
            <a:pPr algn="ctr"/>
            <a:r>
              <a:rPr lang="en-GB" sz="4400" dirty="0"/>
              <a:t>Analysis of Variance (ANOVA)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182" y="1177636"/>
            <a:ext cx="11097491" cy="53617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ANOVA begins with the null hypothesis, that all subgroups averages are equal</a:t>
            </a:r>
          </a:p>
          <a:p>
            <a:r>
              <a:rPr lang="en-GB" sz="3200" dirty="0" smtClean="0"/>
              <a:t>Then, the F statistic is used to compare the average variation between subsets, known as the mean square treatment, with the sum of the squares of the residuals,</a:t>
            </a:r>
          </a:p>
          <a:p>
            <a:r>
              <a:rPr lang="en-GB" sz="3200" dirty="0" smtClean="0"/>
              <a:t>An F test assumes that subsets have a normal distribution and equal variance</a:t>
            </a:r>
          </a:p>
          <a:p>
            <a:r>
              <a:rPr lang="en-GB" sz="3200" dirty="0" smtClean="0"/>
              <a:t>If the p value for the F test is less than 0.05, then the null hypothesis can be rejected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3748341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Example Analysis of Variance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3727" y="1780309"/>
            <a:ext cx="10196946" cy="4606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64101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9789</TotalTime>
  <Words>1589</Words>
  <Application>Microsoft Office PowerPoint</Application>
  <PresentationFormat>Widescreen</PresentationFormat>
  <Paragraphs>132</Paragraphs>
  <Slides>30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Century Gothic</vt:lpstr>
      <vt:lpstr>Wingdings 3</vt:lpstr>
      <vt:lpstr>Ion</vt:lpstr>
      <vt:lpstr>Analyse Phase- Exploratory Data Analysis &amp; Hypothesis Testing</vt:lpstr>
      <vt:lpstr>Introduction</vt:lpstr>
      <vt:lpstr>Analyse Phase Overview</vt:lpstr>
      <vt:lpstr>Analyse Phase Overview</vt:lpstr>
      <vt:lpstr>Pick the Tools</vt:lpstr>
      <vt:lpstr>Hypothesis Testing</vt:lpstr>
      <vt:lpstr>Hypothesis Testing</vt:lpstr>
      <vt:lpstr>Hypothesis Testing</vt:lpstr>
      <vt:lpstr>Hypothesis Testing</vt:lpstr>
      <vt:lpstr>Basics of Hypothesis Testing</vt:lpstr>
      <vt:lpstr>Basics of Hypothesis Testing</vt:lpstr>
      <vt:lpstr>Steps in Hypothesis Testing</vt:lpstr>
      <vt:lpstr>Steps in Hypothesis Testing</vt:lpstr>
      <vt:lpstr>Hypothesis Testing Interpretation</vt:lpstr>
      <vt:lpstr>Hypothesis Testing Interpretation</vt:lpstr>
      <vt:lpstr>Non-parametric Tests</vt:lpstr>
      <vt:lpstr>Creating Non-parametric Tests</vt:lpstr>
      <vt:lpstr>Multi-Vari Plots</vt:lpstr>
      <vt:lpstr>Multi-Vari Plots</vt:lpstr>
      <vt:lpstr>Multi-Vari Plot Example</vt:lpstr>
      <vt:lpstr>Sources of Variation</vt:lpstr>
      <vt:lpstr>Sources of Variation</vt:lpstr>
      <vt:lpstr>Conducting a Multi-Vari Study</vt:lpstr>
      <vt:lpstr>Correlation and Linear Regression</vt:lpstr>
      <vt:lpstr>Correlation and Linear Regression</vt:lpstr>
      <vt:lpstr>Correlation and Linear Regression</vt:lpstr>
      <vt:lpstr>Analysis of Variance (ANOVA)</vt:lpstr>
      <vt:lpstr>Analysis of Variance (ANOVA)</vt:lpstr>
      <vt:lpstr>Analysis of Variance (ANOVA)</vt:lpstr>
      <vt:lpstr>Example Analysis of Variance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Analyse Phase- Exploratory Data Analysis &amp; Hypothesis Testing</dc:title>
  <dc:creator>Andrew Thorn</dc:creator>
  <cp:lastModifiedBy>Andrew Thorn</cp:lastModifiedBy>
  <cp:revision>26</cp:revision>
  <dcterms:created xsi:type="dcterms:W3CDTF">2021-02-26T22:03:49Z</dcterms:created>
  <dcterms:modified xsi:type="dcterms:W3CDTF">2021-03-05T17:30:47Z</dcterms:modified>
</cp:coreProperties>
</file>