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4572000" cy="3429000"/>
  <p:notesSz cx="4572000" cy="3429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95" d="100"/>
          <a:sy n="195" d="100"/>
        </p:scale>
        <p:origin x="948" y="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42900" y="1062990"/>
            <a:ext cx="3886200" cy="7200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685800" y="1920240"/>
            <a:ext cx="3200400" cy="8572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28600" y="788670"/>
            <a:ext cx="1988820" cy="22631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2348229" y="1103731"/>
            <a:ext cx="1795145" cy="20485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4572000" cy="78638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81127" y="739901"/>
            <a:ext cx="1562100" cy="208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47599" y="1129311"/>
            <a:ext cx="3625215" cy="20783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554480" y="3188970"/>
            <a:ext cx="146304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28600" y="3188970"/>
            <a:ext cx="105156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3291840" y="3188970"/>
            <a:ext cx="105156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hyperlink" Target="mailto:admin@society-of-sports-therapists.org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778" y="0"/>
            <a:ext cx="4577080" cy="3369310"/>
            <a:chOff x="-1778" y="0"/>
            <a:chExt cx="4577080" cy="336931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4572000" cy="105537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762" y="762"/>
              <a:ext cx="4572000" cy="101955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62" y="762"/>
              <a:ext cx="4572000" cy="1019810"/>
            </a:xfrm>
            <a:custGeom>
              <a:avLst/>
              <a:gdLst/>
              <a:ahLst/>
              <a:cxnLst/>
              <a:rect l="l" t="t" r="r" b="b"/>
              <a:pathLst>
                <a:path w="4572000" h="1019810">
                  <a:moveTo>
                    <a:pt x="0" y="1019555"/>
                  </a:moveTo>
                  <a:lnTo>
                    <a:pt x="4572000" y="1019555"/>
                  </a:lnTo>
                  <a:lnTo>
                    <a:pt x="4572000" y="0"/>
                  </a:lnTo>
                  <a:lnTo>
                    <a:pt x="0" y="0"/>
                  </a:lnTo>
                  <a:lnTo>
                    <a:pt x="0" y="1019555"/>
                  </a:lnTo>
                  <a:close/>
                </a:path>
              </a:pathLst>
            </a:custGeom>
            <a:ln w="4572">
              <a:solidFill>
                <a:srgbClr val="497DB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2004" y="327660"/>
              <a:ext cx="4505706" cy="3039617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86868" y="376428"/>
              <a:ext cx="4398645" cy="2944495"/>
            </a:xfrm>
            <a:custGeom>
              <a:avLst/>
              <a:gdLst/>
              <a:ahLst/>
              <a:cxnLst/>
              <a:rect l="l" t="t" r="r" b="b"/>
              <a:pathLst>
                <a:path w="4398645" h="2944495">
                  <a:moveTo>
                    <a:pt x="4390771" y="0"/>
                  </a:moveTo>
                  <a:lnTo>
                    <a:pt x="7505" y="0"/>
                  </a:lnTo>
                  <a:lnTo>
                    <a:pt x="0" y="7493"/>
                  </a:lnTo>
                  <a:lnTo>
                    <a:pt x="0" y="2936875"/>
                  </a:lnTo>
                  <a:lnTo>
                    <a:pt x="7505" y="2944368"/>
                  </a:lnTo>
                  <a:lnTo>
                    <a:pt x="4390771" y="2944368"/>
                  </a:lnTo>
                  <a:lnTo>
                    <a:pt x="4398264" y="2936875"/>
                  </a:lnTo>
                  <a:lnTo>
                    <a:pt x="4398264" y="749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73735" y="2139696"/>
              <a:ext cx="4248150" cy="1050798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28599" y="2177796"/>
              <a:ext cx="4140835" cy="977265"/>
            </a:xfrm>
            <a:custGeom>
              <a:avLst/>
              <a:gdLst/>
              <a:ahLst/>
              <a:cxnLst/>
              <a:rect l="l" t="t" r="r" b="b"/>
              <a:pathLst>
                <a:path w="4140835" h="977264">
                  <a:moveTo>
                    <a:pt x="4138167" y="0"/>
                  </a:moveTo>
                  <a:lnTo>
                    <a:pt x="2540" y="0"/>
                  </a:lnTo>
                  <a:lnTo>
                    <a:pt x="0" y="2539"/>
                  </a:lnTo>
                  <a:lnTo>
                    <a:pt x="0" y="974344"/>
                  </a:lnTo>
                  <a:lnTo>
                    <a:pt x="2540" y="976884"/>
                  </a:lnTo>
                  <a:lnTo>
                    <a:pt x="4138167" y="976884"/>
                  </a:lnTo>
                  <a:lnTo>
                    <a:pt x="4140708" y="974344"/>
                  </a:lnTo>
                  <a:lnTo>
                    <a:pt x="4140708" y="253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439927" y="2115719"/>
            <a:ext cx="3691254" cy="80137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651510">
              <a:lnSpc>
                <a:spcPct val="100000"/>
              </a:lnSpc>
              <a:spcBef>
                <a:spcPts val="220"/>
              </a:spcBef>
            </a:pPr>
            <a:r>
              <a:rPr sz="1600" b="1" spc="-5" dirty="0">
                <a:latin typeface="Carlito"/>
                <a:cs typeface="Carlito"/>
              </a:rPr>
              <a:t>Sports </a:t>
            </a:r>
            <a:r>
              <a:rPr sz="1600" b="1" spc="-25" dirty="0">
                <a:latin typeface="Carlito"/>
                <a:cs typeface="Carlito"/>
              </a:rPr>
              <a:t>Trauma</a:t>
            </a:r>
            <a:r>
              <a:rPr sz="1600" b="1" spc="5" dirty="0">
                <a:latin typeface="Carlito"/>
                <a:cs typeface="Carlito"/>
              </a:rPr>
              <a:t> </a:t>
            </a:r>
            <a:r>
              <a:rPr sz="1600" b="1" spc="-10" dirty="0">
                <a:latin typeface="Carlito"/>
                <a:cs typeface="Carlito"/>
              </a:rPr>
              <a:t>Management</a:t>
            </a:r>
            <a:endParaRPr sz="16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600" b="1" spc="-5" dirty="0">
                <a:latin typeface="Carlito"/>
                <a:cs typeface="Carlito"/>
              </a:rPr>
              <a:t>9. </a:t>
            </a:r>
            <a:r>
              <a:rPr sz="1600" b="1" spc="-10" dirty="0">
                <a:latin typeface="Carlito"/>
                <a:cs typeface="Carlito"/>
              </a:rPr>
              <a:t>Exposure, </a:t>
            </a:r>
            <a:r>
              <a:rPr sz="1600" b="1" spc="-15" dirty="0">
                <a:latin typeface="Carlito"/>
                <a:cs typeface="Carlito"/>
              </a:rPr>
              <a:t>Environment </a:t>
            </a:r>
            <a:r>
              <a:rPr sz="1600" b="1" spc="-5" dirty="0">
                <a:latin typeface="Carlito"/>
                <a:cs typeface="Carlito"/>
              </a:rPr>
              <a:t>&amp; </a:t>
            </a:r>
            <a:r>
              <a:rPr sz="1600" b="1" spc="-10" dirty="0">
                <a:latin typeface="Carlito"/>
                <a:cs typeface="Carlito"/>
              </a:rPr>
              <a:t>Everything</a:t>
            </a:r>
            <a:r>
              <a:rPr sz="1600" b="1" spc="105" dirty="0">
                <a:latin typeface="Carlito"/>
                <a:cs typeface="Carlito"/>
              </a:rPr>
              <a:t> </a:t>
            </a:r>
            <a:r>
              <a:rPr sz="1600" b="1" spc="-5" dirty="0">
                <a:latin typeface="Carlito"/>
                <a:cs typeface="Carlito"/>
              </a:rPr>
              <a:t>Else</a:t>
            </a:r>
            <a:endParaRPr sz="1600">
              <a:latin typeface="Carlito"/>
              <a:cs typeface="Carlito"/>
            </a:endParaRPr>
          </a:p>
          <a:p>
            <a:pPr marL="1223010">
              <a:lnSpc>
                <a:spcPct val="100000"/>
              </a:lnSpc>
              <a:spcBef>
                <a:spcPts val="105"/>
              </a:spcBef>
            </a:pPr>
            <a:r>
              <a:rPr sz="1600" b="1" spc="-5" dirty="0">
                <a:latin typeface="Carlito"/>
                <a:cs typeface="Carlito"/>
              </a:rPr>
              <a:t>b. </a:t>
            </a:r>
            <a:r>
              <a:rPr sz="1600" b="1" spc="-20" dirty="0">
                <a:latin typeface="Carlito"/>
                <a:cs typeface="Carlito"/>
              </a:rPr>
              <a:t>Wound</a:t>
            </a:r>
            <a:r>
              <a:rPr sz="1600" b="1" dirty="0">
                <a:latin typeface="Carlito"/>
                <a:cs typeface="Carlito"/>
              </a:rPr>
              <a:t> </a:t>
            </a:r>
            <a:r>
              <a:rPr sz="1600" b="1" spc="-15" dirty="0">
                <a:latin typeface="Carlito"/>
                <a:cs typeface="Carlito"/>
              </a:rPr>
              <a:t>Care</a:t>
            </a:r>
            <a:endParaRPr sz="1600">
              <a:latin typeface="Carlito"/>
              <a:cs typeface="Carlito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2222" y="3320923"/>
            <a:ext cx="4069079" cy="1022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00" spc="-5" dirty="0">
                <a:latin typeface="Carlito"/>
                <a:cs typeface="Carlito"/>
              </a:rPr>
              <a:t>16 Royal </a:t>
            </a:r>
            <a:r>
              <a:rPr sz="500" dirty="0">
                <a:latin typeface="Carlito"/>
                <a:cs typeface="Carlito"/>
              </a:rPr>
              <a:t>Terrace, Glasgow, G3 </a:t>
            </a:r>
            <a:r>
              <a:rPr sz="500" spc="-5" dirty="0">
                <a:latin typeface="Carlito"/>
                <a:cs typeface="Carlito"/>
              </a:rPr>
              <a:t>7NY, T: 0845 600 2613, F: 0141 332 5335, W:www.society-of-sports-therapists.org, </a:t>
            </a:r>
            <a:r>
              <a:rPr sz="500" dirty="0">
                <a:latin typeface="Carlito"/>
                <a:cs typeface="Carlito"/>
              </a:rPr>
              <a:t>E:</a:t>
            </a:r>
            <a:r>
              <a:rPr sz="500" spc="110" dirty="0">
                <a:latin typeface="Carlito"/>
                <a:cs typeface="Carlito"/>
              </a:rPr>
              <a:t> </a:t>
            </a:r>
            <a:r>
              <a:rPr sz="500" spc="-5" dirty="0">
                <a:latin typeface="Carlito"/>
                <a:cs typeface="Carlito"/>
                <a:hlinkClick r:id="rId6"/>
              </a:rPr>
              <a:t>admin@society-of-sports-therapists.org</a:t>
            </a:r>
            <a:endParaRPr sz="500">
              <a:latin typeface="Carlito"/>
              <a:cs typeface="Carlito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28600" y="141707"/>
            <a:ext cx="4140835" cy="1976755"/>
            <a:chOff x="228600" y="141707"/>
            <a:chExt cx="4140835" cy="1976755"/>
          </a:xfrm>
        </p:grpSpPr>
        <p:sp>
          <p:nvSpPr>
            <p:cNvPr id="13" name="object 13"/>
            <p:cNvSpPr/>
            <p:nvPr/>
          </p:nvSpPr>
          <p:spPr>
            <a:xfrm>
              <a:off x="228600" y="406908"/>
              <a:ext cx="4140708" cy="1711451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772411" y="1019775"/>
              <a:ext cx="1034075" cy="1014775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96239" y="141707"/>
              <a:ext cx="3757422" cy="169951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7599" y="890396"/>
            <a:ext cx="918844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15" dirty="0"/>
              <a:t>Wound</a:t>
            </a:r>
            <a:r>
              <a:rPr sz="1400" spc="-60" dirty="0"/>
              <a:t> </a:t>
            </a:r>
            <a:r>
              <a:rPr sz="1400" spc="-10" dirty="0"/>
              <a:t>Care</a:t>
            </a:r>
            <a:endParaRPr sz="14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27000" indent="-114300">
              <a:lnSpc>
                <a:spcPct val="100000"/>
              </a:lnSpc>
              <a:spcBef>
                <a:spcPts val="235"/>
              </a:spcBef>
              <a:buFont typeface="Arial"/>
              <a:buChar char="•"/>
              <a:tabLst>
                <a:tab pos="127000" algn="l"/>
              </a:tabLst>
            </a:pPr>
            <a:r>
              <a:rPr spc="-15" dirty="0"/>
              <a:t>Types </a:t>
            </a:r>
            <a:r>
              <a:rPr spc="-5" dirty="0"/>
              <a:t>of wound</a:t>
            </a:r>
          </a:p>
          <a:p>
            <a:pPr marL="355600" lvl="1" indent="-114300">
              <a:lnSpc>
                <a:spcPct val="100000"/>
              </a:lnSpc>
              <a:spcBef>
                <a:spcPts val="120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10" dirty="0">
                <a:latin typeface="Carlito"/>
                <a:cs typeface="Carlito"/>
              </a:rPr>
              <a:t>Laceration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5" dirty="0">
                <a:latin typeface="Carlito"/>
                <a:cs typeface="Carlito"/>
              </a:rPr>
              <a:t>Contused</a:t>
            </a:r>
            <a:r>
              <a:rPr sz="1200" spc="-3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wound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5" dirty="0">
                <a:latin typeface="Carlito"/>
                <a:cs typeface="Carlito"/>
              </a:rPr>
              <a:t>Puncture</a:t>
            </a:r>
            <a:r>
              <a:rPr sz="1200" spc="-3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wounds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5" dirty="0">
                <a:latin typeface="Carlito"/>
                <a:cs typeface="Carlito"/>
              </a:rPr>
              <a:t>Linear or </a:t>
            </a:r>
            <a:r>
              <a:rPr sz="1200" spc="-10" dirty="0">
                <a:latin typeface="Carlito"/>
                <a:cs typeface="Carlito"/>
              </a:rPr>
              <a:t>stellate </a:t>
            </a:r>
            <a:r>
              <a:rPr sz="1200" spc="-5" dirty="0">
                <a:latin typeface="Carlito"/>
                <a:cs typeface="Carlito"/>
              </a:rPr>
              <a:t>(irregular)</a:t>
            </a:r>
            <a:r>
              <a:rPr sz="1200" spc="-3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wounds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5" dirty="0">
                <a:latin typeface="Carlito"/>
                <a:cs typeface="Carlito"/>
              </a:rPr>
              <a:t>Bites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sz="1200" dirty="0">
                <a:latin typeface="Carlito"/>
                <a:cs typeface="Carlito"/>
              </a:rPr>
              <a:t>Degloving</a:t>
            </a:r>
            <a:r>
              <a:rPr sz="1200" spc="-25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injuries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5" dirty="0">
                <a:latin typeface="Carlito"/>
                <a:cs typeface="Carlito"/>
              </a:rPr>
              <a:t>Abrasions</a:t>
            </a:r>
            <a:endParaRPr sz="1200">
              <a:latin typeface="Carlito"/>
              <a:cs typeface="Carlito"/>
            </a:endParaRPr>
          </a:p>
          <a:p>
            <a:pPr marL="127000" marR="5080" indent="-114300">
              <a:lnSpc>
                <a:spcPts val="1510"/>
              </a:lnSpc>
              <a:spcBef>
                <a:spcPts val="509"/>
              </a:spcBef>
              <a:buFont typeface="Arial"/>
              <a:buChar char="•"/>
              <a:tabLst>
                <a:tab pos="127000" algn="l"/>
              </a:tabLst>
            </a:pPr>
            <a:r>
              <a:rPr spc="-10" dirty="0"/>
              <a:t>Infection rates are </a:t>
            </a:r>
            <a:r>
              <a:rPr spc="-5" dirty="0"/>
              <a:t>higher </a:t>
            </a:r>
            <a:r>
              <a:rPr dirty="0"/>
              <a:t>in legs &amp; </a:t>
            </a:r>
            <a:r>
              <a:rPr spc="-15" dirty="0"/>
              <a:t>feet </a:t>
            </a:r>
            <a:r>
              <a:rPr dirty="0"/>
              <a:t>&gt; arms &amp;  </a:t>
            </a:r>
            <a:r>
              <a:rPr spc="-5" dirty="0"/>
              <a:t>hands </a:t>
            </a:r>
            <a:r>
              <a:rPr dirty="0"/>
              <a:t>&gt; </a:t>
            </a:r>
            <a:r>
              <a:rPr spc="-5" dirty="0"/>
              <a:t>head&amp;</a:t>
            </a:r>
            <a:r>
              <a:rPr spc="15" dirty="0"/>
              <a:t> </a:t>
            </a:r>
            <a:r>
              <a:rPr spc="-5" dirty="0"/>
              <a:t>neck</a:t>
            </a:r>
          </a:p>
        </p:txBody>
      </p:sp>
      <p:sp>
        <p:nvSpPr>
          <p:cNvPr id="4" name="object 4"/>
          <p:cNvSpPr/>
          <p:nvPr/>
        </p:nvSpPr>
        <p:spPr>
          <a:xfrm>
            <a:off x="3101339" y="844295"/>
            <a:ext cx="1392936" cy="18562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47599" y="889762"/>
            <a:ext cx="1611630" cy="132778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510"/>
              </a:lnSpc>
              <a:spcBef>
                <a:spcPts val="295"/>
              </a:spcBef>
            </a:pPr>
            <a:r>
              <a:rPr sz="1400" spc="-5" dirty="0">
                <a:latin typeface="Carlito"/>
                <a:cs typeface="Carlito"/>
              </a:rPr>
              <a:t>Damage </a:t>
            </a:r>
            <a:r>
              <a:rPr sz="1400" spc="-10" dirty="0">
                <a:latin typeface="Carlito"/>
                <a:cs typeface="Carlito"/>
              </a:rPr>
              <a:t>to </a:t>
            </a:r>
            <a:r>
              <a:rPr sz="1400" spc="-5" dirty="0">
                <a:latin typeface="Carlito"/>
                <a:cs typeface="Carlito"/>
              </a:rPr>
              <a:t>the  underlying</a:t>
            </a:r>
            <a:r>
              <a:rPr sz="1400" spc="-60" dirty="0">
                <a:latin typeface="Carlito"/>
                <a:cs typeface="Carlito"/>
              </a:rPr>
              <a:t> </a:t>
            </a:r>
            <a:r>
              <a:rPr sz="1400" spc="-5" dirty="0">
                <a:latin typeface="Carlito"/>
                <a:cs typeface="Carlito"/>
              </a:rPr>
              <a:t>structures:</a:t>
            </a:r>
            <a:endParaRPr sz="1400">
              <a:latin typeface="Carlito"/>
              <a:cs typeface="Carlito"/>
            </a:endParaRPr>
          </a:p>
          <a:p>
            <a:pPr marL="127000" marR="19050" indent="-114300">
              <a:lnSpc>
                <a:spcPts val="1510"/>
              </a:lnSpc>
              <a:spcBef>
                <a:spcPts val="509"/>
              </a:spcBef>
              <a:buFont typeface="Arial"/>
              <a:buChar char="•"/>
              <a:tabLst>
                <a:tab pos="127000" algn="l"/>
              </a:tabLst>
            </a:pPr>
            <a:r>
              <a:rPr sz="1400" spc="-5" dirty="0">
                <a:latin typeface="Carlito"/>
                <a:cs typeface="Carlito"/>
              </a:rPr>
              <a:t>Distal</a:t>
            </a:r>
            <a:r>
              <a:rPr sz="1400" spc="-60" dirty="0">
                <a:latin typeface="Carlito"/>
                <a:cs typeface="Carlito"/>
              </a:rPr>
              <a:t> </a:t>
            </a:r>
            <a:r>
              <a:rPr sz="1400" spc="-10" dirty="0">
                <a:latin typeface="Carlito"/>
                <a:cs typeface="Carlito"/>
              </a:rPr>
              <a:t>neurovascular  status</a:t>
            </a:r>
            <a:endParaRPr sz="1400">
              <a:latin typeface="Carlito"/>
              <a:cs typeface="Carlito"/>
            </a:endParaRPr>
          </a:p>
          <a:p>
            <a:pPr marL="127000" marR="125730" indent="-114300">
              <a:lnSpc>
                <a:spcPts val="1510"/>
              </a:lnSpc>
              <a:spcBef>
                <a:spcPts val="505"/>
              </a:spcBef>
              <a:buFont typeface="Arial"/>
              <a:buChar char="•"/>
              <a:tabLst>
                <a:tab pos="127000" algn="l"/>
              </a:tabLst>
            </a:pPr>
            <a:r>
              <a:rPr sz="1400" spc="-5" dirty="0">
                <a:latin typeface="Carlito"/>
                <a:cs typeface="Carlito"/>
              </a:rPr>
              <a:t>Underlying </a:t>
            </a:r>
            <a:r>
              <a:rPr sz="1400" spc="-10" dirty="0">
                <a:latin typeface="Carlito"/>
                <a:cs typeface="Carlito"/>
              </a:rPr>
              <a:t>tendon  </a:t>
            </a:r>
            <a:r>
              <a:rPr sz="1400" dirty="0">
                <a:latin typeface="Carlito"/>
                <a:cs typeface="Carlito"/>
              </a:rPr>
              <a:t>injury</a:t>
            </a:r>
            <a:endParaRPr sz="1400">
              <a:latin typeface="Carlito"/>
              <a:cs typeface="Carlito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48229" y="889762"/>
            <a:ext cx="98615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/>
              <a:t>Dirty</a:t>
            </a:r>
            <a:r>
              <a:rPr sz="1400" spc="-80" dirty="0"/>
              <a:t> </a:t>
            </a:r>
            <a:r>
              <a:rPr sz="1400" spc="-5" dirty="0"/>
              <a:t>wounds</a:t>
            </a:r>
            <a:endParaRPr sz="1400"/>
          </a:p>
        </p:txBody>
      </p:sp>
      <p:sp>
        <p:nvSpPr>
          <p:cNvPr id="4" name="object 4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0" indent="-1143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127000" algn="l"/>
              </a:tabLst>
            </a:pPr>
            <a:r>
              <a:rPr dirty="0"/>
              <a:t>ALL </a:t>
            </a:r>
            <a:r>
              <a:rPr spc="-5" dirty="0"/>
              <a:t>sporting</a:t>
            </a:r>
            <a:r>
              <a:rPr spc="-40" dirty="0"/>
              <a:t> </a:t>
            </a:r>
            <a:r>
              <a:rPr spc="-5" dirty="0"/>
              <a:t>wounds</a:t>
            </a:r>
          </a:p>
          <a:p>
            <a:pPr marL="127000" marR="275590" indent="-114300">
              <a:lnSpc>
                <a:spcPts val="1510"/>
              </a:lnSpc>
              <a:spcBef>
                <a:spcPts val="525"/>
              </a:spcBef>
              <a:buFont typeface="Arial"/>
              <a:buChar char="•"/>
              <a:tabLst>
                <a:tab pos="127000" algn="l"/>
              </a:tabLst>
            </a:pPr>
            <a:r>
              <a:rPr spc="-15" dirty="0"/>
              <a:t>Wounds </a:t>
            </a:r>
            <a:r>
              <a:rPr spc="-5" dirty="0"/>
              <a:t>older</a:t>
            </a:r>
            <a:r>
              <a:rPr spc="-55" dirty="0"/>
              <a:t> </a:t>
            </a:r>
            <a:r>
              <a:rPr spc="-5" dirty="0"/>
              <a:t>than  </a:t>
            </a:r>
            <a:r>
              <a:rPr spc="-10" dirty="0"/>
              <a:t>4hrs</a:t>
            </a:r>
          </a:p>
          <a:p>
            <a:pPr marL="127000" indent="-114300">
              <a:lnSpc>
                <a:spcPct val="100000"/>
              </a:lnSpc>
              <a:spcBef>
                <a:spcPts val="305"/>
              </a:spcBef>
              <a:buFont typeface="Arial"/>
              <a:buChar char="•"/>
              <a:tabLst>
                <a:tab pos="127000" algn="l"/>
              </a:tabLst>
            </a:pPr>
            <a:r>
              <a:rPr spc="-5" dirty="0"/>
              <a:t>Location</a:t>
            </a:r>
          </a:p>
          <a:p>
            <a:pPr marL="127000" indent="-1143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127000" algn="l"/>
              </a:tabLst>
            </a:pPr>
            <a:r>
              <a:rPr spc="-10" dirty="0"/>
              <a:t>Contaminated</a:t>
            </a:r>
          </a:p>
          <a:p>
            <a:pPr marL="355600" lvl="1" indent="-114300">
              <a:lnSpc>
                <a:spcPts val="1370"/>
              </a:lnSpc>
              <a:spcBef>
                <a:spcPts val="120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5" dirty="0">
                <a:latin typeface="Carlito"/>
                <a:cs typeface="Carlito"/>
              </a:rPr>
              <a:t>Saliva, </a:t>
            </a:r>
            <a:r>
              <a:rPr sz="1200" dirty="0">
                <a:latin typeface="Carlito"/>
                <a:cs typeface="Carlito"/>
              </a:rPr>
              <a:t>mud,</a:t>
            </a:r>
            <a:r>
              <a:rPr sz="1200" spc="-4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foreign</a:t>
            </a:r>
            <a:endParaRPr sz="1200">
              <a:latin typeface="Carlito"/>
              <a:cs typeface="Carlito"/>
            </a:endParaRPr>
          </a:p>
          <a:p>
            <a:pPr marL="355600">
              <a:lnSpc>
                <a:spcPts val="1370"/>
              </a:lnSpc>
            </a:pPr>
            <a:r>
              <a:rPr sz="1200" spc="-5" dirty="0"/>
              <a:t>material</a:t>
            </a:r>
            <a:endParaRPr sz="1200"/>
          </a:p>
          <a:p>
            <a:pPr marL="127000" marR="5080" indent="-114300">
              <a:lnSpc>
                <a:spcPts val="1510"/>
              </a:lnSpc>
              <a:spcBef>
                <a:spcPts val="505"/>
              </a:spcBef>
              <a:buFont typeface="Arial"/>
              <a:buChar char="•"/>
              <a:tabLst>
                <a:tab pos="127000" algn="l"/>
              </a:tabLst>
            </a:pPr>
            <a:r>
              <a:rPr spc="-5" dirty="0"/>
              <a:t>Blunt (crush) or</a:t>
            </a:r>
            <a:r>
              <a:rPr spc="-55" dirty="0"/>
              <a:t> </a:t>
            </a:r>
            <a:r>
              <a:rPr dirty="0"/>
              <a:t>missile  injuries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Management of</a:t>
            </a:r>
            <a:r>
              <a:rPr spc="-65" dirty="0"/>
              <a:t> </a:t>
            </a:r>
            <a:r>
              <a:rPr spc="-10" dirty="0"/>
              <a:t>Wounds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47599" y="921257"/>
            <a:ext cx="3753485" cy="246761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0" indent="-114300">
              <a:lnSpc>
                <a:spcPct val="100000"/>
              </a:lnSpc>
              <a:spcBef>
                <a:spcPts val="459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5" dirty="0">
                <a:latin typeface="Carlito"/>
                <a:cs typeface="Carlito"/>
              </a:rPr>
              <a:t>Stop</a:t>
            </a:r>
            <a:r>
              <a:rPr sz="1200" spc="-2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bleed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5" dirty="0">
                <a:latin typeface="Carlito"/>
                <a:cs typeface="Carlito"/>
              </a:rPr>
              <a:t>Check neurovascular</a:t>
            </a:r>
            <a:r>
              <a:rPr sz="1200" spc="-35" dirty="0">
                <a:latin typeface="Carlito"/>
                <a:cs typeface="Carlito"/>
              </a:rPr>
              <a:t> </a:t>
            </a:r>
            <a:r>
              <a:rPr sz="1200" spc="-10" dirty="0">
                <a:latin typeface="Carlito"/>
                <a:cs typeface="Carlito"/>
              </a:rPr>
              <a:t>status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5" dirty="0">
                <a:latin typeface="Carlito"/>
                <a:cs typeface="Carlito"/>
              </a:rPr>
              <a:t>Local</a:t>
            </a:r>
            <a:r>
              <a:rPr sz="1200" spc="-1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anaesthesia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40"/>
              </a:spcBef>
              <a:buFont typeface="Arial"/>
              <a:buChar char="•"/>
              <a:tabLst>
                <a:tab pos="355600" algn="l"/>
              </a:tabLst>
            </a:pPr>
            <a:r>
              <a:rPr sz="1000" spc="-5" dirty="0">
                <a:latin typeface="Carlito"/>
                <a:cs typeface="Carlito"/>
              </a:rPr>
              <a:t>Small 23-25G</a:t>
            </a:r>
            <a:r>
              <a:rPr sz="1000" spc="2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needle</a:t>
            </a:r>
            <a:endParaRPr sz="10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30"/>
              </a:spcBef>
              <a:buFont typeface="Arial"/>
              <a:buChar char="•"/>
              <a:tabLst>
                <a:tab pos="355600" algn="l"/>
              </a:tabLst>
            </a:pPr>
            <a:r>
              <a:rPr sz="1000" spc="-15" dirty="0">
                <a:latin typeface="Carlito"/>
                <a:cs typeface="Carlito"/>
              </a:rPr>
              <a:t>Effective </a:t>
            </a:r>
            <a:r>
              <a:rPr sz="1000" spc="-5" dirty="0">
                <a:latin typeface="Carlito"/>
                <a:cs typeface="Carlito"/>
              </a:rPr>
              <a:t>in 1-2mins, </a:t>
            </a:r>
            <a:r>
              <a:rPr sz="1000" spc="-10" dirty="0">
                <a:latin typeface="Carlito"/>
                <a:cs typeface="Carlito"/>
              </a:rPr>
              <a:t>lasts</a:t>
            </a:r>
            <a:r>
              <a:rPr sz="1000" spc="100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30-60mins</a:t>
            </a:r>
            <a:endParaRPr sz="10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35"/>
              </a:spcBef>
              <a:buFont typeface="Arial"/>
              <a:buChar char="•"/>
              <a:tabLst>
                <a:tab pos="355600" algn="l"/>
              </a:tabLst>
            </a:pPr>
            <a:r>
              <a:rPr sz="1000" spc="-5" dirty="0">
                <a:latin typeface="Carlito"/>
                <a:cs typeface="Carlito"/>
              </a:rPr>
              <a:t>Nerve</a:t>
            </a:r>
            <a:r>
              <a:rPr sz="1000" spc="-80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block</a:t>
            </a:r>
            <a:endParaRPr sz="10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40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10" dirty="0">
                <a:latin typeface="Carlito"/>
                <a:cs typeface="Carlito"/>
              </a:rPr>
              <a:t>Wound</a:t>
            </a:r>
            <a:r>
              <a:rPr sz="1200" spc="-8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cleansing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40"/>
              </a:spcBef>
              <a:buFont typeface="Arial"/>
              <a:buChar char="•"/>
              <a:tabLst>
                <a:tab pos="355600" algn="l"/>
              </a:tabLst>
            </a:pPr>
            <a:r>
              <a:rPr sz="1000" spc="-5" dirty="0">
                <a:latin typeface="Carlito"/>
                <a:cs typeface="Carlito"/>
              </a:rPr>
              <a:t>Saline – the solution </a:t>
            </a:r>
            <a:r>
              <a:rPr sz="1000" spc="-10" dirty="0">
                <a:latin typeface="Carlito"/>
                <a:cs typeface="Carlito"/>
              </a:rPr>
              <a:t>to </a:t>
            </a:r>
            <a:r>
              <a:rPr sz="1000" spc="-5" dirty="0">
                <a:latin typeface="Carlito"/>
                <a:cs typeface="Carlito"/>
              </a:rPr>
              <a:t>pollution is</a:t>
            </a:r>
            <a:r>
              <a:rPr sz="1000" spc="50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dilution</a:t>
            </a:r>
            <a:endParaRPr sz="10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40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5" dirty="0">
                <a:latin typeface="Carlito"/>
                <a:cs typeface="Carlito"/>
              </a:rPr>
              <a:t>Closure </a:t>
            </a:r>
            <a:r>
              <a:rPr sz="1200" dirty="0">
                <a:latin typeface="Carlito"/>
                <a:cs typeface="Carlito"/>
              </a:rPr>
              <a:t>– </a:t>
            </a:r>
            <a:r>
              <a:rPr sz="1200" spc="-5" dirty="0">
                <a:latin typeface="Carlito"/>
                <a:cs typeface="Carlito"/>
              </a:rPr>
              <a:t>anatomical </a:t>
            </a:r>
            <a:r>
              <a:rPr sz="1200" dirty="0">
                <a:latin typeface="Carlito"/>
                <a:cs typeface="Carlito"/>
              </a:rPr>
              <a:t>&amp; functional </a:t>
            </a:r>
            <a:r>
              <a:rPr sz="1200" spc="-5" dirty="0">
                <a:latin typeface="Carlito"/>
                <a:cs typeface="Carlito"/>
              </a:rPr>
              <a:t>approximation of</a:t>
            </a:r>
            <a:r>
              <a:rPr sz="1200" spc="-155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tissue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50"/>
              </a:spcBef>
              <a:buFont typeface="Arial"/>
              <a:buChar char="•"/>
              <a:tabLst>
                <a:tab pos="355600" algn="l"/>
              </a:tabLst>
            </a:pPr>
            <a:r>
              <a:rPr sz="1000" spc="-5" dirty="0">
                <a:latin typeface="Carlito"/>
                <a:cs typeface="Carlito"/>
              </a:rPr>
              <a:t>OR </a:t>
            </a:r>
            <a:r>
              <a:rPr sz="1000" spc="-10" dirty="0">
                <a:latin typeface="Carlito"/>
                <a:cs typeface="Carlito"/>
              </a:rPr>
              <a:t>cover </a:t>
            </a:r>
            <a:r>
              <a:rPr sz="1000" spc="-5" dirty="0">
                <a:latin typeface="Carlito"/>
                <a:cs typeface="Carlito"/>
              </a:rPr>
              <a:t>with</a:t>
            </a:r>
            <a:r>
              <a:rPr sz="1000" spc="30" dirty="0">
                <a:latin typeface="Carlito"/>
                <a:cs typeface="Carlito"/>
              </a:rPr>
              <a:t> </a:t>
            </a:r>
            <a:r>
              <a:rPr sz="1000" spc="-10" dirty="0">
                <a:latin typeface="Carlito"/>
                <a:cs typeface="Carlito"/>
              </a:rPr>
              <a:t>dressing</a:t>
            </a:r>
            <a:endParaRPr sz="10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40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5" dirty="0">
                <a:latin typeface="Carlito"/>
                <a:cs typeface="Carlito"/>
              </a:rPr>
              <a:t>Advice to</a:t>
            </a:r>
            <a:r>
              <a:rPr sz="1200" spc="-1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patient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50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5" dirty="0">
                <a:latin typeface="Carlito"/>
                <a:cs typeface="Carlito"/>
              </a:rPr>
              <a:t>Review wound </a:t>
            </a:r>
            <a:r>
              <a:rPr sz="1200" spc="-10" dirty="0">
                <a:latin typeface="Carlito"/>
                <a:cs typeface="Carlito"/>
              </a:rPr>
              <a:t>for</a:t>
            </a:r>
            <a:r>
              <a:rPr sz="1200" spc="-3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infection</a:t>
            </a:r>
            <a:endParaRPr sz="12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47599" y="717550"/>
            <a:ext cx="2543175" cy="2549525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200" dirty="0">
                <a:latin typeface="Carlito"/>
                <a:cs typeface="Carlito"/>
              </a:rPr>
              <a:t>When </a:t>
            </a:r>
            <a:r>
              <a:rPr sz="1200" spc="-15" dirty="0">
                <a:latin typeface="Carlito"/>
                <a:cs typeface="Carlito"/>
              </a:rPr>
              <a:t>NOT </a:t>
            </a:r>
            <a:r>
              <a:rPr sz="1200" spc="-5" dirty="0">
                <a:latin typeface="Carlito"/>
                <a:cs typeface="Carlito"/>
              </a:rPr>
              <a:t>to close</a:t>
            </a:r>
            <a:r>
              <a:rPr sz="1200" spc="-1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wounds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240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5" dirty="0">
                <a:latin typeface="Carlito"/>
                <a:cs typeface="Carlito"/>
              </a:rPr>
              <a:t>Older </a:t>
            </a:r>
            <a:r>
              <a:rPr sz="1200" dirty="0">
                <a:latin typeface="Carlito"/>
                <a:cs typeface="Carlito"/>
              </a:rPr>
              <a:t>than</a:t>
            </a:r>
            <a:r>
              <a:rPr sz="1200" spc="-2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6hours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200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10" dirty="0">
                <a:latin typeface="Carlito"/>
                <a:cs typeface="Carlito"/>
              </a:rPr>
              <a:t>Infected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219"/>
              </a:spcBef>
              <a:buFont typeface="Arial"/>
              <a:buChar char="•"/>
              <a:tabLst>
                <a:tab pos="127000" algn="l"/>
              </a:tabLst>
            </a:pPr>
            <a:r>
              <a:rPr sz="1200" dirty="0">
                <a:latin typeface="Carlito"/>
                <a:cs typeface="Carlito"/>
              </a:rPr>
              <a:t>Further</a:t>
            </a:r>
            <a:r>
              <a:rPr sz="1200" spc="-25" dirty="0">
                <a:latin typeface="Carlito"/>
                <a:cs typeface="Carlito"/>
              </a:rPr>
              <a:t> </a:t>
            </a:r>
            <a:r>
              <a:rPr sz="1200" spc="-10" dirty="0">
                <a:latin typeface="Carlito"/>
                <a:cs typeface="Carlito"/>
              </a:rPr>
              <a:t>exploration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5" dirty="0">
                <a:latin typeface="Carlito"/>
                <a:cs typeface="Carlito"/>
              </a:rPr>
              <a:t>Stab</a:t>
            </a:r>
            <a:r>
              <a:rPr sz="1200" spc="-2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wounds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204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5" dirty="0">
                <a:latin typeface="Carlito"/>
                <a:cs typeface="Carlito"/>
              </a:rPr>
              <a:t>Open fracture</a:t>
            </a:r>
            <a:r>
              <a:rPr sz="1200" spc="-3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wounds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10" dirty="0">
                <a:latin typeface="Carlito"/>
                <a:cs typeface="Carlito"/>
              </a:rPr>
              <a:t>Over Infected</a:t>
            </a:r>
            <a:r>
              <a:rPr sz="1200" spc="-5" dirty="0">
                <a:latin typeface="Carlito"/>
                <a:cs typeface="Carlito"/>
              </a:rPr>
              <a:t> joints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5" dirty="0">
                <a:latin typeface="Carlito"/>
                <a:cs typeface="Carlito"/>
              </a:rPr>
              <a:t>Neurovascular or tendon</a:t>
            </a:r>
            <a:r>
              <a:rPr sz="1200" spc="-6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repair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204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5" dirty="0">
                <a:latin typeface="Carlito"/>
                <a:cs typeface="Carlito"/>
              </a:rPr>
              <a:t>Specific expertise (eyelids, lips,</a:t>
            </a:r>
            <a:r>
              <a:rPr sz="1200" spc="-15" dirty="0">
                <a:latin typeface="Carlito"/>
                <a:cs typeface="Carlito"/>
              </a:rPr>
              <a:t> </a:t>
            </a:r>
            <a:r>
              <a:rPr sz="1200" spc="-10" dirty="0">
                <a:latin typeface="Carlito"/>
                <a:cs typeface="Carlito"/>
              </a:rPr>
              <a:t>fingers)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220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5" dirty="0">
                <a:latin typeface="Carlito"/>
                <a:cs typeface="Carlito"/>
              </a:rPr>
              <a:t>Crush</a:t>
            </a:r>
            <a:r>
              <a:rPr sz="1200" spc="-1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injuries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5" dirty="0">
                <a:latin typeface="Carlito"/>
                <a:cs typeface="Carlito"/>
              </a:rPr>
              <a:t>Devitalised</a:t>
            </a:r>
            <a:r>
              <a:rPr sz="1200" spc="-3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tissue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204"/>
              </a:spcBef>
              <a:buFont typeface="Arial"/>
              <a:buChar char="•"/>
              <a:tabLst>
                <a:tab pos="127000" algn="l"/>
              </a:tabLst>
            </a:pPr>
            <a:r>
              <a:rPr sz="1200" spc="-5" dirty="0">
                <a:latin typeface="Carlito"/>
                <a:cs typeface="Carlito"/>
              </a:rPr>
              <a:t>Skin</a:t>
            </a:r>
            <a:r>
              <a:rPr sz="1200" spc="-1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loss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217545" y="1375664"/>
            <a:ext cx="12395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 spc="-10" dirty="0">
                <a:solidFill>
                  <a:srgbClr val="FF0000"/>
                </a:solidFill>
                <a:latin typeface="Carlito"/>
                <a:cs typeface="Carlito"/>
              </a:rPr>
              <a:t>Cover </a:t>
            </a:r>
            <a:r>
              <a:rPr sz="1200" b="1" dirty="0">
                <a:solidFill>
                  <a:srgbClr val="FF0000"/>
                </a:solidFill>
                <a:latin typeface="Carlito"/>
                <a:cs typeface="Carlito"/>
              </a:rPr>
              <a:t>with </a:t>
            </a:r>
            <a:r>
              <a:rPr sz="1200" b="1" spc="-10" dirty="0">
                <a:solidFill>
                  <a:srgbClr val="FF0000"/>
                </a:solidFill>
                <a:latin typeface="Carlito"/>
                <a:cs typeface="Carlito"/>
              </a:rPr>
              <a:t>wet  </a:t>
            </a:r>
            <a:r>
              <a:rPr sz="1200" b="1" spc="-15" dirty="0">
                <a:solidFill>
                  <a:srgbClr val="FF0000"/>
                </a:solidFill>
                <a:latin typeface="Carlito"/>
                <a:cs typeface="Carlito"/>
              </a:rPr>
              <a:t>gauze </a:t>
            </a:r>
            <a:r>
              <a:rPr sz="1200" b="1" dirty="0">
                <a:solidFill>
                  <a:srgbClr val="FF0000"/>
                </a:solidFill>
                <a:latin typeface="Carlito"/>
                <a:cs typeface="Carlito"/>
              </a:rPr>
              <a:t>&amp; </a:t>
            </a:r>
            <a:r>
              <a:rPr sz="1200" b="1" spc="-15" dirty="0">
                <a:solidFill>
                  <a:srgbClr val="FF0000"/>
                </a:solidFill>
                <a:latin typeface="Carlito"/>
                <a:cs typeface="Carlito"/>
              </a:rPr>
              <a:t>refer </a:t>
            </a:r>
            <a:r>
              <a:rPr sz="1200" b="1" spc="-5" dirty="0">
                <a:solidFill>
                  <a:srgbClr val="FF0000"/>
                </a:solidFill>
                <a:latin typeface="Carlito"/>
                <a:cs typeface="Carlito"/>
              </a:rPr>
              <a:t>to</a:t>
            </a:r>
            <a:r>
              <a:rPr sz="1200" b="1" spc="-45" dirty="0">
                <a:solidFill>
                  <a:srgbClr val="FF0000"/>
                </a:solidFill>
                <a:latin typeface="Carlito"/>
                <a:cs typeface="Carlito"/>
              </a:rPr>
              <a:t> </a:t>
            </a:r>
            <a:r>
              <a:rPr sz="1200" b="1" dirty="0">
                <a:solidFill>
                  <a:srgbClr val="FF0000"/>
                </a:solidFill>
                <a:latin typeface="Carlito"/>
                <a:cs typeface="Carlito"/>
              </a:rPr>
              <a:t>ED</a:t>
            </a:r>
            <a:endParaRPr sz="12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311150" y="909573"/>
          <a:ext cx="3952875" cy="22015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77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748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613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28599"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Location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5B9BD4"/>
                    </a:solidFill>
                  </a:tcPr>
                </a:tc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Suture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5B9BD4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b="1" spc="-1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Removal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5B9BD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Scalp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tc>
                  <a:txBody>
                    <a:bodyPr/>
                    <a:lstStyle/>
                    <a:p>
                      <a:pPr marL="45720" marR="7810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2/0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or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3/0 absorbable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or</a:t>
                      </a:r>
                      <a:r>
                        <a:rPr sz="1200" spc="-14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non-  absorbable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or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glue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or</a:t>
                      </a:r>
                      <a:r>
                        <a:rPr sz="1200" spc="-9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staples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7d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spc="-15" dirty="0">
                          <a:latin typeface="Carlito"/>
                          <a:cs typeface="Carlito"/>
                        </a:rPr>
                        <a:t>Trunk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EF7"/>
                    </a:solidFill>
                  </a:tcPr>
                </a:tc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3/0</a:t>
                      </a:r>
                      <a:r>
                        <a:rPr sz="1200" spc="-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non-absorbable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EF7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7-10d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E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Limbs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4/0</a:t>
                      </a:r>
                      <a:r>
                        <a:rPr sz="1200" spc="-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non-absorbable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7-10d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Hands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EF7"/>
                    </a:solidFill>
                  </a:tcPr>
                </a:tc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5/0</a:t>
                      </a:r>
                      <a:r>
                        <a:rPr sz="1200" spc="-2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non-absorbable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EF7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7-10d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E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Face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6/0</a:t>
                      </a:r>
                      <a:r>
                        <a:rPr sz="1200" spc="-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non-absorbable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3-5d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45720" marR="17208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Lip/</a:t>
                      </a:r>
                      <a:r>
                        <a:rPr sz="1200" spc="-8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15" dirty="0">
                          <a:latin typeface="Carlito"/>
                          <a:cs typeface="Carlito"/>
                        </a:rPr>
                        <a:t>Tongue/ 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Mouth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524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EF7"/>
                    </a:solidFill>
                  </a:tcPr>
                </a:tc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6/0</a:t>
                      </a:r>
                      <a:r>
                        <a:rPr sz="1200" spc="-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absorbable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524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EF7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-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524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AEE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8663"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Joint</a:t>
                      </a:r>
                      <a:r>
                        <a:rPr sz="1200" spc="-3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surface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3/0</a:t>
                      </a:r>
                      <a:r>
                        <a:rPr sz="1200" spc="-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non-absorbable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10-14d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46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47599" y="847700"/>
            <a:ext cx="3836670" cy="985519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1400" spc="-5" dirty="0">
                <a:latin typeface="Carlito"/>
                <a:cs typeface="Carlito"/>
              </a:rPr>
              <a:t>Caution</a:t>
            </a:r>
            <a:endParaRPr sz="14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127000" algn="l"/>
              </a:tabLst>
            </a:pPr>
            <a:r>
              <a:rPr sz="1400" spc="-5" dirty="0">
                <a:latin typeface="Carlito"/>
                <a:cs typeface="Carlito"/>
              </a:rPr>
              <a:t>Inadine dressings </a:t>
            </a:r>
            <a:r>
              <a:rPr sz="1400" spc="-10" dirty="0">
                <a:latin typeface="Carlito"/>
                <a:cs typeface="Carlito"/>
              </a:rPr>
              <a:t>may cause</a:t>
            </a:r>
            <a:r>
              <a:rPr sz="1400" spc="10" dirty="0">
                <a:latin typeface="Carlito"/>
                <a:cs typeface="Carlito"/>
              </a:rPr>
              <a:t> </a:t>
            </a:r>
            <a:r>
              <a:rPr sz="1400" spc="-5" dirty="0">
                <a:latin typeface="Carlito"/>
                <a:cs typeface="Carlito"/>
              </a:rPr>
              <a:t>anaphylaxis</a:t>
            </a:r>
            <a:endParaRPr sz="1400">
              <a:latin typeface="Carlito"/>
              <a:cs typeface="Carlito"/>
            </a:endParaRPr>
          </a:p>
          <a:p>
            <a:pPr marL="127000" marR="5080" indent="-114300">
              <a:lnSpc>
                <a:spcPts val="1510"/>
              </a:lnSpc>
              <a:spcBef>
                <a:spcPts val="530"/>
              </a:spcBef>
              <a:buFont typeface="Arial"/>
              <a:buChar char="•"/>
              <a:tabLst>
                <a:tab pos="127000" algn="l"/>
              </a:tabLst>
            </a:pPr>
            <a:r>
              <a:rPr sz="1400" spc="-10" dirty="0">
                <a:latin typeface="Carlito"/>
                <a:cs typeface="Carlito"/>
              </a:rPr>
              <a:t>Chloramphenicol </a:t>
            </a:r>
            <a:r>
              <a:rPr sz="1400" spc="-5" dirty="0">
                <a:latin typeface="Carlito"/>
                <a:cs typeface="Carlito"/>
              </a:rPr>
              <a:t>ointment </a:t>
            </a:r>
            <a:r>
              <a:rPr sz="1400" spc="-10" dirty="0">
                <a:latin typeface="Carlito"/>
                <a:cs typeface="Carlito"/>
              </a:rPr>
              <a:t>recommended for </a:t>
            </a:r>
            <a:r>
              <a:rPr sz="1400" spc="-5" dirty="0">
                <a:latin typeface="Carlito"/>
                <a:cs typeface="Carlito"/>
              </a:rPr>
              <a:t>facial  wounds</a:t>
            </a:r>
            <a:endParaRPr sz="1400">
              <a:latin typeface="Carlito"/>
              <a:cs typeface="Carlito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648711" y="1947875"/>
            <a:ext cx="1859280" cy="140317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277</Words>
  <Application>Microsoft Office PowerPoint</Application>
  <PresentationFormat>Custom</PresentationFormat>
  <Paragraphs>78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Carlito</vt:lpstr>
      <vt:lpstr>Arial</vt:lpstr>
      <vt:lpstr>Calibri</vt:lpstr>
      <vt:lpstr>Office Theme</vt:lpstr>
      <vt:lpstr>PowerPoint Presentation</vt:lpstr>
      <vt:lpstr>Wound Care</vt:lpstr>
      <vt:lpstr>Dirty wounds</vt:lpstr>
      <vt:lpstr>Management of Wounds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L Williams</dc:creator>
  <cp:lastModifiedBy>Kerry Nicholas</cp:lastModifiedBy>
  <cp:revision>1</cp:revision>
  <dcterms:created xsi:type="dcterms:W3CDTF">2023-09-14T13:34:05Z</dcterms:created>
  <dcterms:modified xsi:type="dcterms:W3CDTF">2023-09-14T13:35:01Z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2020-11-13T00:00:00Z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2023-09-14T00:00:00Z</vt:filetime>
  </property>
</Properties>
</file>