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680"/>
  </p:normalViewPr>
  <p:slideViewPr>
    <p:cSldViewPr snapToGrid="0">
      <p:cViewPr varScale="1">
        <p:scale>
          <a:sx n="58" d="100"/>
          <a:sy n="58" d="100"/>
        </p:scale>
        <p:origin x="36" y="32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6/11/2023</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6/11/2023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6/11/2023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6/11/2023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6/11/2023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6/11/2023</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6/11/2023</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6/11/2023</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6.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8.jp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8" Type="http://schemas.openxmlformats.org/officeDocument/2006/relationships/image" Target="../media/image12.svg"/><Relationship Id="rId3" Type="http://schemas.microsoft.com/office/2007/relationships/hdphoto" Target="../media/hdphoto1.wdp"/><Relationship Id="rId7"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4.jpeg"/><Relationship Id="rId5" Type="http://schemas.microsoft.com/office/2007/relationships/hdphoto" Target="../media/hdphoto2.wdp"/><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578FF-7705-E166-A1EC-5CE255932C04}"/>
              </a:ext>
            </a:extLst>
          </p:cNvPr>
          <p:cNvSpPr>
            <a:spLocks noGrp="1"/>
          </p:cNvSpPr>
          <p:nvPr>
            <p:ph type="ctrTitle"/>
          </p:nvPr>
        </p:nvSpPr>
        <p:spPr/>
        <p:txBody>
          <a:bodyPr/>
          <a:lstStyle/>
          <a:p>
            <a:r>
              <a:rPr lang="en-RO" dirty="0"/>
              <a:t>HR Professionals</a:t>
            </a:r>
          </a:p>
        </p:txBody>
      </p:sp>
      <p:sp>
        <p:nvSpPr>
          <p:cNvPr id="3" name="Subtitle 2">
            <a:extLst>
              <a:ext uri="{FF2B5EF4-FFF2-40B4-BE49-F238E27FC236}">
                <a16:creationId xmlns:a16="http://schemas.microsoft.com/office/drawing/2014/main" id="{F2BB96E7-939A-7E14-FDBA-94CCAB5FBEBC}"/>
              </a:ext>
            </a:extLst>
          </p:cNvPr>
          <p:cNvSpPr>
            <a:spLocks noGrp="1"/>
          </p:cNvSpPr>
          <p:nvPr>
            <p:ph type="subTitle" idx="1"/>
          </p:nvPr>
        </p:nvSpPr>
        <p:spPr>
          <a:xfrm>
            <a:off x="1051560" y="4355928"/>
            <a:ext cx="7891272" cy="1426145"/>
          </a:xfrm>
        </p:spPr>
        <p:txBody>
          <a:bodyPr>
            <a:normAutofit fontScale="85000" lnSpcReduction="20000"/>
          </a:bodyPr>
          <a:lstStyle/>
          <a:p>
            <a:r>
              <a:rPr lang="en-GB" dirty="0"/>
              <a:t>Adriana Mihaela </a:t>
            </a:r>
            <a:r>
              <a:rPr lang="en-GB" dirty="0" err="1"/>
              <a:t>Petcu</a:t>
            </a:r>
            <a:r>
              <a:rPr lang="en-GB" dirty="0"/>
              <a:t> - 2126831</a:t>
            </a:r>
          </a:p>
          <a:p>
            <a:r>
              <a:rPr lang="en-GB" dirty="0"/>
              <a:t>LCBB5004 – Managing people </a:t>
            </a:r>
          </a:p>
          <a:p>
            <a:r>
              <a:rPr lang="en-GB" dirty="0"/>
              <a:t>Samuel Ofori</a:t>
            </a:r>
          </a:p>
          <a:p>
            <a:r>
              <a:rPr lang="en-GB" dirty="0"/>
              <a:t>Assessment 1 – Individual presentation</a:t>
            </a:r>
            <a:endParaRPr lang="en-RO" dirty="0"/>
          </a:p>
          <a:p>
            <a:endParaRPr lang="en-RO" dirty="0"/>
          </a:p>
        </p:txBody>
      </p:sp>
    </p:spTree>
    <p:extLst>
      <p:ext uri="{BB962C8B-B14F-4D97-AF65-F5344CB8AC3E}">
        <p14:creationId xmlns:p14="http://schemas.microsoft.com/office/powerpoint/2010/main" val="734249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3" name="Oval 12">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15" name="Rectangle 14">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4">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Light bulb on yellow background with sketched light beams and cord">
            <a:extLst>
              <a:ext uri="{FF2B5EF4-FFF2-40B4-BE49-F238E27FC236}">
                <a16:creationId xmlns:a16="http://schemas.microsoft.com/office/drawing/2014/main" id="{6D627386-C35A-98A6-E1A8-3F32914D0A90}"/>
              </a:ext>
            </a:extLst>
          </p:cNvPr>
          <p:cNvPicPr>
            <a:picLocks noChangeAspect="1"/>
          </p:cNvPicPr>
          <p:nvPr/>
        </p:nvPicPr>
        <p:blipFill rotWithShape="1">
          <a:blip r:embed="rId5"/>
          <a:srcRect l="44928" r="670"/>
          <a:stretch/>
        </p:blipFill>
        <p:spPr>
          <a:xfrm>
            <a:off x="1" y="10"/>
            <a:ext cx="6066502" cy="6857989"/>
          </a:xfrm>
          <a:prstGeom prst="rect">
            <a:avLst/>
          </a:prstGeom>
        </p:spPr>
      </p:pic>
      <p:sp>
        <p:nvSpPr>
          <p:cNvPr id="3" name="TextBox 2">
            <a:extLst>
              <a:ext uri="{FF2B5EF4-FFF2-40B4-BE49-F238E27FC236}">
                <a16:creationId xmlns:a16="http://schemas.microsoft.com/office/drawing/2014/main" id="{8D437915-CE40-F9AD-A354-0AD279AC14D2}"/>
              </a:ext>
            </a:extLst>
          </p:cNvPr>
          <p:cNvSpPr txBox="1"/>
          <p:nvPr/>
        </p:nvSpPr>
        <p:spPr>
          <a:xfrm>
            <a:off x="6479458" y="1658953"/>
            <a:ext cx="5379467" cy="4050792"/>
          </a:xfrm>
          <a:prstGeom prst="rect">
            <a:avLst/>
          </a:prstGeom>
        </p:spPr>
        <p:txBody>
          <a:bodyPr vert="horz" lIns="91440" tIns="45720" rIns="91440" bIns="45720" rtlCol="0">
            <a:normAutofit/>
          </a:bodyPr>
          <a:lstStyle/>
          <a:p>
            <a:pPr indent="-182880">
              <a:lnSpc>
                <a:spcPct val="90000"/>
              </a:lnSpc>
              <a:spcAft>
                <a:spcPts val="600"/>
              </a:spcAft>
              <a:buClr>
                <a:schemeClr val="accent1">
                  <a:lumMod val="75000"/>
                </a:schemeClr>
              </a:buClr>
              <a:buSzPct val="85000"/>
              <a:buFont typeface="Wingdings" pitchFamily="2" charset="2"/>
              <a:buChar char="§"/>
            </a:pPr>
            <a:r>
              <a:rPr lang="en-US" sz="1600" dirty="0">
                <a:effectLst/>
              </a:rPr>
              <a:t>A Human Resources (HR) professional plays a critical role in the effective management and operation of an </a:t>
            </a:r>
            <a:r>
              <a:rPr lang="en-US" sz="1600" dirty="0" err="1">
                <a:effectLst/>
              </a:rPr>
              <a:t>organisation</a:t>
            </a:r>
            <a:r>
              <a:rPr lang="en-US" sz="1600" dirty="0">
                <a:effectLst/>
              </a:rPr>
              <a:t>. They are responsible for </a:t>
            </a:r>
            <a:r>
              <a:rPr lang="en-US" sz="1600" b="1" u="sng" dirty="0">
                <a:solidFill>
                  <a:schemeClr val="tx1">
                    <a:lumMod val="95000"/>
                    <a:lumOff val="5000"/>
                  </a:schemeClr>
                </a:solidFill>
                <a:effectLst/>
              </a:rPr>
              <a:t>staffing and talent management, employee relations, training and development, and compliance with employment laws and regulations</a:t>
            </a:r>
            <a:r>
              <a:rPr lang="en-US" sz="1600" dirty="0">
                <a:effectLst/>
              </a:rPr>
              <a:t> (Armstrong, 2017). HR professionals are involved in </a:t>
            </a:r>
            <a:r>
              <a:rPr lang="en-US" sz="1600" b="1" u="sng" dirty="0">
                <a:effectLst/>
              </a:rPr>
              <a:t>recruiting, hiring, and retaining employees, and in guiding employee </a:t>
            </a:r>
            <a:r>
              <a:rPr lang="en-US" sz="1600" b="1" u="sng" dirty="0" err="1">
                <a:effectLst/>
              </a:rPr>
              <a:t>behaviour</a:t>
            </a:r>
            <a:r>
              <a:rPr lang="en-US" sz="1600" b="1" u="sng" dirty="0">
                <a:effectLst/>
              </a:rPr>
              <a:t> in line with the </a:t>
            </a:r>
            <a:r>
              <a:rPr lang="en-US" sz="1600" b="1" u="sng" dirty="0" err="1">
                <a:effectLst/>
              </a:rPr>
              <a:t>organisation's</a:t>
            </a:r>
            <a:r>
              <a:rPr lang="en-US" sz="1600" b="1" u="sng" dirty="0">
                <a:effectLst/>
              </a:rPr>
              <a:t> culture</a:t>
            </a:r>
            <a:r>
              <a:rPr lang="en-US" sz="1600" dirty="0">
                <a:effectLst/>
              </a:rPr>
              <a:t> (Wright &amp; McMahan, 2011). They also </a:t>
            </a:r>
            <a:r>
              <a:rPr lang="en-US" sz="1600" b="1" u="sng" dirty="0">
                <a:effectLst/>
              </a:rPr>
              <a:t>design compensation and benefits programs, conduct performance evaluations, and manage conflicts and disciplinary issues.</a:t>
            </a:r>
            <a:r>
              <a:rPr lang="en-US" sz="1600" dirty="0">
                <a:effectLst/>
              </a:rPr>
              <a:t> Furthermore, HR plays a strategic role in aligning human capital with </a:t>
            </a:r>
            <a:r>
              <a:rPr lang="en-US" sz="1600" dirty="0" err="1">
                <a:effectLst/>
              </a:rPr>
              <a:t>organisational</a:t>
            </a:r>
            <a:r>
              <a:rPr lang="en-US" sz="1600" dirty="0">
                <a:effectLst/>
              </a:rPr>
              <a:t> goals, contributing to the </a:t>
            </a:r>
            <a:r>
              <a:rPr lang="en-US" sz="1600" dirty="0" err="1">
                <a:effectLst/>
              </a:rPr>
              <a:t>organisation's</a:t>
            </a:r>
            <a:r>
              <a:rPr lang="en-US" sz="1600" dirty="0">
                <a:effectLst/>
              </a:rPr>
              <a:t> competitive advantage (Schuler &amp; Jackson, 1987). </a:t>
            </a:r>
            <a:endParaRPr lang="en-US" sz="1600" dirty="0"/>
          </a:p>
        </p:txBody>
      </p:sp>
      <p:grpSp>
        <p:nvGrpSpPr>
          <p:cNvPr id="17" name="Group 16">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7">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5" name="TextBox 4">
            <a:extLst>
              <a:ext uri="{FF2B5EF4-FFF2-40B4-BE49-F238E27FC236}">
                <a16:creationId xmlns:a16="http://schemas.microsoft.com/office/drawing/2014/main" id="{3CBDA7DB-DC30-20D8-9A22-D98465F6AB21}"/>
              </a:ext>
            </a:extLst>
          </p:cNvPr>
          <p:cNvSpPr txBox="1"/>
          <p:nvPr/>
        </p:nvSpPr>
        <p:spPr>
          <a:xfrm>
            <a:off x="6125499" y="200311"/>
            <a:ext cx="6096000" cy="461665"/>
          </a:xfrm>
          <a:prstGeom prst="rect">
            <a:avLst/>
          </a:prstGeom>
          <a:noFill/>
        </p:spPr>
        <p:txBody>
          <a:bodyPr wrap="square">
            <a:spAutoFit/>
          </a:bodyPr>
          <a:lstStyle/>
          <a:p>
            <a:pPr algn="ctr">
              <a:spcAft>
                <a:spcPts val="600"/>
              </a:spcAft>
            </a:pPr>
            <a:r>
              <a:rPr lang="en-GB" sz="2400" b="1" kern="0" dirty="0">
                <a:latin typeface="Times New Roman" panose="02020603050405020304" pitchFamily="18" charset="0"/>
                <a:ea typeface="Times New Roman" panose="02020603050405020304" pitchFamily="18" charset="0"/>
              </a:rPr>
              <a:t>R</a:t>
            </a:r>
            <a:r>
              <a:rPr lang="en-GB" sz="2400" b="1" kern="0" dirty="0">
                <a:effectLst/>
                <a:latin typeface="Times New Roman" panose="02020603050405020304" pitchFamily="18" charset="0"/>
                <a:ea typeface="Times New Roman" panose="02020603050405020304" pitchFamily="18" charset="0"/>
              </a:rPr>
              <a:t>ole of a Human Resources professional</a:t>
            </a:r>
            <a:r>
              <a:rPr lang="en-RO" sz="2400" dirty="0">
                <a:effectLst/>
              </a:rPr>
              <a:t> </a:t>
            </a:r>
            <a:endParaRPr lang="en-RO" sz="2400" dirty="0"/>
          </a:p>
        </p:txBody>
      </p:sp>
    </p:spTree>
    <p:extLst>
      <p:ext uri="{BB962C8B-B14F-4D97-AF65-F5344CB8AC3E}">
        <p14:creationId xmlns:p14="http://schemas.microsoft.com/office/powerpoint/2010/main" val="4087713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3" name="Oval 12">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15" name="Rectangle 14">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2D4A230-7396-0B3A-0DB5-FFA721B000AD}"/>
              </a:ext>
            </a:extLst>
          </p:cNvPr>
          <p:cNvSpPr txBox="1"/>
          <p:nvPr/>
        </p:nvSpPr>
        <p:spPr>
          <a:xfrm>
            <a:off x="382278" y="191009"/>
            <a:ext cx="6743844" cy="160934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b="1" cap="all" dirty="0">
                <a:blipFill>
                  <a:blip r:embed="rId6">
                    <a:extLst>
                      <a:ext uri="{28A0092B-C50C-407E-A947-70E740481C1C}">
                        <a14:useLocalDpi xmlns:a14="http://schemas.microsoft.com/office/drawing/2010/main" val="0"/>
                      </a:ext>
                    </a:extLst>
                  </a:blip>
                  <a:tile tx="6350" ty="-127000" sx="65000" sy="64000" flip="none" algn="tl"/>
                </a:blipFill>
                <a:effectLst/>
                <a:latin typeface="+mj-lt"/>
                <a:ea typeface="+mj-ea"/>
                <a:cs typeface="+mj-cs"/>
              </a:rPr>
              <a:t>Job responsibilities </a:t>
            </a:r>
            <a:endParaRPr lang="en-US" sz="4800" cap="all" dirty="0">
              <a:blipFill>
                <a:blip r:embed="rId6">
                  <a:extLst>
                    <a:ext uri="{28A0092B-C50C-407E-A947-70E740481C1C}">
                      <a14:useLocalDpi xmlns:a14="http://schemas.microsoft.com/office/drawing/2010/main" val="0"/>
                    </a:ext>
                  </a:extLst>
                </a:blip>
                <a:tile tx="6350" ty="-127000" sx="65000" sy="64000" flip="none" algn="tl"/>
              </a:blipFill>
              <a:latin typeface="+mj-lt"/>
              <a:ea typeface="+mj-ea"/>
              <a:cs typeface="+mj-cs"/>
            </a:endParaRPr>
          </a:p>
        </p:txBody>
      </p:sp>
      <p:sp>
        <p:nvSpPr>
          <p:cNvPr id="5" name="TextBox 4">
            <a:extLst>
              <a:ext uri="{FF2B5EF4-FFF2-40B4-BE49-F238E27FC236}">
                <a16:creationId xmlns:a16="http://schemas.microsoft.com/office/drawing/2014/main" id="{8492993B-EF25-A7AC-E3FF-184C78BD8420}"/>
              </a:ext>
            </a:extLst>
          </p:cNvPr>
          <p:cNvSpPr txBox="1"/>
          <p:nvPr/>
        </p:nvSpPr>
        <p:spPr>
          <a:xfrm>
            <a:off x="382278" y="1638808"/>
            <a:ext cx="7034522" cy="4050792"/>
          </a:xfrm>
          <a:prstGeom prst="rect">
            <a:avLst/>
          </a:prstGeom>
        </p:spPr>
        <p:txBody>
          <a:bodyPr vert="horz" lIns="91440" tIns="45720" rIns="91440" bIns="45720" rtlCol="0">
            <a:noAutofit/>
          </a:bodyPr>
          <a:lstStyle/>
          <a:p>
            <a:pPr>
              <a:lnSpc>
                <a:spcPct val="90000"/>
              </a:lnSpc>
              <a:spcAft>
                <a:spcPts val="600"/>
              </a:spcAft>
              <a:buClr>
                <a:schemeClr val="accent1">
                  <a:lumMod val="75000"/>
                </a:schemeClr>
              </a:buClr>
              <a:buSzPct val="85000"/>
            </a:pPr>
            <a:r>
              <a:rPr lang="en-US" sz="1400" dirty="0">
                <a:effectLst/>
              </a:rPr>
              <a:t>The job responsibilities can be </a:t>
            </a:r>
            <a:r>
              <a:rPr lang="en-US" sz="1400" dirty="0" err="1">
                <a:effectLst/>
              </a:rPr>
              <a:t>categorised</a:t>
            </a:r>
            <a:r>
              <a:rPr lang="en-US" sz="1400" dirty="0">
                <a:effectLst/>
              </a:rPr>
              <a:t> into several functional areas.</a:t>
            </a:r>
          </a:p>
          <a:p>
            <a:pPr indent="-182880">
              <a:lnSpc>
                <a:spcPct val="90000"/>
              </a:lnSpc>
              <a:spcAft>
                <a:spcPts val="600"/>
              </a:spcAft>
              <a:buClr>
                <a:schemeClr val="accent1">
                  <a:lumMod val="75000"/>
                </a:schemeClr>
              </a:buClr>
              <a:buSzPct val="85000"/>
              <a:buFont typeface="Wingdings" pitchFamily="2" charset="2"/>
              <a:buChar char="§"/>
            </a:pPr>
            <a:endParaRPr lang="en-US" sz="1400" dirty="0">
              <a:effectLst/>
            </a:endParaRPr>
          </a:p>
          <a:p>
            <a:pPr indent="-182880">
              <a:lnSpc>
                <a:spcPct val="90000"/>
              </a:lnSpc>
              <a:spcAft>
                <a:spcPts val="600"/>
              </a:spcAft>
              <a:buClr>
                <a:schemeClr val="accent1">
                  <a:lumMod val="75000"/>
                </a:schemeClr>
              </a:buClr>
              <a:buSzPct val="85000"/>
              <a:buFont typeface="Wingdings" pitchFamily="2" charset="2"/>
              <a:buChar char="§"/>
            </a:pPr>
            <a:r>
              <a:rPr lang="en-US" sz="1400" b="1" dirty="0"/>
              <a:t>R</a:t>
            </a:r>
            <a:r>
              <a:rPr lang="en-US" sz="1400" b="1" dirty="0">
                <a:effectLst/>
              </a:rPr>
              <a:t>ecruitment and selection</a:t>
            </a:r>
            <a:r>
              <a:rPr lang="en-US" sz="1400" dirty="0">
                <a:effectLst/>
              </a:rPr>
              <a:t>. This involves sourcing and attracting qualified candidates, screening resumes, conducting interviews, and coordinating the hiring process (</a:t>
            </a:r>
            <a:r>
              <a:rPr lang="en-US" sz="1400" dirty="0" err="1">
                <a:effectLst/>
              </a:rPr>
              <a:t>Dessler</a:t>
            </a:r>
            <a:r>
              <a:rPr lang="en-US" sz="1400" dirty="0">
                <a:effectLst/>
              </a:rPr>
              <a:t>, 2020). Furthermore, HR professionals also play a crucial role in onboarding new employees, ensuring they receive proper orientation and training (Noe et al., 2019).</a:t>
            </a:r>
            <a:endParaRPr lang="en-US" sz="1400" dirty="0"/>
          </a:p>
          <a:p>
            <a:pPr indent="-182880">
              <a:lnSpc>
                <a:spcPct val="90000"/>
              </a:lnSpc>
              <a:spcAft>
                <a:spcPts val="600"/>
              </a:spcAft>
              <a:buClr>
                <a:schemeClr val="accent1">
                  <a:lumMod val="75000"/>
                </a:schemeClr>
              </a:buClr>
              <a:buSzPct val="85000"/>
              <a:buFont typeface="Wingdings" pitchFamily="2" charset="2"/>
              <a:buChar char="§"/>
            </a:pPr>
            <a:r>
              <a:rPr lang="en-US" sz="1400" b="1" dirty="0"/>
              <a:t>E</a:t>
            </a:r>
            <a:r>
              <a:rPr lang="en-US" sz="1400" b="1" dirty="0">
                <a:effectLst/>
              </a:rPr>
              <a:t>mployee relations. </a:t>
            </a:r>
            <a:r>
              <a:rPr lang="en-US" sz="1400" dirty="0">
                <a:effectLst/>
              </a:rPr>
              <a:t>HR professionals are responsible for maintaining a positive and productive work environment by addressing employee concerns, resolving conflicts, and promoting effective communication between management and employees (</a:t>
            </a:r>
            <a:r>
              <a:rPr lang="en-US" sz="1400" dirty="0" err="1">
                <a:effectLst/>
              </a:rPr>
              <a:t>Dessler</a:t>
            </a:r>
            <a:r>
              <a:rPr lang="en-US" sz="1400" dirty="0">
                <a:effectLst/>
              </a:rPr>
              <a:t>, 2020). They also oversee employee engagement initiatives, such as conducting surveys and implementing strategies to enhance employee satisfaction and retention (Bersin, 2019).</a:t>
            </a:r>
          </a:p>
          <a:p>
            <a:pPr indent="-182880">
              <a:lnSpc>
                <a:spcPct val="90000"/>
              </a:lnSpc>
              <a:spcAft>
                <a:spcPts val="600"/>
              </a:spcAft>
              <a:buClr>
                <a:schemeClr val="accent1">
                  <a:lumMod val="75000"/>
                </a:schemeClr>
              </a:buClr>
              <a:buSzPct val="85000"/>
              <a:buFont typeface="Wingdings" pitchFamily="2" charset="2"/>
              <a:buChar char="§"/>
            </a:pPr>
            <a:r>
              <a:rPr lang="en-US" sz="1400" b="1" dirty="0">
                <a:effectLst/>
              </a:rPr>
              <a:t>Compensation and benefits administration</a:t>
            </a:r>
            <a:r>
              <a:rPr lang="en-US" sz="1400" dirty="0">
                <a:effectLst/>
              </a:rPr>
              <a:t>. HR professionals are involved in developing and implementing compensation strategies, conducting salary surveys, managing payroll, and administering employee benefits programs (</a:t>
            </a:r>
            <a:r>
              <a:rPr lang="en-US" sz="1400" dirty="0" err="1">
                <a:effectLst/>
              </a:rPr>
              <a:t>Martocchio</a:t>
            </a:r>
            <a:r>
              <a:rPr lang="en-US" sz="1400" dirty="0">
                <a:effectLst/>
              </a:rPr>
              <a:t>, 2019). They ensure compliance with </a:t>
            </a:r>
            <a:r>
              <a:rPr lang="en-US" sz="1400" dirty="0" err="1">
                <a:effectLst/>
              </a:rPr>
              <a:t>labour</a:t>
            </a:r>
            <a:r>
              <a:rPr lang="en-US" sz="1400" dirty="0">
                <a:effectLst/>
              </a:rPr>
              <a:t> laws and regulations and strive to maintain competitive compensation packages to attract and retain top talent.</a:t>
            </a:r>
          </a:p>
          <a:p>
            <a:pPr indent="-182880">
              <a:lnSpc>
                <a:spcPct val="90000"/>
              </a:lnSpc>
              <a:spcAft>
                <a:spcPts val="600"/>
              </a:spcAft>
              <a:buClr>
                <a:schemeClr val="accent1">
                  <a:lumMod val="75000"/>
                </a:schemeClr>
              </a:buClr>
              <a:buSzPct val="85000"/>
              <a:buFont typeface="Wingdings" pitchFamily="2" charset="2"/>
              <a:buChar char="§"/>
            </a:pPr>
            <a:r>
              <a:rPr lang="en-US" sz="1400" b="1" dirty="0"/>
              <a:t>P</a:t>
            </a:r>
            <a:r>
              <a:rPr lang="en-US" sz="1400" b="1" dirty="0">
                <a:effectLst/>
              </a:rPr>
              <a:t>erformance management</a:t>
            </a:r>
            <a:r>
              <a:rPr lang="en-US" sz="1400" dirty="0">
                <a:effectLst/>
              </a:rPr>
              <a:t>, which includes setting performance expectations, conducting performance evaluations, providing feedback and coaching, and implementing performance improvement plans (</a:t>
            </a:r>
            <a:r>
              <a:rPr lang="en-US" sz="1400" dirty="0" err="1">
                <a:effectLst/>
              </a:rPr>
              <a:t>Dessler</a:t>
            </a:r>
            <a:r>
              <a:rPr lang="en-US" sz="1400" dirty="0">
                <a:effectLst/>
              </a:rPr>
              <a:t>, 2020). They also play a significant role in employee development and training, identifying learning needs, and designing training programs (Noe et al., 2019).</a:t>
            </a:r>
          </a:p>
        </p:txBody>
      </p:sp>
      <p:pic>
        <p:nvPicPr>
          <p:cNvPr id="7" name="Picture 6" descr="White bulbs with a yellow one standing out">
            <a:extLst>
              <a:ext uri="{FF2B5EF4-FFF2-40B4-BE49-F238E27FC236}">
                <a16:creationId xmlns:a16="http://schemas.microsoft.com/office/drawing/2014/main" id="{3CC9ED1D-0FC5-F8AB-B72A-DE51DC210DF6}"/>
              </a:ext>
            </a:extLst>
          </p:cNvPr>
          <p:cNvPicPr>
            <a:picLocks noChangeAspect="1"/>
          </p:cNvPicPr>
          <p:nvPr/>
        </p:nvPicPr>
        <p:blipFill rotWithShape="1">
          <a:blip r:embed="rId7"/>
          <a:srcRect l="19451" r="35321" b="-1"/>
          <a:stretch/>
        </p:blipFill>
        <p:spPr>
          <a:xfrm>
            <a:off x="7545274" y="10"/>
            <a:ext cx="4646726" cy="6857990"/>
          </a:xfrm>
          <a:prstGeom prst="rect">
            <a:avLst/>
          </a:prstGeom>
        </p:spPr>
      </p:pic>
      <p:grpSp>
        <p:nvGrpSpPr>
          <p:cNvPr id="17" name="Group 16">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7">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58521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3" name="Oval 12">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5" name="Rectangle 14">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Hands holding each other's wrists and interlinked to form a circle">
            <a:extLst>
              <a:ext uri="{FF2B5EF4-FFF2-40B4-BE49-F238E27FC236}">
                <a16:creationId xmlns:a16="http://schemas.microsoft.com/office/drawing/2014/main" id="{3F032A3C-A444-3E6D-A701-A6A96A27EF13}"/>
              </a:ext>
            </a:extLst>
          </p:cNvPr>
          <p:cNvPicPr>
            <a:picLocks noChangeAspect="1"/>
          </p:cNvPicPr>
          <p:nvPr/>
        </p:nvPicPr>
        <p:blipFill rotWithShape="1">
          <a:blip r:embed="rId4"/>
          <a:srcRect b="15730"/>
          <a:stretch/>
        </p:blipFill>
        <p:spPr>
          <a:xfrm>
            <a:off x="-1" y="10"/>
            <a:ext cx="12191999" cy="6857990"/>
          </a:xfrm>
          <a:prstGeom prst="rect">
            <a:avLst/>
          </a:prstGeom>
        </p:spPr>
      </p:pic>
      <p:sp>
        <p:nvSpPr>
          <p:cNvPr id="17" name="Rectangle 16">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5">
              <a:alphaModFix amt="9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6E6E7D27-2712-A545-4529-0BA9D9D58AA5}"/>
              </a:ext>
            </a:extLst>
          </p:cNvPr>
          <p:cNvSpPr txBox="1"/>
          <p:nvPr/>
        </p:nvSpPr>
        <p:spPr>
          <a:xfrm>
            <a:off x="-942471" y="4137169"/>
            <a:ext cx="4543683" cy="1767141"/>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5400" b="1" cap="all" dirty="0">
                <a:blipFill>
                  <a:blip r:embed="rId7">
                    <a:extLst>
                      <a:ext uri="{28A0092B-C50C-407E-A947-70E740481C1C}">
                        <a14:useLocalDpi xmlns:a14="http://schemas.microsoft.com/office/drawing/2010/main" val="0"/>
                      </a:ext>
                    </a:extLst>
                  </a:blip>
                  <a:tile tx="6350" ty="-127000" sx="65000" sy="64000" flip="none" algn="tl"/>
                </a:blipFill>
                <a:effectLst/>
                <a:latin typeface="+mj-lt"/>
                <a:ea typeface="+mj-ea"/>
                <a:cs typeface="+mj-cs"/>
              </a:rPr>
              <a:t>Values</a:t>
            </a:r>
            <a:r>
              <a:rPr lang="en-US" sz="5400" cap="all" dirty="0">
                <a:blipFill>
                  <a:blip r:embed="rId7">
                    <a:extLst>
                      <a:ext uri="{28A0092B-C50C-407E-A947-70E740481C1C}">
                        <a14:useLocalDpi xmlns:a14="http://schemas.microsoft.com/office/drawing/2010/main" val="0"/>
                      </a:ext>
                    </a:extLst>
                  </a:blip>
                  <a:tile tx="6350" ty="-127000" sx="65000" sy="64000" flip="none" algn="tl"/>
                </a:blipFill>
                <a:effectLst/>
                <a:latin typeface="+mj-lt"/>
                <a:ea typeface="+mj-ea"/>
                <a:cs typeface="+mj-cs"/>
              </a:rPr>
              <a:t> </a:t>
            </a:r>
            <a:endParaRPr lang="en-US" sz="5400" cap="all" dirty="0">
              <a:blipFill>
                <a:blip r:embed="rId7">
                  <a:extLst>
                    <a:ext uri="{28A0092B-C50C-407E-A947-70E740481C1C}">
                      <a14:useLocalDpi xmlns:a14="http://schemas.microsoft.com/office/drawing/2010/main" val="0"/>
                    </a:ext>
                  </a:extLst>
                </a:blip>
                <a:tile tx="6350" ty="-127000" sx="65000" sy="64000" flip="none" algn="tl"/>
              </a:blipFill>
              <a:latin typeface="+mj-lt"/>
              <a:ea typeface="+mj-ea"/>
              <a:cs typeface="+mj-cs"/>
            </a:endParaRPr>
          </a:p>
        </p:txBody>
      </p:sp>
      <p:sp>
        <p:nvSpPr>
          <p:cNvPr id="5" name="TextBox 4">
            <a:extLst>
              <a:ext uri="{FF2B5EF4-FFF2-40B4-BE49-F238E27FC236}">
                <a16:creationId xmlns:a16="http://schemas.microsoft.com/office/drawing/2014/main" id="{BB0D69BC-EEA3-D57E-FFFF-C68E608D90A9}"/>
              </a:ext>
            </a:extLst>
          </p:cNvPr>
          <p:cNvSpPr txBox="1"/>
          <p:nvPr/>
        </p:nvSpPr>
        <p:spPr>
          <a:xfrm>
            <a:off x="3987800" y="4170410"/>
            <a:ext cx="6929341" cy="1767141"/>
          </a:xfrm>
          <a:prstGeom prst="rect">
            <a:avLst/>
          </a:prstGeom>
        </p:spPr>
        <p:txBody>
          <a:bodyPr vert="horz" lIns="91440" tIns="45720" rIns="91440" bIns="45720" rtlCol="0" anchor="ctr">
            <a:normAutofit/>
          </a:bodyPr>
          <a:lstStyle/>
          <a:p>
            <a:pPr>
              <a:lnSpc>
                <a:spcPct val="90000"/>
              </a:lnSpc>
              <a:spcAft>
                <a:spcPts val="600"/>
              </a:spcAft>
              <a:buClr>
                <a:schemeClr val="accent1">
                  <a:lumMod val="75000"/>
                </a:schemeClr>
              </a:buClr>
              <a:buSzPct val="85000"/>
            </a:pPr>
            <a:r>
              <a:rPr lang="en-US" sz="1400" dirty="0">
                <a:effectLst/>
              </a:rPr>
              <a:t>	HR professionals should abide by values that promote integrity, fairness, respect, and transparency. Integrity entails honesty and adherence to ethical standards (Robbins &amp; Coulter, 2018). Fairness refers to equal treatment and the avoidance of bias (Kidder, 2009). Respect involves </a:t>
            </a:r>
            <a:r>
              <a:rPr lang="en-US" sz="1400" dirty="0" err="1">
                <a:effectLst/>
              </a:rPr>
              <a:t>honouring</a:t>
            </a:r>
            <a:r>
              <a:rPr lang="en-US" sz="1400" dirty="0">
                <a:effectLst/>
              </a:rPr>
              <a:t> the dignity and rights of all individuals in the </a:t>
            </a:r>
            <a:r>
              <a:rPr lang="en-US" sz="1400" dirty="0" err="1">
                <a:effectLst/>
              </a:rPr>
              <a:t>organisation</a:t>
            </a:r>
            <a:r>
              <a:rPr lang="en-US" sz="1400" dirty="0">
                <a:effectLst/>
              </a:rPr>
              <a:t> (French, 2011). Transparency signifies openness in communication and decision-making processes (Bennis, 2010). These values foster trust, accountability, and engagement, thereby enhancing overall </a:t>
            </a:r>
            <a:r>
              <a:rPr lang="en-US" sz="1400" dirty="0" err="1">
                <a:effectLst/>
              </a:rPr>
              <a:t>organisational</a:t>
            </a:r>
            <a:r>
              <a:rPr lang="en-US" sz="1400" dirty="0">
                <a:effectLst/>
              </a:rPr>
              <a:t> effectiveness.</a:t>
            </a:r>
          </a:p>
        </p:txBody>
      </p:sp>
      <p:sp>
        <p:nvSpPr>
          <p:cNvPr id="21" name="Rectangle 20">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Oval 22">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5" name="Oval 24">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799139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12">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6" name="Oval 14">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8" name="Rectangle 16">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8">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0">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22A90D83-DD50-DF82-A182-76C52C5A9A0E}"/>
              </a:ext>
            </a:extLst>
          </p:cNvPr>
          <p:cNvSpPr txBox="1"/>
          <p:nvPr/>
        </p:nvSpPr>
        <p:spPr>
          <a:xfrm>
            <a:off x="1069848" y="484632"/>
            <a:ext cx="10058400" cy="160934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cap="all">
                <a:blipFill>
                  <a:blip r:embed="rId6">
                    <a:extLst>
                      <a:ext uri="{28A0092B-C50C-407E-A947-70E740481C1C}">
                        <a14:useLocalDpi xmlns:a14="http://schemas.microsoft.com/office/drawing/2010/main" val="0"/>
                      </a:ext>
                    </a:extLst>
                  </a:blip>
                  <a:tile tx="6350" ty="-127000" sx="65000" sy="64000" flip="none" algn="tl"/>
                </a:blipFill>
                <a:effectLst/>
                <a:latin typeface="+mj-lt"/>
                <a:ea typeface="+mj-ea"/>
                <a:cs typeface="+mj-cs"/>
              </a:rPr>
              <a:t>CIPD profession map</a:t>
            </a:r>
            <a:r>
              <a:rPr lang="en-US" sz="5400" cap="all">
                <a:blipFill>
                  <a:blip r:embed="rId6">
                    <a:extLst>
                      <a:ext uri="{28A0092B-C50C-407E-A947-70E740481C1C}">
                        <a14:useLocalDpi xmlns:a14="http://schemas.microsoft.com/office/drawing/2010/main" val="0"/>
                      </a:ext>
                    </a:extLst>
                  </a:blip>
                  <a:tile tx="6350" ty="-127000" sx="65000" sy="64000" flip="none" algn="tl"/>
                </a:blipFill>
                <a:effectLst/>
                <a:latin typeface="+mj-lt"/>
                <a:ea typeface="+mj-ea"/>
                <a:cs typeface="+mj-cs"/>
              </a:rPr>
              <a:t> </a:t>
            </a:r>
            <a:endParaRPr lang="en-US" sz="5400" cap="all">
              <a:blipFill>
                <a:blip r:embed="rId6">
                  <a:extLst>
                    <a:ext uri="{28A0092B-C50C-407E-A947-70E740481C1C}">
                      <a14:useLocalDpi xmlns:a14="http://schemas.microsoft.com/office/drawing/2010/main" val="0"/>
                    </a:ext>
                  </a:extLst>
                </a:blip>
                <a:tile tx="6350" ty="-127000" sx="65000" sy="64000" flip="none" algn="tl"/>
              </a:blipFill>
              <a:latin typeface="+mj-lt"/>
              <a:ea typeface="+mj-ea"/>
              <a:cs typeface="+mj-cs"/>
            </a:endParaRPr>
          </a:p>
        </p:txBody>
      </p:sp>
      <p:pic>
        <p:nvPicPr>
          <p:cNvPr id="8" name="Picture 7" descr="A picture containing text, screenshot, circle, font&#10;&#10;Description automatically generated">
            <a:extLst>
              <a:ext uri="{FF2B5EF4-FFF2-40B4-BE49-F238E27FC236}">
                <a16:creationId xmlns:a16="http://schemas.microsoft.com/office/drawing/2014/main" id="{B9C747F6-8DD9-DF6F-D8EA-685D52D69033}"/>
              </a:ext>
            </a:extLst>
          </p:cNvPr>
          <p:cNvPicPr>
            <a:picLocks noChangeAspect="1"/>
          </p:cNvPicPr>
          <p:nvPr/>
        </p:nvPicPr>
        <p:blipFill rotWithShape="1">
          <a:blip r:embed="rId7">
            <a:extLst>
              <a:ext uri="{28A0092B-C50C-407E-A947-70E740481C1C}">
                <a14:useLocalDpi xmlns:a14="http://schemas.microsoft.com/office/drawing/2010/main" val="0"/>
              </a:ext>
            </a:extLst>
          </a:blip>
          <a:srcRect t="1512" b="2213"/>
          <a:stretch/>
        </p:blipFill>
        <p:spPr>
          <a:xfrm>
            <a:off x="1007196" y="2265037"/>
            <a:ext cx="5088800" cy="3907158"/>
          </a:xfrm>
          <a:prstGeom prst="rect">
            <a:avLst/>
          </a:prstGeom>
        </p:spPr>
      </p:pic>
      <p:sp>
        <p:nvSpPr>
          <p:cNvPr id="5" name="TextBox 4">
            <a:extLst>
              <a:ext uri="{FF2B5EF4-FFF2-40B4-BE49-F238E27FC236}">
                <a16:creationId xmlns:a16="http://schemas.microsoft.com/office/drawing/2014/main" id="{D968D6C6-482F-5835-148E-73840D4E8AC8}"/>
              </a:ext>
            </a:extLst>
          </p:cNvPr>
          <p:cNvSpPr txBox="1"/>
          <p:nvPr/>
        </p:nvSpPr>
        <p:spPr>
          <a:xfrm>
            <a:off x="6496216" y="2320412"/>
            <a:ext cx="4632031" cy="3851787"/>
          </a:xfrm>
          <a:prstGeom prst="rect">
            <a:avLst/>
          </a:prstGeom>
        </p:spPr>
        <p:txBody>
          <a:bodyPr vert="horz" lIns="91440" tIns="45720" rIns="91440" bIns="45720" rtlCol="0" anchor="ctr">
            <a:normAutofit/>
          </a:bodyPr>
          <a:lstStyle/>
          <a:p>
            <a:pPr indent="-182880">
              <a:lnSpc>
                <a:spcPct val="90000"/>
              </a:lnSpc>
              <a:buClr>
                <a:schemeClr val="accent1">
                  <a:lumMod val="75000"/>
                </a:schemeClr>
              </a:buClr>
              <a:buSzPct val="85000"/>
              <a:buFont typeface="Wingdings" pitchFamily="2" charset="2"/>
              <a:buChar char="§"/>
            </a:pPr>
            <a:r>
              <a:rPr lang="en-US" sz="1700" dirty="0">
                <a:effectLst/>
              </a:rPr>
              <a:t>The CIPD Profession Map (2022) provides a framework for the knowledge, </a:t>
            </a:r>
            <a:r>
              <a:rPr lang="en-US" sz="1700" dirty="0" err="1">
                <a:effectLst/>
              </a:rPr>
              <a:t>behaviours</a:t>
            </a:r>
            <a:r>
              <a:rPr lang="en-US" sz="1700" dirty="0">
                <a:effectLst/>
              </a:rPr>
              <a:t>, and values needed for HR professionals to effectively contribute to </a:t>
            </a:r>
            <a:r>
              <a:rPr lang="en-US" sz="1700" dirty="0" err="1">
                <a:effectLst/>
              </a:rPr>
              <a:t>organisational</a:t>
            </a:r>
            <a:r>
              <a:rPr lang="en-US" sz="1700" dirty="0">
                <a:effectLst/>
              </a:rPr>
              <a:t> success. It outlines a variety of functional areas including people practice, workforce planning, and learning and development, among others. It also highlights the essential </a:t>
            </a:r>
            <a:r>
              <a:rPr lang="en-US" sz="1700" dirty="0" err="1">
                <a:effectLst/>
              </a:rPr>
              <a:t>behaviours</a:t>
            </a:r>
            <a:r>
              <a:rPr lang="en-US" sz="1700" dirty="0">
                <a:effectLst/>
              </a:rPr>
              <a:t> such as ethical decision making, professionalism, and relationship management. These domains are designed to guide individuals at all levels of the HR profession and aid in career development and strategic alignment (CIPD, 2022).</a:t>
            </a:r>
          </a:p>
        </p:txBody>
      </p:sp>
      <p:sp>
        <p:nvSpPr>
          <p:cNvPr id="25" name="Oval 24">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86045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 name="Group 10">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3" name="Oval 12">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22" name="Rectangle 14">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A5FF4D0-992A-883C-6043-B321E0D9A207}"/>
              </a:ext>
            </a:extLst>
          </p:cNvPr>
          <p:cNvSpPr txBox="1"/>
          <p:nvPr/>
        </p:nvSpPr>
        <p:spPr>
          <a:xfrm>
            <a:off x="382280" y="484632"/>
            <a:ext cx="6743844" cy="160934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cap="all" dirty="0">
                <a:blipFill>
                  <a:blip r:embed="rId6">
                    <a:extLst>
                      <a:ext uri="{28A0092B-C50C-407E-A947-70E740481C1C}">
                        <a14:useLocalDpi xmlns:a14="http://schemas.microsoft.com/office/drawing/2010/main" val="0"/>
                      </a:ext>
                    </a:extLst>
                  </a:blip>
                  <a:tile tx="6350" ty="-127000" sx="65000" sy="64000" flip="none" algn="tl"/>
                </a:blipFill>
                <a:latin typeface="+mj-lt"/>
                <a:ea typeface="+mj-ea"/>
                <a:cs typeface="+mj-cs"/>
              </a:rPr>
              <a:t>F</a:t>
            </a:r>
            <a:r>
              <a:rPr lang="en-US" sz="3400" b="1" cap="all" dirty="0">
                <a:blipFill>
                  <a:blip r:embed="rId6">
                    <a:extLst>
                      <a:ext uri="{28A0092B-C50C-407E-A947-70E740481C1C}">
                        <a14:useLocalDpi xmlns:a14="http://schemas.microsoft.com/office/drawing/2010/main" val="0"/>
                      </a:ext>
                    </a:extLst>
                  </a:blip>
                  <a:tile tx="6350" ty="-127000" sx="65000" sy="64000" flip="none" algn="tl"/>
                </a:blipFill>
                <a:effectLst/>
                <a:latin typeface="+mj-lt"/>
                <a:ea typeface="+mj-ea"/>
                <a:cs typeface="+mj-cs"/>
              </a:rPr>
              <a:t>actors that influence a positive relationship between the employer and the employee</a:t>
            </a:r>
            <a:endParaRPr lang="en-US" sz="3400" cap="all" dirty="0">
              <a:blipFill>
                <a:blip r:embed="rId6">
                  <a:extLst>
                    <a:ext uri="{28A0092B-C50C-407E-A947-70E740481C1C}">
                      <a14:useLocalDpi xmlns:a14="http://schemas.microsoft.com/office/drawing/2010/main" val="0"/>
                    </a:ext>
                  </a:extLst>
                </a:blip>
                <a:tile tx="6350" ty="-127000" sx="65000" sy="64000" flip="none" algn="tl"/>
              </a:blipFill>
              <a:latin typeface="+mj-lt"/>
              <a:ea typeface="+mj-ea"/>
              <a:cs typeface="+mj-cs"/>
            </a:endParaRPr>
          </a:p>
        </p:txBody>
      </p:sp>
      <p:sp>
        <p:nvSpPr>
          <p:cNvPr id="5" name="TextBox 4">
            <a:extLst>
              <a:ext uri="{FF2B5EF4-FFF2-40B4-BE49-F238E27FC236}">
                <a16:creationId xmlns:a16="http://schemas.microsoft.com/office/drawing/2014/main" id="{26A8817F-4E1D-F833-8632-D5E441F6B35F}"/>
              </a:ext>
            </a:extLst>
          </p:cNvPr>
          <p:cNvSpPr txBox="1"/>
          <p:nvPr/>
        </p:nvSpPr>
        <p:spPr>
          <a:xfrm>
            <a:off x="382279" y="2121408"/>
            <a:ext cx="6743845" cy="4050792"/>
          </a:xfrm>
          <a:prstGeom prst="rect">
            <a:avLst/>
          </a:prstGeom>
        </p:spPr>
        <p:txBody>
          <a:bodyPr vert="horz" lIns="91440" tIns="45720" rIns="91440" bIns="45720" rtlCol="0">
            <a:noAutofit/>
          </a:bodyPr>
          <a:lstStyle/>
          <a:p>
            <a:pPr indent="-182880">
              <a:lnSpc>
                <a:spcPct val="90000"/>
              </a:lnSpc>
              <a:spcAft>
                <a:spcPts val="600"/>
              </a:spcAft>
              <a:buClr>
                <a:schemeClr val="accent1">
                  <a:lumMod val="75000"/>
                </a:schemeClr>
              </a:buClr>
              <a:buSzPct val="85000"/>
              <a:buFont typeface="Wingdings" pitchFamily="2" charset="2"/>
              <a:buChar char="§"/>
            </a:pPr>
            <a:r>
              <a:rPr lang="en-US" sz="1600" u="sng" dirty="0">
                <a:effectLst/>
              </a:rPr>
              <a:t>Effective communication</a:t>
            </a:r>
            <a:r>
              <a:rPr lang="en-US" sz="1600" dirty="0">
                <a:effectLst/>
              </a:rPr>
              <a:t> is crucial to ensure mutual understanding and prevent misunderstandings (</a:t>
            </a:r>
            <a:r>
              <a:rPr lang="en-US" sz="1600" dirty="0" err="1">
                <a:effectLst/>
              </a:rPr>
              <a:t>Smidts</a:t>
            </a:r>
            <a:r>
              <a:rPr lang="en-US" sz="1600" dirty="0">
                <a:effectLst/>
              </a:rPr>
              <a:t> et al., 2001). </a:t>
            </a:r>
          </a:p>
          <a:p>
            <a:pPr indent="-182880">
              <a:lnSpc>
                <a:spcPct val="90000"/>
              </a:lnSpc>
              <a:spcAft>
                <a:spcPts val="600"/>
              </a:spcAft>
              <a:buClr>
                <a:schemeClr val="accent1">
                  <a:lumMod val="75000"/>
                </a:schemeClr>
              </a:buClr>
              <a:buSzPct val="85000"/>
              <a:buFont typeface="Wingdings" pitchFamily="2" charset="2"/>
              <a:buChar char="§"/>
            </a:pPr>
            <a:r>
              <a:rPr lang="en-US" sz="1600" u="sng" dirty="0">
                <a:effectLst/>
              </a:rPr>
              <a:t>Regular feedback and recognition </a:t>
            </a:r>
            <a:r>
              <a:rPr lang="en-US" sz="1600" dirty="0">
                <a:effectLst/>
              </a:rPr>
              <a:t>can boost morale and foster a sense of appreciation (Amabile &amp; Kramer, 2011).</a:t>
            </a:r>
          </a:p>
          <a:p>
            <a:pPr indent="-182880">
              <a:lnSpc>
                <a:spcPct val="90000"/>
              </a:lnSpc>
              <a:spcAft>
                <a:spcPts val="600"/>
              </a:spcAft>
              <a:buClr>
                <a:schemeClr val="accent1">
                  <a:lumMod val="75000"/>
                </a:schemeClr>
              </a:buClr>
              <a:buSzPct val="85000"/>
              <a:buFont typeface="Wingdings" pitchFamily="2" charset="2"/>
              <a:buChar char="§"/>
            </a:pPr>
            <a:r>
              <a:rPr lang="en-US" sz="1600" u="sng" dirty="0">
                <a:effectLst/>
              </a:rPr>
              <a:t>Trust</a:t>
            </a:r>
            <a:r>
              <a:rPr lang="en-US" sz="1600" dirty="0">
                <a:effectLst/>
              </a:rPr>
              <a:t> is another critical element, which can be fostered through transparency, reliability, and fair practices (Rousseau et al., 1998). </a:t>
            </a:r>
            <a:r>
              <a:rPr lang="en-US" sz="1600" dirty="0" err="1">
                <a:effectLst/>
              </a:rPr>
              <a:t>Organisational</a:t>
            </a:r>
            <a:r>
              <a:rPr lang="en-US" sz="1600" dirty="0">
                <a:effectLst/>
              </a:rPr>
              <a:t> justice, referring to fairness in decisions and treatments, significantly impacts the quality of employer-employee relationships (Colquitt et al., 2001).</a:t>
            </a:r>
          </a:p>
          <a:p>
            <a:pPr indent="-182880">
              <a:lnSpc>
                <a:spcPct val="90000"/>
              </a:lnSpc>
              <a:spcAft>
                <a:spcPts val="600"/>
              </a:spcAft>
              <a:buClr>
                <a:schemeClr val="accent1">
                  <a:lumMod val="75000"/>
                </a:schemeClr>
              </a:buClr>
              <a:buSzPct val="85000"/>
              <a:buFont typeface="Wingdings" pitchFamily="2" charset="2"/>
              <a:buChar char="§"/>
            </a:pPr>
            <a:r>
              <a:rPr lang="en-US" sz="1600" u="sng" dirty="0">
                <a:effectLst/>
              </a:rPr>
              <a:t>Employee engagement </a:t>
            </a:r>
            <a:r>
              <a:rPr lang="en-US" sz="1600" u="sng" dirty="0" err="1">
                <a:effectLst/>
              </a:rPr>
              <a:t>programmes</a:t>
            </a:r>
            <a:r>
              <a:rPr lang="en-US" sz="1600" dirty="0">
                <a:effectLst/>
              </a:rPr>
              <a:t>, such as team-building activities or social events, can also strengthen relationships (Bakker &amp; Demerouti, 2008). Additionally, supportive leadership that encourages employee growth and development can lead to higher job satisfaction and stronger employer-employee bonds (</a:t>
            </a:r>
            <a:r>
              <a:rPr lang="en-US" sz="1600" dirty="0" err="1">
                <a:effectLst/>
              </a:rPr>
              <a:t>Eisenbeiss</a:t>
            </a:r>
            <a:r>
              <a:rPr lang="en-US" sz="1600" dirty="0">
                <a:effectLst/>
              </a:rPr>
              <a:t> et al., 2008).</a:t>
            </a:r>
          </a:p>
          <a:p>
            <a:pPr indent="-182880">
              <a:lnSpc>
                <a:spcPct val="90000"/>
              </a:lnSpc>
              <a:spcAft>
                <a:spcPts val="600"/>
              </a:spcAft>
              <a:buClr>
                <a:schemeClr val="accent1">
                  <a:lumMod val="75000"/>
                </a:schemeClr>
              </a:buClr>
              <a:buSzPct val="85000"/>
              <a:buFont typeface="Wingdings" pitchFamily="2" charset="2"/>
              <a:buChar char="§"/>
            </a:pPr>
            <a:r>
              <a:rPr lang="en-US" sz="1600" u="sng" dirty="0" err="1"/>
              <a:t>O</a:t>
            </a:r>
            <a:r>
              <a:rPr lang="en-US" sz="1600" u="sng" dirty="0" err="1">
                <a:effectLst/>
              </a:rPr>
              <a:t>rganisational</a:t>
            </a:r>
            <a:r>
              <a:rPr lang="en-US" sz="1600" u="sng" dirty="0">
                <a:effectLst/>
              </a:rPr>
              <a:t> culture </a:t>
            </a:r>
            <a:r>
              <a:rPr lang="en-US" sz="1600" dirty="0">
                <a:effectLst/>
              </a:rPr>
              <a:t>that values respect, diversity, and inclusion can create a positive working environment, fostering strong relationships between employers and employees (Schein, 2010).</a:t>
            </a:r>
          </a:p>
        </p:txBody>
      </p:sp>
      <p:pic>
        <p:nvPicPr>
          <p:cNvPr id="23" name="Picture 6" descr="Puzzle pieces">
            <a:extLst>
              <a:ext uri="{FF2B5EF4-FFF2-40B4-BE49-F238E27FC236}">
                <a16:creationId xmlns:a16="http://schemas.microsoft.com/office/drawing/2014/main" id="{DB027DF4-387A-2D41-BDD3-CB6999A7F66E}"/>
              </a:ext>
            </a:extLst>
          </p:cNvPr>
          <p:cNvPicPr>
            <a:picLocks noChangeAspect="1"/>
          </p:cNvPicPr>
          <p:nvPr/>
        </p:nvPicPr>
        <p:blipFill rotWithShape="1">
          <a:blip r:embed="rId7"/>
          <a:srcRect l="31280" r="23662"/>
          <a:stretch/>
        </p:blipFill>
        <p:spPr>
          <a:xfrm>
            <a:off x="7545274" y="10"/>
            <a:ext cx="4646726" cy="6857990"/>
          </a:xfrm>
          <a:prstGeom prst="rect">
            <a:avLst/>
          </a:prstGeom>
        </p:spPr>
      </p:pic>
      <p:grpSp>
        <p:nvGrpSpPr>
          <p:cNvPr id="24" name="Group 16">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5" name="Oval 17">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6" name="Oval 18">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39453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3" name="Oval 12">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15" name="Rectangle 14">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BA701A7-E91B-62BC-F240-346DAC5A5D32}"/>
              </a:ext>
            </a:extLst>
          </p:cNvPr>
          <p:cNvSpPr txBox="1"/>
          <p:nvPr/>
        </p:nvSpPr>
        <p:spPr>
          <a:xfrm>
            <a:off x="4970109" y="484632"/>
            <a:ext cx="6730277" cy="1609344"/>
          </a:xfrm>
          <a:prstGeom prst="rect">
            <a:avLst/>
          </a:prstGeom>
          <a:ln>
            <a:noFill/>
          </a:ln>
        </p:spPr>
        <p:txBody>
          <a:bodyPr vert="horz" lIns="91440" tIns="45720" rIns="91440" bIns="45720" rtlCol="0" anchor="ctr">
            <a:normAutofit/>
          </a:bodyPr>
          <a:lstStyle/>
          <a:p>
            <a:pPr algn="ctr">
              <a:lnSpc>
                <a:spcPct val="90000"/>
              </a:lnSpc>
              <a:spcBef>
                <a:spcPct val="0"/>
              </a:spcBef>
              <a:spcAft>
                <a:spcPts val="600"/>
              </a:spcAft>
            </a:pPr>
            <a:r>
              <a:rPr lang="en-US" sz="3400" b="1" cap="all" dirty="0">
                <a:blipFill>
                  <a:blip r:embed="rId6">
                    <a:extLst>
                      <a:ext uri="{28A0092B-C50C-407E-A947-70E740481C1C}">
                        <a14:useLocalDpi xmlns:a14="http://schemas.microsoft.com/office/drawing/2010/main" val="0"/>
                      </a:ext>
                    </a:extLst>
                  </a:blip>
                  <a:tile tx="6350" ty="-127000" sx="65000" sy="64000" flip="none" algn="tl"/>
                </a:blipFill>
                <a:effectLst/>
                <a:latin typeface="+mj-lt"/>
                <a:ea typeface="+mj-ea"/>
                <a:cs typeface="+mj-cs"/>
              </a:rPr>
              <a:t>Types of relationship that can develop between the employer and employee</a:t>
            </a:r>
            <a:r>
              <a:rPr lang="en-US" sz="3400" cap="all" dirty="0">
                <a:blipFill>
                  <a:blip r:embed="rId6">
                    <a:extLst>
                      <a:ext uri="{28A0092B-C50C-407E-A947-70E740481C1C}">
                        <a14:useLocalDpi xmlns:a14="http://schemas.microsoft.com/office/drawing/2010/main" val="0"/>
                      </a:ext>
                    </a:extLst>
                  </a:blip>
                  <a:tile tx="6350" ty="-127000" sx="65000" sy="64000" flip="none" algn="tl"/>
                </a:blipFill>
                <a:effectLst/>
                <a:latin typeface="+mj-lt"/>
                <a:ea typeface="+mj-ea"/>
                <a:cs typeface="+mj-cs"/>
              </a:rPr>
              <a:t> </a:t>
            </a:r>
            <a:endParaRPr lang="en-US" sz="3400" cap="all" dirty="0">
              <a:blipFill>
                <a:blip r:embed="rId6">
                  <a:extLst>
                    <a:ext uri="{28A0092B-C50C-407E-A947-70E740481C1C}">
                      <a14:useLocalDpi xmlns:a14="http://schemas.microsoft.com/office/drawing/2010/main" val="0"/>
                    </a:ext>
                  </a:extLst>
                </a:blip>
                <a:tile tx="6350" ty="-127000" sx="65000" sy="64000" flip="none" algn="tl"/>
              </a:blipFill>
              <a:latin typeface="+mj-lt"/>
              <a:ea typeface="+mj-ea"/>
              <a:cs typeface="+mj-cs"/>
            </a:endParaRPr>
          </a:p>
        </p:txBody>
      </p:sp>
      <p:pic>
        <p:nvPicPr>
          <p:cNvPr id="7" name="Picture 6" descr="A group of multi coloured wooden stick figures">
            <a:extLst>
              <a:ext uri="{FF2B5EF4-FFF2-40B4-BE49-F238E27FC236}">
                <a16:creationId xmlns:a16="http://schemas.microsoft.com/office/drawing/2014/main" id="{493757A4-4D9F-547D-7BDF-9572A149588F}"/>
              </a:ext>
            </a:extLst>
          </p:cNvPr>
          <p:cNvPicPr>
            <a:picLocks noChangeAspect="1"/>
          </p:cNvPicPr>
          <p:nvPr/>
        </p:nvPicPr>
        <p:blipFill rotWithShape="1">
          <a:blip r:embed="rId7"/>
          <a:srcRect l="19474" r="33605"/>
          <a:stretch/>
        </p:blipFill>
        <p:spPr>
          <a:xfrm>
            <a:off x="3344" y="10"/>
            <a:ext cx="4646726" cy="6857990"/>
          </a:xfrm>
          <a:prstGeom prst="rect">
            <a:avLst/>
          </a:prstGeom>
        </p:spPr>
      </p:pic>
      <p:sp>
        <p:nvSpPr>
          <p:cNvPr id="5" name="TextBox 4">
            <a:extLst>
              <a:ext uri="{FF2B5EF4-FFF2-40B4-BE49-F238E27FC236}">
                <a16:creationId xmlns:a16="http://schemas.microsoft.com/office/drawing/2014/main" id="{BF19304E-96EF-4915-BA9C-F3DF2E5E87D0}"/>
              </a:ext>
            </a:extLst>
          </p:cNvPr>
          <p:cNvSpPr txBox="1"/>
          <p:nvPr/>
        </p:nvSpPr>
        <p:spPr>
          <a:xfrm>
            <a:off x="4970109" y="2322576"/>
            <a:ext cx="6730276" cy="4050792"/>
          </a:xfrm>
          <a:prstGeom prst="rect">
            <a:avLst/>
          </a:prstGeom>
        </p:spPr>
        <p:txBody>
          <a:bodyPr vert="horz" lIns="91440" tIns="45720" rIns="91440" bIns="45720" rtlCol="0">
            <a:normAutofit/>
          </a:bodyPr>
          <a:lstStyle/>
          <a:p>
            <a:pPr indent="-182880">
              <a:lnSpc>
                <a:spcPct val="90000"/>
              </a:lnSpc>
              <a:spcAft>
                <a:spcPts val="600"/>
              </a:spcAft>
              <a:buClr>
                <a:schemeClr val="accent1">
                  <a:lumMod val="75000"/>
                </a:schemeClr>
              </a:buClr>
              <a:buSzPct val="85000"/>
              <a:buFont typeface="Wingdings" pitchFamily="2" charset="2"/>
              <a:buChar char="§"/>
            </a:pPr>
            <a:r>
              <a:rPr lang="en-US" sz="1400" dirty="0">
                <a:effectLst/>
              </a:rPr>
              <a:t>At the most basic level, there is a </a:t>
            </a:r>
            <a:r>
              <a:rPr lang="en-US" sz="1400" u="sng" dirty="0">
                <a:effectLst/>
              </a:rPr>
              <a:t>transactional relationship </a:t>
            </a:r>
            <a:r>
              <a:rPr lang="en-US" sz="1400" dirty="0" err="1">
                <a:effectLst/>
              </a:rPr>
              <a:t>characterised</a:t>
            </a:r>
            <a:r>
              <a:rPr lang="en-US" sz="1400" dirty="0">
                <a:effectLst/>
              </a:rPr>
              <a:t> by an exchange of </a:t>
            </a:r>
            <a:r>
              <a:rPr lang="en-US" sz="1400" dirty="0" err="1">
                <a:effectLst/>
              </a:rPr>
              <a:t>labour</a:t>
            </a:r>
            <a:r>
              <a:rPr lang="en-US" sz="1400" dirty="0">
                <a:effectLst/>
              </a:rPr>
              <a:t> for compensation (</a:t>
            </a:r>
            <a:r>
              <a:rPr lang="en-US" sz="1400" dirty="0" err="1">
                <a:effectLst/>
              </a:rPr>
              <a:t>Blau</a:t>
            </a:r>
            <a:r>
              <a:rPr lang="en-US" sz="1400" dirty="0">
                <a:effectLst/>
              </a:rPr>
              <a:t>, 1964). This relationship is usually contractual, where the focus is on fulfilling specified duties and responsibilities.</a:t>
            </a:r>
          </a:p>
          <a:p>
            <a:pPr indent="-182880">
              <a:lnSpc>
                <a:spcPct val="90000"/>
              </a:lnSpc>
              <a:spcAft>
                <a:spcPts val="600"/>
              </a:spcAft>
              <a:buClr>
                <a:schemeClr val="accent1">
                  <a:lumMod val="75000"/>
                </a:schemeClr>
              </a:buClr>
              <a:buSzPct val="85000"/>
              <a:buFont typeface="Wingdings" pitchFamily="2" charset="2"/>
              <a:buChar char="§"/>
            </a:pPr>
            <a:r>
              <a:rPr lang="en-US" sz="1400" u="sng" dirty="0">
                <a:effectLst/>
              </a:rPr>
              <a:t>A relational or social-exchange relationship </a:t>
            </a:r>
            <a:r>
              <a:rPr lang="en-US" sz="1400" dirty="0">
                <a:effectLst/>
              </a:rPr>
              <a:t>is </a:t>
            </a:r>
            <a:r>
              <a:rPr lang="en-US" sz="1400" dirty="0" err="1">
                <a:effectLst/>
              </a:rPr>
              <a:t>characterised</a:t>
            </a:r>
            <a:r>
              <a:rPr lang="en-US" sz="1400" dirty="0">
                <a:effectLst/>
              </a:rPr>
              <a:t> by mutual trust, respect, and a sense of obligation towards each other (</a:t>
            </a:r>
            <a:r>
              <a:rPr lang="en-US" sz="1400" dirty="0" err="1">
                <a:effectLst/>
              </a:rPr>
              <a:t>Gouldner</a:t>
            </a:r>
            <a:r>
              <a:rPr lang="en-US" sz="1400" dirty="0">
                <a:effectLst/>
              </a:rPr>
              <a:t>, 1960). Here, both parties go beyond their basic contractual obligations, offering support and assistance to each other, which promotes a positive work environment (</a:t>
            </a:r>
            <a:r>
              <a:rPr lang="en-US" sz="1400" dirty="0" err="1">
                <a:effectLst/>
              </a:rPr>
              <a:t>Cropanzano</a:t>
            </a:r>
            <a:r>
              <a:rPr lang="en-US" sz="1400" dirty="0">
                <a:effectLst/>
              </a:rPr>
              <a:t> &amp; Mitchell, 2005).</a:t>
            </a:r>
          </a:p>
          <a:p>
            <a:pPr indent="-182880">
              <a:lnSpc>
                <a:spcPct val="90000"/>
              </a:lnSpc>
              <a:spcAft>
                <a:spcPts val="600"/>
              </a:spcAft>
              <a:buClr>
                <a:schemeClr val="accent1">
                  <a:lumMod val="75000"/>
                </a:schemeClr>
              </a:buClr>
              <a:buSzPct val="85000"/>
              <a:buFont typeface="Wingdings" pitchFamily="2" charset="2"/>
              <a:buChar char="§"/>
            </a:pPr>
            <a:r>
              <a:rPr lang="en-US" sz="1400" dirty="0">
                <a:effectLst/>
              </a:rPr>
              <a:t>In </a:t>
            </a:r>
            <a:r>
              <a:rPr lang="en-US" sz="1400" u="sng" dirty="0">
                <a:effectLst/>
              </a:rPr>
              <a:t>high-quality relationships</a:t>
            </a:r>
            <a:r>
              <a:rPr lang="en-US" sz="1400" dirty="0">
                <a:effectLst/>
              </a:rPr>
              <a:t>, the employer and employee may develop a psychological contract, which includes unwritten expectations beyond formal job requirements (Rousseau, 1995). Violations of this contract can lead to feelings of betrayal and reduce job satisfaction.</a:t>
            </a:r>
          </a:p>
          <a:p>
            <a:pPr indent="-182880">
              <a:lnSpc>
                <a:spcPct val="90000"/>
              </a:lnSpc>
              <a:spcAft>
                <a:spcPts val="600"/>
              </a:spcAft>
              <a:buClr>
                <a:schemeClr val="accent1">
                  <a:lumMod val="75000"/>
                </a:schemeClr>
              </a:buClr>
              <a:buSzPct val="85000"/>
              <a:buFont typeface="Wingdings" pitchFamily="2" charset="2"/>
              <a:buChar char="§"/>
            </a:pPr>
            <a:r>
              <a:rPr lang="en-US" sz="1400" u="sng" dirty="0"/>
              <a:t>A</a:t>
            </a:r>
            <a:r>
              <a:rPr lang="en-US" sz="1400" u="sng" dirty="0">
                <a:effectLst/>
              </a:rPr>
              <a:t> partnership relationship </a:t>
            </a:r>
            <a:r>
              <a:rPr lang="en-US" sz="1400" dirty="0">
                <a:effectLst/>
              </a:rPr>
              <a:t>may develop where both parties share a commitment to achieving </a:t>
            </a:r>
            <a:r>
              <a:rPr lang="en-US" sz="1400" dirty="0" err="1">
                <a:effectLst/>
              </a:rPr>
              <a:t>organisational</a:t>
            </a:r>
            <a:r>
              <a:rPr lang="en-US" sz="1400" dirty="0">
                <a:effectLst/>
              </a:rPr>
              <a:t> goals and treat each other as equals (Kanter, 1996). This type of relationship encourages collaborative decision-making and shared responsibilities.</a:t>
            </a:r>
          </a:p>
        </p:txBody>
      </p:sp>
      <p:grpSp>
        <p:nvGrpSpPr>
          <p:cNvPr id="17" name="Group 16">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7">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687083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6" name="Rectangle 15">
            <a:extLst>
              <a:ext uri="{FF2B5EF4-FFF2-40B4-BE49-F238E27FC236}">
                <a16:creationId xmlns:a16="http://schemas.microsoft.com/office/drawing/2014/main" id="{D2F9B8D9-2A0F-48A2-AD9F-81D8C4970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4BA8E99-2CDC-1EFF-A6F1-597F6D88F39D}"/>
              </a:ext>
            </a:extLst>
          </p:cNvPr>
          <p:cNvSpPr txBox="1"/>
          <p:nvPr/>
        </p:nvSpPr>
        <p:spPr>
          <a:xfrm>
            <a:off x="4970109" y="484632"/>
            <a:ext cx="6730277" cy="1609344"/>
          </a:xfrm>
          <a:prstGeom prst="rect">
            <a:avLst/>
          </a:prstGeom>
          <a:ln>
            <a:noFill/>
          </a:ln>
        </p:spPr>
        <p:txBody>
          <a:bodyPr vert="horz" lIns="91440" tIns="45720" rIns="91440" bIns="45720" rtlCol="0" anchor="ctr">
            <a:normAutofit/>
          </a:bodyPr>
          <a:lstStyle/>
          <a:p>
            <a:pPr>
              <a:lnSpc>
                <a:spcPct val="90000"/>
              </a:lnSpc>
              <a:spcBef>
                <a:spcPct val="0"/>
              </a:spcBef>
              <a:spcAft>
                <a:spcPts val="600"/>
              </a:spcAft>
            </a:pPr>
            <a:r>
              <a:rPr lang="en-US" sz="3700" b="1" cap="all">
                <a:blipFill>
                  <a:blip r:embed="rId6">
                    <a:extLst>
                      <a:ext uri="{28A0092B-C50C-407E-A947-70E740481C1C}">
                        <a14:useLocalDpi xmlns:a14="http://schemas.microsoft.com/office/drawing/2010/main" val="0"/>
                      </a:ext>
                    </a:extLst>
                  </a:blip>
                  <a:tile tx="6350" ty="-127000" sx="65000" sy="64000" flip="none" algn="tl"/>
                </a:blipFill>
                <a:latin typeface="+mj-lt"/>
                <a:ea typeface="+mj-ea"/>
                <a:cs typeface="+mj-cs"/>
              </a:rPr>
              <a:t>E</a:t>
            </a:r>
            <a:r>
              <a:rPr lang="en-US" sz="3700" b="1" cap="all">
                <a:blipFill>
                  <a:blip r:embed="rId6">
                    <a:extLst>
                      <a:ext uri="{28A0092B-C50C-407E-A947-70E740481C1C}">
                        <a14:useLocalDpi xmlns:a14="http://schemas.microsoft.com/office/drawing/2010/main" val="0"/>
                      </a:ext>
                    </a:extLst>
                  </a:blip>
                  <a:tile tx="6350" ty="-127000" sx="65000" sy="64000" flip="none" algn="tl"/>
                </a:blipFill>
                <a:effectLst/>
                <a:latin typeface="+mj-lt"/>
                <a:ea typeface="+mj-ea"/>
                <a:cs typeface="+mj-cs"/>
              </a:rPr>
              <a:t>xamples of what factors can influence relationship</a:t>
            </a:r>
            <a:r>
              <a:rPr lang="en-US" sz="3700" cap="all">
                <a:blipFill>
                  <a:blip r:embed="rId6">
                    <a:extLst>
                      <a:ext uri="{28A0092B-C50C-407E-A947-70E740481C1C}">
                        <a14:useLocalDpi xmlns:a14="http://schemas.microsoft.com/office/drawing/2010/main" val="0"/>
                      </a:ext>
                    </a:extLst>
                  </a:blip>
                  <a:tile tx="6350" ty="-127000" sx="65000" sy="64000" flip="none" algn="tl"/>
                </a:blipFill>
                <a:effectLst/>
                <a:latin typeface="+mj-lt"/>
                <a:ea typeface="+mj-ea"/>
                <a:cs typeface="+mj-cs"/>
              </a:rPr>
              <a:t> </a:t>
            </a:r>
            <a:endParaRPr lang="en-US" sz="3700" cap="all">
              <a:blipFill>
                <a:blip r:embed="rId6">
                  <a:extLst>
                    <a:ext uri="{28A0092B-C50C-407E-A947-70E740481C1C}">
                      <a14:useLocalDpi xmlns:a14="http://schemas.microsoft.com/office/drawing/2010/main" val="0"/>
                    </a:ext>
                  </a:extLst>
                </a:blip>
                <a:tile tx="6350" ty="-127000" sx="65000" sy="64000" flip="none" algn="tl"/>
              </a:blipFill>
              <a:latin typeface="+mj-lt"/>
              <a:ea typeface="+mj-ea"/>
              <a:cs typeface="+mj-cs"/>
            </a:endParaRPr>
          </a:p>
        </p:txBody>
      </p:sp>
      <p:pic>
        <p:nvPicPr>
          <p:cNvPr id="9" name="Graphic 8" descr="Captain">
            <a:extLst>
              <a:ext uri="{FF2B5EF4-FFF2-40B4-BE49-F238E27FC236}">
                <a16:creationId xmlns:a16="http://schemas.microsoft.com/office/drawing/2014/main" id="{BE54A1E8-56A8-CEAD-90A3-63C9B694780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33999" y="1573080"/>
            <a:ext cx="3722101" cy="3722101"/>
          </a:xfrm>
          <a:prstGeom prst="rect">
            <a:avLst/>
          </a:prstGeom>
        </p:spPr>
      </p:pic>
      <p:sp>
        <p:nvSpPr>
          <p:cNvPr id="5" name="TextBox 4">
            <a:extLst>
              <a:ext uri="{FF2B5EF4-FFF2-40B4-BE49-F238E27FC236}">
                <a16:creationId xmlns:a16="http://schemas.microsoft.com/office/drawing/2014/main" id="{9FD96F0A-272E-3702-4BE0-2900733C96B0}"/>
              </a:ext>
            </a:extLst>
          </p:cNvPr>
          <p:cNvSpPr txBox="1"/>
          <p:nvPr/>
        </p:nvSpPr>
        <p:spPr>
          <a:xfrm>
            <a:off x="4970109" y="2121408"/>
            <a:ext cx="6730276" cy="4050792"/>
          </a:xfrm>
          <a:prstGeom prst="rect">
            <a:avLst/>
          </a:prstGeom>
        </p:spPr>
        <p:txBody>
          <a:bodyPr vert="horz" lIns="91440" tIns="45720" rIns="91440" bIns="45720" rtlCol="0">
            <a:normAutofit/>
          </a:bodyPr>
          <a:lstStyle/>
          <a:p>
            <a:pPr indent="-182880">
              <a:lnSpc>
                <a:spcPct val="90000"/>
              </a:lnSpc>
              <a:spcAft>
                <a:spcPts val="600"/>
              </a:spcAft>
              <a:buClr>
                <a:schemeClr val="accent1">
                  <a:lumMod val="75000"/>
                </a:schemeClr>
              </a:buClr>
              <a:buSzPct val="85000"/>
              <a:buFont typeface="Wingdings" pitchFamily="2" charset="2"/>
              <a:buChar char="§"/>
            </a:pPr>
            <a:r>
              <a:rPr lang="en-US" dirty="0">
                <a:effectLst/>
              </a:rPr>
              <a:t>Leadership style can significantly influence the employer-employee relationship. Transformational leaders who inspire, motivate, and consider employees' individual needs foster better relationships (Bass &amp; Riggio, 2006). </a:t>
            </a:r>
          </a:p>
          <a:p>
            <a:pPr indent="-182880">
              <a:lnSpc>
                <a:spcPct val="90000"/>
              </a:lnSpc>
              <a:spcAft>
                <a:spcPts val="600"/>
              </a:spcAft>
              <a:buClr>
                <a:schemeClr val="accent1">
                  <a:lumMod val="75000"/>
                </a:schemeClr>
              </a:buClr>
              <a:buSzPct val="85000"/>
              <a:buFont typeface="Wingdings" pitchFamily="2" charset="2"/>
              <a:buChar char="§"/>
            </a:pPr>
            <a:r>
              <a:rPr lang="en-US" dirty="0" err="1">
                <a:effectLst/>
              </a:rPr>
              <a:t>Organisational</a:t>
            </a:r>
            <a:r>
              <a:rPr lang="en-US" dirty="0">
                <a:effectLst/>
              </a:rPr>
              <a:t> policies, such as fair compensation and promotion systems, work-life balance programs, and grievance resolution mechanisms, can build trust and satisfaction (Muse et al., 2008). </a:t>
            </a:r>
          </a:p>
          <a:p>
            <a:pPr indent="-182880">
              <a:lnSpc>
                <a:spcPct val="90000"/>
              </a:lnSpc>
              <a:spcAft>
                <a:spcPts val="600"/>
              </a:spcAft>
              <a:buClr>
                <a:schemeClr val="accent1">
                  <a:lumMod val="75000"/>
                </a:schemeClr>
              </a:buClr>
              <a:buSzPct val="85000"/>
              <a:buFont typeface="Wingdings" pitchFamily="2" charset="2"/>
              <a:buChar char="§"/>
            </a:pPr>
            <a:r>
              <a:rPr lang="en-US" dirty="0">
                <a:effectLst/>
              </a:rPr>
              <a:t>Workplace culture, including respect, diversity, and inclusion, can also enhance relationships (Schein, 2010). For example, a culture of open communication promotes mutual understanding, while appreciation events can boost morale and foster a sense of belonging (</a:t>
            </a:r>
            <a:r>
              <a:rPr lang="en-US" dirty="0" err="1">
                <a:effectLst/>
              </a:rPr>
              <a:t>Smidts</a:t>
            </a:r>
            <a:r>
              <a:rPr lang="en-US" dirty="0">
                <a:effectLst/>
              </a:rPr>
              <a:t> et al., 2001).</a:t>
            </a:r>
          </a:p>
        </p:txBody>
      </p:sp>
      <p:grpSp>
        <p:nvGrpSpPr>
          <p:cNvPr id="18" name="Group 17">
            <a:extLst>
              <a:ext uri="{FF2B5EF4-FFF2-40B4-BE49-F238E27FC236}">
                <a16:creationId xmlns:a16="http://schemas.microsoft.com/office/drawing/2014/main" id="{0F7E20FF-7DA6-46B7-AB0E-E6CBFDD072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9" name="Oval 18">
              <a:extLst>
                <a:ext uri="{FF2B5EF4-FFF2-40B4-BE49-F238E27FC236}">
                  <a16:creationId xmlns:a16="http://schemas.microsoft.com/office/drawing/2014/main" id="{6BE624B6-B9F4-4C3F-9F6E-2182D90EC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8710C23B-B5E1-45A6-80F6-55643AC6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325464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3" name="Oval 12">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15" name="Rectangle 14">
            <a:extLst>
              <a:ext uri="{FF2B5EF4-FFF2-40B4-BE49-F238E27FC236}">
                <a16:creationId xmlns:a16="http://schemas.microsoft.com/office/drawing/2014/main" id="{CCF043BA-0C52-4068-BCF5-2B2D89BA9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54D5735-8982-9817-C51C-23063FF854B4}"/>
              </a:ext>
            </a:extLst>
          </p:cNvPr>
          <p:cNvSpPr txBox="1"/>
          <p:nvPr/>
        </p:nvSpPr>
        <p:spPr>
          <a:xfrm>
            <a:off x="7883612" y="484632"/>
            <a:ext cx="3816774" cy="1609344"/>
          </a:xfrm>
          <a:prstGeom prst="rect">
            <a:avLst/>
          </a:prstGeom>
          <a:ln>
            <a:noFill/>
          </a:ln>
        </p:spPr>
        <p:txBody>
          <a:bodyPr vert="horz" lIns="91440" tIns="45720" rIns="91440" bIns="45720" rtlCol="0" anchor="ctr">
            <a:normAutofit/>
          </a:bodyPr>
          <a:lstStyle/>
          <a:p>
            <a:pPr>
              <a:lnSpc>
                <a:spcPct val="90000"/>
              </a:lnSpc>
              <a:spcBef>
                <a:spcPct val="0"/>
              </a:spcBef>
              <a:spcAft>
                <a:spcPts val="600"/>
              </a:spcAft>
            </a:pPr>
            <a:r>
              <a:rPr lang="en-US" sz="3200" b="1" cap="all" dirty="0">
                <a:blipFill>
                  <a:blip r:embed="rId6">
                    <a:extLst>
                      <a:ext uri="{28A0092B-C50C-407E-A947-70E740481C1C}">
                        <a14:useLocalDpi xmlns:a14="http://schemas.microsoft.com/office/drawing/2010/main" val="0"/>
                      </a:ext>
                    </a:extLst>
                  </a:blip>
                  <a:tile tx="6350" ty="-127000" sx="65000" sy="64000" flip="none" algn="tl"/>
                </a:blipFill>
                <a:latin typeface="+mj-lt"/>
                <a:ea typeface="+mj-ea"/>
                <a:cs typeface="+mj-cs"/>
              </a:rPr>
              <a:t>P</a:t>
            </a:r>
            <a:r>
              <a:rPr lang="en-US" sz="3200" b="1" cap="all" dirty="0">
                <a:blipFill>
                  <a:blip r:embed="rId6">
                    <a:extLst>
                      <a:ext uri="{28A0092B-C50C-407E-A947-70E740481C1C}">
                        <a14:useLocalDpi xmlns:a14="http://schemas.microsoft.com/office/drawing/2010/main" val="0"/>
                      </a:ext>
                    </a:extLst>
                  </a:blip>
                  <a:tile tx="6350" ty="-127000" sx="65000" sy="64000" flip="none" algn="tl"/>
                </a:blipFill>
                <a:effectLst/>
                <a:latin typeface="+mj-lt"/>
                <a:ea typeface="+mj-ea"/>
                <a:cs typeface="+mj-cs"/>
              </a:rPr>
              <a:t>ersonal experiences </a:t>
            </a:r>
            <a:endParaRPr lang="en-US" sz="3200" cap="all" dirty="0">
              <a:blipFill>
                <a:blip r:embed="rId6">
                  <a:extLst>
                    <a:ext uri="{28A0092B-C50C-407E-A947-70E740481C1C}">
                      <a14:useLocalDpi xmlns:a14="http://schemas.microsoft.com/office/drawing/2010/main" val="0"/>
                    </a:ext>
                  </a:extLst>
                </a:blip>
                <a:tile tx="6350" ty="-127000" sx="65000" sy="64000" flip="none" algn="tl"/>
              </a:blipFill>
              <a:latin typeface="+mj-lt"/>
              <a:ea typeface="+mj-ea"/>
              <a:cs typeface="+mj-cs"/>
            </a:endParaRPr>
          </a:p>
        </p:txBody>
      </p:sp>
      <p:pic>
        <p:nvPicPr>
          <p:cNvPr id="7" name="Picture 6">
            <a:extLst>
              <a:ext uri="{FF2B5EF4-FFF2-40B4-BE49-F238E27FC236}">
                <a16:creationId xmlns:a16="http://schemas.microsoft.com/office/drawing/2014/main" id="{CCD57292-F834-B91F-86D8-1BE72837827B}"/>
              </a:ext>
            </a:extLst>
          </p:cNvPr>
          <p:cNvPicPr>
            <a:picLocks noChangeAspect="1"/>
          </p:cNvPicPr>
          <p:nvPr/>
        </p:nvPicPr>
        <p:blipFill rotWithShape="1">
          <a:blip r:embed="rId7"/>
          <a:srcRect l="21341" r="16741"/>
          <a:stretch/>
        </p:blipFill>
        <p:spPr>
          <a:xfrm>
            <a:off x="3343" y="10"/>
            <a:ext cx="7548923" cy="6857990"/>
          </a:xfrm>
          <a:prstGeom prst="rect">
            <a:avLst/>
          </a:prstGeom>
        </p:spPr>
      </p:pic>
      <p:sp>
        <p:nvSpPr>
          <p:cNvPr id="5" name="TextBox 4">
            <a:extLst>
              <a:ext uri="{FF2B5EF4-FFF2-40B4-BE49-F238E27FC236}">
                <a16:creationId xmlns:a16="http://schemas.microsoft.com/office/drawing/2014/main" id="{71A2A04F-DC18-17F6-BFC1-A5BDC04102D5}"/>
              </a:ext>
            </a:extLst>
          </p:cNvPr>
          <p:cNvSpPr txBox="1"/>
          <p:nvPr/>
        </p:nvSpPr>
        <p:spPr>
          <a:xfrm>
            <a:off x="7883610" y="2121408"/>
            <a:ext cx="4092489" cy="4050792"/>
          </a:xfrm>
          <a:prstGeom prst="rect">
            <a:avLst/>
          </a:prstGeom>
        </p:spPr>
        <p:txBody>
          <a:bodyPr vert="horz" lIns="91440" tIns="45720" rIns="91440" bIns="45720" rtlCol="0">
            <a:noAutofit/>
          </a:bodyPr>
          <a:lstStyle/>
          <a:p>
            <a:pPr indent="-182880">
              <a:lnSpc>
                <a:spcPct val="90000"/>
              </a:lnSpc>
              <a:spcAft>
                <a:spcPts val="600"/>
              </a:spcAft>
              <a:buClr>
                <a:schemeClr val="accent1">
                  <a:lumMod val="75000"/>
                </a:schemeClr>
              </a:buClr>
              <a:buSzPct val="85000"/>
              <a:buFont typeface="Wingdings" pitchFamily="2" charset="2"/>
              <a:buChar char="§"/>
            </a:pPr>
            <a:r>
              <a:rPr lang="en-US" sz="1600" dirty="0">
                <a:effectLst/>
              </a:rPr>
              <a:t>Drawing upon personal experience, group projects during academic coursework provided practical insights into positive </a:t>
            </a:r>
            <a:r>
              <a:rPr lang="en-US" sz="1600" dirty="0" err="1">
                <a:effectLst/>
              </a:rPr>
              <a:t>organisational</a:t>
            </a:r>
            <a:r>
              <a:rPr lang="en-US" sz="1600" dirty="0">
                <a:effectLst/>
              </a:rPr>
              <a:t> practice. Effective communication, cooperation, and shared goals within the group reflected successful team dynamics in a work setting (Katzenbach &amp; Smith, 2005). Regular feedback from professors and peers fostered a culture of continuous learning and improvement, paralleling effective performance management systems in </a:t>
            </a:r>
            <a:r>
              <a:rPr lang="en-US" sz="1600" dirty="0" err="1">
                <a:effectLst/>
              </a:rPr>
              <a:t>organisations</a:t>
            </a:r>
            <a:r>
              <a:rPr lang="en-US" sz="1600" dirty="0">
                <a:effectLst/>
              </a:rPr>
              <a:t> (</a:t>
            </a:r>
            <a:r>
              <a:rPr lang="en-US" sz="1600" dirty="0" err="1">
                <a:effectLst/>
              </a:rPr>
              <a:t>DeNisi</a:t>
            </a:r>
            <a:r>
              <a:rPr lang="en-US" sz="1600" dirty="0">
                <a:effectLst/>
              </a:rPr>
              <a:t> &amp; Pritchard, 2006). Furthermore, the university's inclusive environment, valuing diversity and equal opportunity, provided a practical demonstration of the benefits of diversity and inclusion in the workplace (Roberson, 2006). </a:t>
            </a:r>
          </a:p>
        </p:txBody>
      </p:sp>
      <p:grpSp>
        <p:nvGrpSpPr>
          <p:cNvPr id="17" name="Group 16">
            <a:extLst>
              <a:ext uri="{FF2B5EF4-FFF2-40B4-BE49-F238E27FC236}">
                <a16:creationId xmlns:a16="http://schemas.microsoft.com/office/drawing/2014/main" id="{789ACCC8-A635-400E-B9C0-AD9CA57109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7">
              <a:extLst>
                <a:ext uri="{FF2B5EF4-FFF2-40B4-BE49-F238E27FC236}">
                  <a16:creationId xmlns:a16="http://schemas.microsoft.com/office/drawing/2014/main" id="{CBC21CEB-233C-4B50-8CCA-829AD0428F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F3DF2D74-CD63-49A8-A93B-9DA2F5951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014932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2" name="Oval 11">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14" name="Rectangle 13">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One big red drawing pin in front of many smaller black drawing pins">
            <a:extLst>
              <a:ext uri="{FF2B5EF4-FFF2-40B4-BE49-F238E27FC236}">
                <a16:creationId xmlns:a16="http://schemas.microsoft.com/office/drawing/2014/main" id="{8A57DEAB-70E7-AF85-8791-6265B488E52C}"/>
              </a:ext>
            </a:extLst>
          </p:cNvPr>
          <p:cNvPicPr>
            <a:picLocks noChangeAspect="1"/>
          </p:cNvPicPr>
          <p:nvPr/>
        </p:nvPicPr>
        <p:blipFill rotWithShape="1">
          <a:blip r:embed="rId6"/>
          <a:srcRect l="36379" r="14158" b="-1"/>
          <a:stretch/>
        </p:blipFill>
        <p:spPr>
          <a:xfrm>
            <a:off x="3344" y="10"/>
            <a:ext cx="4136856" cy="6857990"/>
          </a:xfrm>
          <a:prstGeom prst="rect">
            <a:avLst/>
          </a:prstGeom>
        </p:spPr>
      </p:pic>
      <p:sp>
        <p:nvSpPr>
          <p:cNvPr id="2" name="Rectangle 1">
            <a:extLst>
              <a:ext uri="{FF2B5EF4-FFF2-40B4-BE49-F238E27FC236}">
                <a16:creationId xmlns:a16="http://schemas.microsoft.com/office/drawing/2014/main" id="{F6E8D37B-2E3F-0F63-AC00-5A44AA2D4C41}"/>
              </a:ext>
            </a:extLst>
          </p:cNvPr>
          <p:cNvSpPr>
            <a:spLocks noChangeArrowheads="1"/>
          </p:cNvSpPr>
          <p:nvPr/>
        </p:nvSpPr>
        <p:spPr bwMode="auto">
          <a:xfrm>
            <a:off x="4140200" y="484610"/>
            <a:ext cx="8048456" cy="405079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Amabile, T. M., &amp; Kramer, S. J. (2011). The Progress Principle: Using Small Wins to Ignite Joy, Engagement, and Creativity at Work. Harvard Business Review Press.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Armstrong, M. (2017). Armstrong's Handbook of Human Resource Management Practice. Kogan Page.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Bass, B. M., &amp; Riggio, R. E. (2006). Transformational Leadership. Psychology Press.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Bakker, A. B., &amp; Demerouti, E. (2008). Towards a model of work engagement. Career development international.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Bennis, W. (2010). Transparency: How Leaders Create a Culture of Candor. Jossey-Bass.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Bersin, J. (2019). The Simply Irresistible Organization. Deloitte Insights.</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err="1">
                <a:ln>
                  <a:noFill/>
                </a:ln>
                <a:effectLst/>
                <a:latin typeface="Times New Roman" panose="02020603050405020304" pitchFamily="18" charset="0"/>
                <a:cs typeface="Times New Roman" panose="02020603050405020304" pitchFamily="18" charset="0"/>
              </a:rPr>
              <a:t>Blau</a:t>
            </a: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 P. M. (1964). Exchange and Power in Social Life. Transaction Publishers.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Bratton, J., &amp; Gold, J. (2017). Human Resource Management: Theory and Practice. Palgrave.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CIPD. (2022). The Profession Map. Chartered Institute of Personnel and Development.</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Colquitt, J. A., Conlon, D. E., Wesson, M. J., Porter, C. O., &amp; Ng, K. Y. (2001). Justice at the millennium: a meta-analytic review of 25 years of organizational justice research. Journal of applied psychology, 86(3), 425.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err="1">
                <a:ln>
                  <a:noFill/>
                </a:ln>
                <a:effectLst/>
                <a:latin typeface="Times New Roman" panose="02020603050405020304" pitchFamily="18" charset="0"/>
                <a:cs typeface="Times New Roman" panose="02020603050405020304" pitchFamily="18" charset="0"/>
              </a:rPr>
              <a:t>Cropanzano</a:t>
            </a: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 R., &amp; Mitchell, M. S. (2005). Social exchange theory: An interdisciplinary review. Journal of Management, 31(6), 874-900.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Daft, R. L. (2015). Organization Theory &amp; Design. Cengage Learning. Koontz, H., &amp;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Schuler, R. S., &amp; Jackson, S. E. (1987). Linking Competitive Strategies With Human Resource Management Practices. Academy of Management Executive, 1(3), 207-219.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err="1">
                <a:ln>
                  <a:noFill/>
                </a:ln>
                <a:effectLst/>
                <a:latin typeface="Times New Roman" panose="02020603050405020304" pitchFamily="18" charset="0"/>
                <a:cs typeface="Times New Roman" panose="02020603050405020304" pitchFamily="18" charset="0"/>
              </a:rPr>
              <a:t>Dessler</a:t>
            </a: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 G. (2020). Human Resource Management. Pearson.</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err="1">
                <a:ln>
                  <a:noFill/>
                </a:ln>
                <a:effectLst/>
                <a:latin typeface="Times New Roman" panose="02020603050405020304" pitchFamily="18" charset="0"/>
                <a:cs typeface="Times New Roman" panose="02020603050405020304" pitchFamily="18" charset="0"/>
              </a:rPr>
              <a:t>DeNisi</a:t>
            </a: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 A. S., &amp; Pritchard, R. D. (2006). Performance appraisal, performance management and improving individual performance: A motivational framework. Management and Organization Review, 2(2), 253-277.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err="1">
                <a:ln>
                  <a:noFill/>
                </a:ln>
                <a:effectLst/>
                <a:latin typeface="Times New Roman" panose="02020603050405020304" pitchFamily="18" charset="0"/>
                <a:cs typeface="Times New Roman" panose="02020603050405020304" pitchFamily="18" charset="0"/>
              </a:rPr>
              <a:t>Eisenbeiss</a:t>
            </a: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 S. A., Knippenberg, D. V., &amp; Boerner, S. (2008). Transformational leadership and team innovation: Integrating team climate principles. Journal of applied psychology, 93(6), 1438.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French, R. (2011). Organizational </a:t>
            </a:r>
            <a:r>
              <a:rPr kumimoji="0" lang="en-US" altLang="en-RO" sz="800" b="0" i="0" u="none" strike="noStrike" cap="none" normalizeH="0" baseline="0" dirty="0" err="1">
                <a:ln>
                  <a:noFill/>
                </a:ln>
                <a:effectLst/>
                <a:latin typeface="Times New Roman" panose="02020603050405020304" pitchFamily="18" charset="0"/>
                <a:cs typeface="Times New Roman" panose="02020603050405020304" pitchFamily="18" charset="0"/>
              </a:rPr>
              <a:t>Behaviour</a:t>
            </a: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 Wiley.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err="1">
                <a:ln>
                  <a:noFill/>
                </a:ln>
                <a:effectLst/>
                <a:latin typeface="Times New Roman" panose="02020603050405020304" pitchFamily="18" charset="0"/>
                <a:cs typeface="Times New Roman" panose="02020603050405020304" pitchFamily="18" charset="0"/>
              </a:rPr>
              <a:t>Gouldner</a:t>
            </a: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 A. W. (1960). The norm of reciprocity: A preliminary statement. American Sociological Review, 25(2), 161-178.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Kanter, R. M. (1996). World Class: Thriving Locally in the Global Economy.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Kidder, R. M. (2009). How Good People Make Tough Choices: Resolving the Dilemmas of Ethical Living. HarperCollins.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err="1">
                <a:ln>
                  <a:noFill/>
                </a:ln>
                <a:effectLst/>
                <a:latin typeface="Times New Roman" panose="02020603050405020304" pitchFamily="18" charset="0"/>
                <a:cs typeface="Times New Roman" panose="02020603050405020304" pitchFamily="18" charset="0"/>
              </a:rPr>
              <a:t>Martocchio</a:t>
            </a: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 J. J. (2019). Strategic Compensation: A Human Resource Management Approach. Pearson.</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Muse, L. A., Harris, S. G., Giles, W. F., &amp; </a:t>
            </a:r>
            <a:r>
              <a:rPr kumimoji="0" lang="en-US" altLang="en-RO" sz="800" b="0" i="0" u="none" strike="noStrike" cap="none" normalizeH="0" baseline="0" dirty="0" err="1">
                <a:ln>
                  <a:noFill/>
                </a:ln>
                <a:effectLst/>
                <a:latin typeface="Times New Roman" panose="02020603050405020304" pitchFamily="18" charset="0"/>
                <a:cs typeface="Times New Roman" panose="02020603050405020304" pitchFamily="18" charset="0"/>
              </a:rPr>
              <a:t>Feild</a:t>
            </a: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 H. S. (2008). Work-life benefits and positive organizational behavior: Is there a connection? Journal of Organizational Behavior, 29(2), 171-192.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Noe, R. A., Hollenbeck, J. R., Gerhart, B., &amp; Wright, P. M. (2019). Human Resource Management: Gaining a Competitive Advantage. McGraw-Hill Education.</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Roberson, Q. M. (2006). Disentangling the meanings of diversity and inclusion. Group &amp; Organization Management, 31(2), 212-236.</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Robbins, S. P., &amp; Coulter, M. (2018). Management. Pearson.</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Rousseau, D. M., </a:t>
            </a:r>
            <a:r>
              <a:rPr kumimoji="0" lang="en-US" altLang="en-RO" sz="800" b="0" i="0" u="none" strike="noStrike" cap="none" normalizeH="0" baseline="0" dirty="0" err="1">
                <a:ln>
                  <a:noFill/>
                </a:ln>
                <a:effectLst/>
                <a:latin typeface="Times New Roman" panose="02020603050405020304" pitchFamily="18" charset="0"/>
                <a:cs typeface="Times New Roman" panose="02020603050405020304" pitchFamily="18" charset="0"/>
              </a:rPr>
              <a:t>Sitkin</a:t>
            </a: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 S. B., Burt, R. S., &amp; Camerer, C. (1998). Not so different after all: A cross-discipline view of trust. Academy of management review, 23(3), 393-404.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Schein, E. H. (2010). Organizational culture and leadership. Jossey-Bass. </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Simon and Schuster. Rousseau, D. M. (1995). Psychological Contracts in Organizations: Understanding Written and Unwritten Agreements. Sage Publications.</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err="1">
                <a:ln>
                  <a:noFill/>
                </a:ln>
                <a:effectLst/>
                <a:latin typeface="Times New Roman" panose="02020603050405020304" pitchFamily="18" charset="0"/>
                <a:cs typeface="Times New Roman" panose="02020603050405020304" pitchFamily="18" charset="0"/>
              </a:rPr>
              <a:t>Smidts</a:t>
            </a: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 A., </a:t>
            </a:r>
            <a:r>
              <a:rPr kumimoji="0" lang="en-US" altLang="en-RO" sz="800" b="0" i="0" u="none" strike="noStrike" cap="none" normalizeH="0" baseline="0" dirty="0" err="1">
                <a:ln>
                  <a:noFill/>
                </a:ln>
                <a:effectLst/>
                <a:latin typeface="Times New Roman" panose="02020603050405020304" pitchFamily="18" charset="0"/>
                <a:cs typeface="Times New Roman" panose="02020603050405020304" pitchFamily="18" charset="0"/>
              </a:rPr>
              <a:t>Pruyn</a:t>
            </a: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 A. T., &amp; Van Riel, C. B. (2001). The impact of employee communication and perceived external prestige on organizational identification. Academy of management Journal, 44(5), 1051-1062.</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Wright, P. M., &amp; McMahan, G. C. (2011). Exploring human capital: putting 'human' back into strategic human resource management. Human Resource Management Journal, 21(2), 93-104.</a:t>
            </a:r>
          </a:p>
          <a:p>
            <a:pPr marR="0" lvl="0" fontAlgn="base">
              <a:lnSpc>
                <a:spcPct val="90000"/>
              </a:lnSpc>
              <a:spcBef>
                <a:spcPct val="0"/>
              </a:spcBef>
              <a:spcAft>
                <a:spcPts val="600"/>
              </a:spcAft>
              <a:buClr>
                <a:schemeClr val="accent1">
                  <a:lumMod val="75000"/>
                </a:schemeClr>
              </a:buClr>
              <a:buSzPct val="85000"/>
              <a:tabLst/>
            </a:pPr>
            <a:r>
              <a:rPr kumimoji="0" lang="en-US" altLang="en-RO" sz="800" b="0" i="0" u="none" strike="noStrike" cap="none" normalizeH="0" baseline="0" dirty="0" err="1">
                <a:ln>
                  <a:noFill/>
                </a:ln>
                <a:effectLst/>
                <a:latin typeface="Times New Roman" panose="02020603050405020304" pitchFamily="18" charset="0"/>
                <a:cs typeface="Times New Roman" panose="02020603050405020304" pitchFamily="18" charset="0"/>
              </a:rPr>
              <a:t>Weihrich</a:t>
            </a:r>
            <a:r>
              <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rPr>
              <a:t>, H. (2010). Essentials of Management. Tata McGraw-Hill Education. Mintzberg, H. (1980). Structure in 5's: A Synthesis of the Research on Organization Design. Management Science, 26(3), 322-341.</a:t>
            </a:r>
          </a:p>
          <a:p>
            <a:pPr marR="0" lvl="0" fontAlgn="base">
              <a:lnSpc>
                <a:spcPct val="90000"/>
              </a:lnSpc>
              <a:spcBef>
                <a:spcPct val="0"/>
              </a:spcBef>
              <a:spcAft>
                <a:spcPts val="600"/>
              </a:spcAft>
              <a:buClr>
                <a:schemeClr val="accent1">
                  <a:lumMod val="75000"/>
                </a:schemeClr>
              </a:buClr>
              <a:buSzPct val="85000"/>
              <a:tabLst/>
            </a:pPr>
            <a:endParaRPr kumimoji="0" lang="en-US" altLang="en-RO" sz="800" b="0" i="0" u="none" strike="noStrike" cap="none" normalizeH="0" baseline="0" dirty="0">
              <a:ln>
                <a:noFill/>
              </a:ln>
              <a:effectLst/>
              <a:latin typeface="Times New Roman" panose="02020603050405020304" pitchFamily="18" charset="0"/>
              <a:cs typeface="Times New Roman" panose="02020603050405020304" pitchFamily="18" charset="0"/>
            </a:endParaRPr>
          </a:p>
        </p:txBody>
      </p:sp>
      <p:grpSp>
        <p:nvGrpSpPr>
          <p:cNvPr id="16" name="Group 15">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 name="Oval 16">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 name="TextBox 3">
            <a:extLst>
              <a:ext uri="{FF2B5EF4-FFF2-40B4-BE49-F238E27FC236}">
                <a16:creationId xmlns:a16="http://schemas.microsoft.com/office/drawing/2014/main" id="{69166508-EA8C-8FF9-6343-F6FBFEF7E4DD}"/>
              </a:ext>
            </a:extLst>
          </p:cNvPr>
          <p:cNvSpPr txBox="1"/>
          <p:nvPr/>
        </p:nvSpPr>
        <p:spPr>
          <a:xfrm>
            <a:off x="4311652" y="86085"/>
            <a:ext cx="7480300" cy="369332"/>
          </a:xfrm>
          <a:prstGeom prst="rect">
            <a:avLst/>
          </a:prstGeom>
          <a:noFill/>
        </p:spPr>
        <p:txBody>
          <a:bodyPr wrap="square">
            <a:spAutoFit/>
          </a:bodyPr>
          <a:lstStyle/>
          <a:p>
            <a:pPr marL="0" marR="0" lvl="0" indent="0" algn="l" defTabSz="914400" rtl="0" eaLnBrk="0" fontAlgn="base" latinLnBrk="0" hangingPunct="0">
              <a:spcBef>
                <a:spcPct val="0"/>
              </a:spcBef>
              <a:spcAft>
                <a:spcPts val="600"/>
              </a:spcAft>
              <a:buClrTx/>
              <a:buSzTx/>
              <a:buFontTx/>
              <a:buNone/>
              <a:tabLst/>
            </a:pPr>
            <a:r>
              <a:rPr kumimoji="0" lang="en-GB" altLang="en-RO" sz="18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References: </a:t>
            </a:r>
            <a:endParaRPr kumimoji="0" lang="en-GB" altLang="en-RO" sz="1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568402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0</TotalTime>
  <Words>2064</Words>
  <Application>Microsoft Office PowerPoint</Application>
  <PresentationFormat>Widescreen</PresentationFormat>
  <Paragraphs>67</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Rockwell</vt:lpstr>
      <vt:lpstr>Rockwell Condensed</vt:lpstr>
      <vt:lpstr>Rockwell Extra Bold</vt:lpstr>
      <vt:lpstr>Times New Roman</vt:lpstr>
      <vt:lpstr>Wingdings</vt:lpstr>
      <vt:lpstr>Wood Type</vt:lpstr>
      <vt:lpstr>HR Professionals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Professionals</dc:title>
  <dc:creator>TG</dc:creator>
  <cp:lastModifiedBy>Stefan Costache (2126833)</cp:lastModifiedBy>
  <cp:revision>2</cp:revision>
  <dcterms:created xsi:type="dcterms:W3CDTF">2023-06-05T11:57:12Z</dcterms:created>
  <dcterms:modified xsi:type="dcterms:W3CDTF">2023-06-11T15:41:22Z</dcterms:modified>
</cp:coreProperties>
</file>