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66" r:id="rId2"/>
    <p:sldId id="615" r:id="rId3"/>
    <p:sldId id="623" r:id="rId4"/>
    <p:sldId id="259" r:id="rId5"/>
    <p:sldId id="260" r:id="rId6"/>
    <p:sldId id="261" r:id="rId7"/>
    <p:sldId id="263" r:id="rId8"/>
    <p:sldId id="264" r:id="rId9"/>
    <p:sldId id="265" r:id="rId10"/>
    <p:sldId id="624" r:id="rId11"/>
    <p:sldId id="268" r:id="rId12"/>
    <p:sldId id="269" r:id="rId13"/>
    <p:sldId id="275" r:id="rId14"/>
    <p:sldId id="274" r:id="rId15"/>
    <p:sldId id="625" r:id="rId16"/>
    <p:sldId id="278" r:id="rId17"/>
    <p:sldId id="280" r:id="rId18"/>
    <p:sldId id="626" r:id="rId19"/>
    <p:sldId id="281" r:id="rId20"/>
    <p:sldId id="628" r:id="rId21"/>
    <p:sldId id="629" r:id="rId22"/>
    <p:sldId id="630" r:id="rId23"/>
    <p:sldId id="611" r:id="rId24"/>
    <p:sldId id="612" r:id="rId25"/>
    <p:sldId id="321" r:id="rId26"/>
    <p:sldId id="616" r:id="rId27"/>
    <p:sldId id="322" r:id="rId28"/>
    <p:sldId id="617" r:id="rId29"/>
    <p:sldId id="314" r:id="rId30"/>
    <p:sldId id="61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2E2B21"/>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1F0EC"/>
          </a:solidFill>
        </a:fill>
      </a:tcStyle>
    </a:wholeTbl>
    <a:band1H>
      <a:tcStyle>
        <a:tcBdr/>
        <a:fill>
          <a:solidFill>
            <a:srgbClr val="E2E1D7"/>
          </a:solidFill>
        </a:fill>
      </a:tcStyle>
    </a:band1H>
    <a:band2H>
      <a:tcStyle>
        <a:tcBdr/>
      </a:tcStyle>
    </a:band2H>
    <a:band1V>
      <a:tcStyle>
        <a:tcBdr/>
        <a:fill>
          <a:solidFill>
            <a:srgbClr val="E2E1D7"/>
          </a:solidFill>
        </a:fill>
      </a:tcStyle>
    </a:band1V>
    <a:band2V>
      <a:tcStyle>
        <a:tcBdr/>
      </a:tcStyle>
    </a:band2V>
    <a:lastCol>
      <a:tcTxStyle b="on">
        <a:font>
          <a:latin typeface="+mn-lt"/>
          <a:ea typeface="+mn-ea"/>
          <a:cs typeface="+mn-cs"/>
        </a:font>
        <a:srgbClr val="FFFFFF"/>
      </a:tcTxStyle>
      <a:tcStyle>
        <a:tcBdr/>
        <a:fill>
          <a:solidFill>
            <a:srgbClr val="A9A57C"/>
          </a:solidFill>
        </a:fill>
      </a:tcStyle>
    </a:lastCol>
    <a:firstCol>
      <a:tcTxStyle b="on">
        <a:font>
          <a:latin typeface="+mn-lt"/>
          <a:ea typeface="+mn-ea"/>
          <a:cs typeface="+mn-cs"/>
        </a:font>
        <a:srgbClr val="FFFFFF"/>
      </a:tcTxStyle>
      <a:tcStyle>
        <a:tcBdr/>
        <a:fill>
          <a:solidFill>
            <a:srgbClr val="A9A57C"/>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9A57C"/>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9A57C"/>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024" autoAdjust="0"/>
  </p:normalViewPr>
  <p:slideViewPr>
    <p:cSldViewPr snapToGrid="0">
      <p:cViewPr varScale="1">
        <p:scale>
          <a:sx n="48" d="100"/>
          <a:sy n="48" d="100"/>
        </p:scale>
        <p:origin x="888" y="41"/>
      </p:cViewPr>
      <p:guideLst/>
    </p:cSldViewPr>
  </p:slideViewPr>
  <p:notesTextViewPr>
    <p:cViewPr>
      <p:scale>
        <a:sx n="1" d="1"/>
        <a:sy n="1" d="1"/>
      </p:scale>
      <p:origin x="0" y="0"/>
    </p:cViewPr>
  </p:notesTextViewPr>
  <p:sorterViewPr>
    <p:cViewPr>
      <p:scale>
        <a:sx n="100" d="100"/>
        <a:sy n="100" d="100"/>
      </p:scale>
      <p:origin x="0" y="-8551"/>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70CA1FA-FEBB-47C0-8D2F-8009F0D46B1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130EF986-C42F-4BBB-9D8C-C283C12DA80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E9600FB-DDE1-4C34-BBC7-55C43F55FFDA}" type="datetime1">
              <a:rPr lang="en-GB"/>
              <a:pPr lvl="0"/>
              <a:t>29/10/2020</a:t>
            </a:fld>
            <a:endParaRPr lang="en-GB"/>
          </a:p>
        </p:txBody>
      </p:sp>
      <p:sp>
        <p:nvSpPr>
          <p:cNvPr id="4" name="Slide Image Placeholder 3">
            <a:extLst>
              <a:ext uri="{FF2B5EF4-FFF2-40B4-BE49-F238E27FC236}">
                <a16:creationId xmlns:a16="http://schemas.microsoft.com/office/drawing/2014/main" id="{3DBA8311-86D0-43E8-A449-443AB384813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3C206F2-E88E-46E5-A0D9-D06069FF892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18181F0-37C1-4125-A1C2-C398501F9C7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BCC71831-CF55-42CF-B720-10532B7E83A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917E4B6-9888-4EE4-951A-21879A720C1E}" type="slidenum">
              <a:t>‹#›</a:t>
            </a:fld>
            <a:endParaRPr lang="en-GB"/>
          </a:p>
        </p:txBody>
      </p:sp>
    </p:spTree>
    <p:extLst>
      <p:ext uri="{BB962C8B-B14F-4D97-AF65-F5344CB8AC3E}">
        <p14:creationId xmlns:p14="http://schemas.microsoft.com/office/powerpoint/2010/main" val="386647813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C25922-07B2-42E8-837F-2B00BACB39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966054-CC65-4AE9-B925-8E6E7C3F646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0B8ED50-F578-4697-98C4-3793A476F94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B0104D-0C37-4558-B5BB-7545C12B3E38}"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061051-E28C-4378-BCB9-AD56EABC0F8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D22BDDA-EE1A-4EB4-9A15-1795EB5499E5}"/>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458CA514-94BC-4753-A442-C9567648C0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321B308-3658-44BA-8597-5699B51E05C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0BCCC6-FE62-4285-B091-5BBE2084D9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AAF574-805B-4757-B9F2-776BD6344F24}"/>
              </a:ext>
            </a:extLst>
          </p:cNvPr>
          <p:cNvSpPr txBox="1">
            <a:spLocks noGrp="1"/>
          </p:cNvSpPr>
          <p:nvPr>
            <p:ph type="body" sz="quarter" idx="1"/>
          </p:nvPr>
        </p:nvSpPr>
        <p:spPr/>
        <p:txBody>
          <a:bodyPr/>
          <a:lstStyle/>
          <a:p>
            <a:pPr lvl="0"/>
            <a:r>
              <a:rPr lang="en-GB"/>
              <a:t>Paraphrase</a:t>
            </a:r>
          </a:p>
          <a:p>
            <a:pPr lvl="0"/>
            <a:endParaRPr lang="en-GB"/>
          </a:p>
          <a:p>
            <a:pPr lvl="0"/>
            <a:r>
              <a:rPr lang="en-GB"/>
              <a:t>I’ve changed some words/phrases</a:t>
            </a:r>
          </a:p>
          <a:p>
            <a:pPr lvl="0"/>
            <a:r>
              <a:rPr lang="en-GB"/>
              <a:t>Effective &gt; successful</a:t>
            </a:r>
          </a:p>
          <a:p>
            <a:pPr lvl="0"/>
            <a:r>
              <a:rPr lang="en-GB"/>
              <a:t>Membership is clear &gt; evident membership (changed order as well)</a:t>
            </a:r>
          </a:p>
          <a:p>
            <a:pPr lvl="0"/>
            <a:r>
              <a:rPr lang="en-GB"/>
              <a:t>Of the right size &gt; of a suitable size</a:t>
            </a:r>
          </a:p>
          <a:p>
            <a:pPr lvl="0"/>
            <a:r>
              <a:rPr lang="en-GB"/>
              <a:t>Task that requires teamwork – something that needs collaboration</a:t>
            </a:r>
          </a:p>
          <a:p>
            <a:pPr lvl="0"/>
            <a:endParaRPr lang="en-GB"/>
          </a:p>
          <a:p>
            <a:pPr lvl="0"/>
            <a:r>
              <a:rPr lang="en-GB"/>
              <a:t>We’ll come back to how to paraphrase effectively in more detail as we go.</a:t>
            </a:r>
          </a:p>
          <a:p>
            <a:pPr lvl="0"/>
            <a:endParaRPr lang="en-GB"/>
          </a:p>
        </p:txBody>
      </p:sp>
      <p:sp>
        <p:nvSpPr>
          <p:cNvPr id="4" name="Slide Number Placeholder 3">
            <a:extLst>
              <a:ext uri="{FF2B5EF4-FFF2-40B4-BE49-F238E27FC236}">
                <a16:creationId xmlns:a16="http://schemas.microsoft.com/office/drawing/2014/main" id="{4EAC7A38-ED32-4D64-A6F8-9E3ADD0F96D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0A66A4-0A35-41D4-AF53-F4B532371FF5}"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3A9225-3D1D-40A1-825F-10B6257360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02A69F-860B-45E1-9954-E15338C9365C}"/>
              </a:ext>
            </a:extLst>
          </p:cNvPr>
          <p:cNvSpPr txBox="1">
            <a:spLocks noGrp="1"/>
          </p:cNvSpPr>
          <p:nvPr>
            <p:ph type="body" sz="quarter" idx="1"/>
          </p:nvPr>
        </p:nvSpPr>
        <p:spPr/>
        <p:txBody>
          <a:bodyPr/>
          <a:lstStyle/>
          <a:p>
            <a:pPr lvl="0"/>
            <a:r>
              <a:rPr lang="en-GB"/>
              <a:t>Summary</a:t>
            </a:r>
          </a:p>
          <a:p>
            <a:pPr lvl="0"/>
            <a:endParaRPr lang="en-GB"/>
          </a:p>
          <a:p>
            <a:pPr lvl="0"/>
            <a:r>
              <a:rPr lang="en-GB"/>
              <a:t>Whole paragraph is condensed here – using own words. Nothing of my own has been added.</a:t>
            </a:r>
          </a:p>
        </p:txBody>
      </p:sp>
      <p:sp>
        <p:nvSpPr>
          <p:cNvPr id="4" name="Slide Number Placeholder 3">
            <a:extLst>
              <a:ext uri="{FF2B5EF4-FFF2-40B4-BE49-F238E27FC236}">
                <a16:creationId xmlns:a16="http://schemas.microsoft.com/office/drawing/2014/main" id="{2790A8DF-FA3A-4240-B108-9F5E94C8727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9797A9-42DE-4443-95CD-3FC87C81F2EB}"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B6D1BC-5144-4086-A02F-9EFF0B9E3A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D5D2A6-27CC-4A50-A9B4-985CBEF47B5A}"/>
              </a:ext>
            </a:extLst>
          </p:cNvPr>
          <p:cNvSpPr txBox="1">
            <a:spLocks noGrp="1"/>
          </p:cNvSpPr>
          <p:nvPr>
            <p:ph type="body" sz="quarter" idx="1"/>
          </p:nvPr>
        </p:nvSpPr>
        <p:spPr/>
        <p:txBody>
          <a:bodyPr/>
          <a:lstStyle/>
          <a:p>
            <a:pPr lvl="0"/>
            <a:r>
              <a:rPr lang="en-GB"/>
              <a:t>Focus on how to decide whether you are going to quote or paraphrase</a:t>
            </a:r>
          </a:p>
        </p:txBody>
      </p:sp>
      <p:sp>
        <p:nvSpPr>
          <p:cNvPr id="4" name="Slide Number Placeholder 3">
            <a:extLst>
              <a:ext uri="{FF2B5EF4-FFF2-40B4-BE49-F238E27FC236}">
                <a16:creationId xmlns:a16="http://schemas.microsoft.com/office/drawing/2014/main" id="{739BABA6-A911-4D34-BC8F-1148046FD58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BD2622-F605-495A-BD1F-2343C598E2BD}"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9E5635-DF56-4C3C-A10E-8615A0C0BE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B28ED6-2944-49A1-97CD-906F56717EAF}"/>
              </a:ext>
            </a:extLst>
          </p:cNvPr>
          <p:cNvSpPr txBox="1">
            <a:spLocks noGrp="1"/>
          </p:cNvSpPr>
          <p:nvPr>
            <p:ph type="body" sz="quarter" idx="1"/>
          </p:nvPr>
        </p:nvSpPr>
        <p:spPr/>
        <p:txBody>
          <a:bodyPr/>
          <a:lstStyle/>
          <a:p>
            <a:pPr lvl="0"/>
            <a:r>
              <a:rPr lang="en-GB"/>
              <a:t>Dump this – it’s not relevant to the essay you are writing</a:t>
            </a:r>
          </a:p>
        </p:txBody>
      </p:sp>
      <p:sp>
        <p:nvSpPr>
          <p:cNvPr id="4" name="Slide Number Placeholder 3">
            <a:extLst>
              <a:ext uri="{FF2B5EF4-FFF2-40B4-BE49-F238E27FC236}">
                <a16:creationId xmlns:a16="http://schemas.microsoft.com/office/drawing/2014/main" id="{AB1CFB5F-94AC-423A-A5F2-B56D23BB6C8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965474E-9288-4369-874D-5230D03AA39E}"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82C82B-2BA2-47B3-90BC-74F6E01FA9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85157E-11E5-4F34-AE1B-FE5CE61DAD6C}"/>
              </a:ext>
            </a:extLst>
          </p:cNvPr>
          <p:cNvSpPr txBox="1">
            <a:spLocks noGrp="1"/>
          </p:cNvSpPr>
          <p:nvPr>
            <p:ph type="body" sz="quarter" idx="1"/>
          </p:nvPr>
        </p:nvSpPr>
        <p:spPr/>
        <p:txBody>
          <a:bodyPr/>
          <a:lstStyle/>
          <a:p>
            <a:pPr lvl="0"/>
            <a:r>
              <a:rPr lang="en-GB"/>
              <a:t>If yes, paraphrase – best to paraphrase if you can do so and retain the impact of the original</a:t>
            </a:r>
          </a:p>
        </p:txBody>
      </p:sp>
      <p:sp>
        <p:nvSpPr>
          <p:cNvPr id="4" name="Slide Number Placeholder 3">
            <a:extLst>
              <a:ext uri="{FF2B5EF4-FFF2-40B4-BE49-F238E27FC236}">
                <a16:creationId xmlns:a16="http://schemas.microsoft.com/office/drawing/2014/main" id="{9AFDADC7-55B7-496D-B487-D20A87D84EE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4189966-6B32-490B-B480-E9F53AD0C0DD}"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854B04-0C8A-43E2-AF7E-9718065F9B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7A2071-EC0D-4FAF-8979-9D7901555C72}"/>
              </a:ext>
            </a:extLst>
          </p:cNvPr>
          <p:cNvSpPr txBox="1">
            <a:spLocks noGrp="1"/>
          </p:cNvSpPr>
          <p:nvPr>
            <p:ph type="body" sz="quarter" idx="1"/>
          </p:nvPr>
        </p:nvSpPr>
        <p:spPr/>
        <p:txBody>
          <a:bodyPr/>
          <a:lstStyle/>
          <a:p>
            <a:pPr lvl="0"/>
            <a:r>
              <a:rPr lang="en-GB"/>
              <a:t>Quote it, as long as it’s relevant</a:t>
            </a:r>
          </a:p>
        </p:txBody>
      </p:sp>
      <p:sp>
        <p:nvSpPr>
          <p:cNvPr id="4" name="Slide Number Placeholder 3">
            <a:extLst>
              <a:ext uri="{FF2B5EF4-FFF2-40B4-BE49-F238E27FC236}">
                <a16:creationId xmlns:a16="http://schemas.microsoft.com/office/drawing/2014/main" id="{19B3C62C-B7E3-4A58-852A-64DACDA06EF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AE6F0D9-29A4-49EA-9B7A-BE07CBB0D3CE}"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10407B-5E2A-42D8-B419-4DB6DEAF6B00}"/>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1CCFBC9-5D23-440A-AAD5-BE088A0A103F}"/>
              </a:ext>
            </a:extLst>
          </p:cNvPr>
          <p:cNvSpPr txBox="1">
            <a:spLocks noGrp="1"/>
          </p:cNvSpPr>
          <p:nvPr>
            <p:ph type="body" sz="quarter" idx="1"/>
          </p:nvPr>
        </p:nvSpPr>
        <p:spPr/>
        <p:txBody>
          <a:bodyPr/>
          <a:lstStyle/>
          <a:p>
            <a:pPr lvl="0"/>
            <a:r>
              <a:rPr lang="en-GB" dirty="0"/>
              <a:t>Quote – defining key terms (</a:t>
            </a:r>
            <a:r>
              <a:rPr lang="en-GB" dirty="0" err="1"/>
              <a:t>ie</a:t>
            </a:r>
            <a:r>
              <a:rPr lang="en-GB" dirty="0"/>
              <a:t> definition of teamwork in an essay on teamwork) – key time to use quotations. Once again, don’t just use it for the sake of it then move on – focus on the language, discuss it, pick it apart</a:t>
            </a:r>
          </a:p>
          <a:p>
            <a:pPr lvl="0"/>
            <a:endParaRPr lang="en-GB" dirty="0"/>
          </a:p>
        </p:txBody>
      </p:sp>
      <p:sp>
        <p:nvSpPr>
          <p:cNvPr id="4" name="Slide Number Placeholder 3">
            <a:extLst>
              <a:ext uri="{FF2B5EF4-FFF2-40B4-BE49-F238E27FC236}">
                <a16:creationId xmlns:a16="http://schemas.microsoft.com/office/drawing/2014/main" id="{CC649F0A-C9D2-4A6F-A33C-D256D3D873B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CAAA182-1005-4324-B9E8-C91ABFF32678}"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020BA-1F3B-4133-B140-E22060485D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DFFAE3-4078-406C-BF91-C3E2390AC5D5}"/>
              </a:ext>
            </a:extLst>
          </p:cNvPr>
          <p:cNvSpPr txBox="1">
            <a:spLocks noGrp="1"/>
          </p:cNvSpPr>
          <p:nvPr>
            <p:ph type="body" sz="quarter" idx="1"/>
          </p:nvPr>
        </p:nvSpPr>
        <p:spPr/>
        <p:txBody>
          <a:bodyPr/>
          <a:lstStyle/>
          <a:p>
            <a:pPr lvl="0"/>
            <a:r>
              <a:rPr lang="en-GB" sz="1600"/>
              <a:t>Quote</a:t>
            </a:r>
          </a:p>
        </p:txBody>
      </p:sp>
      <p:sp>
        <p:nvSpPr>
          <p:cNvPr id="4" name="Slide Number Placeholder 3">
            <a:extLst>
              <a:ext uri="{FF2B5EF4-FFF2-40B4-BE49-F238E27FC236}">
                <a16:creationId xmlns:a16="http://schemas.microsoft.com/office/drawing/2014/main" id="{C5C3F7B1-37E7-4B34-B17F-304833F3CA0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F322540-0689-4B41-BFCE-0DC16EF56202}"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404F65-8332-4B9C-AF22-03E9B04FDB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FD537D-DCD9-497D-9F75-02A6C1161F5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14F0C03-C333-4FAA-B2EA-AD293DE40B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D99B38-3594-449C-BE3F-F64D2B16C311}"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4D9850-58E9-4814-8FD7-5C0EF1D9447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D736BD3-68AF-46E5-A273-A911CA941215}"/>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77C57ACC-A3CC-4AE9-BA9C-5C74D667060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DF7CD7D-9340-43B9-8962-3FF140581FD5}"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F497AD-C081-4465-BEE5-0418C3A9B03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310B5B6-6A7C-42E2-A703-667CA6C49C5A}"/>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821BEC13-FF13-4E0B-94B1-D3DB0538B02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C5158CF-EDBD-40FD-98FD-F6B8A5277C66}"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DAEF24-DD37-49F4-99D2-B146C059B5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5DB7C8-42FB-452A-AAD3-BDA084D0A24C}"/>
              </a:ext>
            </a:extLst>
          </p:cNvPr>
          <p:cNvSpPr txBox="1">
            <a:spLocks noGrp="1"/>
          </p:cNvSpPr>
          <p:nvPr>
            <p:ph type="body" sz="quarter" idx="1"/>
          </p:nvPr>
        </p:nvSpPr>
        <p:spPr/>
        <p:txBody>
          <a:bodyPr/>
          <a:lstStyle/>
          <a:p>
            <a:pPr lvl="0"/>
            <a:r>
              <a:rPr lang="en-GB"/>
              <a:t>Sum up quoting</a:t>
            </a:r>
          </a:p>
        </p:txBody>
      </p:sp>
      <p:sp>
        <p:nvSpPr>
          <p:cNvPr id="4" name="Slide Number Placeholder 3">
            <a:extLst>
              <a:ext uri="{FF2B5EF4-FFF2-40B4-BE49-F238E27FC236}">
                <a16:creationId xmlns:a16="http://schemas.microsoft.com/office/drawing/2014/main" id="{1761BC9E-4CBC-4E09-BEBC-AFEAE25AA3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83AAF9-AF7A-4ADE-82EE-E035FA002E28}" type="slidenum">
              <a:t>16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F2D1D2-1D19-4F57-B721-5A5A495D5DF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2DD8A83-52BB-47A8-B815-0E7C0E37CACB}"/>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066BFD0A-2136-40C7-B7D2-DDBC87AC5C1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E743B57-2DF0-4A57-94B4-174FD2A9F72E}"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3B86AC-3D92-403E-8E1A-AA19C6ECBB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F831E0-4323-4F77-8C7F-A2F0DE156BC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A378F82-8F5B-4CB2-B243-420D7DC0397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9AA102-D80A-4A74-A348-C033A700DBBD}" type="slidenum">
              <a:t>18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F2D97F-6643-41E5-AB80-C059DB0FE9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084A1C-EBDB-44F7-932B-CC77160F0A4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F4DD18D-E3B7-495C-92BF-FD79A61D143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8B1C24-DDC6-44B1-BCD3-D51321A1920D}" type="slidenum">
              <a:t>19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F36AEF-F52D-41E0-9946-C859AA7C96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8385928-0877-4042-AF9C-1A3EB29FC5FE}"/>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771C46D1-DD4A-4D86-910F-42311D30DE0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DF4A485-2BA5-4D6D-91B0-DE76464991F7}" type="slidenum">
              <a:t>22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4BBA8C-E413-4422-B867-7221D3FF427F}"/>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8DBD6F7-B274-48C0-8DFB-FF83854EABE9}"/>
              </a:ext>
            </a:extLst>
          </p:cNvPr>
          <p:cNvSpPr txBox="1">
            <a:spLocks noGrp="1"/>
          </p:cNvSpPr>
          <p:nvPr>
            <p:ph type="body" sz="quarter" idx="1"/>
          </p:nvPr>
        </p:nvSpPr>
        <p:spPr/>
        <p:txBody>
          <a:bodyPr/>
          <a:lstStyle/>
          <a:p>
            <a:pPr lvl="0"/>
            <a:endParaRPr lang="en-GB" dirty="0"/>
          </a:p>
        </p:txBody>
      </p:sp>
      <p:sp>
        <p:nvSpPr>
          <p:cNvPr id="4" name="Slide Number Placeholder 3">
            <a:extLst>
              <a:ext uri="{FF2B5EF4-FFF2-40B4-BE49-F238E27FC236}">
                <a16:creationId xmlns:a16="http://schemas.microsoft.com/office/drawing/2014/main" id="{F96B671C-5854-4C7E-BB19-1471AAE7ECB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AE4D38-AA9D-46C5-8EF3-D1187BD0220B}" type="slidenum">
              <a:t>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9266B4-79AA-402B-BB6B-625C61F376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88D21D-7652-4FCF-BEBE-D37894858866}"/>
              </a:ext>
            </a:extLst>
          </p:cNvPr>
          <p:cNvSpPr txBox="1">
            <a:spLocks noGrp="1"/>
          </p:cNvSpPr>
          <p:nvPr>
            <p:ph type="body" sz="quarter" idx="1"/>
          </p:nvPr>
        </p:nvSpPr>
        <p:spPr/>
        <p:txBody>
          <a:bodyPr/>
          <a:lstStyle/>
          <a:p>
            <a:pPr lvl="0"/>
            <a:r>
              <a:rPr lang="en-GB"/>
              <a:t>Find synonyms but check the word in a dictionary to be sure</a:t>
            </a:r>
          </a:p>
        </p:txBody>
      </p:sp>
      <p:sp>
        <p:nvSpPr>
          <p:cNvPr id="4" name="Slide Number Placeholder 3">
            <a:extLst>
              <a:ext uri="{FF2B5EF4-FFF2-40B4-BE49-F238E27FC236}">
                <a16:creationId xmlns:a16="http://schemas.microsoft.com/office/drawing/2014/main" id="{A121BA83-DAF2-428B-A9E6-E446929C63D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3BB174E-7732-4EFB-B324-D60AE82610E3}" type="slidenum">
              <a:t>26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5AF431-851B-4561-8E6C-867C9700DE3B}"/>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E700A36-C8C6-46A0-99CA-431A9E809E4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5625961-9ABF-4B24-96CE-CEA27F63B8A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6F57BD-6614-436B-AF9F-4BA4CCF677CE}" type="slidenum">
              <a:t>27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5CEDEF-CEF2-420D-867B-9ABF1F0823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559669-4C78-4160-9F7E-88F02DDAEFB7}"/>
              </a:ext>
            </a:extLst>
          </p:cNvPr>
          <p:cNvSpPr txBox="1">
            <a:spLocks noGrp="1"/>
          </p:cNvSpPr>
          <p:nvPr>
            <p:ph type="body" sz="quarter" idx="1"/>
          </p:nvPr>
        </p:nvSpPr>
        <p:spPr/>
        <p:txBody>
          <a:bodyPr/>
          <a:lstStyle/>
          <a:p>
            <a:pPr lvl="0"/>
            <a:r>
              <a:rPr lang="en-GB"/>
              <a:t>It is important to point out that often students will change a few words in a sentence and believe it is sufficiently paraphrased, however, this can still be considered plagiarism. A combination of using synonyms, changing sentence structure, and word class should be used. They should remember to cite the quote as the idea still belongs to the original author, even if the words have changed.</a:t>
            </a:r>
          </a:p>
        </p:txBody>
      </p:sp>
      <p:sp>
        <p:nvSpPr>
          <p:cNvPr id="4" name="Slide Number Placeholder 3">
            <a:extLst>
              <a:ext uri="{FF2B5EF4-FFF2-40B4-BE49-F238E27FC236}">
                <a16:creationId xmlns:a16="http://schemas.microsoft.com/office/drawing/2014/main" id="{CE308899-8B39-4E51-B762-7ABEC100308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38E2ACA-C5DB-4D0A-B041-CE0086FBEE8F}" type="slidenum">
              <a:t>29</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2D2807C1-336C-4D31-9F1F-CB694FB8C6DA}"/>
              </a:ext>
            </a:extLst>
          </p:cNvPr>
          <p:cNvSpPr/>
          <p:nvPr/>
        </p:nvSpPr>
        <p:spPr>
          <a:xfrm>
            <a:off x="0" y="0"/>
            <a:ext cx="12191996" cy="4572000"/>
          </a:xfrm>
          <a:prstGeom prst="rect">
            <a:avLst/>
          </a:prstGeom>
          <a:solidFill>
            <a:srgbClr val="9CBEB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A34BAD0A-4B19-4B13-BB22-184ED450847A}"/>
              </a:ext>
            </a:extLst>
          </p:cNvPr>
          <p:cNvSpPr txBox="1">
            <a:spLocks noGrp="1"/>
          </p:cNvSpPr>
          <p:nvPr>
            <p:ph type="ctrTitle"/>
          </p:nvPr>
        </p:nvSpPr>
        <p:spPr>
          <a:xfrm>
            <a:off x="457200" y="4960135"/>
            <a:ext cx="7772400" cy="1463040"/>
          </a:xfrm>
        </p:spPr>
        <p:txBody>
          <a:bodyPr/>
          <a:lstStyle>
            <a:lvl1pPr algn="r">
              <a:defRPr spc="200"/>
            </a:lvl1pPr>
          </a:lstStyle>
          <a:p>
            <a:pPr lvl="0"/>
            <a:r>
              <a:rPr lang="en-US"/>
              <a:t>Click to edit Master title style</a:t>
            </a:r>
          </a:p>
        </p:txBody>
      </p:sp>
      <p:sp>
        <p:nvSpPr>
          <p:cNvPr id="4" name="Subtitle 2">
            <a:extLst>
              <a:ext uri="{FF2B5EF4-FFF2-40B4-BE49-F238E27FC236}">
                <a16:creationId xmlns:a16="http://schemas.microsoft.com/office/drawing/2014/main" id="{4DC43C1B-A40A-43BD-971D-5B0651198C8A}"/>
              </a:ext>
            </a:extLst>
          </p:cNvPr>
          <p:cNvSpPr txBox="1">
            <a:spLocks noGrp="1"/>
          </p:cNvSpPr>
          <p:nvPr>
            <p:ph type="subTitle" idx="1"/>
          </p:nvPr>
        </p:nvSpPr>
        <p:spPr>
          <a:xfrm>
            <a:off x="8610603" y="4960135"/>
            <a:ext cx="3200400" cy="1463040"/>
          </a:xfrm>
        </p:spPr>
        <p:txBody>
          <a:bodyPr lIns="91440" rIns="91440" anchor="ctr"/>
          <a:lstStyle>
            <a:lvl1pPr marL="0" indent="0">
              <a:lnSpc>
                <a:spcPct val="100000"/>
              </a:lnSpc>
              <a:spcBef>
                <a:spcPts val="0"/>
              </a:spcBef>
              <a:buNone/>
              <a:defRPr sz="1800">
                <a:solidFill>
                  <a:srgbClr val="474233"/>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877474B9-AA43-4C86-B28B-3A1DB40A826E}"/>
              </a:ext>
            </a:extLst>
          </p:cNvPr>
          <p:cNvSpPr txBox="1">
            <a:spLocks noGrp="1"/>
          </p:cNvSpPr>
          <p:nvPr>
            <p:ph type="dt" sz="half" idx="7"/>
          </p:nvPr>
        </p:nvSpPr>
        <p:spPr/>
        <p:txBody>
          <a:bodyPr/>
          <a:lstStyle>
            <a:lvl1pPr>
              <a:defRPr/>
            </a:lvl1pPr>
          </a:lstStyle>
          <a:p>
            <a:pPr lvl="0"/>
            <a:fld id="{4D533075-5BCA-4F6E-9BFA-73D3238F6B18}" type="datetime1">
              <a:rPr lang="en-US"/>
              <a:pPr lvl="0"/>
              <a:t>10/29/2020</a:t>
            </a:fld>
            <a:endParaRPr lang="en-US"/>
          </a:p>
        </p:txBody>
      </p:sp>
      <p:sp>
        <p:nvSpPr>
          <p:cNvPr id="6" name="Footer Placeholder 4">
            <a:extLst>
              <a:ext uri="{FF2B5EF4-FFF2-40B4-BE49-F238E27FC236}">
                <a16:creationId xmlns:a16="http://schemas.microsoft.com/office/drawing/2014/main" id="{8700643F-BD0B-4BE9-B4A7-3B1066428DA2}"/>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2BCFBE3-B544-4EFD-A13B-4EA35A3D1927}"/>
              </a:ext>
            </a:extLst>
          </p:cNvPr>
          <p:cNvSpPr txBox="1">
            <a:spLocks noGrp="1"/>
          </p:cNvSpPr>
          <p:nvPr>
            <p:ph type="sldNum" sz="quarter" idx="8"/>
          </p:nvPr>
        </p:nvSpPr>
        <p:spPr/>
        <p:txBody>
          <a:bodyPr/>
          <a:lstStyle>
            <a:lvl1pPr>
              <a:defRPr/>
            </a:lvl1pPr>
          </a:lstStyle>
          <a:p>
            <a:pPr lvl="0"/>
            <a:fld id="{F3469CA1-D38A-40AD-BD46-9A0363747579}" type="slidenum">
              <a:t>‹#›</a:t>
            </a:fld>
            <a:endParaRPr lang="en-US"/>
          </a:p>
        </p:txBody>
      </p:sp>
      <p:cxnSp>
        <p:nvCxnSpPr>
          <p:cNvPr id="8" name="Straight Connector 7">
            <a:extLst>
              <a:ext uri="{FF2B5EF4-FFF2-40B4-BE49-F238E27FC236}">
                <a16:creationId xmlns:a16="http://schemas.microsoft.com/office/drawing/2014/main" id="{2878DB63-9667-4889-83D4-32AB4E7A1EFD}"/>
              </a:ext>
            </a:extLst>
          </p:cNvPr>
          <p:cNvCxnSpPr/>
          <p:nvPr/>
        </p:nvCxnSpPr>
        <p:spPr>
          <a:xfrm flipV="1">
            <a:off x="8386840" y="5264109"/>
            <a:ext cx="0" cy="914400"/>
          </a:xfrm>
          <a:prstGeom prst="straightConnector1">
            <a:avLst/>
          </a:prstGeom>
          <a:noFill/>
          <a:ln w="19046" cap="flat">
            <a:solidFill>
              <a:srgbClr val="9CBEBD"/>
            </a:solidFill>
            <a:prstDash val="solid"/>
            <a:miter/>
          </a:ln>
        </p:spPr>
      </p:cxnSp>
    </p:spTree>
    <p:extLst>
      <p:ext uri="{BB962C8B-B14F-4D97-AF65-F5344CB8AC3E}">
        <p14:creationId xmlns:p14="http://schemas.microsoft.com/office/powerpoint/2010/main" val="67837055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DA261-BC0D-4DA3-ACF4-FB71AE589A0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70535D0-2DF2-4E9F-B39C-C7B367FDCCE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09606C-8F02-4259-9920-A6E202324A15}"/>
              </a:ext>
            </a:extLst>
          </p:cNvPr>
          <p:cNvSpPr txBox="1">
            <a:spLocks noGrp="1"/>
          </p:cNvSpPr>
          <p:nvPr>
            <p:ph type="dt" sz="half" idx="7"/>
          </p:nvPr>
        </p:nvSpPr>
        <p:spPr/>
        <p:txBody>
          <a:bodyPr/>
          <a:lstStyle>
            <a:lvl1pPr>
              <a:defRPr/>
            </a:lvl1pPr>
          </a:lstStyle>
          <a:p>
            <a:pPr lvl="0"/>
            <a:fld id="{ED2FBD5E-2156-4932-A603-7F11633E8838}" type="datetime1">
              <a:rPr lang="en-US"/>
              <a:pPr lvl="0"/>
              <a:t>10/29/2020</a:t>
            </a:fld>
            <a:endParaRPr lang="en-US"/>
          </a:p>
        </p:txBody>
      </p:sp>
      <p:sp>
        <p:nvSpPr>
          <p:cNvPr id="5" name="Footer Placeholder 4">
            <a:extLst>
              <a:ext uri="{FF2B5EF4-FFF2-40B4-BE49-F238E27FC236}">
                <a16:creationId xmlns:a16="http://schemas.microsoft.com/office/drawing/2014/main" id="{B901704C-73C5-46E0-AA96-3A71AD7A597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E381A43-13DD-4DF1-804B-3112F0B00526}"/>
              </a:ext>
            </a:extLst>
          </p:cNvPr>
          <p:cNvSpPr txBox="1">
            <a:spLocks noGrp="1"/>
          </p:cNvSpPr>
          <p:nvPr>
            <p:ph type="sldNum" sz="quarter" idx="8"/>
          </p:nvPr>
        </p:nvSpPr>
        <p:spPr/>
        <p:txBody>
          <a:bodyPr/>
          <a:lstStyle>
            <a:lvl1pPr>
              <a:defRPr/>
            </a:lvl1pPr>
          </a:lstStyle>
          <a:p>
            <a:pPr lvl="0"/>
            <a:fld id="{75CB6724-0FC9-4601-A2D5-5AD5DA1E6919}" type="slidenum">
              <a:t>‹#›</a:t>
            </a:fld>
            <a:endParaRPr lang="en-US"/>
          </a:p>
        </p:txBody>
      </p:sp>
    </p:spTree>
    <p:extLst>
      <p:ext uri="{BB962C8B-B14F-4D97-AF65-F5344CB8AC3E}">
        <p14:creationId xmlns:p14="http://schemas.microsoft.com/office/powerpoint/2010/main" val="37471076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97ADC18D-5E1B-4BB3-946C-70C1F376C942}"/>
              </a:ext>
            </a:extLst>
          </p:cNvPr>
          <p:cNvSpPr/>
          <p:nvPr/>
        </p:nvSpPr>
        <p:spPr>
          <a:xfrm>
            <a:off x="0" y="0"/>
            <a:ext cx="12191996" cy="4572000"/>
          </a:xfrm>
          <a:prstGeom prst="rect">
            <a:avLst/>
          </a:prstGeom>
          <a:solidFill>
            <a:srgbClr val="D2CB6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CE69D418-D3F3-41E6-873F-75FB6BA2C0FD}"/>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4" name="Text Placeholder 2">
            <a:extLst>
              <a:ext uri="{FF2B5EF4-FFF2-40B4-BE49-F238E27FC236}">
                <a16:creationId xmlns:a16="http://schemas.microsoft.com/office/drawing/2014/main" id="{EFBC8229-0778-4E87-A80F-4AC876657CD9}"/>
              </a:ext>
            </a:extLst>
          </p:cNvPr>
          <p:cNvSpPr txBox="1">
            <a:spLocks noGrp="1"/>
          </p:cNvSpPr>
          <p:nvPr>
            <p:ph type="body" idx="1"/>
          </p:nvPr>
        </p:nvSpPr>
        <p:spPr>
          <a:xfrm>
            <a:off x="8610603" y="4960135"/>
            <a:ext cx="3200400" cy="1463040"/>
          </a:xfrm>
        </p:spPr>
        <p:txBody>
          <a:bodyPr lIns="91440" rIns="91440" anchor="ctr"/>
          <a:lstStyle>
            <a:lvl1pPr marL="0" indent="0">
              <a:lnSpc>
                <a:spcPct val="100000"/>
              </a:lnSpc>
              <a:spcBef>
                <a:spcPts val="0"/>
              </a:spcBef>
              <a:buNone/>
              <a:defRPr sz="1800">
                <a:solidFill>
                  <a:srgbClr val="474233"/>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F97F1E9D-E247-4A38-9A0E-CEA1B690EBA1}"/>
              </a:ext>
            </a:extLst>
          </p:cNvPr>
          <p:cNvSpPr txBox="1">
            <a:spLocks noGrp="1"/>
          </p:cNvSpPr>
          <p:nvPr>
            <p:ph type="dt" sz="half" idx="7"/>
          </p:nvPr>
        </p:nvSpPr>
        <p:spPr/>
        <p:txBody>
          <a:bodyPr/>
          <a:lstStyle>
            <a:lvl1pPr>
              <a:defRPr/>
            </a:lvl1pPr>
          </a:lstStyle>
          <a:p>
            <a:pPr lvl="0"/>
            <a:fld id="{B10CE32E-D7AE-4C9F-A85B-BCF947D7A1AA}" type="datetime1">
              <a:rPr lang="en-US"/>
              <a:pPr lvl="0"/>
              <a:t>10/29/2020</a:t>
            </a:fld>
            <a:endParaRPr lang="en-US"/>
          </a:p>
        </p:txBody>
      </p:sp>
      <p:sp>
        <p:nvSpPr>
          <p:cNvPr id="6" name="Footer Placeholder 4">
            <a:extLst>
              <a:ext uri="{FF2B5EF4-FFF2-40B4-BE49-F238E27FC236}">
                <a16:creationId xmlns:a16="http://schemas.microsoft.com/office/drawing/2014/main" id="{E90BD5AD-E9C1-4894-9ADF-FD287FB2F480}"/>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9B27D497-BCD1-4E90-BE2F-706D89FB3984}"/>
              </a:ext>
            </a:extLst>
          </p:cNvPr>
          <p:cNvSpPr txBox="1">
            <a:spLocks noGrp="1"/>
          </p:cNvSpPr>
          <p:nvPr>
            <p:ph type="sldNum" sz="quarter" idx="8"/>
          </p:nvPr>
        </p:nvSpPr>
        <p:spPr/>
        <p:txBody>
          <a:bodyPr/>
          <a:lstStyle>
            <a:lvl1pPr>
              <a:defRPr/>
            </a:lvl1pPr>
          </a:lstStyle>
          <a:p>
            <a:pPr lvl="0"/>
            <a:fld id="{96E2E7C5-6BC6-4D88-9261-238982FE9A55}" type="slidenum">
              <a:t>‹#›</a:t>
            </a:fld>
            <a:endParaRPr lang="en-US"/>
          </a:p>
        </p:txBody>
      </p:sp>
      <p:cxnSp>
        <p:nvCxnSpPr>
          <p:cNvPr id="8" name="Straight Connector 7">
            <a:extLst>
              <a:ext uri="{FF2B5EF4-FFF2-40B4-BE49-F238E27FC236}">
                <a16:creationId xmlns:a16="http://schemas.microsoft.com/office/drawing/2014/main" id="{F2FA27ED-0E12-4B2F-92B3-D5B5A54D6DF3}"/>
              </a:ext>
            </a:extLst>
          </p:cNvPr>
          <p:cNvCxnSpPr/>
          <p:nvPr/>
        </p:nvCxnSpPr>
        <p:spPr>
          <a:xfrm flipV="1">
            <a:off x="8386840" y="5264109"/>
            <a:ext cx="0" cy="914400"/>
          </a:xfrm>
          <a:prstGeom prst="straightConnector1">
            <a:avLst/>
          </a:prstGeom>
          <a:noFill/>
          <a:ln w="19046" cap="flat">
            <a:solidFill>
              <a:srgbClr val="D2CB6C"/>
            </a:solidFill>
            <a:prstDash val="solid"/>
            <a:miter/>
          </a:ln>
        </p:spPr>
      </p:cxnSp>
    </p:spTree>
    <p:extLst>
      <p:ext uri="{BB962C8B-B14F-4D97-AF65-F5344CB8AC3E}">
        <p14:creationId xmlns:p14="http://schemas.microsoft.com/office/powerpoint/2010/main" val="1546606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ECD3C-AF82-41A9-B8BD-A12D333F5E5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B248050-8462-45C0-9EF5-4D51694A4A56}"/>
              </a:ext>
            </a:extLst>
          </p:cNvPr>
          <p:cNvSpPr txBox="1">
            <a:spLocks noGrp="1"/>
          </p:cNvSpPr>
          <p:nvPr>
            <p:ph idx="1"/>
          </p:nvPr>
        </p:nvSpPr>
        <p:spPr>
          <a:xfrm>
            <a:off x="1024128"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9328910-CABF-4DD6-BBF9-013126186E26}"/>
              </a:ext>
            </a:extLst>
          </p:cNvPr>
          <p:cNvSpPr txBox="1">
            <a:spLocks noGrp="1"/>
          </p:cNvSpPr>
          <p:nvPr>
            <p:ph idx="2"/>
          </p:nvPr>
        </p:nvSpPr>
        <p:spPr>
          <a:xfrm>
            <a:off x="5989320"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CE40AF-C208-4A54-98EF-518EBDCA7CCF}"/>
              </a:ext>
            </a:extLst>
          </p:cNvPr>
          <p:cNvSpPr txBox="1">
            <a:spLocks noGrp="1"/>
          </p:cNvSpPr>
          <p:nvPr>
            <p:ph type="dt" sz="half" idx="7"/>
          </p:nvPr>
        </p:nvSpPr>
        <p:spPr/>
        <p:txBody>
          <a:bodyPr/>
          <a:lstStyle>
            <a:lvl1pPr>
              <a:defRPr/>
            </a:lvl1pPr>
          </a:lstStyle>
          <a:p>
            <a:pPr lvl="0"/>
            <a:fld id="{A0FD3D5D-96F2-454A-B81F-34F548B3BA17}" type="datetime1">
              <a:rPr lang="en-US"/>
              <a:pPr lvl="0"/>
              <a:t>10/29/2020</a:t>
            </a:fld>
            <a:endParaRPr lang="en-US"/>
          </a:p>
        </p:txBody>
      </p:sp>
      <p:sp>
        <p:nvSpPr>
          <p:cNvPr id="6" name="Footer Placeholder 5">
            <a:extLst>
              <a:ext uri="{FF2B5EF4-FFF2-40B4-BE49-F238E27FC236}">
                <a16:creationId xmlns:a16="http://schemas.microsoft.com/office/drawing/2014/main" id="{71FBE1E3-EA2F-4A6F-8C87-DE0485C8349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0ADE186-811B-4A7C-AE9D-C75E1E2D9D63}"/>
              </a:ext>
            </a:extLst>
          </p:cNvPr>
          <p:cNvSpPr txBox="1">
            <a:spLocks noGrp="1"/>
          </p:cNvSpPr>
          <p:nvPr>
            <p:ph type="sldNum" sz="quarter" idx="8"/>
          </p:nvPr>
        </p:nvSpPr>
        <p:spPr/>
        <p:txBody>
          <a:bodyPr/>
          <a:lstStyle>
            <a:lvl1pPr>
              <a:defRPr/>
            </a:lvl1pPr>
          </a:lstStyle>
          <a:p>
            <a:pPr lvl="0"/>
            <a:fld id="{E490AFE3-3D61-4C83-84F6-E68401D107AA}" type="slidenum">
              <a:t>‹#›</a:t>
            </a:fld>
            <a:endParaRPr lang="en-US"/>
          </a:p>
        </p:txBody>
      </p:sp>
    </p:spTree>
    <p:extLst>
      <p:ext uri="{BB962C8B-B14F-4D97-AF65-F5344CB8AC3E}">
        <p14:creationId xmlns:p14="http://schemas.microsoft.com/office/powerpoint/2010/main" val="4221269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B6F80356-3881-4B5F-80F7-3722DF1863D3}"/>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56D5079-38C8-4344-9A66-1841F929E6F0}"/>
              </a:ext>
            </a:extLst>
          </p:cNvPr>
          <p:cNvSpPr txBox="1">
            <a:spLocks noGrp="1"/>
          </p:cNvSpPr>
          <p:nvPr>
            <p:ph type="body" idx="1"/>
          </p:nvPr>
        </p:nvSpPr>
        <p:spPr>
          <a:xfrm>
            <a:off x="1024128" y="2179636"/>
            <a:ext cx="4754880" cy="822960"/>
          </a:xfrm>
        </p:spPr>
        <p:txBody>
          <a:bodyPr lIns="137160" rIns="137160" anchor="ctr"/>
          <a:lstStyle>
            <a:lvl1pPr marL="0" indent="0">
              <a:spcBef>
                <a:spcPts val="0"/>
              </a:spcBef>
              <a:spcAft>
                <a:spcPts val="0"/>
              </a:spcAft>
              <a:buNone/>
              <a:defRPr sz="2300">
                <a:solidFill>
                  <a:srgbClr val="689C9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DD426BD5-A09E-43EB-866B-74C61EE4D08D}"/>
              </a:ext>
            </a:extLst>
          </p:cNvPr>
          <p:cNvSpPr txBox="1">
            <a:spLocks noGrp="1"/>
          </p:cNvSpPr>
          <p:nvPr>
            <p:ph idx="2"/>
          </p:nvPr>
        </p:nvSpPr>
        <p:spPr>
          <a:xfrm>
            <a:off x="1024128"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1BA10A5-6D08-4A74-835A-482C91524576}"/>
              </a:ext>
            </a:extLst>
          </p:cNvPr>
          <p:cNvSpPr txBox="1">
            <a:spLocks noGrp="1"/>
          </p:cNvSpPr>
          <p:nvPr>
            <p:ph type="body" idx="3"/>
          </p:nvPr>
        </p:nvSpPr>
        <p:spPr>
          <a:xfrm>
            <a:off x="5989320" y="2179636"/>
            <a:ext cx="4754880" cy="822960"/>
          </a:xfrm>
        </p:spPr>
        <p:txBody>
          <a:bodyPr lIns="137160" rIns="137160" anchor="ctr"/>
          <a:lstStyle>
            <a:lvl1pPr marL="0" indent="0">
              <a:spcBef>
                <a:spcPts val="1800"/>
              </a:spcBef>
              <a:spcAft>
                <a:spcPts val="0"/>
              </a:spcAft>
              <a:buNone/>
              <a:defRPr sz="2300">
                <a:solidFill>
                  <a:srgbClr val="689C9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52BC69E-B182-40E8-8663-A7F3CEA54A21}"/>
              </a:ext>
            </a:extLst>
          </p:cNvPr>
          <p:cNvSpPr txBox="1">
            <a:spLocks noGrp="1"/>
          </p:cNvSpPr>
          <p:nvPr>
            <p:ph idx="4"/>
          </p:nvPr>
        </p:nvSpPr>
        <p:spPr>
          <a:xfrm>
            <a:off x="5989320"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276AEC2-D5B8-4940-8CBE-A8232BC1A67E}"/>
              </a:ext>
            </a:extLst>
          </p:cNvPr>
          <p:cNvSpPr txBox="1">
            <a:spLocks noGrp="1"/>
          </p:cNvSpPr>
          <p:nvPr>
            <p:ph type="dt" sz="half" idx="7"/>
          </p:nvPr>
        </p:nvSpPr>
        <p:spPr/>
        <p:txBody>
          <a:bodyPr/>
          <a:lstStyle>
            <a:lvl1pPr>
              <a:defRPr/>
            </a:lvl1pPr>
          </a:lstStyle>
          <a:p>
            <a:pPr lvl="0"/>
            <a:fld id="{3C169A26-7BB5-4454-BF00-9E8AD4A2484D}" type="datetime1">
              <a:rPr lang="en-US"/>
              <a:pPr lvl="0"/>
              <a:t>10/29/2020</a:t>
            </a:fld>
            <a:endParaRPr lang="en-US"/>
          </a:p>
        </p:txBody>
      </p:sp>
      <p:sp>
        <p:nvSpPr>
          <p:cNvPr id="8" name="Footer Placeholder 7">
            <a:extLst>
              <a:ext uri="{FF2B5EF4-FFF2-40B4-BE49-F238E27FC236}">
                <a16:creationId xmlns:a16="http://schemas.microsoft.com/office/drawing/2014/main" id="{BAFDB73B-1A58-494D-9141-EF0A7D48CB2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E1B8859-4EFB-4DF6-A2FF-4DECF3E39823}"/>
              </a:ext>
            </a:extLst>
          </p:cNvPr>
          <p:cNvSpPr txBox="1">
            <a:spLocks noGrp="1"/>
          </p:cNvSpPr>
          <p:nvPr>
            <p:ph type="sldNum" sz="quarter" idx="8"/>
          </p:nvPr>
        </p:nvSpPr>
        <p:spPr/>
        <p:txBody>
          <a:bodyPr/>
          <a:lstStyle>
            <a:lvl1pPr>
              <a:defRPr/>
            </a:lvl1pPr>
          </a:lstStyle>
          <a:p>
            <a:pPr lvl="0"/>
            <a:fld id="{AFC6F66B-DC11-42C3-8750-70C506A39F8A}" type="slidenum">
              <a:t>‹#›</a:t>
            </a:fld>
            <a:endParaRPr lang="en-US"/>
          </a:p>
        </p:txBody>
      </p:sp>
    </p:spTree>
    <p:extLst>
      <p:ext uri="{BB962C8B-B14F-4D97-AF65-F5344CB8AC3E}">
        <p14:creationId xmlns:p14="http://schemas.microsoft.com/office/powerpoint/2010/main" val="883580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4BC6D-D8E7-4417-BD55-EEE4A9E5DFC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942CA65-6488-47EA-AE7D-B6EE9A5348DD}"/>
              </a:ext>
            </a:extLst>
          </p:cNvPr>
          <p:cNvSpPr txBox="1">
            <a:spLocks noGrp="1"/>
          </p:cNvSpPr>
          <p:nvPr>
            <p:ph type="dt" sz="half" idx="7"/>
          </p:nvPr>
        </p:nvSpPr>
        <p:spPr/>
        <p:txBody>
          <a:bodyPr/>
          <a:lstStyle>
            <a:lvl1pPr>
              <a:defRPr/>
            </a:lvl1pPr>
          </a:lstStyle>
          <a:p>
            <a:pPr lvl="0"/>
            <a:fld id="{984C39C0-D2A8-43AA-8250-0D74D0DB6587}" type="datetime1">
              <a:rPr lang="en-US"/>
              <a:pPr lvl="0"/>
              <a:t>10/29/2020</a:t>
            </a:fld>
            <a:endParaRPr lang="en-US"/>
          </a:p>
        </p:txBody>
      </p:sp>
      <p:sp>
        <p:nvSpPr>
          <p:cNvPr id="4" name="Footer Placeholder 3">
            <a:extLst>
              <a:ext uri="{FF2B5EF4-FFF2-40B4-BE49-F238E27FC236}">
                <a16:creationId xmlns:a16="http://schemas.microsoft.com/office/drawing/2014/main" id="{8A39D0BA-7D0C-4BB5-A6A6-CADDE3EBE7C2}"/>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16CE3E3-2F87-484D-885B-36C167C002D6}"/>
              </a:ext>
            </a:extLst>
          </p:cNvPr>
          <p:cNvSpPr txBox="1">
            <a:spLocks noGrp="1"/>
          </p:cNvSpPr>
          <p:nvPr>
            <p:ph type="sldNum" sz="quarter" idx="8"/>
          </p:nvPr>
        </p:nvSpPr>
        <p:spPr/>
        <p:txBody>
          <a:bodyPr/>
          <a:lstStyle>
            <a:lvl1pPr>
              <a:defRPr/>
            </a:lvl1pPr>
          </a:lstStyle>
          <a:p>
            <a:pPr lvl="0"/>
            <a:fld id="{30611BFE-5254-4701-8ED4-9B55FF459CC3}" type="slidenum">
              <a:t>‹#›</a:t>
            </a:fld>
            <a:endParaRPr lang="en-US"/>
          </a:p>
        </p:txBody>
      </p:sp>
    </p:spTree>
    <p:extLst>
      <p:ext uri="{BB962C8B-B14F-4D97-AF65-F5344CB8AC3E}">
        <p14:creationId xmlns:p14="http://schemas.microsoft.com/office/powerpoint/2010/main" val="1659214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70E240-9D4D-4812-9576-A729064A998C}"/>
              </a:ext>
            </a:extLst>
          </p:cNvPr>
          <p:cNvSpPr txBox="1">
            <a:spLocks noGrp="1"/>
          </p:cNvSpPr>
          <p:nvPr>
            <p:ph type="dt" sz="half" idx="7"/>
          </p:nvPr>
        </p:nvSpPr>
        <p:spPr/>
        <p:txBody>
          <a:bodyPr/>
          <a:lstStyle>
            <a:lvl1pPr>
              <a:defRPr/>
            </a:lvl1pPr>
          </a:lstStyle>
          <a:p>
            <a:pPr lvl="0"/>
            <a:fld id="{F0234EEB-2880-4171-8CB7-A1707988C481}" type="datetime1">
              <a:rPr lang="en-US"/>
              <a:pPr lvl="0"/>
              <a:t>10/29/2020</a:t>
            </a:fld>
            <a:endParaRPr lang="en-US"/>
          </a:p>
        </p:txBody>
      </p:sp>
      <p:sp>
        <p:nvSpPr>
          <p:cNvPr id="3" name="Footer Placeholder 2">
            <a:extLst>
              <a:ext uri="{FF2B5EF4-FFF2-40B4-BE49-F238E27FC236}">
                <a16:creationId xmlns:a16="http://schemas.microsoft.com/office/drawing/2014/main" id="{94445F07-C974-49BB-B85D-D78830EBFA7A}"/>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8DB5D8A-F04A-4CC9-B688-ABDCA24FC383}"/>
              </a:ext>
            </a:extLst>
          </p:cNvPr>
          <p:cNvSpPr txBox="1">
            <a:spLocks noGrp="1"/>
          </p:cNvSpPr>
          <p:nvPr>
            <p:ph type="sldNum" sz="quarter" idx="8"/>
          </p:nvPr>
        </p:nvSpPr>
        <p:spPr/>
        <p:txBody>
          <a:bodyPr/>
          <a:lstStyle>
            <a:lvl1pPr>
              <a:defRPr/>
            </a:lvl1pPr>
          </a:lstStyle>
          <a:p>
            <a:pPr lvl="0"/>
            <a:fld id="{A982AF29-93BE-4CB1-90CD-2EEE084DC1A7}" type="slidenum">
              <a:t>‹#›</a:t>
            </a:fld>
            <a:endParaRPr lang="en-US"/>
          </a:p>
        </p:txBody>
      </p:sp>
    </p:spTree>
    <p:extLst>
      <p:ext uri="{BB962C8B-B14F-4D97-AF65-F5344CB8AC3E}">
        <p14:creationId xmlns:p14="http://schemas.microsoft.com/office/powerpoint/2010/main" val="188484629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AF5F8428-5515-48DE-B5C2-9AEEA1691A65}"/>
              </a:ext>
            </a:extLst>
          </p:cNvPr>
          <p:cNvSpPr txBox="1">
            <a:spLocks noGrp="1"/>
          </p:cNvSpPr>
          <p:nvPr>
            <p:ph type="title"/>
          </p:nvPr>
        </p:nvSpPr>
        <p:spPr>
          <a:xfrm>
            <a:off x="1024128" y="471510"/>
            <a:ext cx="4389120" cy="1737360"/>
          </a:xfrm>
        </p:spPr>
        <p:txBody>
          <a:bodyPr>
            <a:noAutofit/>
          </a:bodyPr>
          <a:lstStyle>
            <a:lvl1pPr>
              <a:defRPr sz="4000"/>
            </a:lvl1pPr>
          </a:lstStyle>
          <a:p>
            <a:pPr lvl="0"/>
            <a:r>
              <a:rPr lang="en-US"/>
              <a:t>Click to edit Master title style</a:t>
            </a:r>
          </a:p>
        </p:txBody>
      </p:sp>
      <p:sp>
        <p:nvSpPr>
          <p:cNvPr id="3" name="Content Placeholder 2">
            <a:extLst>
              <a:ext uri="{FF2B5EF4-FFF2-40B4-BE49-F238E27FC236}">
                <a16:creationId xmlns:a16="http://schemas.microsoft.com/office/drawing/2014/main" id="{F8B7A4DD-67C2-4B7D-80A5-CFFE7BC327C9}"/>
              </a:ext>
            </a:extLst>
          </p:cNvPr>
          <p:cNvSpPr txBox="1">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BF02509-1227-4CE4-A4DF-9842371AD2D7}"/>
              </a:ext>
            </a:extLst>
          </p:cNvPr>
          <p:cNvSpPr txBox="1">
            <a:spLocks noGrp="1"/>
          </p:cNvSpPr>
          <p:nvPr>
            <p:ph type="body" idx="2"/>
          </p:nvPr>
        </p:nvSpPr>
        <p:spPr>
          <a:xfrm>
            <a:off x="1024128" y="2257507"/>
            <a:ext cx="4389120" cy="3762289"/>
          </a:xfrm>
        </p:spPr>
        <p:txBody>
          <a:bodyPr lIns="91440" rIns="91440"/>
          <a:lstStyle>
            <a:lvl1pPr marL="0" indent="0">
              <a:lnSpc>
                <a:spcPct val="108000"/>
              </a:lnSpc>
              <a:spcBef>
                <a:spcPts val="6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4DA4C56-845D-4674-B560-4B31B9C64506}"/>
              </a:ext>
            </a:extLst>
          </p:cNvPr>
          <p:cNvSpPr txBox="1">
            <a:spLocks noGrp="1"/>
          </p:cNvSpPr>
          <p:nvPr>
            <p:ph type="dt" sz="half" idx="7"/>
          </p:nvPr>
        </p:nvSpPr>
        <p:spPr/>
        <p:txBody>
          <a:bodyPr/>
          <a:lstStyle>
            <a:lvl1pPr>
              <a:defRPr/>
            </a:lvl1pPr>
          </a:lstStyle>
          <a:p>
            <a:pPr lvl="0"/>
            <a:fld id="{7990E386-F566-475C-85C0-FB7E152EB9A2}" type="datetime1">
              <a:rPr lang="en-US"/>
              <a:pPr lvl="0"/>
              <a:t>10/29/2020</a:t>
            </a:fld>
            <a:endParaRPr lang="en-US"/>
          </a:p>
        </p:txBody>
      </p:sp>
      <p:sp>
        <p:nvSpPr>
          <p:cNvPr id="6" name="Footer Placeholder 5">
            <a:extLst>
              <a:ext uri="{FF2B5EF4-FFF2-40B4-BE49-F238E27FC236}">
                <a16:creationId xmlns:a16="http://schemas.microsoft.com/office/drawing/2014/main" id="{08DE390B-5CF3-4A6A-A1B9-566E545FD47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FBBE0E6-F272-46B8-8BD2-A8542539CBC1}"/>
              </a:ext>
            </a:extLst>
          </p:cNvPr>
          <p:cNvSpPr txBox="1">
            <a:spLocks noGrp="1"/>
          </p:cNvSpPr>
          <p:nvPr>
            <p:ph type="sldNum" sz="quarter" idx="8"/>
          </p:nvPr>
        </p:nvSpPr>
        <p:spPr/>
        <p:txBody>
          <a:bodyPr/>
          <a:lstStyle>
            <a:lvl1pPr>
              <a:defRPr/>
            </a:lvl1pPr>
          </a:lstStyle>
          <a:p>
            <a:pPr lvl="0"/>
            <a:fld id="{0644865E-1F2F-42C8-8037-6111603E2EC4}" type="slidenum">
              <a:t>‹#›</a:t>
            </a:fld>
            <a:endParaRPr lang="en-US"/>
          </a:p>
        </p:txBody>
      </p:sp>
    </p:spTree>
    <p:extLst>
      <p:ext uri="{BB962C8B-B14F-4D97-AF65-F5344CB8AC3E}">
        <p14:creationId xmlns:p14="http://schemas.microsoft.com/office/powerpoint/2010/main" val="1339137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FCF69-7415-42EB-B35F-8E33EE1D0F2C}"/>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3" name="Picture Placeholder 2">
            <a:extLst>
              <a:ext uri="{FF2B5EF4-FFF2-40B4-BE49-F238E27FC236}">
                <a16:creationId xmlns:a16="http://schemas.microsoft.com/office/drawing/2014/main" id="{7E81DB08-9913-4C8F-BC1B-ECFFD5F267B1}"/>
              </a:ext>
            </a:extLst>
          </p:cNvPr>
          <p:cNvSpPr txBox="1">
            <a:spLocks noGrp="1"/>
          </p:cNvSpPr>
          <p:nvPr>
            <p:ph type="pic" idx="1"/>
          </p:nvPr>
        </p:nvSpPr>
        <p:spPr>
          <a:xfrm>
            <a:off x="0" y="0"/>
            <a:ext cx="12188952" cy="4572000"/>
          </a:xfrm>
          <a:solidFill>
            <a:srgbClr val="C4D8D7"/>
          </a:solidFill>
        </p:spPr>
        <p:txBody>
          <a:bodyPr lIns="457200" tIns="365760"/>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8517E991-C4A9-4A80-B71F-65A39ED6F7EE}"/>
              </a:ext>
            </a:extLst>
          </p:cNvPr>
          <p:cNvSpPr txBox="1">
            <a:spLocks noGrp="1"/>
          </p:cNvSpPr>
          <p:nvPr>
            <p:ph type="body" idx="2"/>
          </p:nvPr>
        </p:nvSpPr>
        <p:spPr>
          <a:xfrm>
            <a:off x="8610603" y="4960135"/>
            <a:ext cx="3200400" cy="1463040"/>
          </a:xfrm>
        </p:spPr>
        <p:txBody>
          <a:bodyPr lIns="91440" rIns="91440" anchor="ctr"/>
          <a:lstStyle>
            <a:lvl1pPr marL="0" indent="0">
              <a:lnSpc>
                <a:spcPct val="100000"/>
              </a:lnSpc>
              <a:spcBef>
                <a:spcPts val="0"/>
              </a:spcBef>
              <a:buNone/>
              <a:defRPr sz="1800">
                <a:solidFill>
                  <a:srgbClr val="474233"/>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A7A3E036-8364-48AA-8BAC-87C741C2F255}"/>
              </a:ext>
            </a:extLst>
          </p:cNvPr>
          <p:cNvSpPr txBox="1">
            <a:spLocks noGrp="1"/>
          </p:cNvSpPr>
          <p:nvPr>
            <p:ph type="dt" sz="half" idx="7"/>
          </p:nvPr>
        </p:nvSpPr>
        <p:spPr/>
        <p:txBody>
          <a:bodyPr/>
          <a:lstStyle>
            <a:lvl1pPr>
              <a:defRPr/>
            </a:lvl1pPr>
          </a:lstStyle>
          <a:p>
            <a:pPr lvl="0"/>
            <a:fld id="{B393E07C-C64B-4EC4-8C8E-CCC52F0994B0}" type="datetime1">
              <a:rPr lang="en-US"/>
              <a:pPr lvl="0"/>
              <a:t>10/29/2020</a:t>
            </a:fld>
            <a:endParaRPr lang="en-US"/>
          </a:p>
        </p:txBody>
      </p:sp>
      <p:sp>
        <p:nvSpPr>
          <p:cNvPr id="6" name="Footer Placeholder 5">
            <a:extLst>
              <a:ext uri="{FF2B5EF4-FFF2-40B4-BE49-F238E27FC236}">
                <a16:creationId xmlns:a16="http://schemas.microsoft.com/office/drawing/2014/main" id="{7BE02FE8-4418-43C3-A5A6-B8D710F04ABF}"/>
              </a:ext>
            </a:extLst>
          </p:cNvPr>
          <p:cNvSpPr txBox="1">
            <a:spLocks noGrp="1"/>
          </p:cNvSpPr>
          <p:nvPr>
            <p:ph type="ftr" sz="quarter" idx="9"/>
          </p:nvPr>
        </p:nvSpPr>
        <p:spPr/>
        <p:txBody>
          <a:bodyPr/>
          <a:lstStyle>
            <a:lvl1pPr algn="l">
              <a:defRPr/>
            </a:lvl1pPr>
          </a:lstStyle>
          <a:p>
            <a:pPr lvl="0"/>
            <a:endParaRPr lang="en-US"/>
          </a:p>
        </p:txBody>
      </p:sp>
      <p:sp>
        <p:nvSpPr>
          <p:cNvPr id="7" name="Slide Number Placeholder 6">
            <a:extLst>
              <a:ext uri="{FF2B5EF4-FFF2-40B4-BE49-F238E27FC236}">
                <a16:creationId xmlns:a16="http://schemas.microsoft.com/office/drawing/2014/main" id="{47400DE4-044B-4F09-AE5C-BA1F6C9E2B1F}"/>
              </a:ext>
            </a:extLst>
          </p:cNvPr>
          <p:cNvSpPr txBox="1">
            <a:spLocks noGrp="1"/>
          </p:cNvSpPr>
          <p:nvPr>
            <p:ph type="sldNum" sz="quarter" idx="8"/>
          </p:nvPr>
        </p:nvSpPr>
        <p:spPr/>
        <p:txBody>
          <a:bodyPr/>
          <a:lstStyle>
            <a:lvl1pPr>
              <a:defRPr/>
            </a:lvl1pPr>
          </a:lstStyle>
          <a:p>
            <a:pPr lvl="0"/>
            <a:fld id="{7DE72833-1773-4729-A310-71B4C7941581}" type="slidenum">
              <a:t>‹#›</a:t>
            </a:fld>
            <a:endParaRPr lang="en-US"/>
          </a:p>
        </p:txBody>
      </p:sp>
      <p:cxnSp>
        <p:nvCxnSpPr>
          <p:cNvPr id="8" name="Straight Connector 8">
            <a:extLst>
              <a:ext uri="{FF2B5EF4-FFF2-40B4-BE49-F238E27FC236}">
                <a16:creationId xmlns:a16="http://schemas.microsoft.com/office/drawing/2014/main" id="{A3525298-AFD9-4896-8029-4A5978FE0D9E}"/>
              </a:ext>
            </a:extLst>
          </p:cNvPr>
          <p:cNvCxnSpPr/>
          <p:nvPr/>
        </p:nvCxnSpPr>
        <p:spPr>
          <a:xfrm flipV="1">
            <a:off x="8386840" y="5264109"/>
            <a:ext cx="0" cy="914400"/>
          </a:xfrm>
          <a:prstGeom prst="straightConnector1">
            <a:avLst/>
          </a:prstGeom>
          <a:noFill/>
          <a:ln w="19046" cap="flat">
            <a:solidFill>
              <a:srgbClr val="9CBEBD"/>
            </a:solidFill>
            <a:prstDash val="solid"/>
            <a:miter/>
          </a:ln>
        </p:spPr>
      </p:cxnSp>
    </p:spTree>
    <p:extLst>
      <p:ext uri="{BB962C8B-B14F-4D97-AF65-F5344CB8AC3E}">
        <p14:creationId xmlns:p14="http://schemas.microsoft.com/office/powerpoint/2010/main" val="96145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AD67C-785B-44E0-865F-8BFF777FFF9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D9DDC9-2C20-4893-A416-297E31CD475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4953-411B-4CDB-AE33-9721F262A34B}"/>
              </a:ext>
            </a:extLst>
          </p:cNvPr>
          <p:cNvSpPr txBox="1">
            <a:spLocks noGrp="1"/>
          </p:cNvSpPr>
          <p:nvPr>
            <p:ph type="dt" sz="half" idx="7"/>
          </p:nvPr>
        </p:nvSpPr>
        <p:spPr/>
        <p:txBody>
          <a:bodyPr/>
          <a:lstStyle>
            <a:lvl1pPr>
              <a:defRPr/>
            </a:lvl1pPr>
          </a:lstStyle>
          <a:p>
            <a:pPr lvl="0"/>
            <a:fld id="{29295860-3743-468D-8743-0EB181880352}" type="datetime1">
              <a:rPr lang="en-US"/>
              <a:pPr lvl="0"/>
              <a:t>10/29/2020</a:t>
            </a:fld>
            <a:endParaRPr lang="en-US"/>
          </a:p>
        </p:txBody>
      </p:sp>
      <p:sp>
        <p:nvSpPr>
          <p:cNvPr id="5" name="Footer Placeholder 4">
            <a:extLst>
              <a:ext uri="{FF2B5EF4-FFF2-40B4-BE49-F238E27FC236}">
                <a16:creationId xmlns:a16="http://schemas.microsoft.com/office/drawing/2014/main" id="{97F55B46-1A1D-441E-B4F0-95C03F0D01F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0AB4F5C-D10D-41C2-A259-CB172058194D}"/>
              </a:ext>
            </a:extLst>
          </p:cNvPr>
          <p:cNvSpPr txBox="1">
            <a:spLocks noGrp="1"/>
          </p:cNvSpPr>
          <p:nvPr>
            <p:ph type="sldNum" sz="quarter" idx="8"/>
          </p:nvPr>
        </p:nvSpPr>
        <p:spPr/>
        <p:txBody>
          <a:bodyPr/>
          <a:lstStyle>
            <a:lvl1pPr>
              <a:defRPr/>
            </a:lvl1pPr>
          </a:lstStyle>
          <a:p>
            <a:pPr lvl="0"/>
            <a:fld id="{EB8E759E-BBE8-40A2-8F9A-958F9A40CFE2}" type="slidenum">
              <a:t>‹#›</a:t>
            </a:fld>
            <a:endParaRPr lang="en-US"/>
          </a:p>
        </p:txBody>
      </p:sp>
    </p:spTree>
    <p:extLst>
      <p:ext uri="{BB962C8B-B14F-4D97-AF65-F5344CB8AC3E}">
        <p14:creationId xmlns:p14="http://schemas.microsoft.com/office/powerpoint/2010/main" val="3294519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C9B3C5-9411-4FDC-9B4B-5676A00662C7}"/>
              </a:ext>
            </a:extLst>
          </p:cNvPr>
          <p:cNvSpPr txBox="1">
            <a:spLocks noGrp="1"/>
          </p:cNvSpPr>
          <p:nvPr>
            <p:ph type="title" orient="vert"/>
          </p:nvPr>
        </p:nvSpPr>
        <p:spPr>
          <a:xfrm>
            <a:off x="8724903" y="761996"/>
            <a:ext cx="2628899" cy="5410203"/>
          </a:xfrm>
        </p:spPr>
        <p:txBody>
          <a:bodyPr vert="eaVert" lIns="45720" tIns="91440" rIns="45720" bIns="91440"/>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917225E-D9BF-4422-ADB3-A1EB1EDDCF82}"/>
              </a:ext>
            </a:extLst>
          </p:cNvPr>
          <p:cNvSpPr txBox="1">
            <a:spLocks noGrp="1"/>
          </p:cNvSpPr>
          <p:nvPr>
            <p:ph type="body" orient="vert" idx="1"/>
          </p:nvPr>
        </p:nvSpPr>
        <p:spPr>
          <a:xfrm>
            <a:off x="990596" y="761996"/>
            <a:ext cx="7581903"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0DF958-97E3-4383-A63C-A23E116F2869}"/>
              </a:ext>
            </a:extLst>
          </p:cNvPr>
          <p:cNvSpPr txBox="1">
            <a:spLocks noGrp="1"/>
          </p:cNvSpPr>
          <p:nvPr>
            <p:ph type="dt" sz="half" idx="7"/>
          </p:nvPr>
        </p:nvSpPr>
        <p:spPr/>
        <p:txBody>
          <a:bodyPr/>
          <a:lstStyle>
            <a:lvl1pPr>
              <a:defRPr/>
            </a:lvl1pPr>
          </a:lstStyle>
          <a:p>
            <a:pPr lvl="0"/>
            <a:fld id="{1C464DE0-75E5-4ED8-B632-0D71025800DF}" type="datetime1">
              <a:rPr lang="en-US"/>
              <a:pPr lvl="0"/>
              <a:t>10/29/2020</a:t>
            </a:fld>
            <a:endParaRPr lang="en-US"/>
          </a:p>
        </p:txBody>
      </p:sp>
      <p:sp>
        <p:nvSpPr>
          <p:cNvPr id="5" name="Footer Placeholder 4">
            <a:extLst>
              <a:ext uri="{FF2B5EF4-FFF2-40B4-BE49-F238E27FC236}">
                <a16:creationId xmlns:a16="http://schemas.microsoft.com/office/drawing/2014/main" id="{3E34A5E5-0F0B-4F17-A242-876D9AE4C77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F5C52B6-72F8-4CF6-A31F-430BD72FA419}"/>
              </a:ext>
            </a:extLst>
          </p:cNvPr>
          <p:cNvSpPr txBox="1">
            <a:spLocks noGrp="1"/>
          </p:cNvSpPr>
          <p:nvPr>
            <p:ph type="sldNum" sz="quarter" idx="8"/>
          </p:nvPr>
        </p:nvSpPr>
        <p:spPr/>
        <p:txBody>
          <a:bodyPr/>
          <a:lstStyle>
            <a:lvl1pPr>
              <a:defRPr/>
            </a:lvl1pPr>
          </a:lstStyle>
          <a:p>
            <a:pPr lvl="0"/>
            <a:fld id="{C2B2878A-D737-4B1F-B1CE-94BD7FE7F1D1}" type="slidenum">
              <a:t>‹#›</a:t>
            </a:fld>
            <a:endParaRPr lang="en-US"/>
          </a:p>
        </p:txBody>
      </p:sp>
      <p:cxnSp>
        <p:nvCxnSpPr>
          <p:cNvPr id="7" name="Straight Connector 6">
            <a:extLst>
              <a:ext uri="{FF2B5EF4-FFF2-40B4-BE49-F238E27FC236}">
                <a16:creationId xmlns:a16="http://schemas.microsoft.com/office/drawing/2014/main" id="{E0E5F695-AD79-4A3B-8A04-F3FFB16EB019}"/>
              </a:ext>
            </a:extLst>
          </p:cNvPr>
          <p:cNvCxnSpPr/>
          <p:nvPr/>
        </p:nvCxnSpPr>
        <p:spPr>
          <a:xfrm rot="5399996" flipV="1">
            <a:off x="10058400" y="59262"/>
            <a:ext cx="0" cy="914400"/>
          </a:xfrm>
          <a:prstGeom prst="straightConnector1">
            <a:avLst/>
          </a:prstGeom>
          <a:noFill/>
          <a:ln w="19046" cap="flat">
            <a:solidFill>
              <a:srgbClr val="9CBEBD"/>
            </a:solidFill>
            <a:prstDash val="solid"/>
            <a:miter/>
          </a:ln>
        </p:spPr>
      </p:cxnSp>
    </p:spTree>
    <p:extLst>
      <p:ext uri="{BB962C8B-B14F-4D97-AF65-F5344CB8AC3E}">
        <p14:creationId xmlns:p14="http://schemas.microsoft.com/office/powerpoint/2010/main" val="715695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F5439-E335-492B-8FB8-2ADF0969A7C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DBF7DB8-BE65-4BF9-BD33-E391513F734A}"/>
              </a:ext>
            </a:extLst>
          </p:cNvPr>
          <p:cNvSpPr txBox="1">
            <a:spLocks noGrp="1"/>
          </p:cNvSpPr>
          <p:nvPr>
            <p:ph type="body"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a:extLst>
              <a:ext uri="{FF2B5EF4-FFF2-40B4-BE49-F238E27FC236}">
                <a16:creationId xmlns:a16="http://schemas.microsoft.com/office/drawing/2014/main" id="{CA97FF64-8744-441C-8858-48B63FFA1985}"/>
              </a:ext>
            </a:extLst>
          </p:cNvPr>
          <p:cNvSpPr txBox="1">
            <a:spLocks noGrp="1"/>
          </p:cNvSpPr>
          <p:nvPr>
            <p:ph type="ftr" sz="quarter" idx="9"/>
          </p:nvPr>
        </p:nvSpPr>
        <p:spPr/>
        <p:txBody>
          <a:bodyPr anchorCtr="1"/>
          <a:lstStyle>
            <a:lvl1pPr algn="ctr">
              <a:defRPr>
                <a:latin typeface="Arial"/>
                <a:cs typeface="Arial"/>
              </a:defRPr>
            </a:lvl1pPr>
          </a:lstStyle>
          <a:p>
            <a:pPr lvl="0"/>
            <a:r>
              <a:rPr lang="en-US"/>
              <a:t>Paraphrasing and Quoting- Centre for Academic Success</a:t>
            </a:r>
          </a:p>
        </p:txBody>
      </p:sp>
    </p:spTree>
    <p:extLst>
      <p:ext uri="{BB962C8B-B14F-4D97-AF65-F5344CB8AC3E}">
        <p14:creationId xmlns:p14="http://schemas.microsoft.com/office/powerpoint/2010/main" val="180712735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4B6721-0B0F-41E7-B76E-D4D23F8B70EB}"/>
              </a:ext>
            </a:extLst>
          </p:cNvPr>
          <p:cNvSpPr txBox="1">
            <a:spLocks noGrp="1"/>
          </p:cNvSpPr>
          <p:nvPr>
            <p:ph type="title"/>
          </p:nvPr>
        </p:nvSpPr>
        <p:spPr>
          <a:xfrm>
            <a:off x="1024128" y="585216"/>
            <a:ext cx="9720072" cy="1499616"/>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F11EC1F7-3737-4D22-A42F-1DFEA5210FF1}"/>
              </a:ext>
            </a:extLst>
          </p:cNvPr>
          <p:cNvSpPr txBox="1">
            <a:spLocks noGrp="1"/>
          </p:cNvSpPr>
          <p:nvPr>
            <p:ph type="body" idx="1"/>
          </p:nvPr>
        </p:nvSpPr>
        <p:spPr>
          <a:xfrm>
            <a:off x="1024128" y="2286000"/>
            <a:ext cx="9720072" cy="4023360"/>
          </a:xfrm>
          <a:prstGeom prst="rect">
            <a:avLst/>
          </a:prstGeom>
          <a:noFill/>
          <a:ln>
            <a:noFill/>
          </a:ln>
        </p:spPr>
        <p:txBody>
          <a:bodyPr vert="horz" wrap="square" lIns="45720" tIns="45720" rIns="4572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9E4514-A169-433D-BD6E-5DC7F95F5566}"/>
              </a:ext>
            </a:extLst>
          </p:cNvPr>
          <p:cNvSpPr txBox="1">
            <a:spLocks noGrp="1"/>
          </p:cNvSpPr>
          <p:nvPr>
            <p:ph type="dt" sz="half" idx="2"/>
          </p:nvPr>
        </p:nvSpPr>
        <p:spPr>
          <a:xfrm>
            <a:off x="1024128" y="6470705"/>
            <a:ext cx="2154143"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474233"/>
                </a:solidFill>
                <a:uFillTx/>
                <a:latin typeface="Tw Cen MT Condensed"/>
              </a:defRPr>
            </a:lvl1pPr>
          </a:lstStyle>
          <a:p>
            <a:pPr lvl="0"/>
            <a:fld id="{175C9552-E62A-4E46-BB11-0FBF6380C269}" type="datetime1">
              <a:rPr lang="en-US"/>
              <a:pPr lvl="0"/>
              <a:t>10/29/2020</a:t>
            </a:fld>
            <a:endParaRPr lang="en-US"/>
          </a:p>
        </p:txBody>
      </p:sp>
      <p:sp>
        <p:nvSpPr>
          <p:cNvPr id="5" name="Footer Placeholder 4">
            <a:extLst>
              <a:ext uri="{FF2B5EF4-FFF2-40B4-BE49-F238E27FC236}">
                <a16:creationId xmlns:a16="http://schemas.microsoft.com/office/drawing/2014/main" id="{22525321-235B-45DC-870D-A1FF06647C7E}"/>
              </a:ext>
            </a:extLst>
          </p:cNvPr>
          <p:cNvSpPr txBox="1">
            <a:spLocks noGrp="1"/>
          </p:cNvSpPr>
          <p:nvPr>
            <p:ph type="ftr" sz="quarter" idx="3"/>
          </p:nvPr>
        </p:nvSpPr>
        <p:spPr>
          <a:xfrm>
            <a:off x="4842927" y="6470705"/>
            <a:ext cx="5901455" cy="2743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all" spc="0" baseline="0">
                <a:solidFill>
                  <a:srgbClr val="474233"/>
                </a:solidFill>
                <a:uFillTx/>
                <a:latin typeface="Tw Cen MT Condensed"/>
              </a:defRPr>
            </a:lvl1pPr>
          </a:lstStyle>
          <a:p>
            <a:pPr lvl="0"/>
            <a:endParaRPr lang="en-US"/>
          </a:p>
        </p:txBody>
      </p:sp>
      <p:sp>
        <p:nvSpPr>
          <p:cNvPr id="6" name="Slide Number Placeholder 5">
            <a:extLst>
              <a:ext uri="{FF2B5EF4-FFF2-40B4-BE49-F238E27FC236}">
                <a16:creationId xmlns:a16="http://schemas.microsoft.com/office/drawing/2014/main" id="{F9D56F25-9C52-4604-8EB2-0B47A95F9786}"/>
              </a:ext>
            </a:extLst>
          </p:cNvPr>
          <p:cNvSpPr txBox="1">
            <a:spLocks noGrp="1"/>
          </p:cNvSpPr>
          <p:nvPr>
            <p:ph type="sldNum" sz="quarter" idx="4"/>
          </p:nvPr>
        </p:nvSpPr>
        <p:spPr>
          <a:xfrm>
            <a:off x="10837331" y="6470705"/>
            <a:ext cx="973662"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474233"/>
                </a:solidFill>
                <a:uFillTx/>
                <a:latin typeface="Tw Cen MT Condensed"/>
              </a:defRPr>
            </a:lvl1pPr>
          </a:lstStyle>
          <a:p>
            <a:pPr lvl="0"/>
            <a:fld id="{5BBE4866-0B0B-489E-AC61-A0B6D594DFC8}" type="slidenum">
              <a:t>‹#›</a:t>
            </a:fld>
            <a:endParaRPr lang="en-US"/>
          </a:p>
        </p:txBody>
      </p:sp>
      <p:cxnSp>
        <p:nvCxnSpPr>
          <p:cNvPr id="7" name="Straight Connector 6">
            <a:extLst>
              <a:ext uri="{FF2B5EF4-FFF2-40B4-BE49-F238E27FC236}">
                <a16:creationId xmlns:a16="http://schemas.microsoft.com/office/drawing/2014/main" id="{A9BF6BF0-AB46-42FA-B0A6-DA4F450DEB0B}"/>
              </a:ext>
            </a:extLst>
          </p:cNvPr>
          <p:cNvCxnSpPr/>
          <p:nvPr/>
        </p:nvCxnSpPr>
        <p:spPr>
          <a:xfrm flipV="1">
            <a:off x="761996" y="826324"/>
            <a:ext cx="0" cy="914400"/>
          </a:xfrm>
          <a:prstGeom prst="straightConnector1">
            <a:avLst/>
          </a:prstGeom>
          <a:noFill/>
          <a:ln w="19046" cap="flat">
            <a:solidFill>
              <a:srgbClr val="9CBEBD"/>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marL="0" marR="0" lvl="0" indent="0" algn="l" defTabSz="914400" rtl="0" fontAlgn="auto" hangingPunct="1">
        <a:lnSpc>
          <a:spcPct val="80000"/>
        </a:lnSpc>
        <a:spcBef>
          <a:spcPts val="0"/>
        </a:spcBef>
        <a:spcAft>
          <a:spcPts val="0"/>
        </a:spcAft>
        <a:buNone/>
        <a:tabLst/>
        <a:defRPr lang="en-US" sz="5000" b="0" i="0" u="none" strike="noStrike" kern="1200" cap="all" spc="100" baseline="0">
          <a:solidFill>
            <a:srgbClr val="474233"/>
          </a:solidFill>
          <a:uFillTx/>
          <a:latin typeface="Tw Cen MT Condensed"/>
        </a:defRPr>
      </a:lvl1pPr>
    </p:titleStyle>
    <p:bodyStyle>
      <a:lvl1pPr marL="91440" marR="0" lvl="0" indent="-91440" algn="l" defTabSz="914400" rtl="0" fontAlgn="auto" hangingPunct="1">
        <a:lnSpc>
          <a:spcPct val="90000"/>
        </a:lnSpc>
        <a:spcBef>
          <a:spcPts val="1200"/>
        </a:spcBef>
        <a:spcAft>
          <a:spcPts val="200"/>
        </a:spcAft>
        <a:buClr>
          <a:srgbClr val="9CBEBD"/>
        </a:buClr>
        <a:buSzPct val="100000"/>
        <a:buFont typeface="Tw Cen MT" pitchFamily="34"/>
        <a:buChar char=" "/>
        <a:tabLst/>
        <a:defRPr lang="en-US" sz="2200" b="0" i="0" u="none" strike="noStrike" kern="1200" cap="none" spc="0" baseline="0">
          <a:solidFill>
            <a:srgbClr val="2E2B21"/>
          </a:solidFill>
          <a:uFillTx/>
          <a:latin typeface="Tw Cen MT"/>
        </a:defRPr>
      </a:lvl1pPr>
      <a:lvl2pPr marL="265176" marR="0" lvl="1"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800" b="0" i="0" u="none" strike="noStrike" kern="1200" cap="none" spc="0" baseline="0">
          <a:solidFill>
            <a:srgbClr val="2E2B21"/>
          </a:solidFill>
          <a:uFillTx/>
          <a:latin typeface="Tw Cen MT"/>
        </a:defRPr>
      </a:lvl2pPr>
      <a:lvl3pPr marL="448056" marR="0" lvl="2"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2E2B21"/>
          </a:solidFill>
          <a:uFillTx/>
          <a:latin typeface="Tw Cen MT"/>
        </a:defRPr>
      </a:lvl3pPr>
      <a:lvl4pPr marL="594360" marR="0" lvl="3"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2E2B21"/>
          </a:solidFill>
          <a:uFillTx/>
          <a:latin typeface="Tw Cen MT"/>
        </a:defRPr>
      </a:lvl4pPr>
      <a:lvl5pPr marL="777240" marR="0" lvl="4"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2E2B21"/>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rhparson.weebly.com/paraphrasing.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1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theguardian.com/commentisfree/2019/sep/10/media-bias-is-ok-if-its-hones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commentisfree/2019/sep/10/media-bias-is-ok-if-its-honest"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4F325-F67A-42FC-885A-7240895A04A2}"/>
              </a:ext>
            </a:extLst>
          </p:cNvPr>
          <p:cNvSpPr txBox="1">
            <a:spLocks noGrp="1"/>
          </p:cNvSpPr>
          <p:nvPr>
            <p:ph type="ctrTitle"/>
          </p:nvPr>
        </p:nvSpPr>
        <p:spPr>
          <a:xfrm>
            <a:off x="6241328" y="323789"/>
            <a:ext cx="5806440" cy="2398388"/>
          </a:xfrm>
        </p:spPr>
        <p:txBody>
          <a:bodyPr/>
          <a:lstStyle/>
          <a:p>
            <a:pPr lvl="0"/>
            <a:r>
              <a:rPr lang="en-GB">
                <a:solidFill>
                  <a:srgbClr val="7030A0"/>
                </a:solidFill>
              </a:rPr>
              <a:t>Quoting, Paraphrasing </a:t>
            </a:r>
            <a:br>
              <a:rPr lang="en-GB">
                <a:solidFill>
                  <a:srgbClr val="7030A0"/>
                </a:solidFill>
              </a:rPr>
            </a:br>
            <a:r>
              <a:rPr lang="en-GB">
                <a:solidFill>
                  <a:srgbClr val="7030A0"/>
                </a:solidFill>
              </a:rPr>
              <a:t>&amp; Summarising</a:t>
            </a:r>
            <a:endParaRPr lang="en-US">
              <a:solidFill>
                <a:srgbClr val="7030A0"/>
              </a:solidFill>
            </a:endParaRPr>
          </a:p>
        </p:txBody>
      </p:sp>
      <p:pic>
        <p:nvPicPr>
          <p:cNvPr id="3" name="Picture 5">
            <a:extLst>
              <a:ext uri="{FF2B5EF4-FFF2-40B4-BE49-F238E27FC236}">
                <a16:creationId xmlns:a16="http://schemas.microsoft.com/office/drawing/2014/main" id="{2DB3081B-77F5-4CFA-8200-C59F7582582D}"/>
              </a:ext>
            </a:extLst>
          </p:cNvPr>
          <p:cNvPicPr>
            <a:picLocks noChangeAspect="1"/>
          </p:cNvPicPr>
          <p:nvPr/>
        </p:nvPicPr>
        <p:blipFill>
          <a:blip r:embed="rId2"/>
          <a:srcRect/>
          <a:stretch>
            <a:fillRect/>
          </a:stretch>
        </p:blipFill>
        <p:spPr>
          <a:xfrm>
            <a:off x="0" y="9"/>
            <a:ext cx="6096003" cy="6857990"/>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60">
    <p:spTree>
      <p:nvGrpSpPr>
        <p:cNvPr id="1" name=""/>
        <p:cNvGrpSpPr/>
        <p:nvPr/>
      </p:nvGrpSpPr>
      <p:grpSpPr>
        <a:xfrm>
          <a:off x="0" y="0"/>
          <a:ext cx="0" cy="0"/>
          <a:chOff x="0" y="0"/>
          <a:chExt cx="0" cy="0"/>
        </a:xfrm>
      </p:grpSpPr>
      <p:pic>
        <p:nvPicPr>
          <p:cNvPr id="2" name="Picture 2" descr="Picture">
            <a:extLst>
              <a:ext uri="{FF2B5EF4-FFF2-40B4-BE49-F238E27FC236}">
                <a16:creationId xmlns:a16="http://schemas.microsoft.com/office/drawing/2014/main" id="{9DEB5350-DE03-4FB5-B5A7-16AB6C78B4BC}"/>
              </a:ext>
            </a:extLst>
          </p:cNvPr>
          <p:cNvPicPr>
            <a:picLocks noChangeAspect="1"/>
          </p:cNvPicPr>
          <p:nvPr/>
        </p:nvPicPr>
        <p:blipFill>
          <a:blip r:embed="rId2"/>
          <a:srcRect/>
          <a:stretch>
            <a:fillRect/>
          </a:stretch>
        </p:blipFill>
        <p:spPr>
          <a:xfrm>
            <a:off x="1051560" y="764703"/>
            <a:ext cx="10789920" cy="4752529"/>
          </a:xfrm>
          <a:prstGeom prst="rect">
            <a:avLst/>
          </a:prstGeom>
          <a:noFill/>
          <a:ln cap="flat">
            <a:noFill/>
          </a:ln>
        </p:spPr>
      </p:pic>
      <p:sp>
        <p:nvSpPr>
          <p:cNvPr id="3" name="TextBox 4">
            <a:extLst>
              <a:ext uri="{FF2B5EF4-FFF2-40B4-BE49-F238E27FC236}">
                <a16:creationId xmlns:a16="http://schemas.microsoft.com/office/drawing/2014/main" id="{5BACF108-6314-4B4D-8500-7CC8BCBBC02E}"/>
              </a:ext>
            </a:extLst>
          </p:cNvPr>
          <p:cNvSpPr txBox="1"/>
          <p:nvPr/>
        </p:nvSpPr>
        <p:spPr>
          <a:xfrm>
            <a:off x="1775517" y="-4736"/>
            <a:ext cx="8666152" cy="707882"/>
          </a:xfrm>
          <a:prstGeom prst="rect">
            <a:avLst/>
          </a:prstGeom>
          <a:noFill/>
          <a:ln cap="flat">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2060"/>
                </a:solidFill>
                <a:uFillTx/>
                <a:latin typeface="Tw Cen MT"/>
              </a:rPr>
              <a:t>Quoting, Paraphrasing and Summarising </a:t>
            </a:r>
            <a:endParaRPr lang="en-GB" sz="4000" b="1" i="0" u="none" strike="noStrike" kern="1200" cap="none" spc="0" baseline="0">
              <a:solidFill>
                <a:srgbClr val="002060"/>
              </a:solidFill>
              <a:uFillTx/>
              <a:latin typeface="Tw Cen MT"/>
            </a:endParaRPr>
          </a:p>
        </p:txBody>
      </p:sp>
      <p:sp>
        <p:nvSpPr>
          <p:cNvPr id="4" name="TextBox 5">
            <a:extLst>
              <a:ext uri="{FF2B5EF4-FFF2-40B4-BE49-F238E27FC236}">
                <a16:creationId xmlns:a16="http://schemas.microsoft.com/office/drawing/2014/main" id="{5EB64AFC-88D3-4349-A7A0-3BD3EB5F05B3}"/>
              </a:ext>
            </a:extLst>
          </p:cNvPr>
          <p:cNvSpPr txBox="1"/>
          <p:nvPr/>
        </p:nvSpPr>
        <p:spPr>
          <a:xfrm>
            <a:off x="345396" y="6093296"/>
            <a:ext cx="864096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E2B21"/>
                </a:solidFill>
                <a:uFillTx/>
                <a:latin typeface="Tw Cen MT"/>
                <a:hlinkClick r:id="rId3"/>
              </a:rPr>
              <a:t>Cartoon source: https://mrhparson.weebly.com/paraphrasing.html</a:t>
            </a:r>
            <a:endParaRPr lang="en-GB" sz="1800" b="0" i="0" u="none" strike="noStrike" kern="1200" cap="none" spc="0" baseline="0">
              <a:solidFill>
                <a:srgbClr val="2E2B21"/>
              </a:solidFill>
              <a:uFillTx/>
              <a:latin typeface="Tw Cen M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68">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2D1D6-DF93-4766-B3D8-140A83E40549}"/>
              </a:ext>
            </a:extLst>
          </p:cNvPr>
          <p:cNvSpPr txBox="1">
            <a:spLocks noGrp="1"/>
          </p:cNvSpPr>
          <p:nvPr>
            <p:ph type="title"/>
          </p:nvPr>
        </p:nvSpPr>
        <p:spPr>
          <a:xfrm>
            <a:off x="304796" y="605899"/>
            <a:ext cx="4351282" cy="5646209"/>
          </a:xfrm>
        </p:spPr>
        <p:txBody>
          <a:bodyPr/>
          <a:lstStyle/>
          <a:p>
            <a:pPr lvl="0"/>
            <a:r>
              <a:rPr lang="en-GB" sz="4400">
                <a:solidFill>
                  <a:srgbClr val="B7AE38"/>
                </a:solidFill>
              </a:rPr>
              <a:t>What is the difference between Quoting, Paraphrasing, and Summarising?</a:t>
            </a:r>
            <a:br>
              <a:rPr lang="en-GB" sz="4400">
                <a:solidFill>
                  <a:srgbClr val="FFFFFF"/>
                </a:solidFill>
              </a:rPr>
            </a:br>
            <a:endParaRPr lang="en-GB" sz="4400">
              <a:solidFill>
                <a:srgbClr val="FFFFFF"/>
              </a:solidFill>
            </a:endParaRPr>
          </a:p>
        </p:txBody>
      </p:sp>
      <p:sp>
        <p:nvSpPr>
          <p:cNvPr id="3" name="Content Placeholder 2">
            <a:extLst>
              <a:ext uri="{FF2B5EF4-FFF2-40B4-BE49-F238E27FC236}">
                <a16:creationId xmlns:a16="http://schemas.microsoft.com/office/drawing/2014/main" id="{76EA2D35-6475-4FEE-BAA9-DE83D2AC9AA7}"/>
              </a:ext>
            </a:extLst>
          </p:cNvPr>
          <p:cNvSpPr txBox="1">
            <a:spLocks noGrp="1"/>
          </p:cNvSpPr>
          <p:nvPr>
            <p:ph idx="1"/>
          </p:nvPr>
        </p:nvSpPr>
        <p:spPr>
          <a:xfrm>
            <a:off x="5231959" y="430920"/>
            <a:ext cx="6413501" cy="5821180"/>
          </a:xfrm>
        </p:spPr>
        <p:txBody>
          <a:bodyPr anchor="ctr"/>
          <a:lstStyle/>
          <a:p>
            <a:pPr marL="0" lvl="0" indent="0">
              <a:buNone/>
            </a:pPr>
            <a:endParaRPr lang="en-GB" sz="2400"/>
          </a:p>
          <a:p>
            <a:pPr lvl="0">
              <a:buFont typeface="Wingdings" pitchFamily="2"/>
              <a:buChar char="§"/>
            </a:pPr>
            <a:r>
              <a:rPr lang="en-GB" sz="2400"/>
              <a:t>Quoting - using the source word-for-word; exactly the same words/sentence, with exactly the same punctuation. Shown using “quotation marks”.</a:t>
            </a:r>
          </a:p>
          <a:p>
            <a:pPr lvl="0">
              <a:buFont typeface="Wingdings" pitchFamily="2"/>
              <a:buChar char="§"/>
            </a:pPr>
            <a:r>
              <a:rPr lang="en-GB" sz="2400"/>
              <a:t>Paraphrasing - putting the material in your own words; involves substantial reworking of the original text while retaining the same meaning</a:t>
            </a:r>
          </a:p>
          <a:p>
            <a:pPr lvl="0">
              <a:buFont typeface="Wingdings" pitchFamily="2"/>
              <a:buChar char="§"/>
            </a:pPr>
            <a:r>
              <a:rPr lang="en-GB" sz="2400"/>
              <a:t>Summarising - when you condense whole paragraphs, pages, articles or books into a single sentence.</a:t>
            </a:r>
          </a:p>
          <a:p>
            <a:pPr lvl="0">
              <a:buFont typeface="Wingdings" pitchFamily="2"/>
              <a:buChar char="§"/>
            </a:pPr>
            <a:endParaRPr lang="en-GB" sz="2400" b="1" u="sng"/>
          </a:p>
          <a:p>
            <a:pPr lvl="0">
              <a:buFont typeface="Wingdings" pitchFamily="2"/>
              <a:buChar char="§"/>
            </a:pPr>
            <a:endParaRPr lang="en-GB" sz="2400"/>
          </a:p>
          <a:p>
            <a:pPr lvl="0">
              <a:buFont typeface="Wingdings" pitchFamily="2"/>
              <a:buChar char="§"/>
            </a:pPr>
            <a:endParaRPr lang="en-GB"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0D441-6418-4B54-9E4C-360E4C768506}"/>
              </a:ext>
            </a:extLst>
          </p:cNvPr>
          <p:cNvSpPr txBox="1">
            <a:spLocks noGrp="1"/>
          </p:cNvSpPr>
          <p:nvPr>
            <p:ph type="title" idx="4294967295"/>
          </p:nvPr>
        </p:nvSpPr>
        <p:spPr>
          <a:xfrm>
            <a:off x="0" y="2970208"/>
            <a:ext cx="2297109" cy="993779"/>
          </a:xfrm>
        </p:spPr>
        <p:txBody>
          <a:bodyPr/>
          <a:lstStyle/>
          <a:p>
            <a:pPr lvl="0" algn="r"/>
            <a:r>
              <a:rPr lang="en-US" sz="4800">
                <a:solidFill>
                  <a:srgbClr val="0070C0"/>
                </a:solidFill>
              </a:rPr>
              <a:t>Example</a:t>
            </a:r>
          </a:p>
        </p:txBody>
      </p:sp>
      <p:sp>
        <p:nvSpPr>
          <p:cNvPr id="3" name="TextBox 5">
            <a:extLst>
              <a:ext uri="{FF2B5EF4-FFF2-40B4-BE49-F238E27FC236}">
                <a16:creationId xmlns:a16="http://schemas.microsoft.com/office/drawing/2014/main" id="{77F5EA2D-9AA2-4B3A-962C-E0F5E8ACBCFB}"/>
              </a:ext>
            </a:extLst>
          </p:cNvPr>
          <p:cNvSpPr txBox="1"/>
          <p:nvPr/>
        </p:nvSpPr>
        <p:spPr>
          <a:xfrm>
            <a:off x="2766060" y="2969943"/>
            <a:ext cx="9075420" cy="1133426"/>
          </a:xfrm>
          <a:prstGeom prst="rect">
            <a:avLst/>
          </a:prstGeom>
          <a:noFill/>
          <a:ln cap="flat">
            <a:noFill/>
          </a:ln>
        </p:spPr>
        <p:txBody>
          <a:bodyPr vert="horz" wrap="square" lIns="0" tIns="45720" rIns="0" bIns="45720" anchor="ctr" anchorCtr="0" compatLnSpc="1">
            <a:no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2800" b="0" i="0" u="none" strike="noStrike" kern="1200" cap="none" spc="0" baseline="0">
                <a:solidFill>
                  <a:srgbClr val="C00000"/>
                </a:solidFill>
                <a:uFillTx/>
                <a:latin typeface="Tw Cen MT"/>
              </a:rPr>
              <a:t>West, M. A. (2012) </a:t>
            </a:r>
            <a:r>
              <a:rPr lang="en-US" sz="2800" b="0" i="1" u="none" strike="noStrike" kern="1200" cap="none" spc="0" baseline="0">
                <a:solidFill>
                  <a:srgbClr val="C00000"/>
                </a:solidFill>
                <a:uFillTx/>
                <a:latin typeface="Tw Cen MT"/>
              </a:rPr>
              <a:t>Effective Teamwork: Practical Lessons from Organizational Research, </a:t>
            </a:r>
            <a:r>
              <a:rPr lang="en-US" sz="2800" b="0" i="0" u="none" strike="noStrike" kern="1200" cap="none" spc="0" baseline="0">
                <a:solidFill>
                  <a:srgbClr val="C00000"/>
                </a:solidFill>
                <a:uFillTx/>
                <a:latin typeface="Tw Cen MT"/>
              </a:rPr>
              <a:t>3</a:t>
            </a:r>
            <a:r>
              <a:rPr lang="en-US" sz="2800" b="0" i="0" u="none" strike="noStrike" kern="1200" cap="none" spc="0" baseline="30000">
                <a:solidFill>
                  <a:srgbClr val="C00000"/>
                </a:solidFill>
                <a:uFillTx/>
                <a:latin typeface="Tw Cen MT"/>
              </a:rPr>
              <a:t>rd</a:t>
            </a:r>
            <a:r>
              <a:rPr lang="en-US" sz="2800" b="0" i="0" u="none" strike="noStrike" kern="1200" cap="none" spc="0" baseline="0">
                <a:solidFill>
                  <a:srgbClr val="C00000"/>
                </a:solidFill>
                <a:uFillTx/>
                <a:latin typeface="Tw Cen MT"/>
              </a:rPr>
              <a:t> edition. Oxford: Blackwell Page 4</a:t>
            </a:r>
          </a:p>
        </p:txBody>
      </p:sp>
      <p:sp>
        <p:nvSpPr>
          <p:cNvPr id="4" name="TextBox 6">
            <a:extLst>
              <a:ext uri="{FF2B5EF4-FFF2-40B4-BE49-F238E27FC236}">
                <a16:creationId xmlns:a16="http://schemas.microsoft.com/office/drawing/2014/main" id="{9BCC9D3F-0C03-4F90-894A-4F6095AC2560}"/>
              </a:ext>
            </a:extLst>
          </p:cNvPr>
          <p:cNvSpPr txBox="1"/>
          <p:nvPr/>
        </p:nvSpPr>
        <p:spPr>
          <a:xfrm>
            <a:off x="255803" y="4298722"/>
            <a:ext cx="11585667" cy="189282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800" b="1" i="0" u="none" strike="noStrike" kern="1200" cap="none" spc="0" baseline="0">
                <a:solidFill>
                  <a:srgbClr val="002060"/>
                </a:solidFill>
                <a:uFillTx/>
                <a:latin typeface="Tw Cen MT"/>
              </a:rPr>
              <a:t>Quoting</a:t>
            </a:r>
          </a:p>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800" b="0" i="0" u="none" strike="noStrike" kern="1200" cap="none" spc="0" baseline="0">
                <a:solidFill>
                  <a:srgbClr val="002060"/>
                </a:solidFill>
                <a:uFillTx/>
                <a:latin typeface="Tw Cen MT"/>
              </a:rPr>
              <a:t>As West notes, teamwork requires “having a real team whose membership is clear, which is of the right size, relatively stable in membership and working on a task that requires teamwork” [2012 (p. 4)].</a:t>
            </a:r>
          </a:p>
        </p:txBody>
      </p:sp>
      <p:sp>
        <p:nvSpPr>
          <p:cNvPr id="5" name="TextBox 2">
            <a:extLst>
              <a:ext uri="{FF2B5EF4-FFF2-40B4-BE49-F238E27FC236}">
                <a16:creationId xmlns:a16="http://schemas.microsoft.com/office/drawing/2014/main" id="{75FBD308-1E7D-45F1-B9C9-EB412276B001}"/>
              </a:ext>
            </a:extLst>
          </p:cNvPr>
          <p:cNvSpPr txBox="1"/>
          <p:nvPr/>
        </p:nvSpPr>
        <p:spPr>
          <a:xfrm>
            <a:off x="358682" y="409395"/>
            <a:ext cx="11105607" cy="24622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200" b="0" i="0" u="none" strike="noStrike" kern="1200" cap="none" spc="0" baseline="0">
                <a:solidFill>
                  <a:srgbClr val="002060"/>
                </a:solidFill>
                <a:uFillTx/>
                <a:latin typeface="Tw Cen MT"/>
              </a:rPr>
              <a:t>The basic conditions for effective teamwork include </a:t>
            </a:r>
            <a:r>
              <a:rPr lang="en-GB" sz="2200" b="0" i="0" u="sng" strike="noStrike" kern="1200" cap="none" spc="0" baseline="0">
                <a:solidFill>
                  <a:srgbClr val="002060"/>
                </a:solidFill>
                <a:uFillTx/>
                <a:latin typeface="Tw Cen MT"/>
              </a:rPr>
              <a:t>having a real team whose membership is clear, which is of the right size, relatively stable in membership and working on a task that requires teamwork.</a:t>
            </a:r>
            <a:r>
              <a:rPr lang="en-GB" sz="2200" b="0" i="0" u="none" strike="noStrike" kern="1200" cap="none" spc="0" baseline="0">
                <a:solidFill>
                  <a:srgbClr val="002060"/>
                </a:solidFill>
                <a:uFillTx/>
                <a:latin typeface="Tw Cen MT"/>
              </a:rPr>
              <a:t>  The team must have an overall purpose that adds value and which is translated into clear, challenging team objectives.  And the team needs the right people as team members with the required skills in the right roles.  They must be enablers not derailers- people who support effective team working through their behaviours, not people who sabotage, undermine or obstruct team functioning.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A3DE-1A5B-4A9F-80B0-27349419A392}"/>
              </a:ext>
            </a:extLst>
          </p:cNvPr>
          <p:cNvSpPr txBox="1">
            <a:spLocks noGrp="1"/>
          </p:cNvSpPr>
          <p:nvPr>
            <p:ph type="title" idx="4294967295"/>
          </p:nvPr>
        </p:nvSpPr>
        <p:spPr>
          <a:xfrm>
            <a:off x="0" y="144466"/>
            <a:ext cx="2190746" cy="1320795"/>
          </a:xfrm>
        </p:spPr>
        <p:txBody>
          <a:bodyPr/>
          <a:lstStyle/>
          <a:p>
            <a:pPr lvl="0"/>
            <a:r>
              <a:rPr lang="en-GB"/>
              <a:t>Example</a:t>
            </a:r>
          </a:p>
        </p:txBody>
      </p:sp>
      <p:sp>
        <p:nvSpPr>
          <p:cNvPr id="3" name="TextBox 5">
            <a:extLst>
              <a:ext uri="{FF2B5EF4-FFF2-40B4-BE49-F238E27FC236}">
                <a16:creationId xmlns:a16="http://schemas.microsoft.com/office/drawing/2014/main" id="{22AB7CAD-D17B-4213-921B-7C5812B6CC7E}"/>
              </a:ext>
            </a:extLst>
          </p:cNvPr>
          <p:cNvSpPr txBox="1"/>
          <p:nvPr/>
        </p:nvSpPr>
        <p:spPr>
          <a:xfrm>
            <a:off x="2548890" y="144749"/>
            <a:ext cx="9643106" cy="95410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2060"/>
                </a:solidFill>
                <a:uFillTx/>
                <a:latin typeface="Tw Cen MT"/>
              </a:rPr>
              <a:t>West, M. A. (2012) </a:t>
            </a:r>
            <a:r>
              <a:rPr lang="en-GB" sz="2800" b="0" i="1" u="none" strike="noStrike" kern="1200" cap="none" spc="0" baseline="0">
                <a:solidFill>
                  <a:srgbClr val="002060"/>
                </a:solidFill>
                <a:uFillTx/>
                <a:latin typeface="Tw Cen MT"/>
              </a:rPr>
              <a:t>Effective Teamwork: Practical Lessons from Organizational Research, </a:t>
            </a:r>
            <a:r>
              <a:rPr lang="en-GB" sz="2800" b="0" i="0" u="none" strike="noStrike" kern="1200" cap="none" spc="0" baseline="0">
                <a:solidFill>
                  <a:srgbClr val="002060"/>
                </a:solidFill>
                <a:uFillTx/>
                <a:latin typeface="Tw Cen MT"/>
              </a:rPr>
              <a:t>3</a:t>
            </a:r>
            <a:r>
              <a:rPr lang="en-GB" sz="2800" b="0" i="0" u="none" strike="noStrike" kern="1200" cap="none" spc="0" baseline="30000">
                <a:solidFill>
                  <a:srgbClr val="002060"/>
                </a:solidFill>
                <a:uFillTx/>
                <a:latin typeface="Tw Cen MT"/>
              </a:rPr>
              <a:t>rd</a:t>
            </a:r>
            <a:r>
              <a:rPr lang="en-GB" sz="2800" b="0" i="0" u="none" strike="noStrike" kern="1200" cap="none" spc="0" baseline="0">
                <a:solidFill>
                  <a:srgbClr val="002060"/>
                </a:solidFill>
                <a:uFillTx/>
                <a:latin typeface="Tw Cen MT"/>
              </a:rPr>
              <a:t> edition. Oxford: Blackwell  Page 4</a:t>
            </a:r>
          </a:p>
        </p:txBody>
      </p:sp>
      <p:sp>
        <p:nvSpPr>
          <p:cNvPr id="4" name="TextBox 6">
            <a:extLst>
              <a:ext uri="{FF2B5EF4-FFF2-40B4-BE49-F238E27FC236}">
                <a16:creationId xmlns:a16="http://schemas.microsoft.com/office/drawing/2014/main" id="{2362564E-51FB-4456-8825-5A8F70DAF5B3}"/>
              </a:ext>
            </a:extLst>
          </p:cNvPr>
          <p:cNvSpPr txBox="1"/>
          <p:nvPr/>
        </p:nvSpPr>
        <p:spPr>
          <a:xfrm>
            <a:off x="968276" y="5095146"/>
            <a:ext cx="11223720" cy="132343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2060"/>
                </a:solidFill>
                <a:uFillTx/>
                <a:latin typeface="Tw Cen MT"/>
              </a:rPr>
              <a:t>Paraphrase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50"/>
                </a:solidFill>
                <a:uFillTx/>
                <a:latin typeface="Tw Cen MT"/>
              </a:rPr>
              <a:t>For West, successful teamwork requires evident membership in a stable team of a suitable size, and working on something that needs collaboration [1].</a:t>
            </a:r>
          </a:p>
        </p:txBody>
      </p:sp>
      <p:sp>
        <p:nvSpPr>
          <p:cNvPr id="5" name="TextBox 7">
            <a:extLst>
              <a:ext uri="{FF2B5EF4-FFF2-40B4-BE49-F238E27FC236}">
                <a16:creationId xmlns:a16="http://schemas.microsoft.com/office/drawing/2014/main" id="{0C6E27E9-8AA8-4346-A186-ED3FD63051C6}"/>
              </a:ext>
            </a:extLst>
          </p:cNvPr>
          <p:cNvSpPr txBox="1"/>
          <p:nvPr/>
        </p:nvSpPr>
        <p:spPr>
          <a:xfrm>
            <a:off x="179341" y="1665835"/>
            <a:ext cx="11833323" cy="28623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B050"/>
                </a:solidFill>
                <a:uFillTx/>
                <a:latin typeface="Tw Cen MT"/>
              </a:rPr>
              <a:t>The basic conditions for effective teamwork include having a real team whose membership is clear, which of the right size, relatively stable in membership and working on a task that requires teamwork</a:t>
            </a:r>
            <a:r>
              <a:rPr lang="en-GB" sz="2800" b="0" i="0" u="none" strike="noStrike" kern="1200" cap="none" spc="0" baseline="0">
                <a:solidFill>
                  <a:srgbClr val="002060"/>
                </a:solidFill>
                <a:uFillTx/>
                <a:latin typeface="Tw Cen MT"/>
              </a:rPr>
              <a:t>.  </a:t>
            </a:r>
            <a:r>
              <a:rPr lang="en-GB" sz="2400" b="0" i="0" u="none" strike="noStrike" kern="1200" cap="none" spc="0" baseline="0">
                <a:solidFill>
                  <a:srgbClr val="002060"/>
                </a:solidFill>
                <a:uFillTx/>
                <a:latin typeface="Tw Cen MT"/>
              </a:rPr>
              <a:t>The team must have an overall purpose that adds value and which is translated into clear, challenging team objectives.  And the team needs the right people as team members with the required skills in the right roles.  They must be enablers not derailers- people who support effective team working through their behaviours, not people who sabotage, undermine or obstruct team functioning.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72BEA-7A4D-4039-A3CB-1B8891AC6EA0}"/>
              </a:ext>
            </a:extLst>
          </p:cNvPr>
          <p:cNvSpPr txBox="1">
            <a:spLocks noGrp="1"/>
          </p:cNvSpPr>
          <p:nvPr>
            <p:ph type="title" idx="4294967295"/>
          </p:nvPr>
        </p:nvSpPr>
        <p:spPr>
          <a:xfrm>
            <a:off x="0" y="276221"/>
            <a:ext cx="2239959" cy="923928"/>
          </a:xfrm>
        </p:spPr>
        <p:txBody>
          <a:bodyPr/>
          <a:lstStyle/>
          <a:p>
            <a:pPr lvl="0"/>
            <a:r>
              <a:rPr lang="en-GB"/>
              <a:t>Example</a:t>
            </a:r>
          </a:p>
        </p:txBody>
      </p:sp>
      <p:sp>
        <p:nvSpPr>
          <p:cNvPr id="3" name="TextBox 5">
            <a:extLst>
              <a:ext uri="{FF2B5EF4-FFF2-40B4-BE49-F238E27FC236}">
                <a16:creationId xmlns:a16="http://schemas.microsoft.com/office/drawing/2014/main" id="{27BEF61B-6266-473E-8401-6575C3138A7F}"/>
              </a:ext>
            </a:extLst>
          </p:cNvPr>
          <p:cNvSpPr txBox="1"/>
          <p:nvPr/>
        </p:nvSpPr>
        <p:spPr>
          <a:xfrm>
            <a:off x="2599849" y="298368"/>
            <a:ext cx="9150190"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7030A0"/>
                </a:solidFill>
                <a:uFillTx/>
                <a:latin typeface="Tw Cen MT"/>
              </a:rPr>
              <a:t>West, M. A. (2012) </a:t>
            </a:r>
            <a:r>
              <a:rPr lang="en-GB" sz="2400" b="0" i="1" u="none" strike="noStrike" kern="1200" cap="none" spc="0" baseline="0">
                <a:solidFill>
                  <a:srgbClr val="7030A0"/>
                </a:solidFill>
                <a:uFillTx/>
                <a:latin typeface="Tw Cen MT"/>
              </a:rPr>
              <a:t>Effective Teamwork: Practical Lessons from Organizational Research, </a:t>
            </a:r>
            <a:r>
              <a:rPr lang="en-GB" sz="2400" b="0" i="0" u="none" strike="noStrike" kern="1200" cap="none" spc="0" baseline="0">
                <a:solidFill>
                  <a:srgbClr val="7030A0"/>
                </a:solidFill>
                <a:uFillTx/>
                <a:latin typeface="Tw Cen MT"/>
              </a:rPr>
              <a:t>3</a:t>
            </a:r>
            <a:r>
              <a:rPr lang="en-GB" sz="2400" b="0" i="0" u="none" strike="noStrike" kern="1200" cap="none" spc="0" baseline="30000">
                <a:solidFill>
                  <a:srgbClr val="7030A0"/>
                </a:solidFill>
                <a:uFillTx/>
                <a:latin typeface="Tw Cen MT"/>
              </a:rPr>
              <a:t>rd</a:t>
            </a:r>
            <a:r>
              <a:rPr lang="en-GB" sz="2400" b="0" i="0" u="none" strike="noStrike" kern="1200" cap="none" spc="0" baseline="0">
                <a:solidFill>
                  <a:srgbClr val="7030A0"/>
                </a:solidFill>
                <a:uFillTx/>
                <a:latin typeface="Tw Cen MT"/>
              </a:rPr>
              <a:t> edition. Oxford: Blackwell Page 4</a:t>
            </a:r>
          </a:p>
        </p:txBody>
      </p:sp>
      <p:sp>
        <p:nvSpPr>
          <p:cNvPr id="4" name="TextBox 6">
            <a:extLst>
              <a:ext uri="{FF2B5EF4-FFF2-40B4-BE49-F238E27FC236}">
                <a16:creationId xmlns:a16="http://schemas.microsoft.com/office/drawing/2014/main" id="{656DEFEE-EBC4-4399-8C3C-3628F6FC5EBA}"/>
              </a:ext>
            </a:extLst>
          </p:cNvPr>
          <p:cNvSpPr txBox="1"/>
          <p:nvPr/>
        </p:nvSpPr>
        <p:spPr>
          <a:xfrm>
            <a:off x="210092" y="4660047"/>
            <a:ext cx="11981913" cy="156965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C00000"/>
                </a:solidFill>
                <a:uFillTx/>
                <a:latin typeface="Tw Cen MT"/>
              </a:rPr>
              <a:t>Summary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Teamwork requires a group of people of the right size with the correct skills in the right roles who enable teamwork; membership needs to be clear, the team needs to have a purpose and the team members must have appropriate knowledge and behaviour </a:t>
            </a:r>
          </a:p>
        </p:txBody>
      </p:sp>
      <p:sp>
        <p:nvSpPr>
          <p:cNvPr id="5" name="TextBox 7">
            <a:extLst>
              <a:ext uri="{FF2B5EF4-FFF2-40B4-BE49-F238E27FC236}">
                <a16:creationId xmlns:a16="http://schemas.microsoft.com/office/drawing/2014/main" id="{65722BE9-BB7C-4BBA-8F05-8AD50717369F}"/>
              </a:ext>
            </a:extLst>
          </p:cNvPr>
          <p:cNvSpPr txBox="1"/>
          <p:nvPr/>
        </p:nvSpPr>
        <p:spPr>
          <a:xfrm>
            <a:off x="0" y="1413122"/>
            <a:ext cx="11750040" cy="267765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2060"/>
                </a:solidFill>
                <a:uFillTx/>
                <a:latin typeface="Tw Cen MT"/>
              </a:rPr>
              <a:t>The basic conditions for effective teamwork include having a real team whose membership is clear, which of the right size, relatively stable in membership and working on a task that requires teamwork.  The team must have an overall purpose that adds value and which is translated into clear, challenging team objectives.  And the team needs the right people as team members with the required skills in the right roles.  They must be enablers not derailers- people who support effective team working through their behaviours, not people who sabotage, undermine or obstruct team functioning.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2E2B2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7E13B-614A-4F2B-BD37-DEE798A1825F}"/>
              </a:ext>
            </a:extLst>
          </p:cNvPr>
          <p:cNvSpPr txBox="1">
            <a:spLocks noGrp="1"/>
          </p:cNvSpPr>
          <p:nvPr>
            <p:ph type="title"/>
          </p:nvPr>
        </p:nvSpPr>
        <p:spPr>
          <a:xfrm>
            <a:off x="5116781" y="516837"/>
            <a:ext cx="5977935" cy="1666503"/>
          </a:xfrm>
        </p:spPr>
        <p:txBody>
          <a:bodyPr/>
          <a:lstStyle/>
          <a:p>
            <a:pPr lvl="0"/>
            <a:br>
              <a:rPr lang="en-GB" sz="1300">
                <a:solidFill>
                  <a:srgbClr val="FFFFFF"/>
                </a:solidFill>
              </a:rPr>
            </a:br>
            <a:br>
              <a:rPr lang="en-GB" sz="1300">
                <a:solidFill>
                  <a:srgbClr val="FFFFFF"/>
                </a:solidFill>
              </a:rPr>
            </a:br>
            <a:br>
              <a:rPr lang="en-GB" sz="1300">
                <a:solidFill>
                  <a:srgbClr val="FFFFFF"/>
                </a:solidFill>
              </a:rPr>
            </a:br>
            <a:br>
              <a:rPr lang="en-GB" sz="1300">
                <a:solidFill>
                  <a:srgbClr val="FFFFFF"/>
                </a:solidFill>
              </a:rPr>
            </a:br>
            <a:br>
              <a:rPr lang="en-GB" sz="1300">
                <a:solidFill>
                  <a:srgbClr val="FFFFFF"/>
                </a:solidFill>
              </a:rPr>
            </a:br>
            <a:r>
              <a:rPr lang="en-GB" sz="2300">
                <a:solidFill>
                  <a:srgbClr val="FFFFFF"/>
                </a:solidFill>
              </a:rPr>
              <a:t>When Should I Paraphrase and When Should I Quote?</a:t>
            </a:r>
            <a:br>
              <a:rPr lang="en-GB" sz="2300">
                <a:solidFill>
                  <a:srgbClr val="FFFFFF"/>
                </a:solidFill>
              </a:rPr>
            </a:br>
            <a:endParaRPr lang="en-GB" sz="2300">
              <a:solidFill>
                <a:srgbClr val="FFFFFF"/>
              </a:solidFill>
            </a:endParaRPr>
          </a:p>
        </p:txBody>
      </p:sp>
      <p:sp>
        <p:nvSpPr>
          <p:cNvPr id="3" name="Content Placeholder 2">
            <a:extLst>
              <a:ext uri="{FF2B5EF4-FFF2-40B4-BE49-F238E27FC236}">
                <a16:creationId xmlns:a16="http://schemas.microsoft.com/office/drawing/2014/main" id="{EE5F0EBF-5B0F-4642-BCEB-EED83B10C9B5}"/>
              </a:ext>
            </a:extLst>
          </p:cNvPr>
          <p:cNvSpPr txBox="1">
            <a:spLocks noGrp="1"/>
          </p:cNvSpPr>
          <p:nvPr>
            <p:ph idx="1"/>
          </p:nvPr>
        </p:nvSpPr>
        <p:spPr>
          <a:xfrm>
            <a:off x="5116781" y="2546219"/>
            <a:ext cx="5977935" cy="3342744"/>
          </a:xfrm>
        </p:spPr>
        <p:txBody>
          <a:bodyPr/>
          <a:lstStyle/>
          <a:p>
            <a:pPr lvl="0"/>
            <a:endParaRPr lang="en-GB" sz="1800">
              <a:solidFill>
                <a:srgbClr val="FFFFFF"/>
              </a:solidFill>
            </a:endParaRPr>
          </a:p>
          <a:p>
            <a:pPr marL="0" lvl="0" indent="0">
              <a:buNone/>
            </a:pPr>
            <a:r>
              <a:rPr lang="en-GB" sz="2800">
                <a:solidFill>
                  <a:srgbClr val="FFFFFF"/>
                </a:solidFill>
              </a:rPr>
              <a:t>When you have found some interesting information you may want to include in your written work, ask yourself the following questions:</a:t>
            </a:r>
          </a:p>
        </p:txBody>
      </p:sp>
      <p:pic>
        <p:nvPicPr>
          <p:cNvPr id="4" name="Picture 4">
            <a:extLst>
              <a:ext uri="{FF2B5EF4-FFF2-40B4-BE49-F238E27FC236}">
                <a16:creationId xmlns:a16="http://schemas.microsoft.com/office/drawing/2014/main" id="{EBA5C90D-57FC-4AFD-8179-714C7ED4F1AF}"/>
              </a:ext>
            </a:extLst>
          </p:cNvPr>
          <p:cNvPicPr>
            <a:picLocks noChangeAspect="1"/>
          </p:cNvPicPr>
          <p:nvPr/>
        </p:nvPicPr>
        <p:blipFill>
          <a:blip r:embed="rId3"/>
          <a:srcRect l="40850" r="14570" b="-1"/>
          <a:stretch>
            <a:fillRect/>
          </a:stretch>
        </p:blipFill>
        <p:spPr>
          <a:xfrm>
            <a:off x="18" y="9"/>
            <a:ext cx="4580074" cy="6857990"/>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TPQuestion">
            <a:extLst>
              <a:ext uri="{FF2B5EF4-FFF2-40B4-BE49-F238E27FC236}">
                <a16:creationId xmlns:a16="http://schemas.microsoft.com/office/drawing/2014/main" id="{177FD05A-0369-4BED-B2D8-94060E974576}"/>
              </a:ext>
            </a:extLst>
          </p:cNvPr>
          <p:cNvSpPr txBox="1">
            <a:spLocks noGrp="1"/>
          </p:cNvSpPr>
          <p:nvPr>
            <p:ph type="title"/>
          </p:nvPr>
        </p:nvSpPr>
        <p:spPr>
          <a:xfrm>
            <a:off x="643463" y="634950"/>
            <a:ext cx="3689091" cy="5055900"/>
          </a:xfrm>
        </p:spPr>
        <p:txBody>
          <a:bodyPr/>
          <a:lstStyle/>
          <a:p>
            <a:pPr lvl="0" algn="r"/>
            <a:r>
              <a:rPr lang="en-US" sz="4800"/>
              <a:t>Is it interesting but not quite on my topic?</a:t>
            </a:r>
          </a:p>
        </p:txBody>
      </p:sp>
      <p:grpSp>
        <p:nvGrpSpPr>
          <p:cNvPr id="3" name="TPAnswers">
            <a:extLst>
              <a:ext uri="{FF2B5EF4-FFF2-40B4-BE49-F238E27FC236}">
                <a16:creationId xmlns:a16="http://schemas.microsoft.com/office/drawing/2014/main" id="{FF861B38-50D5-4186-A92A-1E87A1D1A31F}"/>
              </a:ext>
            </a:extLst>
          </p:cNvPr>
          <p:cNvGrpSpPr/>
          <p:nvPr/>
        </p:nvGrpSpPr>
        <p:grpSpPr>
          <a:xfrm>
            <a:off x="4976027" y="635572"/>
            <a:ext cx="6582555" cy="5120547"/>
            <a:chOff x="4976027" y="635572"/>
            <a:chExt cx="6582555" cy="5120547"/>
          </a:xfrm>
        </p:grpSpPr>
        <p:sp>
          <p:nvSpPr>
            <p:cNvPr id="4" name="Freeform: Shape 3">
              <a:extLst>
                <a:ext uri="{FF2B5EF4-FFF2-40B4-BE49-F238E27FC236}">
                  <a16:creationId xmlns:a16="http://schemas.microsoft.com/office/drawing/2014/main" id="{7C57C95E-27FA-4EC3-AE71-CC789FD2CA7B}"/>
                </a:ext>
              </a:extLst>
            </p:cNvPr>
            <p:cNvSpPr/>
            <p:nvPr/>
          </p:nvSpPr>
          <p:spPr>
            <a:xfrm>
              <a:off x="4976027" y="635572"/>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Open Quotation Mark">
              <a:extLst>
                <a:ext uri="{FF2B5EF4-FFF2-40B4-BE49-F238E27FC236}">
                  <a16:creationId xmlns:a16="http://schemas.microsoft.com/office/drawing/2014/main" id="{7B56A76C-364A-4013-A319-EB03727B43BC}"/>
                </a:ext>
              </a:extLst>
            </p:cNvPr>
            <p:cNvSpPr/>
            <p:nvPr/>
          </p:nvSpPr>
          <p:spPr>
            <a:xfrm>
              <a:off x="5418588" y="964746"/>
              <a:ext cx="804653" cy="804653"/>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53210D6C-A5A9-4686-A84A-FBCB4287AA46}"/>
                </a:ext>
              </a:extLst>
            </p:cNvPr>
            <p:cNvSpPr/>
            <p:nvPr/>
          </p:nvSpPr>
          <p:spPr>
            <a:xfrm>
              <a:off x="6665811" y="635572"/>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Quote</a:t>
              </a:r>
              <a:endParaRPr lang="en-US" sz="2500" b="0" i="0" u="none" strike="noStrike" kern="1200" cap="none" spc="0" baseline="0">
                <a:solidFill>
                  <a:srgbClr val="2E2B21"/>
                </a:solidFill>
                <a:uFillTx/>
                <a:latin typeface="Tw Cen MT"/>
              </a:endParaRPr>
            </a:p>
          </p:txBody>
        </p:sp>
        <p:sp>
          <p:nvSpPr>
            <p:cNvPr id="7" name="Freeform: Shape 6">
              <a:extLst>
                <a:ext uri="{FF2B5EF4-FFF2-40B4-BE49-F238E27FC236}">
                  <a16:creationId xmlns:a16="http://schemas.microsoft.com/office/drawing/2014/main" id="{6CB8B36C-E75F-4913-BEAD-F11A10A25A57}"/>
                </a:ext>
              </a:extLst>
            </p:cNvPr>
            <p:cNvSpPr/>
            <p:nvPr/>
          </p:nvSpPr>
          <p:spPr>
            <a:xfrm>
              <a:off x="4976027" y="2464335"/>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Pencil">
              <a:extLst>
                <a:ext uri="{FF2B5EF4-FFF2-40B4-BE49-F238E27FC236}">
                  <a16:creationId xmlns:a16="http://schemas.microsoft.com/office/drawing/2014/main" id="{7E95ACF0-2573-422D-903A-970559BDB167}"/>
                </a:ext>
              </a:extLst>
            </p:cNvPr>
            <p:cNvSpPr/>
            <p:nvPr/>
          </p:nvSpPr>
          <p:spPr>
            <a:xfrm>
              <a:off x="5418588" y="2793519"/>
              <a:ext cx="804653" cy="804653"/>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313D6F21-9B59-44C5-A2E4-CC7DEF1DEF15}"/>
                </a:ext>
              </a:extLst>
            </p:cNvPr>
            <p:cNvSpPr/>
            <p:nvPr/>
          </p:nvSpPr>
          <p:spPr>
            <a:xfrm>
              <a:off x="6665811" y="2464335"/>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Paraphrase</a:t>
              </a:r>
              <a:endParaRPr lang="en-US" sz="2500" b="0" i="0" u="none" strike="noStrike" kern="1200" cap="none" spc="0" baseline="0">
                <a:solidFill>
                  <a:srgbClr val="2E2B21"/>
                </a:solidFill>
                <a:uFillTx/>
                <a:latin typeface="Tw Cen MT"/>
              </a:endParaRPr>
            </a:p>
          </p:txBody>
        </p:sp>
        <p:sp>
          <p:nvSpPr>
            <p:cNvPr id="10" name="Freeform: Shape 9">
              <a:extLst>
                <a:ext uri="{FF2B5EF4-FFF2-40B4-BE49-F238E27FC236}">
                  <a16:creationId xmlns:a16="http://schemas.microsoft.com/office/drawing/2014/main" id="{59AA3BC7-983B-4BC1-92CB-2C7BAED65E79}"/>
                </a:ext>
              </a:extLst>
            </p:cNvPr>
            <p:cNvSpPr/>
            <p:nvPr/>
          </p:nvSpPr>
          <p:spPr>
            <a:xfrm>
              <a:off x="4976027" y="4293107"/>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Garbage">
              <a:extLst>
                <a:ext uri="{FF2B5EF4-FFF2-40B4-BE49-F238E27FC236}">
                  <a16:creationId xmlns:a16="http://schemas.microsoft.com/office/drawing/2014/main" id="{CD085DAE-EB08-441E-BE9B-73A376CAA9A1}"/>
                </a:ext>
              </a:extLst>
            </p:cNvPr>
            <p:cNvSpPr/>
            <p:nvPr/>
          </p:nvSpPr>
          <p:spPr>
            <a:xfrm>
              <a:off x="5418588" y="4622282"/>
              <a:ext cx="804653" cy="804653"/>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10FF5BC4-5FBB-49CA-A96E-F18714C7671C}"/>
                </a:ext>
              </a:extLst>
            </p:cNvPr>
            <p:cNvSpPr/>
            <p:nvPr/>
          </p:nvSpPr>
          <p:spPr>
            <a:xfrm>
              <a:off x="6665811" y="4293107"/>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Dump</a:t>
              </a:r>
              <a:endParaRPr lang="en-US" sz="2500" b="0" i="0" u="none" strike="noStrike" kern="1200" cap="none" spc="0" baseline="0">
                <a:solidFill>
                  <a:srgbClr val="2E2B21"/>
                </a:solidFill>
                <a:uFillTx/>
                <a:latin typeface="Tw Cen MT"/>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TPQuestion">
            <a:extLst>
              <a:ext uri="{FF2B5EF4-FFF2-40B4-BE49-F238E27FC236}">
                <a16:creationId xmlns:a16="http://schemas.microsoft.com/office/drawing/2014/main" id="{48B2F915-60C4-42A9-B9A3-824D415D904C}"/>
              </a:ext>
            </a:extLst>
          </p:cNvPr>
          <p:cNvSpPr txBox="1">
            <a:spLocks noGrp="1"/>
          </p:cNvSpPr>
          <p:nvPr>
            <p:ph type="title"/>
          </p:nvPr>
        </p:nvSpPr>
        <p:spPr>
          <a:xfrm>
            <a:off x="643463" y="634950"/>
            <a:ext cx="3689091" cy="5055900"/>
          </a:xfrm>
        </p:spPr>
        <p:txBody>
          <a:bodyPr/>
          <a:lstStyle/>
          <a:p>
            <a:pPr lvl="0" algn="r"/>
            <a:r>
              <a:rPr lang="en-US" sz="4800"/>
              <a:t>Can I express it in my own words without it losing impact and meaning?</a:t>
            </a:r>
          </a:p>
        </p:txBody>
      </p:sp>
      <p:grpSp>
        <p:nvGrpSpPr>
          <p:cNvPr id="3" name="TPAnswers">
            <a:extLst>
              <a:ext uri="{FF2B5EF4-FFF2-40B4-BE49-F238E27FC236}">
                <a16:creationId xmlns:a16="http://schemas.microsoft.com/office/drawing/2014/main" id="{64860E5D-7B56-45FE-A99E-64CF2B3E4C09}"/>
              </a:ext>
            </a:extLst>
          </p:cNvPr>
          <p:cNvGrpSpPr/>
          <p:nvPr/>
        </p:nvGrpSpPr>
        <p:grpSpPr>
          <a:xfrm>
            <a:off x="4976027" y="635572"/>
            <a:ext cx="6582555" cy="5120547"/>
            <a:chOff x="4976027" y="635572"/>
            <a:chExt cx="6582555" cy="5120547"/>
          </a:xfrm>
        </p:grpSpPr>
        <p:sp>
          <p:nvSpPr>
            <p:cNvPr id="4" name="Freeform: Shape 3">
              <a:extLst>
                <a:ext uri="{FF2B5EF4-FFF2-40B4-BE49-F238E27FC236}">
                  <a16:creationId xmlns:a16="http://schemas.microsoft.com/office/drawing/2014/main" id="{41163791-C677-46EA-A33C-F43A62D9AD0C}"/>
                </a:ext>
              </a:extLst>
            </p:cNvPr>
            <p:cNvSpPr/>
            <p:nvPr/>
          </p:nvSpPr>
          <p:spPr>
            <a:xfrm>
              <a:off x="4976027" y="635572"/>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Open Quotation Mark">
              <a:extLst>
                <a:ext uri="{FF2B5EF4-FFF2-40B4-BE49-F238E27FC236}">
                  <a16:creationId xmlns:a16="http://schemas.microsoft.com/office/drawing/2014/main" id="{29CEF6F5-B66B-469C-A08F-C25FFAA11033}"/>
                </a:ext>
              </a:extLst>
            </p:cNvPr>
            <p:cNvSpPr/>
            <p:nvPr/>
          </p:nvSpPr>
          <p:spPr>
            <a:xfrm>
              <a:off x="5418588" y="964746"/>
              <a:ext cx="804653" cy="804653"/>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9F1E00A3-F89F-41CB-B759-4764BACC6DC1}"/>
                </a:ext>
              </a:extLst>
            </p:cNvPr>
            <p:cNvSpPr/>
            <p:nvPr/>
          </p:nvSpPr>
          <p:spPr>
            <a:xfrm>
              <a:off x="6665811" y="635572"/>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Quote </a:t>
              </a:r>
              <a:endParaRPr lang="en-US" sz="2500" b="0" i="0" u="none" strike="noStrike" kern="1200" cap="none" spc="0" baseline="0">
                <a:solidFill>
                  <a:srgbClr val="2E2B21"/>
                </a:solidFill>
                <a:uFillTx/>
                <a:latin typeface="Tw Cen MT"/>
              </a:endParaRPr>
            </a:p>
          </p:txBody>
        </p:sp>
        <p:sp>
          <p:nvSpPr>
            <p:cNvPr id="7" name="Freeform: Shape 6">
              <a:extLst>
                <a:ext uri="{FF2B5EF4-FFF2-40B4-BE49-F238E27FC236}">
                  <a16:creationId xmlns:a16="http://schemas.microsoft.com/office/drawing/2014/main" id="{29000B95-84D7-460E-B169-C98A7D2DC99A}"/>
                </a:ext>
              </a:extLst>
            </p:cNvPr>
            <p:cNvSpPr/>
            <p:nvPr/>
          </p:nvSpPr>
          <p:spPr>
            <a:xfrm>
              <a:off x="4976027" y="2464335"/>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Pencil">
              <a:extLst>
                <a:ext uri="{FF2B5EF4-FFF2-40B4-BE49-F238E27FC236}">
                  <a16:creationId xmlns:a16="http://schemas.microsoft.com/office/drawing/2014/main" id="{28CB5131-F7BD-4E63-BCEC-683A5EE6CDCC}"/>
                </a:ext>
              </a:extLst>
            </p:cNvPr>
            <p:cNvSpPr/>
            <p:nvPr/>
          </p:nvSpPr>
          <p:spPr>
            <a:xfrm>
              <a:off x="5418588" y="2793519"/>
              <a:ext cx="804653" cy="804653"/>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8AC284BB-8F9F-4C1B-99B7-0C5341A3CBB4}"/>
                </a:ext>
              </a:extLst>
            </p:cNvPr>
            <p:cNvSpPr/>
            <p:nvPr/>
          </p:nvSpPr>
          <p:spPr>
            <a:xfrm>
              <a:off x="6665811" y="2464335"/>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Paraphrase</a:t>
              </a:r>
              <a:endParaRPr lang="en-US" sz="2500" b="0" i="0" u="none" strike="noStrike" kern="1200" cap="none" spc="0" baseline="0">
                <a:solidFill>
                  <a:srgbClr val="2E2B21"/>
                </a:solidFill>
                <a:uFillTx/>
                <a:latin typeface="Tw Cen MT"/>
              </a:endParaRPr>
            </a:p>
          </p:txBody>
        </p:sp>
        <p:sp>
          <p:nvSpPr>
            <p:cNvPr id="10" name="Freeform: Shape 9">
              <a:extLst>
                <a:ext uri="{FF2B5EF4-FFF2-40B4-BE49-F238E27FC236}">
                  <a16:creationId xmlns:a16="http://schemas.microsoft.com/office/drawing/2014/main" id="{FB7930D2-789F-4333-9BDB-F86EFE0774BC}"/>
                </a:ext>
              </a:extLst>
            </p:cNvPr>
            <p:cNvSpPr/>
            <p:nvPr/>
          </p:nvSpPr>
          <p:spPr>
            <a:xfrm>
              <a:off x="4976027" y="4293107"/>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Garbage">
              <a:extLst>
                <a:ext uri="{FF2B5EF4-FFF2-40B4-BE49-F238E27FC236}">
                  <a16:creationId xmlns:a16="http://schemas.microsoft.com/office/drawing/2014/main" id="{D73322E7-746F-4095-81FD-A92B58125B5D}"/>
                </a:ext>
              </a:extLst>
            </p:cNvPr>
            <p:cNvSpPr/>
            <p:nvPr/>
          </p:nvSpPr>
          <p:spPr>
            <a:xfrm>
              <a:off x="5418588" y="4622282"/>
              <a:ext cx="804653" cy="804653"/>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9364A788-71E0-414D-9ECD-534D1CE07474}"/>
                </a:ext>
              </a:extLst>
            </p:cNvPr>
            <p:cNvSpPr/>
            <p:nvPr/>
          </p:nvSpPr>
          <p:spPr>
            <a:xfrm>
              <a:off x="6665811" y="4293107"/>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Dump</a:t>
              </a:r>
              <a:endParaRPr lang="en-US" sz="2500" b="0" i="0" u="none" strike="noStrike" kern="1200" cap="none" spc="0" baseline="0">
                <a:solidFill>
                  <a:srgbClr val="2E2B21"/>
                </a:solidFill>
                <a:uFillTx/>
                <a:latin typeface="Tw Cen MT"/>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69">
    <p:bg>
      <p:bgPr>
        <a:solidFill>
          <a:srgbClr val="FFFFFF"/>
        </a:solidFill>
        <a:effectLst/>
      </p:bgPr>
    </p:bg>
    <p:spTree>
      <p:nvGrpSpPr>
        <p:cNvPr id="1" name=""/>
        <p:cNvGrpSpPr/>
        <p:nvPr/>
      </p:nvGrpSpPr>
      <p:grpSpPr>
        <a:xfrm>
          <a:off x="0" y="0"/>
          <a:ext cx="0" cy="0"/>
          <a:chOff x="0" y="0"/>
          <a:chExt cx="0" cy="0"/>
        </a:xfrm>
      </p:grpSpPr>
      <p:sp>
        <p:nvSpPr>
          <p:cNvPr id="2" name="TPQuestion">
            <a:extLst>
              <a:ext uri="{FF2B5EF4-FFF2-40B4-BE49-F238E27FC236}">
                <a16:creationId xmlns:a16="http://schemas.microsoft.com/office/drawing/2014/main" id="{8EB0242B-E62F-4B47-853B-59F1E77C9BA6}"/>
              </a:ext>
            </a:extLst>
          </p:cNvPr>
          <p:cNvSpPr txBox="1">
            <a:spLocks noGrp="1"/>
          </p:cNvSpPr>
          <p:nvPr>
            <p:ph type="title"/>
          </p:nvPr>
        </p:nvSpPr>
        <p:spPr>
          <a:xfrm>
            <a:off x="643463" y="634950"/>
            <a:ext cx="3689091" cy="5055900"/>
          </a:xfrm>
        </p:spPr>
        <p:txBody>
          <a:bodyPr/>
          <a:lstStyle/>
          <a:p>
            <a:pPr lvl="0" algn="r"/>
            <a:r>
              <a:rPr lang="en-US" sz="4800"/>
              <a:t>Is it a famous quote?</a:t>
            </a:r>
          </a:p>
        </p:txBody>
      </p:sp>
      <p:grpSp>
        <p:nvGrpSpPr>
          <p:cNvPr id="3" name="TPAnswers">
            <a:extLst>
              <a:ext uri="{FF2B5EF4-FFF2-40B4-BE49-F238E27FC236}">
                <a16:creationId xmlns:a16="http://schemas.microsoft.com/office/drawing/2014/main" id="{DB9DAC9B-15BF-472E-891E-9B1236BD5445}"/>
              </a:ext>
            </a:extLst>
          </p:cNvPr>
          <p:cNvGrpSpPr/>
          <p:nvPr/>
        </p:nvGrpSpPr>
        <p:grpSpPr>
          <a:xfrm>
            <a:off x="4976027" y="635572"/>
            <a:ext cx="6582555" cy="5120547"/>
            <a:chOff x="4976027" y="635572"/>
            <a:chExt cx="6582555" cy="5120547"/>
          </a:xfrm>
        </p:grpSpPr>
        <p:sp>
          <p:nvSpPr>
            <p:cNvPr id="4" name="Freeform: Shape 3">
              <a:extLst>
                <a:ext uri="{FF2B5EF4-FFF2-40B4-BE49-F238E27FC236}">
                  <a16:creationId xmlns:a16="http://schemas.microsoft.com/office/drawing/2014/main" id="{6D69C654-150B-4671-A8E6-8E1EA03CF580}"/>
                </a:ext>
              </a:extLst>
            </p:cNvPr>
            <p:cNvSpPr/>
            <p:nvPr/>
          </p:nvSpPr>
          <p:spPr>
            <a:xfrm>
              <a:off x="4976027" y="635572"/>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Open Quotation Mark">
              <a:extLst>
                <a:ext uri="{FF2B5EF4-FFF2-40B4-BE49-F238E27FC236}">
                  <a16:creationId xmlns:a16="http://schemas.microsoft.com/office/drawing/2014/main" id="{5FB61F09-5C57-4285-8B3A-33919AA5E77A}"/>
                </a:ext>
              </a:extLst>
            </p:cNvPr>
            <p:cNvSpPr/>
            <p:nvPr/>
          </p:nvSpPr>
          <p:spPr>
            <a:xfrm>
              <a:off x="5418588" y="964746"/>
              <a:ext cx="804653" cy="804653"/>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1D1154E4-8717-47B7-8850-B97C69221B93}"/>
                </a:ext>
              </a:extLst>
            </p:cNvPr>
            <p:cNvSpPr/>
            <p:nvPr/>
          </p:nvSpPr>
          <p:spPr>
            <a:xfrm>
              <a:off x="6665811" y="635572"/>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Quote</a:t>
              </a:r>
              <a:endParaRPr lang="en-US" sz="2500" b="0" i="0" u="none" strike="noStrike" kern="1200" cap="none" spc="0" baseline="0">
                <a:solidFill>
                  <a:srgbClr val="2E2B21"/>
                </a:solidFill>
                <a:uFillTx/>
                <a:latin typeface="Tw Cen MT"/>
              </a:endParaRPr>
            </a:p>
          </p:txBody>
        </p:sp>
        <p:sp>
          <p:nvSpPr>
            <p:cNvPr id="7" name="Freeform: Shape 6">
              <a:extLst>
                <a:ext uri="{FF2B5EF4-FFF2-40B4-BE49-F238E27FC236}">
                  <a16:creationId xmlns:a16="http://schemas.microsoft.com/office/drawing/2014/main" id="{AC634251-2234-48A4-B1BF-B955317A2AA3}"/>
                </a:ext>
              </a:extLst>
            </p:cNvPr>
            <p:cNvSpPr/>
            <p:nvPr/>
          </p:nvSpPr>
          <p:spPr>
            <a:xfrm>
              <a:off x="4976027" y="2464335"/>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Pencil">
              <a:extLst>
                <a:ext uri="{FF2B5EF4-FFF2-40B4-BE49-F238E27FC236}">
                  <a16:creationId xmlns:a16="http://schemas.microsoft.com/office/drawing/2014/main" id="{19FBB934-45EA-4B35-9B84-4B1A13FF4E63}"/>
                </a:ext>
              </a:extLst>
            </p:cNvPr>
            <p:cNvSpPr/>
            <p:nvPr/>
          </p:nvSpPr>
          <p:spPr>
            <a:xfrm>
              <a:off x="5418588" y="2793519"/>
              <a:ext cx="804653" cy="804653"/>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33CEAB5E-23AF-4411-86D9-78B5474B0925}"/>
                </a:ext>
              </a:extLst>
            </p:cNvPr>
            <p:cNvSpPr/>
            <p:nvPr/>
          </p:nvSpPr>
          <p:spPr>
            <a:xfrm>
              <a:off x="6665811" y="2464335"/>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Paraphrase</a:t>
              </a:r>
              <a:endParaRPr lang="en-US" sz="2500" b="0" i="0" u="none" strike="noStrike" kern="1200" cap="none" spc="0" baseline="0">
                <a:solidFill>
                  <a:srgbClr val="2E2B21"/>
                </a:solidFill>
                <a:uFillTx/>
                <a:latin typeface="Tw Cen MT"/>
              </a:endParaRPr>
            </a:p>
          </p:txBody>
        </p:sp>
        <p:sp>
          <p:nvSpPr>
            <p:cNvPr id="10" name="Freeform: Shape 9">
              <a:extLst>
                <a:ext uri="{FF2B5EF4-FFF2-40B4-BE49-F238E27FC236}">
                  <a16:creationId xmlns:a16="http://schemas.microsoft.com/office/drawing/2014/main" id="{67397BAD-F419-45B6-9E63-29E891B1C8BC}"/>
                </a:ext>
              </a:extLst>
            </p:cNvPr>
            <p:cNvSpPr/>
            <p:nvPr/>
          </p:nvSpPr>
          <p:spPr>
            <a:xfrm>
              <a:off x="4976027" y="4293107"/>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Garbage">
              <a:extLst>
                <a:ext uri="{FF2B5EF4-FFF2-40B4-BE49-F238E27FC236}">
                  <a16:creationId xmlns:a16="http://schemas.microsoft.com/office/drawing/2014/main" id="{B6350A7C-3AAA-41EC-9CD9-22A28690014F}"/>
                </a:ext>
              </a:extLst>
            </p:cNvPr>
            <p:cNvSpPr/>
            <p:nvPr/>
          </p:nvSpPr>
          <p:spPr>
            <a:xfrm>
              <a:off x="5418588" y="4622282"/>
              <a:ext cx="804653" cy="804653"/>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D5538E26-EF76-40E2-8DD6-FD16127EDAD2}"/>
                </a:ext>
              </a:extLst>
            </p:cNvPr>
            <p:cNvSpPr/>
            <p:nvPr/>
          </p:nvSpPr>
          <p:spPr>
            <a:xfrm>
              <a:off x="6665811" y="4293107"/>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Dump</a:t>
              </a:r>
              <a:endParaRPr lang="en-US" sz="2500" b="0" i="0" u="none" strike="noStrike" kern="1200" cap="none" spc="0" baseline="0">
                <a:solidFill>
                  <a:srgbClr val="2E2B21"/>
                </a:solidFill>
                <a:uFillTx/>
                <a:latin typeface="Tw Cen MT"/>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TPQuestion">
            <a:extLst>
              <a:ext uri="{FF2B5EF4-FFF2-40B4-BE49-F238E27FC236}">
                <a16:creationId xmlns:a16="http://schemas.microsoft.com/office/drawing/2014/main" id="{03DB05E0-5A3A-4816-8928-9E55F0C2A480}"/>
              </a:ext>
            </a:extLst>
          </p:cNvPr>
          <p:cNvSpPr txBox="1">
            <a:spLocks noGrp="1"/>
          </p:cNvSpPr>
          <p:nvPr>
            <p:ph type="title"/>
          </p:nvPr>
        </p:nvSpPr>
        <p:spPr>
          <a:xfrm>
            <a:off x="274320" y="285750"/>
            <a:ext cx="4303596" cy="1817369"/>
          </a:xfrm>
        </p:spPr>
        <p:txBody>
          <a:bodyPr/>
          <a:lstStyle/>
          <a:p>
            <a:pPr lvl="0" algn="r"/>
            <a:r>
              <a:rPr lang="en-US" sz="4300">
                <a:solidFill>
                  <a:srgbClr val="00B050"/>
                </a:solidFill>
              </a:rPr>
              <a:t>Does it introduce or define a key term?</a:t>
            </a:r>
          </a:p>
        </p:txBody>
      </p:sp>
      <p:sp>
        <p:nvSpPr>
          <p:cNvPr id="3" name="Rectangle 3">
            <a:extLst>
              <a:ext uri="{FF2B5EF4-FFF2-40B4-BE49-F238E27FC236}">
                <a16:creationId xmlns:a16="http://schemas.microsoft.com/office/drawing/2014/main" id="{EEA073C2-CEAC-4B31-978D-516C7E419C4B}"/>
              </a:ext>
            </a:extLst>
          </p:cNvPr>
          <p:cNvSpPr/>
          <p:nvPr/>
        </p:nvSpPr>
        <p:spPr>
          <a:xfrm>
            <a:off x="241072" y="2249067"/>
            <a:ext cx="4336843" cy="357021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400" b="1" i="0" u="none" strike="noStrike" kern="1200" cap="none" spc="0" baseline="0">
                <a:solidFill>
                  <a:srgbClr val="2E2B21"/>
                </a:solidFill>
                <a:uFillTx/>
                <a:latin typeface="Tw Cen MT"/>
              </a:rPr>
              <a:t>Quoting</a:t>
            </a:r>
          </a:p>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2400" b="0" i="0" u="none" strike="noStrike" kern="1200" cap="none" spc="0" baseline="0">
              <a:solidFill>
                <a:srgbClr val="2E2B21"/>
              </a:solidFill>
              <a:uFillTx/>
              <a:latin typeface="Tw Cen MT"/>
            </a:endParaRPr>
          </a:p>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400" b="0" i="0" u="none" strike="noStrike" kern="1200" cap="none" spc="0" baseline="0">
                <a:solidFill>
                  <a:srgbClr val="002060"/>
                </a:solidFill>
                <a:uFillTx/>
                <a:latin typeface="Tw Cen MT"/>
              </a:rPr>
              <a:t>As West notes, teamwork requires “having a real team whose membership is clear, which is of the right size, relatively stable in membership and working on a task that requires teamwork” [1(p.4)].</a:t>
            </a:r>
          </a:p>
        </p:txBody>
      </p:sp>
      <p:grpSp>
        <p:nvGrpSpPr>
          <p:cNvPr id="4" name="TPAnswers">
            <a:extLst>
              <a:ext uri="{FF2B5EF4-FFF2-40B4-BE49-F238E27FC236}">
                <a16:creationId xmlns:a16="http://schemas.microsoft.com/office/drawing/2014/main" id="{CBD20458-8765-4A9B-96B6-10BFE35935A4}"/>
              </a:ext>
            </a:extLst>
          </p:cNvPr>
          <p:cNvGrpSpPr/>
          <p:nvPr/>
        </p:nvGrpSpPr>
        <p:grpSpPr>
          <a:xfrm>
            <a:off x="4976027" y="635572"/>
            <a:ext cx="6582555" cy="5120547"/>
            <a:chOff x="4976027" y="635572"/>
            <a:chExt cx="6582555" cy="5120547"/>
          </a:xfrm>
        </p:grpSpPr>
        <p:sp>
          <p:nvSpPr>
            <p:cNvPr id="5" name="Freeform: Shape 4">
              <a:extLst>
                <a:ext uri="{FF2B5EF4-FFF2-40B4-BE49-F238E27FC236}">
                  <a16:creationId xmlns:a16="http://schemas.microsoft.com/office/drawing/2014/main" id="{B499E375-CC73-4B3A-AE98-C7054AADC476}"/>
                </a:ext>
              </a:extLst>
            </p:cNvPr>
            <p:cNvSpPr/>
            <p:nvPr/>
          </p:nvSpPr>
          <p:spPr>
            <a:xfrm>
              <a:off x="4976027" y="635572"/>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5" descr="Open Quotation Mark">
              <a:extLst>
                <a:ext uri="{FF2B5EF4-FFF2-40B4-BE49-F238E27FC236}">
                  <a16:creationId xmlns:a16="http://schemas.microsoft.com/office/drawing/2014/main" id="{2910DA29-71B3-4720-AEEC-2B99D3BCAF6F}"/>
                </a:ext>
              </a:extLst>
            </p:cNvPr>
            <p:cNvSpPr/>
            <p:nvPr/>
          </p:nvSpPr>
          <p:spPr>
            <a:xfrm>
              <a:off x="5418588" y="964746"/>
              <a:ext cx="804653" cy="804653"/>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87D4CAE7-00A1-4564-AE2D-65CF3C6DE656}"/>
                </a:ext>
              </a:extLst>
            </p:cNvPr>
            <p:cNvSpPr/>
            <p:nvPr/>
          </p:nvSpPr>
          <p:spPr>
            <a:xfrm>
              <a:off x="6665811" y="635572"/>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Quote</a:t>
              </a:r>
              <a:endParaRPr lang="en-US" sz="2500" b="0" i="0" u="none" strike="noStrike" kern="1200" cap="none" spc="0" baseline="0">
                <a:solidFill>
                  <a:srgbClr val="2E2B21"/>
                </a:solidFill>
                <a:uFillTx/>
                <a:latin typeface="Tw Cen MT"/>
              </a:endParaRPr>
            </a:p>
          </p:txBody>
        </p:sp>
        <p:sp>
          <p:nvSpPr>
            <p:cNvPr id="8" name="Freeform: Shape 7">
              <a:extLst>
                <a:ext uri="{FF2B5EF4-FFF2-40B4-BE49-F238E27FC236}">
                  <a16:creationId xmlns:a16="http://schemas.microsoft.com/office/drawing/2014/main" id="{0E32BA82-0CD7-47DE-AE50-6DA8E97D8923}"/>
                </a:ext>
              </a:extLst>
            </p:cNvPr>
            <p:cNvSpPr/>
            <p:nvPr/>
          </p:nvSpPr>
          <p:spPr>
            <a:xfrm>
              <a:off x="4976027" y="2464335"/>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8" descr="Pencil">
              <a:extLst>
                <a:ext uri="{FF2B5EF4-FFF2-40B4-BE49-F238E27FC236}">
                  <a16:creationId xmlns:a16="http://schemas.microsoft.com/office/drawing/2014/main" id="{29909E04-D441-41F7-BA0C-89305B807AF6}"/>
                </a:ext>
              </a:extLst>
            </p:cNvPr>
            <p:cNvSpPr/>
            <p:nvPr/>
          </p:nvSpPr>
          <p:spPr>
            <a:xfrm>
              <a:off x="5418588" y="2793519"/>
              <a:ext cx="804653" cy="804653"/>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2BBD010B-AE19-4891-80D5-C4BA1F69A4C7}"/>
                </a:ext>
              </a:extLst>
            </p:cNvPr>
            <p:cNvSpPr/>
            <p:nvPr/>
          </p:nvSpPr>
          <p:spPr>
            <a:xfrm>
              <a:off x="6665811" y="2464335"/>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Paraphrase</a:t>
              </a:r>
              <a:endParaRPr lang="en-US" sz="2500" b="0" i="0" u="none" strike="noStrike" kern="1200" cap="none" spc="0" baseline="0">
                <a:solidFill>
                  <a:srgbClr val="2E2B21"/>
                </a:solidFill>
                <a:uFillTx/>
                <a:latin typeface="Tw Cen MT"/>
              </a:endParaRPr>
            </a:p>
          </p:txBody>
        </p:sp>
        <p:sp>
          <p:nvSpPr>
            <p:cNvPr id="11" name="Freeform: Shape 10">
              <a:extLst>
                <a:ext uri="{FF2B5EF4-FFF2-40B4-BE49-F238E27FC236}">
                  <a16:creationId xmlns:a16="http://schemas.microsoft.com/office/drawing/2014/main" id="{088D8329-E34C-479A-8765-511354EF07EF}"/>
                </a:ext>
              </a:extLst>
            </p:cNvPr>
            <p:cNvSpPr/>
            <p:nvPr/>
          </p:nvSpPr>
          <p:spPr>
            <a:xfrm>
              <a:off x="4976027" y="4293107"/>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Rectangle 11" descr="Garbage">
              <a:extLst>
                <a:ext uri="{FF2B5EF4-FFF2-40B4-BE49-F238E27FC236}">
                  <a16:creationId xmlns:a16="http://schemas.microsoft.com/office/drawing/2014/main" id="{6A3A69B7-C5FC-4600-835A-B222BE256C31}"/>
                </a:ext>
              </a:extLst>
            </p:cNvPr>
            <p:cNvSpPr/>
            <p:nvPr/>
          </p:nvSpPr>
          <p:spPr>
            <a:xfrm>
              <a:off x="5418588" y="4622282"/>
              <a:ext cx="804653" cy="804653"/>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65519CF7-6744-47E9-AF06-62AA70E6E138}"/>
                </a:ext>
              </a:extLst>
            </p:cNvPr>
            <p:cNvSpPr/>
            <p:nvPr/>
          </p:nvSpPr>
          <p:spPr>
            <a:xfrm>
              <a:off x="6665811" y="4293107"/>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Dump</a:t>
              </a:r>
              <a:endParaRPr lang="en-US" sz="2500" b="0" i="0" u="none" strike="noStrike" kern="1200" cap="none" spc="0" baseline="0">
                <a:solidFill>
                  <a:srgbClr val="2E2B21"/>
                </a:solidFill>
                <a:uFillTx/>
                <a:latin typeface="Tw Cen MT"/>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TPQuestion">
            <a:extLst>
              <a:ext uri="{FF2B5EF4-FFF2-40B4-BE49-F238E27FC236}">
                <a16:creationId xmlns:a16="http://schemas.microsoft.com/office/drawing/2014/main" id="{33F3C44C-9DC5-4383-8538-54CED0EE0F24}"/>
              </a:ext>
            </a:extLst>
          </p:cNvPr>
          <p:cNvSpPr txBox="1">
            <a:spLocks noGrp="1"/>
          </p:cNvSpPr>
          <p:nvPr>
            <p:ph type="title"/>
          </p:nvPr>
        </p:nvSpPr>
        <p:spPr>
          <a:xfrm>
            <a:off x="643463" y="634950"/>
            <a:ext cx="3689091" cy="5055900"/>
          </a:xfrm>
        </p:spPr>
        <p:txBody>
          <a:bodyPr/>
          <a:lstStyle/>
          <a:p>
            <a:pPr lvl="0" algn="r"/>
            <a:r>
              <a:rPr lang="en-US" sz="4800"/>
              <a:t>Is it a major statement which will be further discussed?</a:t>
            </a:r>
          </a:p>
        </p:txBody>
      </p:sp>
      <p:grpSp>
        <p:nvGrpSpPr>
          <p:cNvPr id="3" name="TPAnswers">
            <a:extLst>
              <a:ext uri="{FF2B5EF4-FFF2-40B4-BE49-F238E27FC236}">
                <a16:creationId xmlns:a16="http://schemas.microsoft.com/office/drawing/2014/main" id="{57D03DED-DA47-4BA3-B1B2-D9BE00F56709}"/>
              </a:ext>
            </a:extLst>
          </p:cNvPr>
          <p:cNvGrpSpPr/>
          <p:nvPr/>
        </p:nvGrpSpPr>
        <p:grpSpPr>
          <a:xfrm>
            <a:off x="4976027" y="635572"/>
            <a:ext cx="6582555" cy="5120547"/>
            <a:chOff x="4976027" y="635572"/>
            <a:chExt cx="6582555" cy="5120547"/>
          </a:xfrm>
        </p:grpSpPr>
        <p:sp>
          <p:nvSpPr>
            <p:cNvPr id="4" name="Freeform: Shape 3">
              <a:extLst>
                <a:ext uri="{FF2B5EF4-FFF2-40B4-BE49-F238E27FC236}">
                  <a16:creationId xmlns:a16="http://schemas.microsoft.com/office/drawing/2014/main" id="{D6EA39DF-CBE5-46C2-A955-C8A6063D6579}"/>
                </a:ext>
              </a:extLst>
            </p:cNvPr>
            <p:cNvSpPr/>
            <p:nvPr/>
          </p:nvSpPr>
          <p:spPr>
            <a:xfrm>
              <a:off x="4976027" y="635572"/>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descr="Open Quotation Mark">
              <a:extLst>
                <a:ext uri="{FF2B5EF4-FFF2-40B4-BE49-F238E27FC236}">
                  <a16:creationId xmlns:a16="http://schemas.microsoft.com/office/drawing/2014/main" id="{D00ABD59-20FE-40C2-8506-D3EBC017C4A4}"/>
                </a:ext>
              </a:extLst>
            </p:cNvPr>
            <p:cNvSpPr/>
            <p:nvPr/>
          </p:nvSpPr>
          <p:spPr>
            <a:xfrm>
              <a:off x="5418588" y="964746"/>
              <a:ext cx="804653" cy="804653"/>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056D9A85-2196-472B-84D1-F7C5D0C9B73B}"/>
                </a:ext>
              </a:extLst>
            </p:cNvPr>
            <p:cNvSpPr/>
            <p:nvPr/>
          </p:nvSpPr>
          <p:spPr>
            <a:xfrm>
              <a:off x="6665811" y="635572"/>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Quote</a:t>
              </a:r>
              <a:endParaRPr lang="en-US" sz="2500" b="0" i="0" u="none" strike="noStrike" kern="1200" cap="none" spc="0" baseline="0">
                <a:solidFill>
                  <a:srgbClr val="2E2B21"/>
                </a:solidFill>
                <a:uFillTx/>
                <a:latin typeface="Tw Cen MT"/>
              </a:endParaRPr>
            </a:p>
          </p:txBody>
        </p:sp>
        <p:sp>
          <p:nvSpPr>
            <p:cNvPr id="7" name="Freeform: Shape 6">
              <a:extLst>
                <a:ext uri="{FF2B5EF4-FFF2-40B4-BE49-F238E27FC236}">
                  <a16:creationId xmlns:a16="http://schemas.microsoft.com/office/drawing/2014/main" id="{CFEF2EE4-6119-4183-BB30-665439C82721}"/>
                </a:ext>
              </a:extLst>
            </p:cNvPr>
            <p:cNvSpPr/>
            <p:nvPr/>
          </p:nvSpPr>
          <p:spPr>
            <a:xfrm>
              <a:off x="4976027" y="2464335"/>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Pencil">
              <a:extLst>
                <a:ext uri="{FF2B5EF4-FFF2-40B4-BE49-F238E27FC236}">
                  <a16:creationId xmlns:a16="http://schemas.microsoft.com/office/drawing/2014/main" id="{216069DA-3629-4D1F-96E0-3045177E83E2}"/>
                </a:ext>
              </a:extLst>
            </p:cNvPr>
            <p:cNvSpPr/>
            <p:nvPr/>
          </p:nvSpPr>
          <p:spPr>
            <a:xfrm>
              <a:off x="5418588" y="2793519"/>
              <a:ext cx="804653" cy="804653"/>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C2E456C1-A479-416F-969E-9E54879FA70B}"/>
                </a:ext>
              </a:extLst>
            </p:cNvPr>
            <p:cNvSpPr/>
            <p:nvPr/>
          </p:nvSpPr>
          <p:spPr>
            <a:xfrm>
              <a:off x="6665811" y="2464335"/>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Paraphrase</a:t>
              </a:r>
              <a:endParaRPr lang="en-US" sz="2500" b="0" i="0" u="none" strike="noStrike" kern="1200" cap="none" spc="0" baseline="0">
                <a:solidFill>
                  <a:srgbClr val="2E2B21"/>
                </a:solidFill>
                <a:uFillTx/>
                <a:latin typeface="Tw Cen MT"/>
              </a:endParaRPr>
            </a:p>
          </p:txBody>
        </p:sp>
        <p:sp>
          <p:nvSpPr>
            <p:cNvPr id="10" name="Freeform: Shape 9">
              <a:extLst>
                <a:ext uri="{FF2B5EF4-FFF2-40B4-BE49-F238E27FC236}">
                  <a16:creationId xmlns:a16="http://schemas.microsoft.com/office/drawing/2014/main" id="{A0544EBC-4D39-483F-B60D-FCD1F1199334}"/>
                </a:ext>
              </a:extLst>
            </p:cNvPr>
            <p:cNvSpPr/>
            <p:nvPr/>
          </p:nvSpPr>
          <p:spPr>
            <a:xfrm>
              <a:off x="4976027" y="4293107"/>
              <a:ext cx="6582555" cy="1463012"/>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Garbage">
              <a:extLst>
                <a:ext uri="{FF2B5EF4-FFF2-40B4-BE49-F238E27FC236}">
                  <a16:creationId xmlns:a16="http://schemas.microsoft.com/office/drawing/2014/main" id="{4D5F720C-ED0A-40F5-B4C7-2E7D629F867A}"/>
                </a:ext>
              </a:extLst>
            </p:cNvPr>
            <p:cNvSpPr/>
            <p:nvPr/>
          </p:nvSpPr>
          <p:spPr>
            <a:xfrm>
              <a:off x="5418588" y="4622282"/>
              <a:ext cx="804653" cy="804653"/>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CBB9DDFF-1657-43E8-9B6A-D613CC02469E}"/>
                </a:ext>
              </a:extLst>
            </p:cNvPr>
            <p:cNvSpPr/>
            <p:nvPr/>
          </p:nvSpPr>
          <p:spPr>
            <a:xfrm>
              <a:off x="6665811" y="4293107"/>
              <a:ext cx="4892771" cy="1463012"/>
            </a:xfrm>
            <a:custGeom>
              <a:avLst/>
              <a:gdLst>
                <a:gd name="f0" fmla="val 10800000"/>
                <a:gd name="f1" fmla="val 5400000"/>
                <a:gd name="f2" fmla="val 180"/>
                <a:gd name="f3" fmla="val w"/>
                <a:gd name="f4" fmla="val h"/>
                <a:gd name="f5" fmla="val 0"/>
                <a:gd name="f6" fmla="val 4892774"/>
                <a:gd name="f7" fmla="val 1463013"/>
                <a:gd name="f8" fmla="+- 0 0 -90"/>
                <a:gd name="f9" fmla="*/ f3 1 4892774"/>
                <a:gd name="f10" fmla="*/ f4 1 1463013"/>
                <a:gd name="f11" fmla="+- f7 0 f5"/>
                <a:gd name="f12" fmla="+- f6 0 f5"/>
                <a:gd name="f13" fmla="*/ f8 f0 1"/>
                <a:gd name="f14" fmla="*/ f12 1 4892774"/>
                <a:gd name="f15" fmla="*/ f11 1 1463013"/>
                <a:gd name="f16" fmla="*/ 0 f12 1"/>
                <a:gd name="f17" fmla="*/ 0 f11 1"/>
                <a:gd name="f18" fmla="*/ 4892774 f12 1"/>
                <a:gd name="f19" fmla="*/ 1463013 f11 1"/>
                <a:gd name="f20" fmla="*/ f13 1 f2"/>
                <a:gd name="f21" fmla="*/ f16 1 4892774"/>
                <a:gd name="f22" fmla="*/ f17 1 1463013"/>
                <a:gd name="f23" fmla="*/ f18 1 4892774"/>
                <a:gd name="f24" fmla="*/ f19 1 146301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92774" h="1463013">
                  <a:moveTo>
                    <a:pt x="f5" y="f5"/>
                  </a:moveTo>
                  <a:lnTo>
                    <a:pt x="f6" y="f5"/>
                  </a:lnTo>
                  <a:lnTo>
                    <a:pt x="f6" y="f7"/>
                  </a:lnTo>
                  <a:lnTo>
                    <a:pt x="f5" y="f7"/>
                  </a:lnTo>
                  <a:lnTo>
                    <a:pt x="f5" y="f5"/>
                  </a:lnTo>
                  <a:close/>
                </a:path>
              </a:pathLst>
            </a:custGeom>
            <a:noFill/>
            <a:ln cap="flat">
              <a:noFill/>
              <a:prstDash val="solid"/>
            </a:ln>
          </p:spPr>
          <p:txBody>
            <a:bodyPr vert="horz" wrap="square" lIns="154835" tIns="154835" rIns="154835" bIns="154835" anchor="ctr" anchorCtr="0" compatLnSpc="1">
              <a:noAutofit/>
            </a:bodyPr>
            <a:lstStyle/>
            <a:p>
              <a:pPr marL="0" marR="0" lvl="0" indent="0" algn="l"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2E2B21"/>
                  </a:solidFill>
                  <a:uFillTx/>
                  <a:latin typeface="Tw Cen MT"/>
                </a:rPr>
                <a:t>Dump</a:t>
              </a:r>
              <a:endParaRPr lang="en-US" sz="2500" b="0" i="0" u="none" strike="noStrike" kern="1200" cap="none" spc="0" baseline="0">
                <a:solidFill>
                  <a:srgbClr val="2E2B21"/>
                </a:solidFill>
                <a:uFillTx/>
                <a:latin typeface="Tw Cen MT"/>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DCBBA-963D-48D0-8AE0-20BE1980F09A}"/>
              </a:ext>
            </a:extLst>
          </p:cNvPr>
          <p:cNvSpPr txBox="1">
            <a:spLocks noGrp="1"/>
          </p:cNvSpPr>
          <p:nvPr>
            <p:ph type="title"/>
          </p:nvPr>
        </p:nvSpPr>
        <p:spPr/>
        <p:txBody>
          <a:bodyPr/>
          <a:lstStyle/>
          <a:p>
            <a:pPr lvl="0"/>
            <a:r>
              <a:rPr lang="en-GB"/>
              <a:t>How do I quote correctly?</a:t>
            </a:r>
          </a:p>
        </p:txBody>
      </p:sp>
      <p:sp>
        <p:nvSpPr>
          <p:cNvPr id="3" name="Text Placeholder 2">
            <a:extLst>
              <a:ext uri="{FF2B5EF4-FFF2-40B4-BE49-F238E27FC236}">
                <a16:creationId xmlns:a16="http://schemas.microsoft.com/office/drawing/2014/main" id="{F96107C4-162A-41C2-98F6-552EA8080B00}"/>
              </a:ext>
            </a:extLst>
          </p:cNvPr>
          <p:cNvSpPr txBox="1">
            <a:spLocks noGrp="1"/>
          </p:cNvSpPr>
          <p:nvPr>
            <p:ph type="body" idx="1"/>
          </p:nvPr>
        </p:nvSpPr>
        <p:spPr>
          <a:xfrm>
            <a:off x="231224" y="2027581"/>
            <a:ext cx="11445764" cy="4320210"/>
          </a:xfrm>
          <a:solidFill>
            <a:srgbClr val="FFFFFF"/>
          </a:solidFill>
        </p:spPr>
        <p:txBody>
          <a:bodyPr/>
          <a:lstStyle/>
          <a:p>
            <a:pPr marL="0" lvl="0" indent="0">
              <a:buNone/>
            </a:pPr>
            <a:r>
              <a:rPr lang="en-GB" sz="2800">
                <a:solidFill>
                  <a:srgbClr val="002060"/>
                </a:solidFill>
                <a:highlight>
                  <a:srgbClr val="FFFF00"/>
                </a:highlight>
              </a:rPr>
              <a:t>Quotation marks </a:t>
            </a:r>
            <a:r>
              <a:rPr lang="en-GB" sz="2800">
                <a:solidFill>
                  <a:srgbClr val="002060"/>
                </a:solidFill>
              </a:rPr>
              <a:t>must be placed accurately to indicate exactly where a quote begins and ends. </a:t>
            </a:r>
          </a:p>
          <a:p>
            <a:pPr lvl="0"/>
            <a:endParaRPr lang="en-GB" sz="2800">
              <a:solidFill>
                <a:srgbClr val="002060"/>
              </a:solidFill>
            </a:endParaRPr>
          </a:p>
          <a:p>
            <a:pPr marL="0" lvl="0" indent="0">
              <a:buNone/>
            </a:pPr>
            <a:r>
              <a:rPr lang="en-GB" sz="2800">
                <a:solidFill>
                  <a:srgbClr val="002060"/>
                </a:solidFill>
              </a:rPr>
              <a:t>e.g.   As Eveline says, </a:t>
            </a:r>
            <a:r>
              <a:rPr lang="en-GB" sz="2800">
                <a:solidFill>
                  <a:srgbClr val="002060"/>
                </a:solidFill>
                <a:highlight>
                  <a:srgbClr val="FFFF00"/>
                </a:highlight>
              </a:rPr>
              <a:t>“</a:t>
            </a:r>
            <a:r>
              <a:rPr lang="en-GB" sz="2800">
                <a:solidFill>
                  <a:srgbClr val="002060"/>
                </a:solidFill>
              </a:rPr>
              <a:t>the merit of a university employee, student or written product is viewed as being assessed on objective, rational criteria</a:t>
            </a:r>
            <a:r>
              <a:rPr lang="en-GB" sz="2800">
                <a:solidFill>
                  <a:srgbClr val="002060"/>
                </a:solidFill>
                <a:highlight>
                  <a:srgbClr val="FFFF00"/>
                </a:highlight>
              </a:rPr>
              <a:t>”</a:t>
            </a:r>
            <a:r>
              <a:rPr lang="en-GB" sz="2800">
                <a:solidFill>
                  <a:srgbClr val="002060"/>
                </a:solidFill>
              </a:rPr>
              <a:t> [2(p.102)].</a:t>
            </a:r>
          </a:p>
          <a:p>
            <a:pPr marL="0" lvl="0" indent="0">
              <a:buNone/>
            </a:pPr>
            <a:endParaRPr lang="en-GB" sz="2800">
              <a:solidFill>
                <a:srgbClr val="002060"/>
              </a:solidFill>
            </a:endParaRPr>
          </a:p>
          <a:p>
            <a:pPr marL="0" lvl="0" indent="0">
              <a:buNone/>
            </a:pPr>
            <a:r>
              <a:rPr lang="en-GB" sz="2800" b="1">
                <a:solidFill>
                  <a:srgbClr val="002060"/>
                </a:solidFill>
              </a:rPr>
              <a:t>Note:</a:t>
            </a:r>
            <a:r>
              <a:rPr lang="en-GB" sz="2800">
                <a:solidFill>
                  <a:srgbClr val="002060"/>
                </a:solidFill>
              </a:rPr>
              <a:t> Use only as much of the text as you need, make sure to keep the quote exact</a:t>
            </a:r>
          </a:p>
          <a:p>
            <a:pPr marL="0" lvl="0" indent="0">
              <a:buNone/>
            </a:pPr>
            <a:endParaRPr lang="en-GB"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233D-29C1-45A8-A581-EDA67E45B370}"/>
              </a:ext>
            </a:extLst>
          </p:cNvPr>
          <p:cNvSpPr txBox="1">
            <a:spLocks noGrp="1"/>
          </p:cNvSpPr>
          <p:nvPr>
            <p:ph type="title" idx="4294967295"/>
          </p:nvPr>
        </p:nvSpPr>
        <p:spPr>
          <a:xfrm>
            <a:off x="0" y="19046"/>
            <a:ext cx="6253160" cy="719139"/>
          </a:xfrm>
        </p:spPr>
        <p:txBody>
          <a:bodyPr/>
          <a:lstStyle/>
          <a:p>
            <a:pPr lvl="0"/>
            <a:r>
              <a:rPr lang="en-GB" sz="4500">
                <a:solidFill>
                  <a:srgbClr val="C00000"/>
                </a:solidFill>
              </a:rPr>
              <a:t>Introducing Quotations</a:t>
            </a:r>
          </a:p>
        </p:txBody>
      </p:sp>
      <p:sp>
        <p:nvSpPr>
          <p:cNvPr id="3" name="Content Placeholder 2">
            <a:extLst>
              <a:ext uri="{FF2B5EF4-FFF2-40B4-BE49-F238E27FC236}">
                <a16:creationId xmlns:a16="http://schemas.microsoft.com/office/drawing/2014/main" id="{F1B72AE5-F1D3-4A7F-AFD9-18F42E435D25}"/>
              </a:ext>
            </a:extLst>
          </p:cNvPr>
          <p:cNvSpPr txBox="1">
            <a:spLocks noGrp="1"/>
          </p:cNvSpPr>
          <p:nvPr>
            <p:ph type="body" idx="4294967295"/>
          </p:nvPr>
        </p:nvSpPr>
        <p:spPr>
          <a:xfrm>
            <a:off x="0" y="1003297"/>
            <a:ext cx="7262814" cy="4849813"/>
          </a:xfrm>
        </p:spPr>
        <p:txBody>
          <a:bodyPr/>
          <a:lstStyle/>
          <a:p>
            <a:pPr lvl="0">
              <a:lnSpc>
                <a:spcPct val="70000"/>
              </a:lnSpc>
            </a:pPr>
            <a:r>
              <a:rPr lang="en-GB" sz="3200">
                <a:solidFill>
                  <a:srgbClr val="002060"/>
                </a:solidFill>
              </a:rPr>
              <a:t>As X points out…</a:t>
            </a:r>
          </a:p>
          <a:p>
            <a:pPr lvl="0">
              <a:lnSpc>
                <a:spcPct val="70000"/>
              </a:lnSpc>
            </a:pPr>
            <a:r>
              <a:rPr lang="en-GB" sz="3200">
                <a:solidFill>
                  <a:srgbClr val="002060"/>
                </a:solidFill>
              </a:rPr>
              <a:t>According to X…</a:t>
            </a:r>
          </a:p>
          <a:p>
            <a:pPr lvl="0">
              <a:lnSpc>
                <a:spcPct val="70000"/>
              </a:lnSpc>
            </a:pPr>
            <a:r>
              <a:rPr lang="en-GB" sz="3200">
                <a:solidFill>
                  <a:srgbClr val="002060"/>
                </a:solidFill>
              </a:rPr>
              <a:t>X states/suggests/indicates/argues that…</a:t>
            </a:r>
          </a:p>
          <a:p>
            <a:pPr lvl="0">
              <a:lnSpc>
                <a:spcPct val="70000"/>
              </a:lnSpc>
            </a:pPr>
            <a:r>
              <a:rPr lang="en-GB" sz="3200">
                <a:solidFill>
                  <a:srgbClr val="002060"/>
                </a:solidFill>
              </a:rPr>
              <a:t>X tells/shows us that…</a:t>
            </a:r>
          </a:p>
          <a:p>
            <a:pPr lvl="0">
              <a:lnSpc>
                <a:spcPct val="70000"/>
              </a:lnSpc>
            </a:pPr>
            <a:r>
              <a:rPr lang="en-GB" sz="3200">
                <a:solidFill>
                  <a:srgbClr val="002060"/>
                </a:solidFill>
              </a:rPr>
              <a:t>In </a:t>
            </a:r>
            <a:r>
              <a:rPr lang="en-GB" sz="3200" i="1">
                <a:solidFill>
                  <a:srgbClr val="002060"/>
                </a:solidFill>
              </a:rPr>
              <a:t>Name of Text</a:t>
            </a:r>
            <a:r>
              <a:rPr lang="en-GB" sz="3200">
                <a:solidFill>
                  <a:srgbClr val="002060"/>
                </a:solidFill>
              </a:rPr>
              <a:t>, X makes the point that…</a:t>
            </a:r>
          </a:p>
          <a:p>
            <a:pPr lvl="0">
              <a:lnSpc>
                <a:spcPct val="70000"/>
              </a:lnSpc>
            </a:pPr>
            <a:r>
              <a:rPr lang="en-GB" sz="3200">
                <a:solidFill>
                  <a:srgbClr val="002060"/>
                </a:solidFill>
              </a:rPr>
              <a:t>Writing in </a:t>
            </a:r>
            <a:r>
              <a:rPr lang="en-GB" sz="3200" i="1">
                <a:solidFill>
                  <a:srgbClr val="002060"/>
                </a:solidFill>
              </a:rPr>
              <a:t>Name of Text</a:t>
            </a:r>
            <a:r>
              <a:rPr lang="en-GB" sz="3200">
                <a:solidFill>
                  <a:srgbClr val="002060"/>
                </a:solidFill>
              </a:rPr>
              <a:t>, X explained that…</a:t>
            </a:r>
          </a:p>
          <a:p>
            <a:pPr lvl="0">
              <a:lnSpc>
                <a:spcPct val="70000"/>
              </a:lnSpc>
            </a:pPr>
            <a:r>
              <a:rPr lang="en-GB" sz="3200">
                <a:solidFill>
                  <a:srgbClr val="002060"/>
                </a:solidFill>
              </a:rPr>
              <a:t>X (date) argued that…</a:t>
            </a:r>
          </a:p>
          <a:p>
            <a:pPr marL="0" lvl="0" indent="0">
              <a:lnSpc>
                <a:spcPct val="70000"/>
              </a:lnSpc>
              <a:buNone/>
            </a:pPr>
            <a:endParaRPr lang="en-GB" sz="3800">
              <a:solidFill>
                <a:srgbClr val="002060"/>
              </a:solidFill>
            </a:endParaRPr>
          </a:p>
          <a:p>
            <a:pPr marL="0" lvl="0" indent="0">
              <a:lnSpc>
                <a:spcPct val="70000"/>
              </a:lnSpc>
              <a:buNone/>
            </a:pPr>
            <a:endParaRPr lang="en-GB" sz="900"/>
          </a:p>
          <a:p>
            <a:pPr marL="0" lvl="0" indent="0">
              <a:lnSpc>
                <a:spcPct val="70000"/>
              </a:lnSpc>
              <a:buNone/>
            </a:pPr>
            <a:endParaRPr lang="en-GB" sz="900"/>
          </a:p>
          <a:p>
            <a:pPr lvl="0">
              <a:lnSpc>
                <a:spcPct val="70000"/>
              </a:lnSpc>
            </a:pPr>
            <a:endParaRPr lang="en-GB" sz="900"/>
          </a:p>
        </p:txBody>
      </p:sp>
      <p:sp>
        <p:nvSpPr>
          <p:cNvPr id="4" name="Content Placeholder 2">
            <a:extLst>
              <a:ext uri="{FF2B5EF4-FFF2-40B4-BE49-F238E27FC236}">
                <a16:creationId xmlns:a16="http://schemas.microsoft.com/office/drawing/2014/main" id="{6DF17472-CCA5-41B4-9EB5-15C6F84DA3AB}"/>
              </a:ext>
            </a:extLst>
          </p:cNvPr>
          <p:cNvSpPr txBox="1"/>
          <p:nvPr/>
        </p:nvSpPr>
        <p:spPr>
          <a:xfrm>
            <a:off x="7513981" y="155484"/>
            <a:ext cx="1987366" cy="6203271"/>
          </a:xfrm>
          <a:prstGeom prst="rect">
            <a:avLst/>
          </a:prstGeom>
          <a:noFill/>
          <a:ln cap="flat">
            <a:noFill/>
          </a:ln>
        </p:spPr>
        <p:txBody>
          <a:bodyPr vert="horz" wrap="square" lIns="91440" tIns="45720" rIns="91440" bIns="45720" anchor="t" anchorCtr="0" compatLnSpc="1">
            <a:noAutofit/>
          </a:bodyPr>
          <a:lstStyle/>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argues </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agrees </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asserts </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claims </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comments</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compares </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declares</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disagrees</a:t>
            </a: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disputes </a:t>
            </a:r>
          </a:p>
          <a:p>
            <a:pPr marL="285750" marR="0" lvl="0" indent="-28575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a:solidFill>
                <a:srgbClr val="C00000"/>
              </a:solidFill>
              <a:uFillTx/>
              <a:latin typeface="Tw Cen MT"/>
            </a:endParaRPr>
          </a:p>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2060"/>
              </a:solidFill>
              <a:uFillTx/>
              <a:latin typeface="Tw Cen MT"/>
            </a:endParaRPr>
          </a:p>
        </p:txBody>
      </p:sp>
      <p:sp>
        <p:nvSpPr>
          <p:cNvPr id="5" name="TextBox 6">
            <a:extLst>
              <a:ext uri="{FF2B5EF4-FFF2-40B4-BE49-F238E27FC236}">
                <a16:creationId xmlns:a16="http://schemas.microsoft.com/office/drawing/2014/main" id="{4F37EBE3-FD8E-4519-B337-7FB181BF7213}"/>
              </a:ext>
            </a:extLst>
          </p:cNvPr>
          <p:cNvSpPr txBox="1"/>
          <p:nvPr/>
        </p:nvSpPr>
        <p:spPr>
          <a:xfrm>
            <a:off x="9764109" y="378369"/>
            <a:ext cx="2176555" cy="3416317"/>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demonstrates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emphasizes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illustrates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implies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observes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notes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responds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states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C00000"/>
                </a:solidFill>
                <a:uFillTx/>
                <a:latin typeface="Tw Cen MT"/>
              </a:rPr>
              <a:t>suggests</a:t>
            </a:r>
            <a:endParaRPr lang="en-GB" sz="2400" b="0" i="0" u="none" strike="noStrike" kern="1200" cap="none" spc="0" baseline="0">
              <a:solidFill>
                <a:srgbClr val="2E2B21"/>
              </a:solidFill>
              <a:uFillTx/>
              <a:latin typeface="Tw Cen M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37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FE8BB-8970-4EDE-A866-CEB7CB4261E2}"/>
              </a:ext>
            </a:extLst>
          </p:cNvPr>
          <p:cNvSpPr txBox="1">
            <a:spLocks noGrp="1"/>
          </p:cNvSpPr>
          <p:nvPr>
            <p:ph type="title" idx="4294967295"/>
          </p:nvPr>
        </p:nvSpPr>
        <p:spPr>
          <a:xfrm>
            <a:off x="525780" y="187022"/>
            <a:ext cx="6253160" cy="719139"/>
          </a:xfrm>
        </p:spPr>
        <p:txBody>
          <a:bodyPr/>
          <a:lstStyle/>
          <a:p>
            <a:pPr lvl="0"/>
            <a:r>
              <a:rPr lang="en-GB" sz="4500">
                <a:solidFill>
                  <a:srgbClr val="C00000"/>
                </a:solidFill>
              </a:rPr>
              <a:t>Introducing Quotations</a:t>
            </a:r>
          </a:p>
        </p:txBody>
      </p:sp>
      <p:sp>
        <p:nvSpPr>
          <p:cNvPr id="3" name="Content Placeholder 2">
            <a:extLst>
              <a:ext uri="{FF2B5EF4-FFF2-40B4-BE49-F238E27FC236}">
                <a16:creationId xmlns:a16="http://schemas.microsoft.com/office/drawing/2014/main" id="{B2F966D1-3ABA-45CE-9201-0B18FF36CE80}"/>
              </a:ext>
            </a:extLst>
          </p:cNvPr>
          <p:cNvSpPr txBox="1">
            <a:spLocks noGrp="1"/>
          </p:cNvSpPr>
          <p:nvPr>
            <p:ph type="body" idx="4294967295"/>
          </p:nvPr>
        </p:nvSpPr>
        <p:spPr>
          <a:xfrm>
            <a:off x="1933571" y="1540480"/>
            <a:ext cx="8639178" cy="4849813"/>
          </a:xfrm>
        </p:spPr>
        <p:txBody>
          <a:bodyPr/>
          <a:lstStyle/>
          <a:p>
            <a:pPr marL="0" lvl="0" indent="0">
              <a:lnSpc>
                <a:spcPct val="70000"/>
              </a:lnSpc>
              <a:buNone/>
            </a:pPr>
            <a:r>
              <a:rPr lang="en-GB" sz="2800" dirty="0">
                <a:solidFill>
                  <a:srgbClr val="002060"/>
                </a:solidFill>
              </a:rPr>
              <a:t>As West notes, teamwork requires “having a real team whose membership is clear, which is of the right size, relatively stable in membership and working on a task that requires teamwork” [1(p.5)].</a:t>
            </a:r>
          </a:p>
          <a:p>
            <a:pPr marL="0" lvl="0" indent="0">
              <a:lnSpc>
                <a:spcPct val="70000"/>
              </a:lnSpc>
              <a:buNone/>
            </a:pPr>
            <a:endParaRPr lang="en-GB" sz="2800" dirty="0">
              <a:solidFill>
                <a:srgbClr val="002060"/>
              </a:solidFill>
            </a:endParaRPr>
          </a:p>
          <a:p>
            <a:pPr marL="0" lvl="0" indent="0">
              <a:lnSpc>
                <a:spcPct val="70000"/>
              </a:lnSpc>
              <a:buNone/>
            </a:pPr>
            <a:endParaRPr lang="en-GB" sz="2800" dirty="0">
              <a:solidFill>
                <a:srgbClr val="002060"/>
              </a:solidFill>
            </a:endParaRPr>
          </a:p>
          <a:p>
            <a:pPr marL="0" lvl="0" indent="0">
              <a:lnSpc>
                <a:spcPct val="70000"/>
              </a:lnSpc>
              <a:buNone/>
            </a:pPr>
            <a:r>
              <a:rPr lang="en-GB" sz="2800" dirty="0">
                <a:solidFill>
                  <a:srgbClr val="002060"/>
                </a:solidFill>
              </a:rPr>
              <a:t>“The basic conditions for effective teamwork include having a real team whose membership is clear, which is of the right size, relatively stable in membership and working on a task that requires teamwork” [1(p.5)].  West’s definition suggests…</a:t>
            </a:r>
          </a:p>
          <a:p>
            <a:pPr marL="0" lvl="0" indent="0">
              <a:lnSpc>
                <a:spcPct val="70000"/>
              </a:lnSpc>
              <a:buNone/>
            </a:pPr>
            <a:endParaRPr lang="en-GB" sz="600" dirty="0"/>
          </a:p>
          <a:p>
            <a:pPr marL="0" lvl="0" indent="0">
              <a:lnSpc>
                <a:spcPct val="70000"/>
              </a:lnSpc>
              <a:buNone/>
            </a:pPr>
            <a:endParaRPr lang="en-GB" sz="600" dirty="0"/>
          </a:p>
          <a:p>
            <a:pPr lvl="0">
              <a:lnSpc>
                <a:spcPct val="70000"/>
              </a:lnSpc>
            </a:pPr>
            <a:endParaRPr lang="en-GB" sz="600" dirty="0"/>
          </a:p>
        </p:txBody>
      </p:sp>
      <p:sp>
        <p:nvSpPr>
          <p:cNvPr id="4" name="Content Placeholder 2">
            <a:extLst>
              <a:ext uri="{FF2B5EF4-FFF2-40B4-BE49-F238E27FC236}">
                <a16:creationId xmlns:a16="http://schemas.microsoft.com/office/drawing/2014/main" id="{093E0CC4-9E3A-4E1D-86EB-4345D7521164}"/>
              </a:ext>
            </a:extLst>
          </p:cNvPr>
          <p:cNvSpPr txBox="1"/>
          <p:nvPr/>
        </p:nvSpPr>
        <p:spPr>
          <a:xfrm>
            <a:off x="8914805" y="187022"/>
            <a:ext cx="3025859" cy="6203271"/>
          </a:xfrm>
          <a:prstGeom prst="rect">
            <a:avLst/>
          </a:prstGeom>
          <a:noFill/>
          <a:ln cap="flat">
            <a:noFill/>
          </a:ln>
        </p:spPr>
        <p:txBody>
          <a:bodyPr vert="horz" wrap="square" lIns="91440" tIns="45720" rIns="91440" bIns="45720" anchor="t" anchorCtr="0" compatLnSpc="1">
            <a:noAutofit/>
          </a:bodyPr>
          <a:lstStyle/>
          <a:p>
            <a:pPr marL="342900" marR="0" lvl="0" indent="-342900" algn="l" defTabSz="457200" rtl="0" fontAlgn="auto" hangingPunct="1">
              <a:lnSpc>
                <a:spcPct val="100000"/>
              </a:lnSpc>
              <a:spcBef>
                <a:spcPts val="1000"/>
              </a:spcBef>
              <a:spcAft>
                <a:spcPts val="0"/>
              </a:spcAft>
              <a:buClr>
                <a:srgbClr val="A9A57C"/>
              </a:buClr>
              <a:buSzPct val="8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2060"/>
              </a:solidFill>
              <a:uFillTx/>
              <a:latin typeface="Tw Cen MT"/>
            </a:endParaRPr>
          </a:p>
        </p:txBody>
      </p:sp>
      <p:pic>
        <p:nvPicPr>
          <p:cNvPr id="5" name="Picture 2" descr="Image result for tick">
            <a:extLst>
              <a:ext uri="{FF2B5EF4-FFF2-40B4-BE49-F238E27FC236}">
                <a16:creationId xmlns:a16="http://schemas.microsoft.com/office/drawing/2014/main" id="{EBD6E6D1-D487-444C-9774-3303693E05A8}"/>
              </a:ext>
            </a:extLst>
          </p:cNvPr>
          <p:cNvPicPr>
            <a:picLocks noChangeAspect="1"/>
          </p:cNvPicPr>
          <p:nvPr/>
        </p:nvPicPr>
        <p:blipFill>
          <a:blip r:embed="rId3"/>
          <a:srcRect/>
          <a:stretch>
            <a:fillRect/>
          </a:stretch>
        </p:blipFill>
        <p:spPr>
          <a:xfrm>
            <a:off x="406350" y="1691457"/>
            <a:ext cx="589925" cy="675165"/>
          </a:xfrm>
          <a:prstGeom prst="rect">
            <a:avLst/>
          </a:prstGeom>
          <a:noFill/>
          <a:ln cap="flat">
            <a:noFill/>
          </a:ln>
        </p:spPr>
      </p:pic>
      <p:pic>
        <p:nvPicPr>
          <p:cNvPr id="6" name="Picture 4" descr="Image result for tick and cross">
            <a:extLst>
              <a:ext uri="{FF2B5EF4-FFF2-40B4-BE49-F238E27FC236}">
                <a16:creationId xmlns:a16="http://schemas.microsoft.com/office/drawing/2014/main" id="{062587B0-6B7B-466B-98A5-CC7A459C4968}"/>
              </a:ext>
            </a:extLst>
          </p:cNvPr>
          <p:cNvPicPr>
            <a:picLocks noChangeAspect="1"/>
          </p:cNvPicPr>
          <p:nvPr/>
        </p:nvPicPr>
        <p:blipFill>
          <a:blip r:embed="rId4"/>
          <a:srcRect/>
          <a:stretch>
            <a:fillRect/>
          </a:stretch>
        </p:blipFill>
        <p:spPr>
          <a:xfrm>
            <a:off x="345478" y="4491368"/>
            <a:ext cx="650796" cy="67516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08ED7-75E8-4A69-9120-8923F17EF212}"/>
              </a:ext>
            </a:extLst>
          </p:cNvPr>
          <p:cNvSpPr txBox="1">
            <a:spLocks noGrp="1"/>
          </p:cNvSpPr>
          <p:nvPr>
            <p:ph type="title"/>
          </p:nvPr>
        </p:nvSpPr>
        <p:spPr/>
        <p:txBody>
          <a:bodyPr/>
          <a:lstStyle/>
          <a:p>
            <a:pPr lvl="0"/>
            <a:r>
              <a:rPr lang="en-GB"/>
              <a:t>Quoting</a:t>
            </a:r>
          </a:p>
        </p:txBody>
      </p:sp>
      <p:sp>
        <p:nvSpPr>
          <p:cNvPr id="3" name="Content Placeholder 2">
            <a:extLst>
              <a:ext uri="{FF2B5EF4-FFF2-40B4-BE49-F238E27FC236}">
                <a16:creationId xmlns:a16="http://schemas.microsoft.com/office/drawing/2014/main" id="{C23DCD76-2D8B-4BBF-BDBD-1FC3A7F6B4D7}"/>
              </a:ext>
            </a:extLst>
          </p:cNvPr>
          <p:cNvSpPr txBox="1">
            <a:spLocks noGrp="1"/>
          </p:cNvSpPr>
          <p:nvPr>
            <p:ph idx="1"/>
          </p:nvPr>
        </p:nvSpPr>
        <p:spPr>
          <a:xfrm>
            <a:off x="677332" y="2147889"/>
            <a:ext cx="8796866" cy="3757607"/>
          </a:xfrm>
        </p:spPr>
        <p:txBody>
          <a:bodyPr/>
          <a:lstStyle/>
          <a:p>
            <a:pPr lvl="0"/>
            <a:r>
              <a:rPr lang="en-GB" sz="2400">
                <a:solidFill>
                  <a:srgbClr val="002060"/>
                </a:solidFill>
              </a:rPr>
              <a:t>Exact – same language and punctuation</a:t>
            </a:r>
          </a:p>
          <a:p>
            <a:pPr lvl="0"/>
            <a:r>
              <a:rPr lang="en-GB" sz="2400">
                <a:solidFill>
                  <a:srgbClr val="002060"/>
                </a:solidFill>
              </a:rPr>
              <a:t>Used less than paraphrasing</a:t>
            </a:r>
          </a:p>
          <a:p>
            <a:pPr lvl="0"/>
            <a:r>
              <a:rPr lang="en-GB" sz="2400">
                <a:solidFill>
                  <a:srgbClr val="002060"/>
                </a:solidFill>
              </a:rPr>
              <a:t>When the original words are particularly important / special</a:t>
            </a:r>
          </a:p>
          <a:p>
            <a:pPr lvl="0"/>
            <a:r>
              <a:rPr lang="en-GB" sz="2400">
                <a:solidFill>
                  <a:srgbClr val="002060"/>
                </a:solidFill>
              </a:rPr>
              <a:t>Integrated and introduced in sentences</a:t>
            </a:r>
          </a:p>
          <a:p>
            <a:pPr lvl="0"/>
            <a:r>
              <a:rPr lang="en-GB" sz="2400">
                <a:solidFill>
                  <a:srgbClr val="002060"/>
                </a:solidFill>
              </a:rPr>
              <a:t>Discuss the quotation – why is it significant? Justify the use of it.</a:t>
            </a:r>
          </a:p>
          <a:p>
            <a:pPr marL="0" lvl="0" indent="0">
              <a:buNone/>
            </a:pPr>
            <a:endParaRPr lang="en-GB"/>
          </a:p>
          <a:p>
            <a:pPr lvl="0"/>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ABAD0-EB55-4CAB-8F5F-38097202A50D}"/>
              </a:ext>
            </a:extLst>
          </p:cNvPr>
          <p:cNvSpPr txBox="1">
            <a:spLocks noGrp="1"/>
          </p:cNvSpPr>
          <p:nvPr>
            <p:ph type="title"/>
          </p:nvPr>
        </p:nvSpPr>
        <p:spPr>
          <a:xfrm>
            <a:off x="412293" y="1869527"/>
            <a:ext cx="8596667" cy="1320795"/>
          </a:xfrm>
        </p:spPr>
        <p:txBody>
          <a:bodyPr/>
          <a:lstStyle/>
          <a:p>
            <a:pPr lvl="0"/>
            <a:r>
              <a:rPr lang="en-GB">
                <a:solidFill>
                  <a:srgbClr val="00B050"/>
                </a:solidFill>
              </a:rPr>
              <a:t>A good paraphrase must be </a:t>
            </a:r>
          </a:p>
        </p:txBody>
      </p:sp>
      <p:sp>
        <p:nvSpPr>
          <p:cNvPr id="3" name="Content Placeholder 2">
            <a:extLst>
              <a:ext uri="{FF2B5EF4-FFF2-40B4-BE49-F238E27FC236}">
                <a16:creationId xmlns:a16="http://schemas.microsoft.com/office/drawing/2014/main" id="{A6CE5D7F-328A-4140-A6FD-8FDB5AF49501}"/>
              </a:ext>
            </a:extLst>
          </p:cNvPr>
          <p:cNvSpPr txBox="1">
            <a:spLocks noGrp="1"/>
          </p:cNvSpPr>
          <p:nvPr>
            <p:ph idx="1"/>
          </p:nvPr>
        </p:nvSpPr>
        <p:spPr>
          <a:xfrm>
            <a:off x="223141" y="3279230"/>
            <a:ext cx="11149050" cy="2471074"/>
          </a:xfrm>
        </p:spPr>
        <p:txBody>
          <a:bodyPr/>
          <a:lstStyle/>
          <a:p>
            <a:pPr marL="742950" lvl="0" indent="-742950">
              <a:lnSpc>
                <a:spcPct val="70000"/>
              </a:lnSpc>
            </a:pPr>
            <a:r>
              <a:rPr lang="en-GB" sz="2400"/>
              <a:t>	</a:t>
            </a:r>
            <a:r>
              <a:rPr lang="en-GB" sz="2400">
                <a:solidFill>
                  <a:srgbClr val="C00000"/>
                </a:solidFill>
              </a:rPr>
              <a:t>original</a:t>
            </a:r>
          </a:p>
          <a:p>
            <a:pPr marL="742950" lvl="0" indent="-742950">
              <a:lnSpc>
                <a:spcPct val="70000"/>
              </a:lnSpc>
            </a:pPr>
            <a:r>
              <a:rPr lang="en-GB" sz="2400">
                <a:solidFill>
                  <a:srgbClr val="C00000"/>
                </a:solidFill>
              </a:rPr>
              <a:t>	accurate</a:t>
            </a:r>
          </a:p>
          <a:p>
            <a:pPr marL="742950" lvl="0" indent="-742950">
              <a:lnSpc>
                <a:spcPct val="70000"/>
              </a:lnSpc>
            </a:pPr>
            <a:r>
              <a:rPr lang="en-GB" sz="2400">
                <a:solidFill>
                  <a:srgbClr val="C00000"/>
                </a:solidFill>
              </a:rPr>
              <a:t> be distinctly different from the original source (no more than 4 words in a row which are the same)</a:t>
            </a:r>
          </a:p>
          <a:p>
            <a:pPr marL="742950" lvl="0" indent="-742950">
              <a:lnSpc>
                <a:spcPct val="70000"/>
              </a:lnSpc>
            </a:pPr>
            <a:r>
              <a:rPr lang="en-GB" sz="2400">
                <a:solidFill>
                  <a:srgbClr val="C00000"/>
                </a:solidFill>
              </a:rPr>
              <a:t>	grammatically correct</a:t>
            </a:r>
          </a:p>
          <a:p>
            <a:pPr marL="742950" lvl="0" indent="-742950">
              <a:lnSpc>
                <a:spcPct val="70000"/>
              </a:lnSpc>
            </a:pPr>
            <a:r>
              <a:rPr lang="en-GB" sz="2400">
                <a:solidFill>
                  <a:srgbClr val="C00000"/>
                </a:solidFill>
              </a:rPr>
              <a:t>	referenced properly</a:t>
            </a:r>
          </a:p>
          <a:p>
            <a:pPr lvl="0">
              <a:lnSpc>
                <a:spcPct val="70000"/>
              </a:lnSpc>
            </a:pPr>
            <a:endParaRPr lang="en-GB" sz="1900"/>
          </a:p>
        </p:txBody>
      </p:sp>
      <p:sp>
        <p:nvSpPr>
          <p:cNvPr id="4" name="Rectangle 3">
            <a:extLst>
              <a:ext uri="{FF2B5EF4-FFF2-40B4-BE49-F238E27FC236}">
                <a16:creationId xmlns:a16="http://schemas.microsoft.com/office/drawing/2014/main" id="{D602F714-7CFD-445E-B85E-FE11F65193C7}"/>
              </a:ext>
            </a:extLst>
          </p:cNvPr>
          <p:cNvSpPr/>
          <p:nvPr/>
        </p:nvSpPr>
        <p:spPr>
          <a:xfrm>
            <a:off x="6096003" y="301578"/>
            <a:ext cx="5613949" cy="1015660"/>
          </a:xfrm>
          <a:prstGeom prst="rect">
            <a:avLst/>
          </a:prstGeom>
          <a:solidFill>
            <a:srgbClr val="D7E5E5"/>
          </a:solidFill>
          <a:ln w="9528" cap="flat">
            <a:solidFill>
              <a:srgbClr val="A9A57C"/>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2E2B21"/>
                </a:solidFill>
                <a:uFillTx/>
                <a:latin typeface="Tw Cen MT"/>
              </a:rPr>
              <a:t>Paraphrasing - putting the material in your own words; involves substantial reworking of the original text while retaining the same meaning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37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8853C-CBF8-4EB1-BEE3-7550D52A2ED5}"/>
              </a:ext>
            </a:extLst>
          </p:cNvPr>
          <p:cNvSpPr txBox="1">
            <a:spLocks noGrp="1"/>
          </p:cNvSpPr>
          <p:nvPr>
            <p:ph type="title"/>
          </p:nvPr>
        </p:nvSpPr>
        <p:spPr/>
        <p:txBody>
          <a:bodyPr/>
          <a:lstStyle/>
          <a:p>
            <a:pPr lvl="0"/>
            <a:r>
              <a:rPr lang="en-GB">
                <a:solidFill>
                  <a:srgbClr val="B7AE38"/>
                </a:solidFill>
              </a:rPr>
              <a:t>Paraphrasing</a:t>
            </a:r>
          </a:p>
        </p:txBody>
      </p:sp>
      <p:sp>
        <p:nvSpPr>
          <p:cNvPr id="3" name="Content Placeholder 2">
            <a:extLst>
              <a:ext uri="{FF2B5EF4-FFF2-40B4-BE49-F238E27FC236}">
                <a16:creationId xmlns:a16="http://schemas.microsoft.com/office/drawing/2014/main" id="{9CCA91CA-67CD-455E-92A5-38013FF72815}"/>
              </a:ext>
            </a:extLst>
          </p:cNvPr>
          <p:cNvSpPr txBox="1">
            <a:spLocks noGrp="1"/>
          </p:cNvSpPr>
          <p:nvPr>
            <p:ph idx="1"/>
          </p:nvPr>
        </p:nvSpPr>
        <p:spPr/>
        <p:txBody>
          <a:bodyPr/>
          <a:lstStyle/>
          <a:p>
            <a:pPr marL="0" lvl="0" indent="0">
              <a:buNone/>
            </a:pPr>
            <a:r>
              <a:rPr lang="en-GB">
                <a:solidFill>
                  <a:srgbClr val="B7AE38"/>
                </a:solidFill>
              </a:rPr>
              <a:t>Some benefits of paraphrasing</a:t>
            </a:r>
            <a:r>
              <a:rPr lang="en-GB"/>
              <a:t>:</a:t>
            </a:r>
          </a:p>
          <a:p>
            <a:pPr marL="0" lvl="0" indent="0">
              <a:buNone/>
            </a:pPr>
            <a:endParaRPr lang="en-GB"/>
          </a:p>
          <a:p>
            <a:pPr lvl="0">
              <a:buFont typeface="Arial" pitchFamily="34"/>
              <a:buChar char="•"/>
            </a:pPr>
            <a:r>
              <a:rPr lang="en-GB"/>
              <a:t> </a:t>
            </a:r>
            <a:r>
              <a:rPr lang="en-GB" sz="2800">
                <a:solidFill>
                  <a:srgbClr val="B7AE38"/>
                </a:solidFill>
              </a:rPr>
              <a:t>Allows you to use and synthesise information from various sources to strengthen your argument</a:t>
            </a:r>
          </a:p>
          <a:p>
            <a:pPr lvl="0">
              <a:buFont typeface="Arial" pitchFamily="34"/>
              <a:buChar char="•"/>
            </a:pPr>
            <a:r>
              <a:rPr lang="en-GB" sz="2800">
                <a:solidFill>
                  <a:srgbClr val="B7AE38"/>
                </a:solidFill>
              </a:rPr>
              <a:t>Helps you to better understand the subject matter from the original text</a:t>
            </a:r>
          </a:p>
          <a:p>
            <a:pPr lvl="0">
              <a:buFont typeface="Arial" pitchFamily="34"/>
              <a:buChar char="•"/>
            </a:pPr>
            <a:r>
              <a:rPr lang="en-GB" sz="2800">
                <a:solidFill>
                  <a:srgbClr val="B7AE38"/>
                </a:solidFill>
              </a:rPr>
              <a:t>Shows your understanding of the original text</a:t>
            </a:r>
          </a:p>
          <a:p>
            <a:pPr lvl="0">
              <a:buFont typeface="Arial" pitchFamily="34"/>
              <a:buChar char="•"/>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8D3F-1990-4EC2-A84B-D7955D6B3793}"/>
              </a:ext>
            </a:extLst>
          </p:cNvPr>
          <p:cNvSpPr txBox="1">
            <a:spLocks noGrp="1"/>
          </p:cNvSpPr>
          <p:nvPr>
            <p:ph type="title"/>
          </p:nvPr>
        </p:nvSpPr>
        <p:spPr/>
        <p:txBody>
          <a:bodyPr/>
          <a:lstStyle/>
          <a:p>
            <a:pPr lvl="0"/>
            <a:r>
              <a:rPr lang="en-GB"/>
              <a:t>Paraphrasing – the process</a:t>
            </a:r>
          </a:p>
        </p:txBody>
      </p:sp>
      <p:sp>
        <p:nvSpPr>
          <p:cNvPr id="3" name="Content Placeholder 2">
            <a:extLst>
              <a:ext uri="{FF2B5EF4-FFF2-40B4-BE49-F238E27FC236}">
                <a16:creationId xmlns:a16="http://schemas.microsoft.com/office/drawing/2014/main" id="{79A57894-47BB-4C09-808C-8AF6A35069F2}"/>
              </a:ext>
            </a:extLst>
          </p:cNvPr>
          <p:cNvSpPr txBox="1">
            <a:spLocks noGrp="1"/>
          </p:cNvSpPr>
          <p:nvPr>
            <p:ph idx="1"/>
          </p:nvPr>
        </p:nvSpPr>
        <p:spPr>
          <a:xfrm>
            <a:off x="677332" y="1789041"/>
            <a:ext cx="7976338" cy="4611758"/>
          </a:xfrm>
        </p:spPr>
        <p:txBody>
          <a:bodyPr/>
          <a:lstStyle/>
          <a:p>
            <a:pPr marL="742950" lvl="0" indent="-742950">
              <a:buAutoNum type="arabicPeriod"/>
            </a:pPr>
            <a:r>
              <a:rPr lang="en-GB" sz="2400">
                <a:solidFill>
                  <a:srgbClr val="002060"/>
                </a:solidFill>
              </a:rPr>
              <a:t>Read the source</a:t>
            </a:r>
          </a:p>
          <a:p>
            <a:pPr marL="742950" lvl="0" indent="-742950">
              <a:buAutoNum type="arabicPeriod"/>
            </a:pPr>
            <a:r>
              <a:rPr lang="en-GB" sz="2400">
                <a:solidFill>
                  <a:srgbClr val="002060"/>
                </a:solidFill>
              </a:rPr>
              <a:t>Make notes of the main points</a:t>
            </a:r>
          </a:p>
          <a:p>
            <a:pPr marL="742950" lvl="0" indent="-742950">
              <a:buAutoNum type="arabicPeriod"/>
            </a:pPr>
            <a:r>
              <a:rPr lang="en-GB" sz="2400">
                <a:solidFill>
                  <a:srgbClr val="002060"/>
                </a:solidFill>
              </a:rPr>
              <a:t>Write in your own words</a:t>
            </a:r>
          </a:p>
          <a:p>
            <a:pPr marL="742950" lvl="0" indent="-742950">
              <a:buAutoNum type="arabicPeriod"/>
            </a:pPr>
            <a:r>
              <a:rPr lang="en-GB" sz="2400">
                <a:solidFill>
                  <a:srgbClr val="002060"/>
                </a:solidFill>
              </a:rPr>
              <a:t>Check against article for accuracy</a:t>
            </a:r>
          </a:p>
          <a:p>
            <a:pPr marL="742950" lvl="0" indent="-742950">
              <a:buAutoNum type="arabicPeriod"/>
            </a:pPr>
            <a:r>
              <a:rPr lang="en-GB" sz="2400">
                <a:solidFill>
                  <a:srgbClr val="002060"/>
                </a:solidFill>
              </a:rPr>
              <a:t>Redraft using appropriate academic style, vocabulary and structure.</a:t>
            </a:r>
          </a:p>
          <a:p>
            <a:pPr marL="742950" lvl="0" indent="-742950">
              <a:buAutoNum type="arabicPeriod"/>
            </a:pPr>
            <a:r>
              <a:rPr lang="en-GB" sz="2400">
                <a:solidFill>
                  <a:srgbClr val="002060"/>
                </a:solidFill>
              </a:rPr>
              <a:t>Cite the source</a:t>
            </a:r>
          </a:p>
          <a:p>
            <a:pPr lvl="0"/>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7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30793-47E3-4009-88FD-58C52F0D321A}"/>
              </a:ext>
            </a:extLst>
          </p:cNvPr>
          <p:cNvSpPr txBox="1">
            <a:spLocks noGrp="1"/>
          </p:cNvSpPr>
          <p:nvPr>
            <p:ph type="title"/>
          </p:nvPr>
        </p:nvSpPr>
        <p:spPr>
          <a:xfrm>
            <a:off x="1413013" y="290925"/>
            <a:ext cx="9720072" cy="1499616"/>
          </a:xfrm>
        </p:spPr>
        <p:txBody>
          <a:bodyPr/>
          <a:lstStyle/>
          <a:p>
            <a:pPr lvl="0" algn="r"/>
            <a:r>
              <a:rPr lang="en-GB"/>
              <a:t>Tips on Paraphrasing</a:t>
            </a:r>
          </a:p>
        </p:txBody>
      </p:sp>
      <p:sp>
        <p:nvSpPr>
          <p:cNvPr id="3" name="Content Placeholder 2">
            <a:extLst>
              <a:ext uri="{FF2B5EF4-FFF2-40B4-BE49-F238E27FC236}">
                <a16:creationId xmlns:a16="http://schemas.microsoft.com/office/drawing/2014/main" id="{79D6BF73-D2D9-4EFF-A685-81A4AED9C757}"/>
              </a:ext>
            </a:extLst>
          </p:cNvPr>
          <p:cNvSpPr txBox="1">
            <a:spLocks noGrp="1"/>
          </p:cNvSpPr>
          <p:nvPr>
            <p:ph idx="1"/>
          </p:nvPr>
        </p:nvSpPr>
        <p:spPr>
          <a:xfrm>
            <a:off x="1024128" y="1790541"/>
            <a:ext cx="9720072" cy="4518818"/>
          </a:xfrm>
        </p:spPr>
        <p:txBody>
          <a:bodyPr/>
          <a:lstStyle/>
          <a:p>
            <a:pPr lvl="0">
              <a:lnSpc>
                <a:spcPct val="80000"/>
              </a:lnSpc>
            </a:pPr>
            <a:r>
              <a:rPr lang="en-US" sz="2600" b="1">
                <a:solidFill>
                  <a:srgbClr val="002060"/>
                </a:solidFill>
              </a:rPr>
              <a:t>Identify words which can’t be changed</a:t>
            </a:r>
          </a:p>
          <a:p>
            <a:pPr lvl="2">
              <a:lnSpc>
                <a:spcPct val="80000"/>
              </a:lnSpc>
              <a:buClr>
                <a:srgbClr val="A9A57C"/>
              </a:buClr>
              <a:buFont typeface="Wingdings" pitchFamily="2"/>
              <a:buChar char="§"/>
            </a:pPr>
            <a:r>
              <a:rPr lang="en-US" sz="2600">
                <a:solidFill>
                  <a:srgbClr val="002060"/>
                </a:solidFill>
              </a:rPr>
              <a:t>Subject specific</a:t>
            </a:r>
          </a:p>
          <a:p>
            <a:pPr lvl="2">
              <a:lnSpc>
                <a:spcPct val="80000"/>
              </a:lnSpc>
              <a:buClr>
                <a:srgbClr val="A9A57C"/>
              </a:buClr>
              <a:buFont typeface="Wingdings" pitchFamily="2"/>
              <a:buChar char="§"/>
            </a:pPr>
            <a:r>
              <a:rPr lang="en-US" sz="2600">
                <a:solidFill>
                  <a:srgbClr val="002060"/>
                </a:solidFill>
              </a:rPr>
              <a:t>Jargon</a:t>
            </a:r>
          </a:p>
          <a:p>
            <a:pPr lvl="2">
              <a:lnSpc>
                <a:spcPct val="80000"/>
              </a:lnSpc>
              <a:buClr>
                <a:srgbClr val="A9A57C"/>
              </a:buClr>
              <a:buFont typeface="Wingdings" pitchFamily="2"/>
              <a:buChar char="§"/>
            </a:pPr>
            <a:r>
              <a:rPr lang="en-US" sz="2600">
                <a:solidFill>
                  <a:srgbClr val="002060"/>
                </a:solidFill>
              </a:rPr>
              <a:t>Proper nouns</a:t>
            </a:r>
            <a:endParaRPr lang="en-GB" sz="2600">
              <a:solidFill>
                <a:srgbClr val="002060"/>
              </a:solidFill>
            </a:endParaRPr>
          </a:p>
          <a:p>
            <a:pPr marL="342900" lvl="2" indent="-342900">
              <a:lnSpc>
                <a:spcPct val="80000"/>
              </a:lnSpc>
              <a:buClr>
                <a:srgbClr val="A9A57C"/>
              </a:buClr>
            </a:pPr>
            <a:r>
              <a:rPr lang="en-US" sz="2600" b="1">
                <a:solidFill>
                  <a:srgbClr val="002060"/>
                </a:solidFill>
              </a:rPr>
              <a:t>Identify what can be deleted</a:t>
            </a:r>
          </a:p>
          <a:p>
            <a:pPr marL="342900" lvl="2" indent="-342900">
              <a:lnSpc>
                <a:spcPct val="80000"/>
              </a:lnSpc>
              <a:buClr>
                <a:srgbClr val="A9A57C"/>
              </a:buClr>
            </a:pPr>
            <a:r>
              <a:rPr lang="en-US" sz="2600" b="1">
                <a:solidFill>
                  <a:srgbClr val="002060"/>
                </a:solidFill>
              </a:rPr>
              <a:t>For what’s left: </a:t>
            </a:r>
          </a:p>
          <a:p>
            <a:pPr lvl="2">
              <a:lnSpc>
                <a:spcPct val="80000"/>
              </a:lnSpc>
              <a:buClr>
                <a:srgbClr val="A9A57C"/>
              </a:buClr>
              <a:buFont typeface="Wingdings" pitchFamily="2"/>
              <a:buChar char="§"/>
            </a:pPr>
            <a:r>
              <a:rPr lang="en-US" sz="2600">
                <a:solidFill>
                  <a:srgbClr val="002060"/>
                </a:solidFill>
              </a:rPr>
              <a:t>Synonyms</a:t>
            </a:r>
          </a:p>
          <a:p>
            <a:pPr lvl="2">
              <a:lnSpc>
                <a:spcPct val="80000"/>
              </a:lnSpc>
              <a:buClr>
                <a:srgbClr val="A9A57C"/>
              </a:buClr>
              <a:buFont typeface="Wingdings" pitchFamily="2"/>
              <a:buChar char="§"/>
            </a:pPr>
            <a:r>
              <a:rPr lang="en-US" sz="2600">
                <a:solidFill>
                  <a:srgbClr val="002060"/>
                </a:solidFill>
              </a:rPr>
              <a:t>Rearranging the sentence </a:t>
            </a:r>
          </a:p>
          <a:p>
            <a:pPr lvl="2">
              <a:lnSpc>
                <a:spcPct val="80000"/>
              </a:lnSpc>
              <a:buClr>
                <a:srgbClr val="A9A57C"/>
              </a:buClr>
              <a:buFont typeface="Wingdings" pitchFamily="2"/>
              <a:buChar char="§"/>
            </a:pPr>
            <a:r>
              <a:rPr lang="en-US" sz="2600">
                <a:solidFill>
                  <a:srgbClr val="002060"/>
                </a:solidFill>
              </a:rPr>
              <a:t>Changing the word class</a:t>
            </a:r>
          </a:p>
          <a:p>
            <a:pPr lvl="2">
              <a:lnSpc>
                <a:spcPct val="80000"/>
              </a:lnSpc>
              <a:buClr>
                <a:srgbClr val="A9A57C"/>
              </a:buClr>
              <a:buFont typeface="Courier New" pitchFamily="49"/>
              <a:buChar char="o"/>
            </a:pPr>
            <a:endParaRPr lang="en-US" sz="2600">
              <a:solidFill>
                <a:srgbClr val="002060"/>
              </a:solidFill>
            </a:endParaRPr>
          </a:p>
          <a:p>
            <a:pPr marL="0" lvl="2" indent="0">
              <a:lnSpc>
                <a:spcPct val="80000"/>
              </a:lnSpc>
              <a:buNone/>
            </a:pPr>
            <a:r>
              <a:rPr lang="en-US" sz="2600">
                <a:solidFill>
                  <a:srgbClr val="002060"/>
                </a:solidFill>
              </a:rPr>
              <a:t>Remember: You must keep the same meaning as the original text</a:t>
            </a:r>
          </a:p>
          <a:p>
            <a:pPr lvl="0">
              <a:lnSpc>
                <a:spcPct val="80000"/>
              </a:lnSpc>
            </a:pP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37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48292-B279-4DA9-9821-80CEA1C95B9B}"/>
              </a:ext>
            </a:extLst>
          </p:cNvPr>
          <p:cNvSpPr txBox="1">
            <a:spLocks noGrp="1"/>
          </p:cNvSpPr>
          <p:nvPr>
            <p:ph type="title"/>
          </p:nvPr>
        </p:nvSpPr>
        <p:spPr/>
        <p:txBody>
          <a:bodyPr/>
          <a:lstStyle/>
          <a:p>
            <a:pPr lvl="0"/>
            <a:r>
              <a:rPr lang="en-GB">
                <a:solidFill>
                  <a:srgbClr val="002060"/>
                </a:solidFill>
              </a:rPr>
              <a:t>Consider the following text</a:t>
            </a:r>
            <a:r>
              <a:rPr lang="en-GB"/>
              <a:t>:</a:t>
            </a:r>
          </a:p>
        </p:txBody>
      </p:sp>
      <p:sp>
        <p:nvSpPr>
          <p:cNvPr id="3" name="Content Placeholder 2">
            <a:extLst>
              <a:ext uri="{FF2B5EF4-FFF2-40B4-BE49-F238E27FC236}">
                <a16:creationId xmlns:a16="http://schemas.microsoft.com/office/drawing/2014/main" id="{9B3D1837-4443-43D9-8E17-E8A4C9CF070E}"/>
              </a:ext>
            </a:extLst>
          </p:cNvPr>
          <p:cNvSpPr txBox="1">
            <a:spLocks noGrp="1"/>
          </p:cNvSpPr>
          <p:nvPr>
            <p:ph idx="1"/>
          </p:nvPr>
        </p:nvSpPr>
        <p:spPr>
          <a:xfrm>
            <a:off x="676656" y="2011680"/>
            <a:ext cx="10753728" cy="4346783"/>
          </a:xfrm>
        </p:spPr>
        <p:txBody>
          <a:bodyPr/>
          <a:lstStyle/>
          <a:p>
            <a:pPr lvl="0"/>
            <a:r>
              <a:rPr lang="en-GB"/>
              <a:t>What words would you leave unchanged?</a:t>
            </a:r>
          </a:p>
          <a:p>
            <a:pPr lvl="0"/>
            <a:endParaRPr lang="en-GB"/>
          </a:p>
          <a:p>
            <a:pPr lvl="0"/>
            <a:r>
              <a:rPr lang="en-GB"/>
              <a:t>Media bias has become a fixture in our newsfeed. Donald Trump has some legitimate complaints about the press, too. Because he tells whopping lies all the time, journalists are predisposed to believe the worst about him and his administration. But if we automatically assume that Trump is the one in the wrong, we may end up with egg on our faces. For example, when Trump claimed that millions of non-citizens voted illegally in the 2016 election, the Washington Post</a:t>
            </a:r>
            <a:r>
              <a:rPr lang="en-GB" i="1"/>
              <a:t> </a:t>
            </a:r>
            <a:r>
              <a:rPr lang="en-GB"/>
              <a:t>called him out in a “factcheck”. But it turned out the Washington Post</a:t>
            </a:r>
            <a:r>
              <a:rPr lang="en-GB" i="1"/>
              <a:t> </a:t>
            </a:r>
            <a:r>
              <a:rPr lang="en-GB"/>
              <a:t>itself had published an article making this very same claim. The factcheckers were so sure Trump invented the lie that they didn’t notice they had spread it themselves.</a:t>
            </a:r>
          </a:p>
          <a:p>
            <a:pPr lvl="0"/>
            <a:endParaRPr lang="en-GB"/>
          </a:p>
        </p:txBody>
      </p:sp>
      <p:sp>
        <p:nvSpPr>
          <p:cNvPr id="4" name="TextBox 4">
            <a:extLst>
              <a:ext uri="{FF2B5EF4-FFF2-40B4-BE49-F238E27FC236}">
                <a16:creationId xmlns:a16="http://schemas.microsoft.com/office/drawing/2014/main" id="{22079FC2-82E4-4E88-8509-5B022D6193A7}"/>
              </a:ext>
            </a:extLst>
          </p:cNvPr>
          <p:cNvSpPr txBox="1"/>
          <p:nvPr/>
        </p:nvSpPr>
        <p:spPr>
          <a:xfrm>
            <a:off x="209863" y="6358463"/>
            <a:ext cx="11452485" cy="30777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2E2B21"/>
                </a:solidFill>
                <a:uFillTx/>
                <a:latin typeface="Tw Cen MT"/>
              </a:rPr>
              <a:t>Adapted from Robinson (2019),</a:t>
            </a:r>
            <a:r>
              <a:rPr lang="en-GB" sz="1400" b="0" i="0" u="none" strike="noStrike" kern="1200" cap="none" spc="0" baseline="0">
                <a:solidFill>
                  <a:srgbClr val="2E2B21"/>
                </a:solidFill>
                <a:uFillTx/>
                <a:latin typeface="Tw Cen MT"/>
                <a:hlinkClick r:id="rId2"/>
              </a:rPr>
              <a:t> https://www.theguardian.com/commentisfree/2019/sep/10/media-bias-is-ok-if-its-honest</a:t>
            </a:r>
            <a:r>
              <a:rPr lang="en-GB" sz="1400" b="0" i="0" u="none" strike="noStrike" kern="1200" cap="none" spc="0" baseline="0">
                <a:solidFill>
                  <a:srgbClr val="2E2B21"/>
                </a:solidFill>
                <a:uFillTx/>
                <a:latin typeface="Tw Cen MT"/>
              </a:rPr>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37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56EBF-A920-4184-98AD-149DA0E91B89}"/>
              </a:ext>
            </a:extLst>
          </p:cNvPr>
          <p:cNvSpPr txBox="1">
            <a:spLocks noGrp="1"/>
          </p:cNvSpPr>
          <p:nvPr>
            <p:ph type="title"/>
          </p:nvPr>
        </p:nvSpPr>
        <p:spPr/>
        <p:txBody>
          <a:bodyPr/>
          <a:lstStyle/>
          <a:p>
            <a:pPr lvl="0"/>
            <a:r>
              <a:rPr lang="en-GB" dirty="0"/>
              <a:t>Consider the following text:</a:t>
            </a:r>
          </a:p>
        </p:txBody>
      </p:sp>
      <p:sp>
        <p:nvSpPr>
          <p:cNvPr id="3" name="Content Placeholder 2">
            <a:extLst>
              <a:ext uri="{FF2B5EF4-FFF2-40B4-BE49-F238E27FC236}">
                <a16:creationId xmlns:a16="http://schemas.microsoft.com/office/drawing/2014/main" id="{E245B608-6779-48C0-9218-4DDA7C664706}"/>
              </a:ext>
            </a:extLst>
          </p:cNvPr>
          <p:cNvSpPr txBox="1">
            <a:spLocks noGrp="1"/>
          </p:cNvSpPr>
          <p:nvPr>
            <p:ph idx="1"/>
          </p:nvPr>
        </p:nvSpPr>
        <p:spPr>
          <a:xfrm>
            <a:off x="676656" y="2011680"/>
            <a:ext cx="10753728" cy="4346783"/>
          </a:xfrm>
        </p:spPr>
        <p:txBody>
          <a:bodyPr/>
          <a:lstStyle/>
          <a:p>
            <a:pPr lvl="0"/>
            <a:endParaRPr lang="en-GB" dirty="0"/>
          </a:p>
          <a:p>
            <a:pPr lvl="0"/>
            <a:r>
              <a:rPr lang="en-GB" dirty="0">
                <a:solidFill>
                  <a:srgbClr val="00B0F0"/>
                </a:solidFill>
              </a:rPr>
              <a:t>Media bias </a:t>
            </a:r>
            <a:r>
              <a:rPr lang="en-GB" dirty="0"/>
              <a:t>has become a fixture in our newsfeed. </a:t>
            </a:r>
            <a:r>
              <a:rPr lang="en-GB" dirty="0">
                <a:solidFill>
                  <a:srgbClr val="00B0F0"/>
                </a:solidFill>
              </a:rPr>
              <a:t>Donald Trump </a:t>
            </a:r>
            <a:r>
              <a:rPr lang="en-GB" dirty="0"/>
              <a:t>has some legitimate complaints about the press, too. Because he tells whopping lies all the time, journalists are predisposed to believe the worst about him and his administration. But if we automatically assume that </a:t>
            </a:r>
            <a:r>
              <a:rPr lang="en-GB" dirty="0">
                <a:solidFill>
                  <a:srgbClr val="00B0F0"/>
                </a:solidFill>
              </a:rPr>
              <a:t>Trump</a:t>
            </a:r>
            <a:r>
              <a:rPr lang="en-GB" dirty="0"/>
              <a:t> is the one in the wrong, we may end up with egg on our faces. For example, when </a:t>
            </a:r>
            <a:r>
              <a:rPr lang="en-GB" dirty="0">
                <a:solidFill>
                  <a:srgbClr val="00B0F0"/>
                </a:solidFill>
              </a:rPr>
              <a:t>Trump</a:t>
            </a:r>
            <a:r>
              <a:rPr lang="en-GB" dirty="0"/>
              <a:t> claimed that </a:t>
            </a:r>
            <a:r>
              <a:rPr lang="en-GB" dirty="0">
                <a:solidFill>
                  <a:srgbClr val="00B0F0"/>
                </a:solidFill>
              </a:rPr>
              <a:t>millions</a:t>
            </a:r>
            <a:r>
              <a:rPr lang="en-GB" dirty="0"/>
              <a:t> </a:t>
            </a:r>
            <a:r>
              <a:rPr lang="en-GB" dirty="0">
                <a:solidFill>
                  <a:schemeClr val="tx1"/>
                </a:solidFill>
              </a:rPr>
              <a:t>of </a:t>
            </a:r>
            <a:r>
              <a:rPr lang="en-GB" dirty="0">
                <a:solidFill>
                  <a:srgbClr val="00B0F0"/>
                </a:solidFill>
              </a:rPr>
              <a:t>non-citizens </a:t>
            </a:r>
            <a:r>
              <a:rPr lang="en-GB" dirty="0"/>
              <a:t>voted illegally in the </a:t>
            </a:r>
            <a:r>
              <a:rPr lang="en-GB" dirty="0">
                <a:solidFill>
                  <a:srgbClr val="00B0F0"/>
                </a:solidFill>
              </a:rPr>
              <a:t>2016 election</a:t>
            </a:r>
            <a:r>
              <a:rPr lang="en-GB" dirty="0"/>
              <a:t>, the </a:t>
            </a:r>
            <a:r>
              <a:rPr lang="en-GB" dirty="0">
                <a:solidFill>
                  <a:srgbClr val="00B0F0"/>
                </a:solidFill>
              </a:rPr>
              <a:t>Washington Post</a:t>
            </a:r>
            <a:r>
              <a:rPr lang="en-GB" i="1" dirty="0">
                <a:solidFill>
                  <a:srgbClr val="00B0F0"/>
                </a:solidFill>
              </a:rPr>
              <a:t> </a:t>
            </a:r>
            <a:r>
              <a:rPr lang="en-GB" dirty="0"/>
              <a:t>called him out in a “</a:t>
            </a:r>
            <a:r>
              <a:rPr lang="en-GB" dirty="0">
                <a:solidFill>
                  <a:srgbClr val="00B0F0"/>
                </a:solidFill>
              </a:rPr>
              <a:t>factcheck</a:t>
            </a:r>
            <a:r>
              <a:rPr lang="en-GB" dirty="0"/>
              <a:t>”. But it turned out the </a:t>
            </a:r>
            <a:r>
              <a:rPr lang="en-GB" dirty="0">
                <a:solidFill>
                  <a:srgbClr val="00B0F0"/>
                </a:solidFill>
              </a:rPr>
              <a:t>Washington Post</a:t>
            </a:r>
            <a:r>
              <a:rPr lang="en-GB" i="1" dirty="0">
                <a:solidFill>
                  <a:srgbClr val="00B0F0"/>
                </a:solidFill>
              </a:rPr>
              <a:t> </a:t>
            </a:r>
            <a:r>
              <a:rPr lang="en-GB" dirty="0"/>
              <a:t>itself had published an article making this very same claim. The factcheckers were so sure </a:t>
            </a:r>
            <a:r>
              <a:rPr lang="en-GB" dirty="0">
                <a:solidFill>
                  <a:srgbClr val="A9A57C"/>
                </a:solidFill>
              </a:rPr>
              <a:t>Trump</a:t>
            </a:r>
            <a:r>
              <a:rPr lang="en-GB" dirty="0"/>
              <a:t> invented the lie that they didn’t notice they had spread it themselves.</a:t>
            </a:r>
          </a:p>
          <a:p>
            <a:pPr lvl="0"/>
            <a:endParaRPr lang="en-GB" dirty="0"/>
          </a:p>
        </p:txBody>
      </p:sp>
      <p:sp>
        <p:nvSpPr>
          <p:cNvPr id="4" name="TextBox 4">
            <a:extLst>
              <a:ext uri="{FF2B5EF4-FFF2-40B4-BE49-F238E27FC236}">
                <a16:creationId xmlns:a16="http://schemas.microsoft.com/office/drawing/2014/main" id="{E6DE216F-7194-496F-8E9E-FF64B12310D7}"/>
              </a:ext>
            </a:extLst>
          </p:cNvPr>
          <p:cNvSpPr txBox="1"/>
          <p:nvPr/>
        </p:nvSpPr>
        <p:spPr>
          <a:xfrm>
            <a:off x="209863" y="6273222"/>
            <a:ext cx="11982142" cy="58477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E2B21"/>
                </a:solidFill>
                <a:uFillTx/>
                <a:latin typeface="Tw Cen MT"/>
              </a:rPr>
              <a:t>Adapted from Robinson, N. (2019, Sept 10), Media bias is ok if it’s honest. </a:t>
            </a:r>
            <a:r>
              <a:rPr lang="en-GB" sz="1800" b="0" i="1" u="none" strike="noStrike" kern="1200" cap="none" spc="0" baseline="0">
                <a:solidFill>
                  <a:srgbClr val="2E2B21"/>
                </a:solidFill>
                <a:uFillTx/>
                <a:latin typeface="Tw Cen MT"/>
              </a:rPr>
              <a:t>The Guardian </a:t>
            </a:r>
            <a:r>
              <a:rPr lang="en-GB" sz="1400" b="0" i="0" u="none" strike="noStrike" kern="1200" cap="none" spc="0" baseline="0">
                <a:solidFill>
                  <a:srgbClr val="2E2B21"/>
                </a:solidFill>
                <a:uFillTx/>
                <a:latin typeface="Tw Cen MT"/>
                <a:hlinkClick r:id="rId3"/>
              </a:rPr>
              <a:t>https://www.theguardian.com/commentisfree/2019/sep/10/media-bias-is-ok-if-its-honest</a:t>
            </a:r>
            <a:r>
              <a:rPr lang="en-GB" sz="1400" b="0" i="0" u="none" strike="noStrike" kern="1200" cap="none" spc="0" baseline="0">
                <a:solidFill>
                  <a:srgbClr val="2E2B21"/>
                </a:solidFill>
                <a:uFillTx/>
                <a:latin typeface="Tw Cen MT"/>
              </a:rPr>
              <a:t> </a:t>
            </a:r>
          </a:p>
        </p:txBody>
      </p:sp>
      <p:sp>
        <p:nvSpPr>
          <p:cNvPr id="5" name="TextBox 3">
            <a:extLst>
              <a:ext uri="{FF2B5EF4-FFF2-40B4-BE49-F238E27FC236}">
                <a16:creationId xmlns:a16="http://schemas.microsoft.com/office/drawing/2014/main" id="{55AB57C2-7FE6-4330-814B-25C1B9F713B1}"/>
              </a:ext>
            </a:extLst>
          </p:cNvPr>
          <p:cNvSpPr txBox="1"/>
          <p:nvPr/>
        </p:nvSpPr>
        <p:spPr>
          <a:xfrm>
            <a:off x="5171608" y="1896118"/>
            <a:ext cx="2968050"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A9A57C"/>
                </a:solidFill>
                <a:uFillTx/>
                <a:latin typeface="Tw Cen MT"/>
              </a:rPr>
              <a:t>Suggested Answers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35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0C488-6EAC-4CEF-80E0-46E435A3FE5D}"/>
              </a:ext>
            </a:extLst>
          </p:cNvPr>
          <p:cNvSpPr txBox="1">
            <a:spLocks noGrp="1"/>
          </p:cNvSpPr>
          <p:nvPr>
            <p:ph type="title"/>
          </p:nvPr>
        </p:nvSpPr>
        <p:spPr/>
        <p:txBody>
          <a:bodyPr/>
          <a:lstStyle/>
          <a:p>
            <a:pPr lvl="0"/>
            <a:r>
              <a:rPr lang="en-US">
                <a:solidFill>
                  <a:srgbClr val="002060"/>
                </a:solidFill>
              </a:rPr>
              <a:t>Paraphrasing Techniques</a:t>
            </a:r>
            <a:br>
              <a:rPr lang="en-GB">
                <a:solidFill>
                  <a:srgbClr val="002060"/>
                </a:solidFill>
              </a:rPr>
            </a:br>
            <a:endParaRPr lang="en-GB">
              <a:solidFill>
                <a:srgbClr val="002060"/>
              </a:solidFill>
            </a:endParaRPr>
          </a:p>
        </p:txBody>
      </p:sp>
      <p:sp>
        <p:nvSpPr>
          <p:cNvPr id="3" name="Content Placeholder 2">
            <a:extLst>
              <a:ext uri="{FF2B5EF4-FFF2-40B4-BE49-F238E27FC236}">
                <a16:creationId xmlns:a16="http://schemas.microsoft.com/office/drawing/2014/main" id="{48BF6BFF-C8D9-4414-B8CB-8D18F1E3AD25}"/>
              </a:ext>
            </a:extLst>
          </p:cNvPr>
          <p:cNvSpPr txBox="1">
            <a:spLocks noGrp="1"/>
          </p:cNvSpPr>
          <p:nvPr>
            <p:ph idx="1"/>
          </p:nvPr>
        </p:nvSpPr>
        <p:spPr>
          <a:xfrm>
            <a:off x="892655" y="1335024"/>
            <a:ext cx="10847408" cy="5256583"/>
          </a:xfrm>
          <a:solidFill>
            <a:srgbClr val="EFECE7"/>
          </a:solidFill>
        </p:spPr>
        <p:txBody>
          <a:bodyPr/>
          <a:lstStyle/>
          <a:p>
            <a:pPr marL="0" lvl="0" indent="0" algn="ctr">
              <a:lnSpc>
                <a:spcPct val="70000"/>
              </a:lnSpc>
              <a:buNone/>
            </a:pPr>
            <a:r>
              <a:rPr lang="en-US" sz="2000" i="1">
                <a:solidFill>
                  <a:srgbClr val="002060"/>
                </a:solidFill>
              </a:rPr>
              <a:t>Approximately 80% of low-income families will be assisted by the proposed ‘free lunch’ program. (Health Canada, 2015)</a:t>
            </a:r>
          </a:p>
          <a:p>
            <a:pPr marL="0" lvl="0" indent="0" algn="ctr">
              <a:lnSpc>
                <a:spcPct val="70000"/>
              </a:lnSpc>
              <a:buNone/>
            </a:pPr>
            <a:endParaRPr lang="en-GB" sz="2000">
              <a:solidFill>
                <a:srgbClr val="002060"/>
              </a:solidFill>
            </a:endParaRPr>
          </a:p>
          <a:p>
            <a:pPr marL="0" lvl="0" indent="0">
              <a:lnSpc>
                <a:spcPct val="70000"/>
              </a:lnSpc>
              <a:buNone/>
            </a:pPr>
            <a:r>
              <a:rPr lang="en-US" sz="2000">
                <a:solidFill>
                  <a:srgbClr val="FF0000"/>
                </a:solidFill>
              </a:rPr>
              <a:t> 1. Use Synonyms </a:t>
            </a:r>
            <a:r>
              <a:rPr lang="en-US" sz="1700">
                <a:solidFill>
                  <a:srgbClr val="FF0000"/>
                </a:solidFill>
              </a:rPr>
              <a:t>[Use a thesaurus]</a:t>
            </a:r>
            <a:endParaRPr lang="en-GB" sz="1700">
              <a:solidFill>
                <a:srgbClr val="FF0000"/>
              </a:solidFill>
            </a:endParaRPr>
          </a:p>
          <a:p>
            <a:pPr marL="0" lvl="0" indent="0">
              <a:lnSpc>
                <a:spcPct val="70000"/>
              </a:lnSpc>
              <a:buNone/>
            </a:pPr>
            <a:r>
              <a:rPr lang="en-US" sz="2000">
                <a:solidFill>
                  <a:srgbClr val="002060"/>
                </a:solidFill>
              </a:rPr>
              <a:t>According to Health Canada, roughly 80% of </a:t>
            </a:r>
            <a:r>
              <a:rPr lang="en-US" sz="2000" u="sng">
                <a:solidFill>
                  <a:srgbClr val="002060"/>
                </a:solidFill>
              </a:rPr>
              <a:t>poor</a:t>
            </a:r>
            <a:r>
              <a:rPr lang="en-US" sz="2000">
                <a:solidFill>
                  <a:srgbClr val="002060"/>
                </a:solidFill>
              </a:rPr>
              <a:t> families will be </a:t>
            </a:r>
            <a:r>
              <a:rPr lang="en-US" sz="2000" u="sng">
                <a:solidFill>
                  <a:srgbClr val="002060"/>
                </a:solidFill>
              </a:rPr>
              <a:t>helped</a:t>
            </a:r>
            <a:r>
              <a:rPr lang="en-US" sz="2000">
                <a:solidFill>
                  <a:srgbClr val="002060"/>
                </a:solidFill>
              </a:rPr>
              <a:t> by the </a:t>
            </a:r>
            <a:r>
              <a:rPr lang="en-US" sz="2000" u="sng">
                <a:solidFill>
                  <a:srgbClr val="002060"/>
                </a:solidFill>
              </a:rPr>
              <a:t>suggested</a:t>
            </a:r>
            <a:r>
              <a:rPr lang="en-US" sz="2000">
                <a:solidFill>
                  <a:srgbClr val="002060"/>
                </a:solidFill>
              </a:rPr>
              <a:t> ‘free lunch’ </a:t>
            </a:r>
            <a:r>
              <a:rPr lang="en-US" sz="2000" u="sng">
                <a:solidFill>
                  <a:srgbClr val="002060"/>
                </a:solidFill>
              </a:rPr>
              <a:t>campaign</a:t>
            </a:r>
            <a:r>
              <a:rPr lang="en-US" sz="2000">
                <a:solidFill>
                  <a:srgbClr val="002060"/>
                </a:solidFill>
              </a:rPr>
              <a:t>.</a:t>
            </a:r>
          </a:p>
          <a:p>
            <a:pPr marL="0" lvl="0" indent="0">
              <a:lnSpc>
                <a:spcPct val="70000"/>
              </a:lnSpc>
              <a:buNone/>
            </a:pPr>
            <a:endParaRPr lang="en-GB" sz="2000">
              <a:solidFill>
                <a:srgbClr val="002060"/>
              </a:solidFill>
            </a:endParaRPr>
          </a:p>
          <a:p>
            <a:pPr marL="0" lvl="0" indent="0">
              <a:lnSpc>
                <a:spcPct val="70000"/>
              </a:lnSpc>
              <a:buNone/>
            </a:pPr>
            <a:r>
              <a:rPr lang="en-US" sz="2000">
                <a:solidFill>
                  <a:srgbClr val="002060"/>
                </a:solidFill>
              </a:rPr>
              <a:t> </a:t>
            </a:r>
            <a:r>
              <a:rPr lang="en-US" sz="2000">
                <a:solidFill>
                  <a:srgbClr val="FF0000"/>
                </a:solidFill>
              </a:rPr>
              <a:t>2. Change from Active to Passive or vice-versa</a:t>
            </a:r>
            <a:endParaRPr lang="en-GB" sz="2000">
              <a:solidFill>
                <a:srgbClr val="FF0000"/>
              </a:solidFill>
            </a:endParaRPr>
          </a:p>
          <a:p>
            <a:pPr marL="0" lvl="0" indent="0">
              <a:lnSpc>
                <a:spcPct val="70000"/>
              </a:lnSpc>
              <a:buNone/>
            </a:pPr>
            <a:r>
              <a:rPr lang="en-US" sz="2000">
                <a:solidFill>
                  <a:srgbClr val="002060"/>
                </a:solidFill>
              </a:rPr>
              <a:t>According to Health Canada, the suggested ‘free lunch’ campaign </a:t>
            </a:r>
            <a:r>
              <a:rPr lang="en-US" sz="2000" u="sng">
                <a:solidFill>
                  <a:srgbClr val="002060"/>
                </a:solidFill>
              </a:rPr>
              <a:t>will help</a:t>
            </a:r>
            <a:r>
              <a:rPr lang="en-US" sz="2000">
                <a:solidFill>
                  <a:srgbClr val="002060"/>
                </a:solidFill>
              </a:rPr>
              <a:t> roughly 80% of poor families.</a:t>
            </a:r>
          </a:p>
          <a:p>
            <a:pPr marL="0" lvl="0" indent="0">
              <a:lnSpc>
                <a:spcPct val="70000"/>
              </a:lnSpc>
              <a:buNone/>
            </a:pPr>
            <a:endParaRPr lang="en-GB" sz="2000">
              <a:solidFill>
                <a:srgbClr val="002060"/>
              </a:solidFill>
            </a:endParaRPr>
          </a:p>
          <a:p>
            <a:pPr marL="0" lvl="0" indent="0">
              <a:lnSpc>
                <a:spcPct val="70000"/>
              </a:lnSpc>
              <a:buNone/>
            </a:pPr>
            <a:r>
              <a:rPr lang="en-US" sz="2000">
                <a:solidFill>
                  <a:srgbClr val="FF0000"/>
                </a:solidFill>
              </a:rPr>
              <a:t> 3. Change from Positive to Negative</a:t>
            </a:r>
            <a:endParaRPr lang="en-GB" sz="2000">
              <a:solidFill>
                <a:srgbClr val="FF0000"/>
              </a:solidFill>
            </a:endParaRPr>
          </a:p>
          <a:p>
            <a:pPr marL="0" lvl="0" indent="0">
              <a:lnSpc>
                <a:spcPct val="70000"/>
              </a:lnSpc>
              <a:buNone/>
            </a:pPr>
            <a:r>
              <a:rPr lang="en-US" sz="2000">
                <a:solidFill>
                  <a:srgbClr val="002060"/>
                </a:solidFill>
              </a:rPr>
              <a:t>According to Health Canada, only roughly </a:t>
            </a:r>
            <a:r>
              <a:rPr lang="en-US" sz="2000" u="sng">
                <a:solidFill>
                  <a:srgbClr val="002060"/>
                </a:solidFill>
              </a:rPr>
              <a:t>twenty percent</a:t>
            </a:r>
            <a:r>
              <a:rPr lang="en-US" sz="2000">
                <a:solidFill>
                  <a:srgbClr val="002060"/>
                </a:solidFill>
              </a:rPr>
              <a:t> of poor families will not benefit from the program.</a:t>
            </a:r>
            <a:endParaRPr lang="en-GB" sz="2000">
              <a:solidFill>
                <a:srgbClr val="002060"/>
              </a:solidFill>
            </a:endParaRPr>
          </a:p>
          <a:p>
            <a:pPr marL="0" lvl="0" indent="0">
              <a:lnSpc>
                <a:spcPct val="70000"/>
              </a:lnSpc>
              <a:buNone/>
            </a:pPr>
            <a:r>
              <a:rPr lang="en-US" sz="2000">
                <a:solidFill>
                  <a:srgbClr val="002060"/>
                </a:solidFill>
              </a:rPr>
              <a:t> </a:t>
            </a:r>
            <a:endParaRPr lang="en-GB" sz="200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name="Slide35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62EDB-DF76-4E55-8C98-E304C655DA6B}"/>
              </a:ext>
            </a:extLst>
          </p:cNvPr>
          <p:cNvSpPr txBox="1">
            <a:spLocks noGrp="1"/>
          </p:cNvSpPr>
          <p:nvPr>
            <p:ph type="title"/>
          </p:nvPr>
        </p:nvSpPr>
        <p:spPr>
          <a:xfrm>
            <a:off x="935422" y="332658"/>
            <a:ext cx="11256574" cy="1296143"/>
          </a:xfrm>
        </p:spPr>
        <p:txBody>
          <a:bodyPr>
            <a:noAutofit/>
          </a:bodyPr>
          <a:lstStyle/>
          <a:p>
            <a:pPr lvl="0"/>
            <a:r>
              <a:rPr lang="en-US" sz="3600" i="1" cap="none">
                <a:solidFill>
                  <a:srgbClr val="002060"/>
                </a:solidFill>
              </a:rPr>
              <a:t>Approximately 80% of low-income families will be assisted by the proposed ‘free lunch’ program. (Health canada, 2015)</a:t>
            </a:r>
            <a:br>
              <a:rPr lang="en-GB" sz="3600" cap="none">
                <a:solidFill>
                  <a:srgbClr val="002060"/>
                </a:solidFill>
              </a:rPr>
            </a:br>
            <a:endParaRPr lang="en-GB" sz="3600" cap="none"/>
          </a:p>
        </p:txBody>
      </p:sp>
      <p:sp>
        <p:nvSpPr>
          <p:cNvPr id="3" name="Content Placeholder 2">
            <a:extLst>
              <a:ext uri="{FF2B5EF4-FFF2-40B4-BE49-F238E27FC236}">
                <a16:creationId xmlns:a16="http://schemas.microsoft.com/office/drawing/2014/main" id="{46974C05-054D-481C-8B93-74013D17DC9A}"/>
              </a:ext>
            </a:extLst>
          </p:cNvPr>
          <p:cNvSpPr txBox="1">
            <a:spLocks noGrp="1"/>
          </p:cNvSpPr>
          <p:nvPr>
            <p:ph idx="1"/>
          </p:nvPr>
        </p:nvSpPr>
        <p:spPr>
          <a:xfrm>
            <a:off x="840827" y="1772820"/>
            <a:ext cx="11256574" cy="4752529"/>
          </a:xfrm>
          <a:solidFill>
            <a:srgbClr val="EFECE7"/>
          </a:solidFill>
        </p:spPr>
        <p:txBody>
          <a:bodyPr/>
          <a:lstStyle/>
          <a:p>
            <a:pPr marL="0" lvl="0" indent="0">
              <a:buNone/>
            </a:pPr>
            <a:r>
              <a:rPr lang="en-US">
                <a:solidFill>
                  <a:srgbClr val="002060"/>
                </a:solidFill>
              </a:rPr>
              <a:t> </a:t>
            </a:r>
            <a:endParaRPr lang="en-GB">
              <a:solidFill>
                <a:srgbClr val="002060"/>
              </a:solidFill>
            </a:endParaRPr>
          </a:p>
          <a:p>
            <a:pPr marL="0" lvl="0" indent="0">
              <a:buNone/>
            </a:pPr>
            <a:r>
              <a:rPr lang="en-US">
                <a:solidFill>
                  <a:srgbClr val="FF0000"/>
                </a:solidFill>
              </a:rPr>
              <a:t>4. Change Word Forms</a:t>
            </a:r>
            <a:endParaRPr lang="en-GB">
              <a:solidFill>
                <a:srgbClr val="FF0000"/>
              </a:solidFill>
            </a:endParaRPr>
          </a:p>
          <a:p>
            <a:pPr marL="0" lvl="0" indent="0">
              <a:buNone/>
            </a:pPr>
            <a:r>
              <a:rPr lang="en-US">
                <a:solidFill>
                  <a:srgbClr val="002060"/>
                </a:solidFill>
              </a:rPr>
              <a:t>According to Health Canada, the suggested ‘free lunch’ campaign will </a:t>
            </a:r>
            <a:r>
              <a:rPr lang="en-US" u="sng">
                <a:solidFill>
                  <a:srgbClr val="002060"/>
                </a:solidFill>
              </a:rPr>
              <a:t>provide assistance</a:t>
            </a:r>
            <a:r>
              <a:rPr lang="en-US">
                <a:solidFill>
                  <a:srgbClr val="002060"/>
                </a:solidFill>
              </a:rPr>
              <a:t> to roughly 80% of poor families.</a:t>
            </a:r>
            <a:endParaRPr lang="en-GB">
              <a:solidFill>
                <a:srgbClr val="002060"/>
              </a:solidFill>
            </a:endParaRPr>
          </a:p>
          <a:p>
            <a:pPr marL="0" lvl="0" indent="0">
              <a:buNone/>
            </a:pPr>
            <a:r>
              <a:rPr lang="en-US">
                <a:solidFill>
                  <a:srgbClr val="002060"/>
                </a:solidFill>
              </a:rPr>
              <a:t> </a:t>
            </a:r>
            <a:endParaRPr lang="en-GB">
              <a:solidFill>
                <a:srgbClr val="002060"/>
              </a:solidFill>
            </a:endParaRPr>
          </a:p>
          <a:p>
            <a:pPr marL="0" lvl="0" indent="0">
              <a:buNone/>
            </a:pPr>
            <a:r>
              <a:rPr lang="en-US">
                <a:solidFill>
                  <a:srgbClr val="FF0000"/>
                </a:solidFill>
              </a:rPr>
              <a:t>5. Change the Order of Information</a:t>
            </a:r>
            <a:endParaRPr lang="en-GB">
              <a:solidFill>
                <a:srgbClr val="FF0000"/>
              </a:solidFill>
            </a:endParaRPr>
          </a:p>
          <a:p>
            <a:pPr marL="0" lvl="0" indent="0">
              <a:buNone/>
            </a:pPr>
            <a:r>
              <a:rPr lang="en-US">
                <a:solidFill>
                  <a:srgbClr val="002060"/>
                </a:solidFill>
              </a:rPr>
              <a:t>The suggested ‘free lunch’ campaign will provide assistance to roughly 80% of poor families </a:t>
            </a:r>
            <a:r>
              <a:rPr lang="en-US" u="sng">
                <a:solidFill>
                  <a:srgbClr val="002060"/>
                </a:solidFill>
              </a:rPr>
              <a:t>according to Health Canada</a:t>
            </a:r>
            <a:r>
              <a:rPr lang="en-US">
                <a:solidFill>
                  <a:srgbClr val="002060"/>
                </a:solidFill>
              </a:rPr>
              <a:t>.</a:t>
            </a:r>
            <a:endParaRPr lang="en-GB">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name="Slide6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21498-5003-495B-B669-8B543964CD68}"/>
              </a:ext>
            </a:extLst>
          </p:cNvPr>
          <p:cNvSpPr txBox="1">
            <a:spLocks noGrp="1"/>
          </p:cNvSpPr>
          <p:nvPr>
            <p:ph type="title"/>
          </p:nvPr>
        </p:nvSpPr>
        <p:spPr>
          <a:xfrm>
            <a:off x="816860" y="154295"/>
            <a:ext cx="10558275" cy="1499616"/>
          </a:xfrm>
        </p:spPr>
        <p:txBody>
          <a:bodyPr/>
          <a:lstStyle/>
          <a:p>
            <a:pPr lvl="0" algn="r"/>
            <a:r>
              <a:rPr lang="en-GB">
                <a:solidFill>
                  <a:srgbClr val="0070C0"/>
                </a:solidFill>
              </a:rPr>
              <a:t>Finding Synonyms</a:t>
            </a:r>
          </a:p>
        </p:txBody>
      </p:sp>
      <p:sp>
        <p:nvSpPr>
          <p:cNvPr id="3" name="Content Placeholder 2">
            <a:extLst>
              <a:ext uri="{FF2B5EF4-FFF2-40B4-BE49-F238E27FC236}">
                <a16:creationId xmlns:a16="http://schemas.microsoft.com/office/drawing/2014/main" id="{FEC77128-3867-42E3-925D-FB15957DD92B}"/>
              </a:ext>
            </a:extLst>
          </p:cNvPr>
          <p:cNvSpPr txBox="1">
            <a:spLocks noGrp="1"/>
          </p:cNvSpPr>
          <p:nvPr>
            <p:ph idx="1"/>
          </p:nvPr>
        </p:nvSpPr>
        <p:spPr/>
        <p:txBody>
          <a:bodyPr/>
          <a:lstStyle/>
          <a:p>
            <a:pPr lvl="0">
              <a:buFont typeface="Arial" pitchFamily="34"/>
              <a:buChar char="•"/>
            </a:pPr>
            <a:r>
              <a:rPr lang="en-GB" sz="2800">
                <a:solidFill>
                  <a:srgbClr val="002060"/>
                </a:solidFill>
              </a:rPr>
              <a:t>Use a thesaurus</a:t>
            </a:r>
          </a:p>
          <a:p>
            <a:pPr lvl="0">
              <a:buFont typeface="Arial" pitchFamily="34"/>
              <a:buChar char="•"/>
            </a:pPr>
            <a:r>
              <a:rPr lang="en-GB" sz="2800">
                <a:solidFill>
                  <a:srgbClr val="002060"/>
                </a:solidFill>
              </a:rPr>
              <a:t>Be sure that the synonym you select doesn’t alter the meaning, or carry a different connotation. </a:t>
            </a:r>
          </a:p>
          <a:p>
            <a:pPr marL="4572" lvl="1" indent="0">
              <a:buNone/>
            </a:pPr>
            <a:r>
              <a:rPr lang="en-GB" sz="2800">
                <a:solidFill>
                  <a:srgbClr val="002060"/>
                </a:solidFill>
              </a:rPr>
              <a:t>	Consider the different connotations between the synonyms:</a:t>
            </a:r>
          </a:p>
          <a:p>
            <a:pPr marL="0" lvl="0" indent="0" algn="ctr">
              <a:buNone/>
            </a:pPr>
            <a:r>
              <a:rPr lang="en-GB" sz="2800">
                <a:solidFill>
                  <a:srgbClr val="00B050"/>
                </a:solidFill>
              </a:rPr>
              <a:t>1. thrifty; frugal; careful; stingy; cheap; conserving</a:t>
            </a:r>
          </a:p>
          <a:p>
            <a:pPr marL="0" lvl="0" indent="0" algn="ctr">
              <a:buNone/>
            </a:pPr>
            <a:r>
              <a:rPr lang="en-GB" sz="2800">
                <a:solidFill>
                  <a:srgbClr val="00B050"/>
                </a:solidFill>
              </a:rPr>
              <a:t>2. inquisitive; interested; prying; nosy; questioning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name="Slide36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9675E-0C22-48E5-BA9D-43EEDD988F05}"/>
              </a:ext>
            </a:extLst>
          </p:cNvPr>
          <p:cNvSpPr txBox="1">
            <a:spLocks noGrp="1"/>
          </p:cNvSpPr>
          <p:nvPr>
            <p:ph type="title"/>
          </p:nvPr>
        </p:nvSpPr>
        <p:spPr>
          <a:xfrm>
            <a:off x="5879976" y="135120"/>
            <a:ext cx="4320475" cy="1325559"/>
          </a:xfrm>
        </p:spPr>
        <p:txBody>
          <a:bodyPr/>
          <a:lstStyle/>
          <a:p>
            <a:pPr lvl="0"/>
            <a:r>
              <a:rPr lang="en-GB" sz="4500" b="1">
                <a:solidFill>
                  <a:srgbClr val="002060"/>
                </a:solidFill>
              </a:rPr>
              <a:t>USING A THESAURUS</a:t>
            </a:r>
          </a:p>
        </p:txBody>
      </p:sp>
      <p:pic>
        <p:nvPicPr>
          <p:cNvPr id="3" name="Content Placeholder 2" descr="Image result for thesaurus">
            <a:extLst>
              <a:ext uri="{FF2B5EF4-FFF2-40B4-BE49-F238E27FC236}">
                <a16:creationId xmlns:a16="http://schemas.microsoft.com/office/drawing/2014/main" id="{CA6C0947-BF5C-48E7-996A-82026FA790DB}"/>
              </a:ext>
            </a:extLst>
          </p:cNvPr>
          <p:cNvPicPr>
            <a:picLocks noGrp="1" noChangeAspect="1"/>
          </p:cNvPicPr>
          <p:nvPr>
            <p:ph idx="1"/>
          </p:nvPr>
        </p:nvPicPr>
        <p:blipFill>
          <a:blip r:embed="rId3"/>
          <a:srcRect/>
          <a:stretch>
            <a:fillRect/>
          </a:stretch>
        </p:blipFill>
        <p:spPr>
          <a:xfrm rot="20858460">
            <a:off x="813981" y="397352"/>
            <a:ext cx="2880323" cy="3970562"/>
          </a:xfrm>
        </p:spPr>
      </p:pic>
      <p:pic>
        <p:nvPicPr>
          <p:cNvPr id="4" name="Picture 4">
            <a:extLst>
              <a:ext uri="{FF2B5EF4-FFF2-40B4-BE49-F238E27FC236}">
                <a16:creationId xmlns:a16="http://schemas.microsoft.com/office/drawing/2014/main" id="{317E6ADB-A0E1-4A3E-A14D-16B5F1C6B886}"/>
              </a:ext>
            </a:extLst>
          </p:cNvPr>
          <p:cNvPicPr>
            <a:picLocks noChangeAspect="1"/>
          </p:cNvPicPr>
          <p:nvPr/>
        </p:nvPicPr>
        <p:blipFill>
          <a:blip r:embed="rId4"/>
          <a:srcRect t="4434" r="39176" b="32315"/>
          <a:stretch>
            <a:fillRect/>
          </a:stretch>
        </p:blipFill>
        <p:spPr>
          <a:xfrm>
            <a:off x="4210153" y="1488999"/>
            <a:ext cx="7067443" cy="4450348"/>
          </a:xfrm>
          <a:prstGeom prst="rect">
            <a:avLst/>
          </a:prstGeom>
          <a:noFill/>
          <a:ln cap="flat">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6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ACC5D-1222-4679-94A6-0246AE4AA90E}"/>
              </a:ext>
            </a:extLst>
          </p:cNvPr>
          <p:cNvSpPr txBox="1">
            <a:spLocks noGrp="1"/>
          </p:cNvSpPr>
          <p:nvPr>
            <p:ph type="title"/>
          </p:nvPr>
        </p:nvSpPr>
        <p:spPr/>
        <p:txBody>
          <a:bodyPr/>
          <a:lstStyle/>
          <a:p>
            <a:pPr lvl="0"/>
            <a:r>
              <a:rPr lang="en-GB"/>
              <a:t>Changing Word Class</a:t>
            </a:r>
          </a:p>
        </p:txBody>
      </p:sp>
      <p:graphicFrame>
        <p:nvGraphicFramePr>
          <p:cNvPr id="3" name="Content Placeholder 5">
            <a:extLst>
              <a:ext uri="{FF2B5EF4-FFF2-40B4-BE49-F238E27FC236}">
                <a16:creationId xmlns:a16="http://schemas.microsoft.com/office/drawing/2014/main" id="{33B17838-2FC3-4DDF-AEA9-DF4C1CD20339}"/>
              </a:ext>
            </a:extLst>
          </p:cNvPr>
          <p:cNvGraphicFramePr>
            <a:graphicFrameLocks noGrp="1"/>
          </p:cNvGraphicFramePr>
          <p:nvPr>
            <p:ph idx="1"/>
          </p:nvPr>
        </p:nvGraphicFramePr>
        <p:xfrm>
          <a:off x="644578" y="2501898"/>
          <a:ext cx="10766354" cy="2590800"/>
        </p:xfrm>
        <a:graphic>
          <a:graphicData uri="http://schemas.openxmlformats.org/drawingml/2006/table">
            <a:tbl>
              <a:tblPr firstRow="1" bandRow="1">
                <a:effectLst/>
                <a:tableStyleId>{5C22544A-7EE6-4342-B048-85BDC9FD1C3A}</a:tableStyleId>
              </a:tblPr>
              <a:tblGrid>
                <a:gridCol w="2701073">
                  <a:extLst>
                    <a:ext uri="{9D8B030D-6E8A-4147-A177-3AD203B41FA5}">
                      <a16:colId xmlns:a16="http://schemas.microsoft.com/office/drawing/2014/main" val="959587434"/>
                    </a:ext>
                  </a:extLst>
                </a:gridCol>
                <a:gridCol w="2688427">
                  <a:extLst>
                    <a:ext uri="{9D8B030D-6E8A-4147-A177-3AD203B41FA5}">
                      <a16:colId xmlns:a16="http://schemas.microsoft.com/office/drawing/2014/main" val="3011989899"/>
                    </a:ext>
                  </a:extLst>
                </a:gridCol>
                <a:gridCol w="2688427">
                  <a:extLst>
                    <a:ext uri="{9D8B030D-6E8A-4147-A177-3AD203B41FA5}">
                      <a16:colId xmlns:a16="http://schemas.microsoft.com/office/drawing/2014/main" val="3393738417"/>
                    </a:ext>
                  </a:extLst>
                </a:gridCol>
                <a:gridCol w="2688427">
                  <a:extLst>
                    <a:ext uri="{9D8B030D-6E8A-4147-A177-3AD203B41FA5}">
                      <a16:colId xmlns:a16="http://schemas.microsoft.com/office/drawing/2014/main" val="3150757295"/>
                    </a:ext>
                  </a:extLst>
                </a:gridCol>
              </a:tblGrid>
              <a:tr h="370844">
                <a:tc>
                  <a:txBody>
                    <a:bodyPr/>
                    <a:lstStyle/>
                    <a:p>
                      <a:pPr lvl="0"/>
                      <a:r>
                        <a:rPr lang="en-GB" sz="2800"/>
                        <a:t>Noun</a:t>
                      </a:r>
                    </a:p>
                  </a:txBody>
                  <a:tcPr/>
                </a:tc>
                <a:tc>
                  <a:txBody>
                    <a:bodyPr/>
                    <a:lstStyle/>
                    <a:p>
                      <a:pPr lvl="0"/>
                      <a:r>
                        <a:rPr lang="en-GB" sz="2800"/>
                        <a:t>Verb</a:t>
                      </a:r>
                    </a:p>
                  </a:txBody>
                  <a:tcPr/>
                </a:tc>
                <a:tc>
                  <a:txBody>
                    <a:bodyPr/>
                    <a:lstStyle/>
                    <a:p>
                      <a:pPr lvl="0"/>
                      <a:r>
                        <a:rPr lang="en-GB" sz="2800"/>
                        <a:t>Adjective</a:t>
                      </a:r>
                    </a:p>
                  </a:txBody>
                  <a:tcPr/>
                </a:tc>
                <a:tc>
                  <a:txBody>
                    <a:bodyPr/>
                    <a:lstStyle/>
                    <a:p>
                      <a:pPr lvl="0"/>
                      <a:r>
                        <a:rPr lang="en-GB" sz="2800"/>
                        <a:t>Adverb</a:t>
                      </a:r>
                    </a:p>
                  </a:txBody>
                  <a:tcPr/>
                </a:tc>
                <a:extLst>
                  <a:ext uri="{0D108BD9-81ED-4DB2-BD59-A6C34878D82A}">
                    <a16:rowId xmlns:a16="http://schemas.microsoft.com/office/drawing/2014/main" val="3407116217"/>
                  </a:ext>
                </a:extLst>
              </a:tr>
              <a:tr h="370844">
                <a:tc>
                  <a:txBody>
                    <a:bodyPr/>
                    <a:lstStyle/>
                    <a:p>
                      <a:pPr lvl="0"/>
                      <a:r>
                        <a:rPr lang="en-GB" sz="2800"/>
                        <a:t>caution</a:t>
                      </a:r>
                    </a:p>
                  </a:txBody>
                  <a:tcPr/>
                </a:tc>
                <a:tc>
                  <a:txBody>
                    <a:bodyPr/>
                    <a:lstStyle/>
                    <a:p>
                      <a:pPr lvl="0"/>
                      <a:r>
                        <a:rPr lang="en-GB" sz="2800"/>
                        <a:t>caution</a:t>
                      </a:r>
                    </a:p>
                  </a:txBody>
                  <a:tcPr/>
                </a:tc>
                <a:tc>
                  <a:txBody>
                    <a:bodyPr/>
                    <a:lstStyle/>
                    <a:p>
                      <a:pPr lvl="0"/>
                      <a:r>
                        <a:rPr lang="en-GB" sz="2800"/>
                        <a:t>cautious</a:t>
                      </a:r>
                    </a:p>
                  </a:txBody>
                  <a:tcPr/>
                </a:tc>
                <a:tc>
                  <a:txBody>
                    <a:bodyPr/>
                    <a:lstStyle/>
                    <a:p>
                      <a:pPr lvl="0"/>
                      <a:r>
                        <a:rPr lang="en-GB" sz="2800"/>
                        <a:t>cautiously</a:t>
                      </a:r>
                    </a:p>
                  </a:txBody>
                  <a:tcPr/>
                </a:tc>
                <a:extLst>
                  <a:ext uri="{0D108BD9-81ED-4DB2-BD59-A6C34878D82A}">
                    <a16:rowId xmlns:a16="http://schemas.microsoft.com/office/drawing/2014/main" val="583892363"/>
                  </a:ext>
                </a:extLst>
              </a:tr>
              <a:tr h="370844">
                <a:tc>
                  <a:txBody>
                    <a:bodyPr/>
                    <a:lstStyle/>
                    <a:p>
                      <a:pPr lvl="0"/>
                      <a:r>
                        <a:rPr lang="en-GB" sz="2800"/>
                        <a:t>worry</a:t>
                      </a:r>
                    </a:p>
                  </a:txBody>
                  <a:tcPr/>
                </a:tc>
                <a:tc>
                  <a:txBody>
                    <a:bodyPr/>
                    <a:lstStyle/>
                    <a:p>
                      <a:pPr lvl="0"/>
                      <a:r>
                        <a:rPr lang="en-GB" sz="2800"/>
                        <a:t>worry</a:t>
                      </a:r>
                    </a:p>
                  </a:txBody>
                  <a:tcPr/>
                </a:tc>
                <a:tc>
                  <a:txBody>
                    <a:bodyPr/>
                    <a:lstStyle/>
                    <a:p>
                      <a:pPr lvl="0"/>
                      <a:r>
                        <a:rPr lang="en-GB" sz="2800"/>
                        <a:t>worrisome</a:t>
                      </a:r>
                    </a:p>
                  </a:txBody>
                  <a:tcPr/>
                </a:tc>
                <a:tc>
                  <a:txBody>
                    <a:bodyPr/>
                    <a:lstStyle/>
                    <a:p>
                      <a:pPr lvl="0"/>
                      <a:r>
                        <a:rPr lang="en-GB" sz="2800"/>
                        <a:t>worryingly</a:t>
                      </a:r>
                    </a:p>
                  </a:txBody>
                  <a:tcPr/>
                </a:tc>
                <a:extLst>
                  <a:ext uri="{0D108BD9-81ED-4DB2-BD59-A6C34878D82A}">
                    <a16:rowId xmlns:a16="http://schemas.microsoft.com/office/drawing/2014/main" val="2149328216"/>
                  </a:ext>
                </a:extLst>
              </a:tr>
              <a:tr h="370844">
                <a:tc>
                  <a:txBody>
                    <a:bodyPr/>
                    <a:lstStyle/>
                    <a:p>
                      <a:pPr lvl="0"/>
                      <a:r>
                        <a:rPr lang="en-GB" sz="2800"/>
                        <a:t>description</a:t>
                      </a:r>
                    </a:p>
                  </a:txBody>
                  <a:tcPr/>
                </a:tc>
                <a:tc>
                  <a:txBody>
                    <a:bodyPr/>
                    <a:lstStyle/>
                    <a:p>
                      <a:pPr lvl="0"/>
                      <a:r>
                        <a:rPr lang="en-GB" sz="2800"/>
                        <a:t>describe</a:t>
                      </a:r>
                    </a:p>
                  </a:txBody>
                  <a:tcPr/>
                </a:tc>
                <a:tc>
                  <a:txBody>
                    <a:bodyPr/>
                    <a:lstStyle/>
                    <a:p>
                      <a:pPr lvl="0"/>
                      <a:r>
                        <a:rPr lang="en-GB" sz="2800"/>
                        <a:t>descriptive</a:t>
                      </a:r>
                    </a:p>
                  </a:txBody>
                  <a:tcPr/>
                </a:tc>
                <a:tc>
                  <a:txBody>
                    <a:bodyPr/>
                    <a:lstStyle/>
                    <a:p>
                      <a:pPr lvl="0"/>
                      <a:r>
                        <a:rPr lang="en-GB" sz="2800"/>
                        <a:t>descriptively</a:t>
                      </a:r>
                    </a:p>
                  </a:txBody>
                  <a:tcPr/>
                </a:tc>
                <a:extLst>
                  <a:ext uri="{0D108BD9-81ED-4DB2-BD59-A6C34878D82A}">
                    <a16:rowId xmlns:a16="http://schemas.microsoft.com/office/drawing/2014/main" val="3581900441"/>
                  </a:ext>
                </a:extLst>
              </a:tr>
              <a:tr h="370844">
                <a:tc>
                  <a:txBody>
                    <a:bodyPr/>
                    <a:lstStyle/>
                    <a:p>
                      <a:pPr lvl="0"/>
                      <a:r>
                        <a:rPr lang="en-GB" sz="2800"/>
                        <a:t>challenge</a:t>
                      </a:r>
                    </a:p>
                  </a:txBody>
                  <a:tcPr/>
                </a:tc>
                <a:tc>
                  <a:txBody>
                    <a:bodyPr/>
                    <a:lstStyle/>
                    <a:p>
                      <a:pPr lvl="0"/>
                      <a:r>
                        <a:rPr lang="en-GB" sz="2800"/>
                        <a:t>challenge</a:t>
                      </a:r>
                    </a:p>
                  </a:txBody>
                  <a:tcPr/>
                </a:tc>
                <a:tc>
                  <a:txBody>
                    <a:bodyPr/>
                    <a:lstStyle/>
                    <a:p>
                      <a:pPr lvl="0"/>
                      <a:r>
                        <a:rPr lang="en-GB" sz="2800"/>
                        <a:t>challenging</a:t>
                      </a:r>
                    </a:p>
                  </a:txBody>
                  <a:tcPr/>
                </a:tc>
                <a:tc>
                  <a:txBody>
                    <a:bodyPr/>
                    <a:lstStyle/>
                    <a:p>
                      <a:pPr lvl="0"/>
                      <a:r>
                        <a:rPr lang="en-GB" sz="2800"/>
                        <a:t>challengingly</a:t>
                      </a:r>
                    </a:p>
                  </a:txBody>
                  <a:tcPr/>
                </a:tc>
                <a:extLst>
                  <a:ext uri="{0D108BD9-81ED-4DB2-BD59-A6C34878D82A}">
                    <a16:rowId xmlns:a16="http://schemas.microsoft.com/office/drawing/2014/main" val="305765460"/>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36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EE2F0-4D15-4868-8917-73F4E5B8AF5C}"/>
              </a:ext>
            </a:extLst>
          </p:cNvPr>
          <p:cNvSpPr txBox="1">
            <a:spLocks noGrp="1"/>
          </p:cNvSpPr>
          <p:nvPr>
            <p:ph type="title"/>
          </p:nvPr>
        </p:nvSpPr>
        <p:spPr>
          <a:xfrm>
            <a:off x="3723180" y="0"/>
            <a:ext cx="7886700" cy="1052739"/>
          </a:xfrm>
        </p:spPr>
        <p:txBody>
          <a:bodyPr/>
          <a:lstStyle/>
          <a:p>
            <a:pPr lvl="0" algn="r"/>
            <a:r>
              <a:rPr lang="en-GB" b="1">
                <a:solidFill>
                  <a:srgbClr val="00B0F0"/>
                </a:solidFill>
              </a:rPr>
              <a:t>Worksheet Exercise A </a:t>
            </a:r>
          </a:p>
        </p:txBody>
      </p:sp>
      <p:sp>
        <p:nvSpPr>
          <p:cNvPr id="3" name="Content Placeholder 2">
            <a:extLst>
              <a:ext uri="{FF2B5EF4-FFF2-40B4-BE49-F238E27FC236}">
                <a16:creationId xmlns:a16="http://schemas.microsoft.com/office/drawing/2014/main" id="{7B3A2C01-8C4F-487C-B271-3E7A1E57FF1D}"/>
              </a:ext>
            </a:extLst>
          </p:cNvPr>
          <p:cNvSpPr txBox="1">
            <a:spLocks noGrp="1"/>
          </p:cNvSpPr>
          <p:nvPr>
            <p:ph idx="1"/>
          </p:nvPr>
        </p:nvSpPr>
        <p:spPr>
          <a:xfrm>
            <a:off x="939802" y="1052739"/>
            <a:ext cx="10477496" cy="5616619"/>
          </a:xfrm>
        </p:spPr>
        <p:txBody>
          <a:bodyPr/>
          <a:lstStyle/>
          <a:p>
            <a:pPr marL="0" lvl="0" indent="0">
              <a:lnSpc>
                <a:spcPct val="80000"/>
              </a:lnSpc>
              <a:buNone/>
            </a:pPr>
            <a:r>
              <a:rPr lang="en-GB" sz="3200">
                <a:solidFill>
                  <a:srgbClr val="002060"/>
                </a:solidFill>
              </a:rPr>
              <a:t>1    analytical      analytically         Analysis     Analyst</a:t>
            </a:r>
          </a:p>
          <a:p>
            <a:pPr marL="0" lvl="0" indent="0">
              <a:lnSpc>
                <a:spcPct val="80000"/>
              </a:lnSpc>
              <a:buNone/>
            </a:pPr>
            <a:r>
              <a:rPr lang="en-GB" sz="3200">
                <a:solidFill>
                  <a:srgbClr val="002060"/>
                </a:solidFill>
              </a:rPr>
              <a:t>2     evaluative        to evaluate</a:t>
            </a:r>
          </a:p>
          <a:p>
            <a:pPr marL="0" lvl="0" indent="0">
              <a:lnSpc>
                <a:spcPct val="80000"/>
              </a:lnSpc>
              <a:buNone/>
            </a:pPr>
            <a:r>
              <a:rPr lang="en-GB" sz="3200">
                <a:solidFill>
                  <a:srgbClr val="002060"/>
                </a:solidFill>
              </a:rPr>
              <a:t>3     theoretically     To theorise   theory </a:t>
            </a:r>
          </a:p>
          <a:p>
            <a:pPr marL="0" lvl="0" indent="0">
              <a:lnSpc>
                <a:spcPct val="80000"/>
              </a:lnSpc>
              <a:buNone/>
            </a:pPr>
            <a:r>
              <a:rPr lang="en-GB" sz="3200">
                <a:solidFill>
                  <a:srgbClr val="002060"/>
                </a:solidFill>
              </a:rPr>
              <a:t>4     problematically       problematic    problematize</a:t>
            </a:r>
          </a:p>
          <a:p>
            <a:pPr marL="0" lvl="0" indent="0">
              <a:lnSpc>
                <a:spcPct val="80000"/>
              </a:lnSpc>
              <a:buNone/>
            </a:pPr>
            <a:r>
              <a:rPr lang="en-GB" sz="3200">
                <a:solidFill>
                  <a:srgbClr val="002060"/>
                </a:solidFill>
              </a:rPr>
              <a:t>5      expectation       unexpectedly  expectant </a:t>
            </a:r>
          </a:p>
          <a:p>
            <a:pPr marL="0" lvl="0" indent="0">
              <a:lnSpc>
                <a:spcPct val="80000"/>
              </a:lnSpc>
              <a:buNone/>
            </a:pPr>
            <a:r>
              <a:rPr lang="en-GB" sz="3200">
                <a:solidFill>
                  <a:srgbClr val="002060"/>
                </a:solidFill>
              </a:rPr>
              <a:t>6      agreement      to disagree   agreed  </a:t>
            </a:r>
          </a:p>
          <a:p>
            <a:pPr marL="0" lvl="0" indent="0">
              <a:lnSpc>
                <a:spcPct val="80000"/>
              </a:lnSpc>
              <a:buNone/>
            </a:pPr>
            <a:r>
              <a:rPr lang="en-GB" sz="3200">
                <a:solidFill>
                  <a:srgbClr val="002060"/>
                </a:solidFill>
              </a:rPr>
              <a:t>7      To organise   organisation   disorganised</a:t>
            </a:r>
          </a:p>
          <a:p>
            <a:pPr marL="0" lvl="0" indent="0">
              <a:lnSpc>
                <a:spcPct val="80000"/>
              </a:lnSpc>
              <a:buNone/>
            </a:pPr>
            <a:r>
              <a:rPr lang="en-GB" sz="3200">
                <a:solidFill>
                  <a:srgbClr val="002060"/>
                </a:solidFill>
              </a:rPr>
              <a:t>8        proof       to disprove    proved </a:t>
            </a:r>
          </a:p>
          <a:p>
            <a:pPr marL="0" lvl="0" indent="0">
              <a:lnSpc>
                <a:spcPct val="80000"/>
              </a:lnSpc>
              <a:buNone/>
            </a:pPr>
            <a:r>
              <a:rPr lang="en-GB" sz="3200">
                <a:solidFill>
                  <a:srgbClr val="002060"/>
                </a:solidFill>
              </a:rPr>
              <a:t>9       economy         economically economist economical </a:t>
            </a:r>
          </a:p>
          <a:p>
            <a:pPr marL="0" lvl="0" indent="0">
              <a:lnSpc>
                <a:spcPct val="80000"/>
              </a:lnSpc>
              <a:buNone/>
            </a:pPr>
            <a:r>
              <a:rPr lang="en-GB" sz="3200">
                <a:solidFill>
                  <a:srgbClr val="002060"/>
                </a:solidFill>
              </a:rPr>
              <a:t>10      Improvements   improved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name="Slide5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84227-9013-4270-85BF-7D93FA6ED7B8}"/>
              </a:ext>
            </a:extLst>
          </p:cNvPr>
          <p:cNvSpPr txBox="1">
            <a:spLocks noGrp="1"/>
          </p:cNvSpPr>
          <p:nvPr>
            <p:ph type="title"/>
          </p:nvPr>
        </p:nvSpPr>
        <p:spPr/>
        <p:txBody>
          <a:bodyPr/>
          <a:lstStyle/>
          <a:p>
            <a:pPr lvl="0"/>
            <a:r>
              <a:rPr lang="en-GB">
                <a:solidFill>
                  <a:srgbClr val="FF0000"/>
                </a:solidFill>
              </a:rPr>
              <a:t>NOTE: Just replacing some words from the text with synonyms is not enough!</a:t>
            </a:r>
          </a:p>
        </p:txBody>
      </p:sp>
      <p:pic>
        <p:nvPicPr>
          <p:cNvPr id="3" name="Content Placeholder 4">
            <a:extLst>
              <a:ext uri="{FF2B5EF4-FFF2-40B4-BE49-F238E27FC236}">
                <a16:creationId xmlns:a16="http://schemas.microsoft.com/office/drawing/2014/main" id="{C6018C7F-5B0A-497F-8ED8-BECE8DCD9704}"/>
              </a:ext>
            </a:extLst>
          </p:cNvPr>
          <p:cNvPicPr>
            <a:picLocks noGrp="1" noChangeAspect="1"/>
          </p:cNvPicPr>
          <p:nvPr>
            <p:ph idx="1"/>
          </p:nvPr>
        </p:nvPicPr>
        <p:blipFill>
          <a:blip r:embed="rId3"/>
          <a:stretch>
            <a:fillRect/>
          </a:stretch>
        </p:blipFill>
        <p:spPr>
          <a:xfrm>
            <a:off x="3835715" y="2620185"/>
            <a:ext cx="4520565" cy="3767135"/>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36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2382-FBCE-4EC0-A338-9DBC5312E1AC}"/>
              </a:ext>
            </a:extLst>
          </p:cNvPr>
          <p:cNvSpPr txBox="1">
            <a:spLocks noGrp="1"/>
          </p:cNvSpPr>
          <p:nvPr>
            <p:ph type="title"/>
          </p:nvPr>
        </p:nvSpPr>
        <p:spPr>
          <a:xfrm>
            <a:off x="4040687" y="88897"/>
            <a:ext cx="7886700" cy="838203"/>
          </a:xfrm>
        </p:spPr>
        <p:txBody>
          <a:bodyPr/>
          <a:lstStyle/>
          <a:p>
            <a:pPr lvl="0" algn="r"/>
            <a:r>
              <a:rPr lang="en-GB" b="1">
                <a:solidFill>
                  <a:srgbClr val="00B0F0"/>
                </a:solidFill>
              </a:rPr>
              <a:t>Worksheet Exercise B </a:t>
            </a:r>
          </a:p>
        </p:txBody>
      </p:sp>
      <p:sp>
        <p:nvSpPr>
          <p:cNvPr id="3" name="Content Placeholder 2">
            <a:extLst>
              <a:ext uri="{FF2B5EF4-FFF2-40B4-BE49-F238E27FC236}">
                <a16:creationId xmlns:a16="http://schemas.microsoft.com/office/drawing/2014/main" id="{0DF11761-41BA-4747-9D35-025998D8034C}"/>
              </a:ext>
            </a:extLst>
          </p:cNvPr>
          <p:cNvSpPr txBox="1">
            <a:spLocks noGrp="1"/>
          </p:cNvSpPr>
          <p:nvPr>
            <p:ph idx="1"/>
          </p:nvPr>
        </p:nvSpPr>
        <p:spPr>
          <a:xfrm>
            <a:off x="761996" y="1124995"/>
            <a:ext cx="10477496" cy="5644106"/>
          </a:xfrm>
        </p:spPr>
        <p:txBody>
          <a:bodyPr/>
          <a:lstStyle/>
          <a:p>
            <a:pPr marL="0" lvl="0" indent="0">
              <a:buNone/>
            </a:pPr>
            <a:r>
              <a:rPr lang="en-GB" sz="2800">
                <a:solidFill>
                  <a:srgbClr val="002060"/>
                </a:solidFill>
              </a:rPr>
              <a:t>1 the final choice / the definitive conclusion</a:t>
            </a:r>
          </a:p>
          <a:p>
            <a:pPr marL="0" lvl="0" indent="0">
              <a:buNone/>
            </a:pPr>
            <a:r>
              <a:rPr lang="en-GB" sz="2800">
                <a:solidFill>
                  <a:srgbClr val="002060"/>
                </a:solidFill>
              </a:rPr>
              <a:t>2 one further crucial component/ an additional important element</a:t>
            </a:r>
          </a:p>
          <a:p>
            <a:pPr marL="0" lvl="0" indent="0">
              <a:buNone/>
            </a:pPr>
            <a:r>
              <a:rPr lang="en-GB" sz="2800">
                <a:solidFill>
                  <a:srgbClr val="002060"/>
                </a:solidFill>
              </a:rPr>
              <a:t>3 highly challenging/very complex</a:t>
            </a:r>
          </a:p>
          <a:p>
            <a:pPr marL="0" lvl="0" indent="0">
              <a:buNone/>
            </a:pPr>
            <a:r>
              <a:rPr lang="en-GB" sz="2800">
                <a:solidFill>
                  <a:srgbClr val="002060"/>
                </a:solidFill>
              </a:rPr>
              <a:t>4 a possible result/a notable result</a:t>
            </a:r>
          </a:p>
          <a:p>
            <a:pPr marL="0" lvl="0" indent="0">
              <a:buNone/>
            </a:pPr>
            <a:r>
              <a:rPr lang="en-GB" sz="2800">
                <a:solidFill>
                  <a:srgbClr val="002060"/>
                </a:solidFill>
              </a:rPr>
              <a:t>5 to offer extra support/lend importance to </a:t>
            </a:r>
          </a:p>
          <a:p>
            <a:pPr marL="0" lvl="0" indent="0">
              <a:buNone/>
            </a:pPr>
            <a:r>
              <a:rPr lang="en-GB" sz="2800">
                <a:solidFill>
                  <a:srgbClr val="002060"/>
                </a:solidFill>
              </a:rPr>
              <a:t>6 more convincing power/greater real power/authority</a:t>
            </a:r>
          </a:p>
          <a:p>
            <a:pPr marL="0" lvl="0" indent="0">
              <a:buNone/>
            </a:pPr>
            <a:r>
              <a:rPr lang="en-GB" sz="2800">
                <a:solidFill>
                  <a:srgbClr val="002060"/>
                </a:solidFill>
              </a:rPr>
              <a:t>7 to limit the options/ to narrow the playing field</a:t>
            </a:r>
          </a:p>
          <a:p>
            <a:pPr marL="0" lvl="0" indent="0">
              <a:buNone/>
            </a:pPr>
            <a:r>
              <a:rPr lang="en-GB" sz="2800">
                <a:solidFill>
                  <a:srgbClr val="002060"/>
                </a:solidFill>
              </a:rPr>
              <a:t>8 a clear result/ an obvious consequence</a:t>
            </a:r>
          </a:p>
          <a:p>
            <a:pPr marL="0" lvl="0" indent="0">
              <a:buNone/>
            </a:pPr>
            <a:r>
              <a:rPr lang="en-GB" sz="2800">
                <a:solidFill>
                  <a:srgbClr val="002060"/>
                </a:solidFill>
              </a:rPr>
              <a:t>9 a great deal of/ a significant sum/volume of</a:t>
            </a:r>
          </a:p>
          <a:p>
            <a:pPr marL="0" lvl="0" indent="0">
              <a:buNone/>
            </a:pPr>
            <a:r>
              <a:rPr lang="en-GB" sz="2800">
                <a:solidFill>
                  <a:srgbClr val="002060"/>
                </a:solidFill>
              </a:rPr>
              <a:t>10 the best method/the best approach, the most effective approach</a:t>
            </a:r>
            <a:r>
              <a:rPr lang="en-GB" sz="2800"/>
              <a:t>.</a:t>
            </a:r>
          </a:p>
          <a:p>
            <a:pPr marL="0" lvl="0" indent="0">
              <a:buNone/>
            </a:pPr>
            <a:endParaRPr lang="en-GB"/>
          </a:p>
          <a:p>
            <a:pPr marL="0" lvl="0" indent="0">
              <a:buNone/>
            </a:pPr>
            <a:endParaRPr lang="en-GB" sz="320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Integra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4550</TotalTime>
  <Words>2307</Words>
  <Application>Microsoft Office PowerPoint</Application>
  <PresentationFormat>Widescreen</PresentationFormat>
  <Paragraphs>251</Paragraphs>
  <Slides>30</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Courier New</vt:lpstr>
      <vt:lpstr>Tw Cen MT</vt:lpstr>
      <vt:lpstr>Tw Cen MT Condensed</vt:lpstr>
      <vt:lpstr>Wingdings</vt:lpstr>
      <vt:lpstr>Wingdings 3</vt:lpstr>
      <vt:lpstr>Integral</vt:lpstr>
      <vt:lpstr>Quoting, Paraphrasing  &amp; Summarising</vt:lpstr>
      <vt:lpstr>PowerPoint Presentation</vt:lpstr>
      <vt:lpstr>What is the difference between Quoting, Paraphrasing, and Summarising? </vt:lpstr>
      <vt:lpstr>Example</vt:lpstr>
      <vt:lpstr>Example</vt:lpstr>
      <vt:lpstr>Example</vt:lpstr>
      <vt:lpstr>     When Should I Paraphrase and When Should I Quote? </vt:lpstr>
      <vt:lpstr>Is it interesting but not quite on my topic?</vt:lpstr>
      <vt:lpstr>Can I express it in my own words without it losing impact and meaning?</vt:lpstr>
      <vt:lpstr>Is it a famous quote?</vt:lpstr>
      <vt:lpstr>Does it introduce or define a key term?</vt:lpstr>
      <vt:lpstr>Is it a major statement which will be further discussed?</vt:lpstr>
      <vt:lpstr>How do I quote correctly?</vt:lpstr>
      <vt:lpstr>Introducing Quotations</vt:lpstr>
      <vt:lpstr>Introducing Quotations</vt:lpstr>
      <vt:lpstr>Quoting</vt:lpstr>
      <vt:lpstr>A good paraphrase must be </vt:lpstr>
      <vt:lpstr>Paraphrasing</vt:lpstr>
      <vt:lpstr>Paraphrasing – the process</vt:lpstr>
      <vt:lpstr>Tips on Paraphrasing</vt:lpstr>
      <vt:lpstr>Consider the following text:</vt:lpstr>
      <vt:lpstr>Consider the following text:</vt:lpstr>
      <vt:lpstr>Paraphrasing Techniques </vt:lpstr>
      <vt:lpstr>Approximately 80% of low-income families will be assisted by the proposed ‘free lunch’ program. (Health canada, 2015) </vt:lpstr>
      <vt:lpstr>Finding Synonyms</vt:lpstr>
      <vt:lpstr>USING A THESAURUS</vt:lpstr>
      <vt:lpstr>Changing Word Class</vt:lpstr>
      <vt:lpstr>Worksheet Exercise A </vt:lpstr>
      <vt:lpstr>NOTE: Just replacing some words from the text with synonyms is not enough!</vt:lpstr>
      <vt:lpstr>Worksheet Exercise B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Quoting, Paraphrasing &amp; Summarising</dc:title>
  <dc:creator>ROSELLA D'ALESIO</dc:creator>
  <cp:lastModifiedBy>ROSELLA D'ALESIO</cp:lastModifiedBy>
  <cp:revision>16</cp:revision>
  <dcterms:created xsi:type="dcterms:W3CDTF">2020-10-24T15:27:10Z</dcterms:created>
  <dcterms:modified xsi:type="dcterms:W3CDTF">2020-10-29T17:24:55Z</dcterms:modified>
</cp:coreProperties>
</file>