
<file path=[Content_Types].xml><?xml version="1.0" encoding="utf-8"?>
<Types xmlns="http://schemas.openxmlformats.org/package/2006/content-types">
  <Default Extension="1" ContentType="image/jpeg"/>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7.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8.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4"/>
  </p:notesMasterIdLst>
  <p:sldIdLst>
    <p:sldId id="313" r:id="rId2"/>
    <p:sldId id="314" r:id="rId3"/>
    <p:sldId id="265" r:id="rId4"/>
    <p:sldId id="326" r:id="rId5"/>
    <p:sldId id="269" r:id="rId6"/>
    <p:sldId id="270" r:id="rId7"/>
    <p:sldId id="277" r:id="rId8"/>
    <p:sldId id="266" r:id="rId9"/>
    <p:sldId id="272" r:id="rId10"/>
    <p:sldId id="271" r:id="rId11"/>
    <p:sldId id="327" r:id="rId12"/>
    <p:sldId id="319" r:id="rId13"/>
    <p:sldId id="274" r:id="rId14"/>
    <p:sldId id="324" r:id="rId15"/>
    <p:sldId id="331" r:id="rId16"/>
    <p:sldId id="332" r:id="rId17"/>
    <p:sldId id="333" r:id="rId18"/>
    <p:sldId id="318" r:id="rId19"/>
    <p:sldId id="328" r:id="rId20"/>
    <p:sldId id="330" r:id="rId21"/>
    <p:sldId id="329" r:id="rId22"/>
    <p:sldId id="316" r:id="rId23"/>
    <p:sldId id="335" r:id="rId24"/>
    <p:sldId id="320" r:id="rId25"/>
    <p:sldId id="337" r:id="rId26"/>
    <p:sldId id="338" r:id="rId27"/>
    <p:sldId id="339" r:id="rId28"/>
    <p:sldId id="321" r:id="rId29"/>
    <p:sldId id="322" r:id="rId30"/>
    <p:sldId id="334" r:id="rId31"/>
    <p:sldId id="340" r:id="rId32"/>
    <p:sldId id="341" r:id="rId33"/>
    <p:sldId id="342" r:id="rId34"/>
    <p:sldId id="343" r:id="rId35"/>
    <p:sldId id="344" r:id="rId36"/>
    <p:sldId id="345" r:id="rId37"/>
    <p:sldId id="346" r:id="rId38"/>
    <p:sldId id="325" r:id="rId39"/>
    <p:sldId id="323" r:id="rId40"/>
    <p:sldId id="347" r:id="rId41"/>
    <p:sldId id="348" r:id="rId42"/>
    <p:sldId id="336"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099C55F-EFFF-4E89-A9F3-2FF28BCDC01A}" v="1152" dt="2024-10-08T22:49:21.4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76622" autoAdjust="0"/>
  </p:normalViewPr>
  <p:slideViewPr>
    <p:cSldViewPr snapToGrid="0">
      <p:cViewPr>
        <p:scale>
          <a:sx n="79" d="100"/>
          <a:sy n="79" d="100"/>
        </p:scale>
        <p:origin x="762"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_rels/data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15.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15.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B64EC95-C572-4B56-901F-4D43F89EBFDE}" type="doc">
      <dgm:prSet loTypeId="urn:microsoft.com/office/officeart/2005/8/layout/vProcess5" loCatId="process" qsTypeId="urn:microsoft.com/office/officeart/2005/8/quickstyle/simple1" qsCatId="simple" csTypeId="urn:microsoft.com/office/officeart/2005/8/colors/colorful5" csCatId="colorful"/>
      <dgm:spPr/>
      <dgm:t>
        <a:bodyPr/>
        <a:lstStyle/>
        <a:p>
          <a:endParaRPr lang="en-US"/>
        </a:p>
      </dgm:t>
    </dgm:pt>
    <dgm:pt modelId="{9E3F9F9B-368C-4B00-98CB-B2B54288B8FE}">
      <dgm:prSet/>
      <dgm:spPr/>
      <dgm:t>
        <a:bodyPr/>
        <a:lstStyle/>
        <a:p>
          <a:r>
            <a:rPr lang="en-GB"/>
            <a:t>Help people to recover from complex and chronic mental health conditions </a:t>
          </a:r>
          <a:endParaRPr lang="en-US"/>
        </a:p>
      </dgm:t>
    </dgm:pt>
    <dgm:pt modelId="{949932AD-579A-4E89-AB97-DA67995361BF}" type="parTrans" cxnId="{B062C117-3324-438C-8D08-40017A93F01C}">
      <dgm:prSet/>
      <dgm:spPr/>
      <dgm:t>
        <a:bodyPr/>
        <a:lstStyle/>
        <a:p>
          <a:endParaRPr lang="en-US"/>
        </a:p>
      </dgm:t>
    </dgm:pt>
    <dgm:pt modelId="{EE136744-417F-4DAF-817E-408373955821}" type="sibTrans" cxnId="{B062C117-3324-438C-8D08-40017A93F01C}">
      <dgm:prSet/>
      <dgm:spPr/>
      <dgm:t>
        <a:bodyPr/>
        <a:lstStyle/>
        <a:p>
          <a:endParaRPr lang="en-US"/>
        </a:p>
      </dgm:t>
    </dgm:pt>
    <dgm:pt modelId="{DAD2BB37-9082-4AC0-908E-1CF490C8D107}">
      <dgm:prSet/>
      <dgm:spPr/>
      <dgm:t>
        <a:bodyPr/>
        <a:lstStyle/>
        <a:p>
          <a:r>
            <a:rPr lang="en-GB"/>
            <a:t>Treatment and rehabilitation can be either in-patient or community based. </a:t>
          </a:r>
          <a:endParaRPr lang="en-US"/>
        </a:p>
      </dgm:t>
    </dgm:pt>
    <dgm:pt modelId="{29786212-967A-4461-A42D-5A57989EF326}" type="parTrans" cxnId="{ED6A2680-479E-4571-85F2-CA729B99C72C}">
      <dgm:prSet/>
      <dgm:spPr/>
      <dgm:t>
        <a:bodyPr/>
        <a:lstStyle/>
        <a:p>
          <a:endParaRPr lang="en-US"/>
        </a:p>
      </dgm:t>
    </dgm:pt>
    <dgm:pt modelId="{DB74FBDE-DE94-4223-BD68-6EF4D1E82687}" type="sibTrans" cxnId="{ED6A2680-479E-4571-85F2-CA729B99C72C}">
      <dgm:prSet/>
      <dgm:spPr/>
      <dgm:t>
        <a:bodyPr/>
        <a:lstStyle/>
        <a:p>
          <a:endParaRPr lang="en-US"/>
        </a:p>
      </dgm:t>
    </dgm:pt>
    <dgm:pt modelId="{4C5EC6B8-8863-47F0-80A4-EF9664095D5A}">
      <dgm:prSet/>
      <dgm:spPr/>
      <dgm:t>
        <a:bodyPr/>
        <a:lstStyle/>
        <a:p>
          <a:r>
            <a:rPr lang="en-GB"/>
            <a:t>Predominately (about 80%) individuals with psychosis including </a:t>
          </a:r>
          <a:r>
            <a:rPr lang="en-GB" i="0"/>
            <a:t>primary diagnosis of schizophrenia, schizoaffective disorder, bipolar disorder or other psychosis</a:t>
          </a:r>
          <a:r>
            <a:rPr lang="en-GB"/>
            <a:t> (Dalton-Locke et al., 2021; Getting It Right First Time, 2018; National Health Services, n.d.) </a:t>
          </a:r>
          <a:endParaRPr lang="en-US"/>
        </a:p>
      </dgm:t>
    </dgm:pt>
    <dgm:pt modelId="{63AFBED8-18D5-49C4-A7AC-B0779123ECE9}" type="parTrans" cxnId="{A628E683-9322-4F65-B4A8-2758FCCC1437}">
      <dgm:prSet/>
      <dgm:spPr/>
      <dgm:t>
        <a:bodyPr/>
        <a:lstStyle/>
        <a:p>
          <a:endParaRPr lang="en-US"/>
        </a:p>
      </dgm:t>
    </dgm:pt>
    <dgm:pt modelId="{95548BCA-3BF7-4C20-8641-096D2BB0DAF9}" type="sibTrans" cxnId="{A628E683-9322-4F65-B4A8-2758FCCC1437}">
      <dgm:prSet/>
      <dgm:spPr/>
      <dgm:t>
        <a:bodyPr/>
        <a:lstStyle/>
        <a:p>
          <a:endParaRPr lang="en-US"/>
        </a:p>
      </dgm:t>
    </dgm:pt>
    <dgm:pt modelId="{183003F1-503A-4EF2-ACF7-89749BCF62DD}" type="pres">
      <dgm:prSet presAssocID="{4B64EC95-C572-4B56-901F-4D43F89EBFDE}" presName="outerComposite" presStyleCnt="0">
        <dgm:presLayoutVars>
          <dgm:chMax val="5"/>
          <dgm:dir/>
          <dgm:resizeHandles val="exact"/>
        </dgm:presLayoutVars>
      </dgm:prSet>
      <dgm:spPr/>
    </dgm:pt>
    <dgm:pt modelId="{761A845E-6F9E-4512-9A56-AF89D54A110B}" type="pres">
      <dgm:prSet presAssocID="{4B64EC95-C572-4B56-901F-4D43F89EBFDE}" presName="dummyMaxCanvas" presStyleCnt="0">
        <dgm:presLayoutVars/>
      </dgm:prSet>
      <dgm:spPr/>
    </dgm:pt>
    <dgm:pt modelId="{2E81D249-C6FC-45F3-9C3C-79480CFD40A8}" type="pres">
      <dgm:prSet presAssocID="{4B64EC95-C572-4B56-901F-4D43F89EBFDE}" presName="ThreeNodes_1" presStyleLbl="node1" presStyleIdx="0" presStyleCnt="3">
        <dgm:presLayoutVars>
          <dgm:bulletEnabled val="1"/>
        </dgm:presLayoutVars>
      </dgm:prSet>
      <dgm:spPr/>
    </dgm:pt>
    <dgm:pt modelId="{BC2EE4A9-7015-44CC-A456-AA379CC71DA1}" type="pres">
      <dgm:prSet presAssocID="{4B64EC95-C572-4B56-901F-4D43F89EBFDE}" presName="ThreeNodes_2" presStyleLbl="node1" presStyleIdx="1" presStyleCnt="3">
        <dgm:presLayoutVars>
          <dgm:bulletEnabled val="1"/>
        </dgm:presLayoutVars>
      </dgm:prSet>
      <dgm:spPr/>
    </dgm:pt>
    <dgm:pt modelId="{5EEBD7B4-E675-4F95-BC7A-C360FF50797C}" type="pres">
      <dgm:prSet presAssocID="{4B64EC95-C572-4B56-901F-4D43F89EBFDE}" presName="ThreeNodes_3" presStyleLbl="node1" presStyleIdx="2" presStyleCnt="3">
        <dgm:presLayoutVars>
          <dgm:bulletEnabled val="1"/>
        </dgm:presLayoutVars>
      </dgm:prSet>
      <dgm:spPr/>
    </dgm:pt>
    <dgm:pt modelId="{9DF2517F-519B-42DC-A994-BA5555B3745E}" type="pres">
      <dgm:prSet presAssocID="{4B64EC95-C572-4B56-901F-4D43F89EBFDE}" presName="ThreeConn_1-2" presStyleLbl="fgAccFollowNode1" presStyleIdx="0" presStyleCnt="2">
        <dgm:presLayoutVars>
          <dgm:bulletEnabled val="1"/>
        </dgm:presLayoutVars>
      </dgm:prSet>
      <dgm:spPr/>
    </dgm:pt>
    <dgm:pt modelId="{A895E36D-279D-46BD-B7ED-FCC5F6EE9BF1}" type="pres">
      <dgm:prSet presAssocID="{4B64EC95-C572-4B56-901F-4D43F89EBFDE}" presName="ThreeConn_2-3" presStyleLbl="fgAccFollowNode1" presStyleIdx="1" presStyleCnt="2">
        <dgm:presLayoutVars>
          <dgm:bulletEnabled val="1"/>
        </dgm:presLayoutVars>
      </dgm:prSet>
      <dgm:spPr/>
    </dgm:pt>
    <dgm:pt modelId="{E5B48795-1B6A-4DA8-A220-BFAAABF90301}" type="pres">
      <dgm:prSet presAssocID="{4B64EC95-C572-4B56-901F-4D43F89EBFDE}" presName="ThreeNodes_1_text" presStyleLbl="node1" presStyleIdx="2" presStyleCnt="3">
        <dgm:presLayoutVars>
          <dgm:bulletEnabled val="1"/>
        </dgm:presLayoutVars>
      </dgm:prSet>
      <dgm:spPr/>
    </dgm:pt>
    <dgm:pt modelId="{98DD2E07-A870-41C3-92CD-E5C25B9C3A4B}" type="pres">
      <dgm:prSet presAssocID="{4B64EC95-C572-4B56-901F-4D43F89EBFDE}" presName="ThreeNodes_2_text" presStyleLbl="node1" presStyleIdx="2" presStyleCnt="3">
        <dgm:presLayoutVars>
          <dgm:bulletEnabled val="1"/>
        </dgm:presLayoutVars>
      </dgm:prSet>
      <dgm:spPr/>
    </dgm:pt>
    <dgm:pt modelId="{BA173A92-8FFF-45BE-B957-70445108A06F}" type="pres">
      <dgm:prSet presAssocID="{4B64EC95-C572-4B56-901F-4D43F89EBFDE}" presName="ThreeNodes_3_text" presStyleLbl="node1" presStyleIdx="2" presStyleCnt="3">
        <dgm:presLayoutVars>
          <dgm:bulletEnabled val="1"/>
        </dgm:presLayoutVars>
      </dgm:prSet>
      <dgm:spPr/>
    </dgm:pt>
  </dgm:ptLst>
  <dgm:cxnLst>
    <dgm:cxn modelId="{B062C117-3324-438C-8D08-40017A93F01C}" srcId="{4B64EC95-C572-4B56-901F-4D43F89EBFDE}" destId="{9E3F9F9B-368C-4B00-98CB-B2B54288B8FE}" srcOrd="0" destOrd="0" parTransId="{949932AD-579A-4E89-AB97-DA67995361BF}" sibTransId="{EE136744-417F-4DAF-817E-408373955821}"/>
    <dgm:cxn modelId="{71EC4349-B07B-4CFB-9082-302B25D67A2C}" type="presOf" srcId="{DAD2BB37-9082-4AC0-908E-1CF490C8D107}" destId="{98DD2E07-A870-41C3-92CD-E5C25B9C3A4B}" srcOrd="1" destOrd="0" presId="urn:microsoft.com/office/officeart/2005/8/layout/vProcess5"/>
    <dgm:cxn modelId="{239B434B-D292-4E73-B2D0-5D1E9ED1A6D9}" type="presOf" srcId="{4B64EC95-C572-4B56-901F-4D43F89EBFDE}" destId="{183003F1-503A-4EF2-ACF7-89749BCF62DD}" srcOrd="0" destOrd="0" presId="urn:microsoft.com/office/officeart/2005/8/layout/vProcess5"/>
    <dgm:cxn modelId="{6393F453-0AC1-4618-AEEB-FB2370D1AE3E}" type="presOf" srcId="{EE136744-417F-4DAF-817E-408373955821}" destId="{9DF2517F-519B-42DC-A994-BA5555B3745E}" srcOrd="0" destOrd="0" presId="urn:microsoft.com/office/officeart/2005/8/layout/vProcess5"/>
    <dgm:cxn modelId="{7BC6D955-CAB8-49B1-B49C-1E1A666EC572}" type="presOf" srcId="{9E3F9F9B-368C-4B00-98CB-B2B54288B8FE}" destId="{E5B48795-1B6A-4DA8-A220-BFAAABF90301}" srcOrd="1" destOrd="0" presId="urn:microsoft.com/office/officeart/2005/8/layout/vProcess5"/>
    <dgm:cxn modelId="{ED6A2680-479E-4571-85F2-CA729B99C72C}" srcId="{4B64EC95-C572-4B56-901F-4D43F89EBFDE}" destId="{DAD2BB37-9082-4AC0-908E-1CF490C8D107}" srcOrd="1" destOrd="0" parTransId="{29786212-967A-4461-A42D-5A57989EF326}" sibTransId="{DB74FBDE-DE94-4223-BD68-6EF4D1E82687}"/>
    <dgm:cxn modelId="{A628E683-9322-4F65-B4A8-2758FCCC1437}" srcId="{4B64EC95-C572-4B56-901F-4D43F89EBFDE}" destId="{4C5EC6B8-8863-47F0-80A4-EF9664095D5A}" srcOrd="2" destOrd="0" parTransId="{63AFBED8-18D5-49C4-A7AC-B0779123ECE9}" sibTransId="{95548BCA-3BF7-4C20-8641-096D2BB0DAF9}"/>
    <dgm:cxn modelId="{EC5E6A98-A3FA-45AF-A14D-8D67EABA1E01}" type="presOf" srcId="{DB74FBDE-DE94-4223-BD68-6EF4D1E82687}" destId="{A895E36D-279D-46BD-B7ED-FCC5F6EE9BF1}" srcOrd="0" destOrd="0" presId="urn:microsoft.com/office/officeart/2005/8/layout/vProcess5"/>
    <dgm:cxn modelId="{F805BA9F-8EFF-4C0C-97BA-C1283EE36483}" type="presOf" srcId="{DAD2BB37-9082-4AC0-908E-1CF490C8D107}" destId="{BC2EE4A9-7015-44CC-A456-AA379CC71DA1}" srcOrd="0" destOrd="0" presId="urn:microsoft.com/office/officeart/2005/8/layout/vProcess5"/>
    <dgm:cxn modelId="{E2B2D0AC-758A-40AD-ADDA-133915062F52}" type="presOf" srcId="{4C5EC6B8-8863-47F0-80A4-EF9664095D5A}" destId="{5EEBD7B4-E675-4F95-BC7A-C360FF50797C}" srcOrd="0" destOrd="0" presId="urn:microsoft.com/office/officeart/2005/8/layout/vProcess5"/>
    <dgm:cxn modelId="{1D4563B5-1F9E-40C2-A02A-EE6B7ACFD731}" type="presOf" srcId="{4C5EC6B8-8863-47F0-80A4-EF9664095D5A}" destId="{BA173A92-8FFF-45BE-B957-70445108A06F}" srcOrd="1" destOrd="0" presId="urn:microsoft.com/office/officeart/2005/8/layout/vProcess5"/>
    <dgm:cxn modelId="{33CC10C8-6D15-44F3-90C7-4AEA9298E834}" type="presOf" srcId="{9E3F9F9B-368C-4B00-98CB-B2B54288B8FE}" destId="{2E81D249-C6FC-45F3-9C3C-79480CFD40A8}" srcOrd="0" destOrd="0" presId="urn:microsoft.com/office/officeart/2005/8/layout/vProcess5"/>
    <dgm:cxn modelId="{7689A693-E781-4ADC-8D63-DFA540113F62}" type="presParOf" srcId="{183003F1-503A-4EF2-ACF7-89749BCF62DD}" destId="{761A845E-6F9E-4512-9A56-AF89D54A110B}" srcOrd="0" destOrd="0" presId="urn:microsoft.com/office/officeart/2005/8/layout/vProcess5"/>
    <dgm:cxn modelId="{094A489C-66D3-4436-B5BB-62F259886A6E}" type="presParOf" srcId="{183003F1-503A-4EF2-ACF7-89749BCF62DD}" destId="{2E81D249-C6FC-45F3-9C3C-79480CFD40A8}" srcOrd="1" destOrd="0" presId="urn:microsoft.com/office/officeart/2005/8/layout/vProcess5"/>
    <dgm:cxn modelId="{FD18763C-7941-4569-91F0-01B4C34A9CA4}" type="presParOf" srcId="{183003F1-503A-4EF2-ACF7-89749BCF62DD}" destId="{BC2EE4A9-7015-44CC-A456-AA379CC71DA1}" srcOrd="2" destOrd="0" presId="urn:microsoft.com/office/officeart/2005/8/layout/vProcess5"/>
    <dgm:cxn modelId="{BA9CEB91-1F36-4B39-9DBA-02E1556F780F}" type="presParOf" srcId="{183003F1-503A-4EF2-ACF7-89749BCF62DD}" destId="{5EEBD7B4-E675-4F95-BC7A-C360FF50797C}" srcOrd="3" destOrd="0" presId="urn:microsoft.com/office/officeart/2005/8/layout/vProcess5"/>
    <dgm:cxn modelId="{F212EB85-1B75-41F7-81E6-B657587D560F}" type="presParOf" srcId="{183003F1-503A-4EF2-ACF7-89749BCF62DD}" destId="{9DF2517F-519B-42DC-A994-BA5555B3745E}" srcOrd="4" destOrd="0" presId="urn:microsoft.com/office/officeart/2005/8/layout/vProcess5"/>
    <dgm:cxn modelId="{8EDAB073-2087-468B-864A-5DC97C4DF907}" type="presParOf" srcId="{183003F1-503A-4EF2-ACF7-89749BCF62DD}" destId="{A895E36D-279D-46BD-B7ED-FCC5F6EE9BF1}" srcOrd="5" destOrd="0" presId="urn:microsoft.com/office/officeart/2005/8/layout/vProcess5"/>
    <dgm:cxn modelId="{7FC63919-DAFA-4982-88F5-86A3266ABFF2}" type="presParOf" srcId="{183003F1-503A-4EF2-ACF7-89749BCF62DD}" destId="{E5B48795-1B6A-4DA8-A220-BFAAABF90301}" srcOrd="6" destOrd="0" presId="urn:microsoft.com/office/officeart/2005/8/layout/vProcess5"/>
    <dgm:cxn modelId="{625D7CFB-1699-4F68-BB69-005A6FD4C08D}" type="presParOf" srcId="{183003F1-503A-4EF2-ACF7-89749BCF62DD}" destId="{98DD2E07-A870-41C3-92CD-E5C25B9C3A4B}" srcOrd="7" destOrd="0" presId="urn:microsoft.com/office/officeart/2005/8/layout/vProcess5"/>
    <dgm:cxn modelId="{A749A775-9584-4A04-983F-E311C4DE11CA}" type="presParOf" srcId="{183003F1-503A-4EF2-ACF7-89749BCF62DD}" destId="{BA173A92-8FFF-45BE-B957-70445108A06F}"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553142E-502D-4246-BF81-1E6D9C18A74D}" type="doc">
      <dgm:prSet loTypeId="urn:microsoft.com/office/officeart/2005/8/layout/vList5" loCatId="list" qsTypeId="urn:microsoft.com/office/officeart/2005/8/quickstyle/simple1" qsCatId="simple" csTypeId="urn:microsoft.com/office/officeart/2005/8/colors/colorful3" csCatId="colorful" phldr="1"/>
      <dgm:spPr/>
      <dgm:t>
        <a:bodyPr/>
        <a:lstStyle/>
        <a:p>
          <a:endParaRPr lang="en-GB"/>
        </a:p>
      </dgm:t>
    </dgm:pt>
    <dgm:pt modelId="{770622D9-8134-4FEB-95C1-CC49A28B9036}">
      <dgm:prSet phldrT="[Text]"/>
      <dgm:spPr/>
      <dgm:t>
        <a:bodyPr/>
        <a:lstStyle/>
        <a:p>
          <a:pPr>
            <a:buFont typeface="Arial" panose="020B0604020202020204" pitchFamily="34" charset="0"/>
            <a:buChar char="•"/>
          </a:pPr>
          <a:r>
            <a:rPr lang="en-GB" dirty="0"/>
            <a:t>Relearning</a:t>
          </a:r>
        </a:p>
      </dgm:t>
    </dgm:pt>
    <dgm:pt modelId="{4EA2E399-7901-421D-8062-B278CFDEDE3B}" type="parTrans" cxnId="{BDB3CA8B-3291-4F25-A16B-144C6BA934C1}">
      <dgm:prSet/>
      <dgm:spPr/>
      <dgm:t>
        <a:bodyPr/>
        <a:lstStyle/>
        <a:p>
          <a:endParaRPr lang="en-GB"/>
        </a:p>
      </dgm:t>
    </dgm:pt>
    <dgm:pt modelId="{8198CCED-346B-4304-8ECE-716349576983}" type="sibTrans" cxnId="{BDB3CA8B-3291-4F25-A16B-144C6BA934C1}">
      <dgm:prSet/>
      <dgm:spPr/>
      <dgm:t>
        <a:bodyPr/>
        <a:lstStyle/>
        <a:p>
          <a:endParaRPr lang="en-GB"/>
        </a:p>
      </dgm:t>
    </dgm:pt>
    <dgm:pt modelId="{DE4B18A6-EA47-4F9D-B64F-E1A6A764342F}">
      <dgm:prSet/>
      <dgm:spPr/>
      <dgm:t>
        <a:bodyPr/>
        <a:lstStyle/>
        <a:p>
          <a:r>
            <a:rPr lang="en-GB" dirty="0"/>
            <a:t>Confidence Building</a:t>
          </a:r>
        </a:p>
      </dgm:t>
    </dgm:pt>
    <dgm:pt modelId="{E1FEE8CA-F1B5-4B5C-9B9F-7BAEF91E8F02}" type="parTrans" cxnId="{60FDBE78-87CA-4392-A330-77399BEB6D0E}">
      <dgm:prSet/>
      <dgm:spPr/>
      <dgm:t>
        <a:bodyPr/>
        <a:lstStyle/>
        <a:p>
          <a:endParaRPr lang="en-GB"/>
        </a:p>
      </dgm:t>
    </dgm:pt>
    <dgm:pt modelId="{95AE046D-BF08-449C-AF35-80D2B556AA6B}" type="sibTrans" cxnId="{60FDBE78-87CA-4392-A330-77399BEB6D0E}">
      <dgm:prSet/>
      <dgm:spPr/>
      <dgm:t>
        <a:bodyPr/>
        <a:lstStyle/>
        <a:p>
          <a:endParaRPr lang="en-GB"/>
        </a:p>
      </dgm:t>
    </dgm:pt>
    <dgm:pt modelId="{EC6B2860-15A6-48E0-8138-BF9A786A3D25}">
      <dgm:prSet/>
      <dgm:spPr/>
      <dgm:t>
        <a:bodyPr/>
        <a:lstStyle/>
        <a:p>
          <a:r>
            <a:rPr lang="en-GB" dirty="0"/>
            <a:t>Self-Dependence</a:t>
          </a:r>
        </a:p>
      </dgm:t>
    </dgm:pt>
    <dgm:pt modelId="{68C764CB-3CE8-469A-9186-67603715023D}" type="parTrans" cxnId="{C8DC51CA-3FBF-4F29-BC66-DBCC55FCC441}">
      <dgm:prSet/>
      <dgm:spPr/>
      <dgm:t>
        <a:bodyPr/>
        <a:lstStyle/>
        <a:p>
          <a:endParaRPr lang="en-GB"/>
        </a:p>
      </dgm:t>
    </dgm:pt>
    <dgm:pt modelId="{498624E1-AC7D-4FEA-9088-A68EC08CC2FD}" type="sibTrans" cxnId="{C8DC51CA-3FBF-4F29-BC66-DBCC55FCC441}">
      <dgm:prSet/>
      <dgm:spPr/>
      <dgm:t>
        <a:bodyPr/>
        <a:lstStyle/>
        <a:p>
          <a:endParaRPr lang="en-GB"/>
        </a:p>
      </dgm:t>
    </dgm:pt>
    <dgm:pt modelId="{B50C9D55-232A-4785-93C6-B72C6D8B627F}">
      <dgm:prSet/>
      <dgm:spPr/>
      <dgm:t>
        <a:bodyPr/>
        <a:lstStyle/>
        <a:p>
          <a:r>
            <a:rPr lang="en-GB" dirty="0"/>
            <a:t>Empowerment</a:t>
          </a:r>
        </a:p>
      </dgm:t>
    </dgm:pt>
    <dgm:pt modelId="{975B5744-CC1C-4A95-A9E3-E22404D08A6E}" type="parTrans" cxnId="{2946D55F-BFB2-442D-8025-A0EEEAB48E7C}">
      <dgm:prSet/>
      <dgm:spPr/>
      <dgm:t>
        <a:bodyPr/>
        <a:lstStyle/>
        <a:p>
          <a:endParaRPr lang="en-GB"/>
        </a:p>
      </dgm:t>
    </dgm:pt>
    <dgm:pt modelId="{B7CB2C4E-D169-446D-BC8F-C5920C22AC1B}" type="sibTrans" cxnId="{2946D55F-BFB2-442D-8025-A0EEEAB48E7C}">
      <dgm:prSet/>
      <dgm:spPr/>
      <dgm:t>
        <a:bodyPr/>
        <a:lstStyle/>
        <a:p>
          <a:endParaRPr lang="en-GB"/>
        </a:p>
      </dgm:t>
    </dgm:pt>
    <dgm:pt modelId="{A52E9311-94F0-44DC-8713-4ED6BE1006CA}">
      <dgm:prSet/>
      <dgm:spPr/>
      <dgm:t>
        <a:bodyPr/>
        <a:lstStyle/>
        <a:p>
          <a:r>
            <a:rPr lang="en-GB" dirty="0"/>
            <a:t>Promoting Self-esteem and independent living</a:t>
          </a:r>
        </a:p>
      </dgm:t>
    </dgm:pt>
    <dgm:pt modelId="{99DCA145-1CD0-4CEB-A720-5B5874846A59}" type="parTrans" cxnId="{5FE4203E-D27E-4A4B-8E7D-97BD0A246B3F}">
      <dgm:prSet/>
      <dgm:spPr/>
      <dgm:t>
        <a:bodyPr/>
        <a:lstStyle/>
        <a:p>
          <a:endParaRPr lang="en-GB"/>
        </a:p>
      </dgm:t>
    </dgm:pt>
    <dgm:pt modelId="{4E5D5BAB-CD3F-4226-92FC-E520A5FA2EBC}" type="sibTrans" cxnId="{5FE4203E-D27E-4A4B-8E7D-97BD0A246B3F}">
      <dgm:prSet/>
      <dgm:spPr/>
      <dgm:t>
        <a:bodyPr/>
        <a:lstStyle/>
        <a:p>
          <a:endParaRPr lang="en-GB"/>
        </a:p>
      </dgm:t>
    </dgm:pt>
    <dgm:pt modelId="{3C3B4E03-C262-40B7-98E6-2C0957FD3A95}">
      <dgm:prSet phldrT="[Text]" custT="1"/>
      <dgm:spPr/>
      <dgm:t>
        <a:bodyPr/>
        <a:lstStyle/>
        <a:p>
          <a:pPr>
            <a:buFont typeface="Arial" panose="020B0604020202020204" pitchFamily="34" charset="0"/>
            <a:buChar char="•"/>
          </a:pPr>
          <a:r>
            <a:rPr lang="en-GB" sz="2800" dirty="0"/>
            <a:t>To help patients learn or re-learn life skills.</a:t>
          </a:r>
        </a:p>
      </dgm:t>
    </dgm:pt>
    <dgm:pt modelId="{E345F255-781B-4162-846E-4B0D95639A7C}" type="parTrans" cxnId="{894792DC-3841-44F4-BEA5-832A19B05DDF}">
      <dgm:prSet/>
      <dgm:spPr/>
      <dgm:t>
        <a:bodyPr/>
        <a:lstStyle/>
        <a:p>
          <a:endParaRPr lang="en-GB"/>
        </a:p>
      </dgm:t>
    </dgm:pt>
    <dgm:pt modelId="{95BA0E56-AED8-466A-BAA5-D2E74BC44576}" type="sibTrans" cxnId="{894792DC-3841-44F4-BEA5-832A19B05DDF}">
      <dgm:prSet/>
      <dgm:spPr/>
      <dgm:t>
        <a:bodyPr/>
        <a:lstStyle/>
        <a:p>
          <a:endParaRPr lang="en-GB"/>
        </a:p>
      </dgm:t>
    </dgm:pt>
    <dgm:pt modelId="{4580F512-9369-4446-A61A-F327B2957756}">
      <dgm:prSet custT="1"/>
      <dgm:spPr/>
      <dgm:t>
        <a:bodyPr/>
        <a:lstStyle/>
        <a:p>
          <a:r>
            <a:rPr lang="en-GB" sz="2800" dirty="0"/>
            <a:t>To help patients get their confidence back.</a:t>
          </a:r>
        </a:p>
      </dgm:t>
    </dgm:pt>
    <dgm:pt modelId="{BC896A7C-9408-4ED7-95E1-DCB4708E1EB6}" type="parTrans" cxnId="{270E1D41-9A97-4A1D-B149-D06D2B18341A}">
      <dgm:prSet/>
      <dgm:spPr/>
      <dgm:t>
        <a:bodyPr/>
        <a:lstStyle/>
        <a:p>
          <a:endParaRPr lang="en-GB"/>
        </a:p>
      </dgm:t>
    </dgm:pt>
    <dgm:pt modelId="{E65A04F5-AD02-45D2-8F79-CC65A1CD10F3}" type="sibTrans" cxnId="{270E1D41-9A97-4A1D-B149-D06D2B18341A}">
      <dgm:prSet/>
      <dgm:spPr/>
      <dgm:t>
        <a:bodyPr/>
        <a:lstStyle/>
        <a:p>
          <a:endParaRPr lang="en-GB"/>
        </a:p>
      </dgm:t>
    </dgm:pt>
    <dgm:pt modelId="{E65D82B1-05DD-40E8-A11D-FEADA0A5B71B}">
      <dgm:prSet custT="1"/>
      <dgm:spPr/>
      <dgm:t>
        <a:bodyPr/>
        <a:lstStyle/>
        <a:p>
          <a:r>
            <a:rPr lang="en-GB" sz="2800" dirty="0"/>
            <a:t>To help them cope better without much help.</a:t>
          </a:r>
        </a:p>
      </dgm:t>
    </dgm:pt>
    <dgm:pt modelId="{D591D555-0453-4D5D-8E4C-D0542A1F0A68}" type="parTrans" cxnId="{BD78AACC-FFA9-49BA-9DFD-84D171911FF8}">
      <dgm:prSet/>
      <dgm:spPr/>
      <dgm:t>
        <a:bodyPr/>
        <a:lstStyle/>
        <a:p>
          <a:endParaRPr lang="en-GB"/>
        </a:p>
      </dgm:t>
    </dgm:pt>
    <dgm:pt modelId="{6410FBAC-2867-4D9D-85AA-C0F16C79167A}" type="sibTrans" cxnId="{BD78AACC-FFA9-49BA-9DFD-84D171911FF8}">
      <dgm:prSet/>
      <dgm:spPr/>
      <dgm:t>
        <a:bodyPr/>
        <a:lstStyle/>
        <a:p>
          <a:endParaRPr lang="en-GB"/>
        </a:p>
      </dgm:t>
    </dgm:pt>
    <dgm:pt modelId="{8DA3A48F-1435-42E2-8697-77F5988C5183}">
      <dgm:prSet custT="1"/>
      <dgm:spPr/>
      <dgm:t>
        <a:bodyPr/>
        <a:lstStyle/>
        <a:p>
          <a:r>
            <a:rPr lang="en-GB" sz="2400" dirty="0"/>
            <a:t>To achieve the things patients want or dream about-like living in their own flat, getting a job or having a family.</a:t>
          </a:r>
        </a:p>
      </dgm:t>
    </dgm:pt>
    <dgm:pt modelId="{7DCCF4D6-01D8-488B-AE4C-D2E4C9367D98}" type="parTrans" cxnId="{6DA7DED1-73CE-4D7E-B035-179B9C6E480C}">
      <dgm:prSet/>
      <dgm:spPr/>
      <dgm:t>
        <a:bodyPr/>
        <a:lstStyle/>
        <a:p>
          <a:endParaRPr lang="en-GB"/>
        </a:p>
      </dgm:t>
    </dgm:pt>
    <dgm:pt modelId="{4F4D034D-2AE5-4B9E-BE70-38A59953498C}" type="sibTrans" cxnId="{6DA7DED1-73CE-4D7E-B035-179B9C6E480C}">
      <dgm:prSet/>
      <dgm:spPr/>
      <dgm:t>
        <a:bodyPr/>
        <a:lstStyle/>
        <a:p>
          <a:endParaRPr lang="en-GB"/>
        </a:p>
      </dgm:t>
    </dgm:pt>
    <dgm:pt modelId="{069C1C61-FB84-454B-8055-DEDEDAB3EC5B}">
      <dgm:prSet custT="1"/>
      <dgm:spPr/>
      <dgm:t>
        <a:bodyPr/>
        <a:lstStyle/>
        <a:p>
          <a:r>
            <a:rPr lang="en-GB" sz="2800" dirty="0"/>
            <a:t>To feel independent and comfortable with life.</a:t>
          </a:r>
        </a:p>
      </dgm:t>
    </dgm:pt>
    <dgm:pt modelId="{0FDC5326-D1CF-49C3-9784-3DE80BF579C4}" type="parTrans" cxnId="{71F36342-2735-4F7B-92B8-C441A959900B}">
      <dgm:prSet/>
      <dgm:spPr/>
      <dgm:t>
        <a:bodyPr/>
        <a:lstStyle/>
        <a:p>
          <a:endParaRPr lang="en-GB"/>
        </a:p>
      </dgm:t>
    </dgm:pt>
    <dgm:pt modelId="{25C609DF-B305-4C6E-AF19-167112E75B3C}" type="sibTrans" cxnId="{71F36342-2735-4F7B-92B8-C441A959900B}">
      <dgm:prSet/>
      <dgm:spPr/>
      <dgm:t>
        <a:bodyPr/>
        <a:lstStyle/>
        <a:p>
          <a:endParaRPr lang="en-GB"/>
        </a:p>
      </dgm:t>
    </dgm:pt>
    <dgm:pt modelId="{66293E99-15D0-4A10-B365-B95234E548B1}" type="pres">
      <dgm:prSet presAssocID="{D553142E-502D-4246-BF81-1E6D9C18A74D}" presName="Name0" presStyleCnt="0">
        <dgm:presLayoutVars>
          <dgm:dir/>
          <dgm:animLvl val="lvl"/>
          <dgm:resizeHandles val="exact"/>
        </dgm:presLayoutVars>
      </dgm:prSet>
      <dgm:spPr/>
    </dgm:pt>
    <dgm:pt modelId="{69254144-CF14-4BB3-80DA-1D97D477A2CB}" type="pres">
      <dgm:prSet presAssocID="{770622D9-8134-4FEB-95C1-CC49A28B9036}" presName="linNode" presStyleCnt="0"/>
      <dgm:spPr/>
    </dgm:pt>
    <dgm:pt modelId="{68E71433-1023-4DB7-B315-6B95D898AA92}" type="pres">
      <dgm:prSet presAssocID="{770622D9-8134-4FEB-95C1-CC49A28B9036}" presName="parentText" presStyleLbl="node1" presStyleIdx="0" presStyleCnt="5">
        <dgm:presLayoutVars>
          <dgm:chMax val="1"/>
          <dgm:bulletEnabled val="1"/>
        </dgm:presLayoutVars>
      </dgm:prSet>
      <dgm:spPr/>
    </dgm:pt>
    <dgm:pt modelId="{6E1F0B26-3748-4169-8673-B1A0AE0A34AD}" type="pres">
      <dgm:prSet presAssocID="{770622D9-8134-4FEB-95C1-CC49A28B9036}" presName="descendantText" presStyleLbl="alignAccFollowNode1" presStyleIdx="0" presStyleCnt="5">
        <dgm:presLayoutVars>
          <dgm:bulletEnabled val="1"/>
        </dgm:presLayoutVars>
      </dgm:prSet>
      <dgm:spPr/>
    </dgm:pt>
    <dgm:pt modelId="{8B5418C1-41A2-4DB8-8109-712F121A3BBF}" type="pres">
      <dgm:prSet presAssocID="{8198CCED-346B-4304-8ECE-716349576983}" presName="sp" presStyleCnt="0"/>
      <dgm:spPr/>
    </dgm:pt>
    <dgm:pt modelId="{E68B3FE5-9929-4D93-AA1A-9BEA749B63CA}" type="pres">
      <dgm:prSet presAssocID="{DE4B18A6-EA47-4F9D-B64F-E1A6A764342F}" presName="linNode" presStyleCnt="0"/>
      <dgm:spPr/>
    </dgm:pt>
    <dgm:pt modelId="{BBC6B20D-F1E4-4A27-9E62-1521EF0E5707}" type="pres">
      <dgm:prSet presAssocID="{DE4B18A6-EA47-4F9D-B64F-E1A6A764342F}" presName="parentText" presStyleLbl="node1" presStyleIdx="1" presStyleCnt="5">
        <dgm:presLayoutVars>
          <dgm:chMax val="1"/>
          <dgm:bulletEnabled val="1"/>
        </dgm:presLayoutVars>
      </dgm:prSet>
      <dgm:spPr/>
    </dgm:pt>
    <dgm:pt modelId="{F26D0714-AA85-4C2B-BE1D-74784E4E1E7A}" type="pres">
      <dgm:prSet presAssocID="{DE4B18A6-EA47-4F9D-B64F-E1A6A764342F}" presName="descendantText" presStyleLbl="alignAccFollowNode1" presStyleIdx="1" presStyleCnt="5">
        <dgm:presLayoutVars>
          <dgm:bulletEnabled val="1"/>
        </dgm:presLayoutVars>
      </dgm:prSet>
      <dgm:spPr/>
    </dgm:pt>
    <dgm:pt modelId="{CE2957BD-F0F9-4F59-8DF9-7F7D021FEE9C}" type="pres">
      <dgm:prSet presAssocID="{95AE046D-BF08-449C-AF35-80D2B556AA6B}" presName="sp" presStyleCnt="0"/>
      <dgm:spPr/>
    </dgm:pt>
    <dgm:pt modelId="{20B6A498-808F-40BE-B285-5CCBC503600C}" type="pres">
      <dgm:prSet presAssocID="{EC6B2860-15A6-48E0-8138-BF9A786A3D25}" presName="linNode" presStyleCnt="0"/>
      <dgm:spPr/>
    </dgm:pt>
    <dgm:pt modelId="{1DBFB5A9-0315-404E-B961-829942B28752}" type="pres">
      <dgm:prSet presAssocID="{EC6B2860-15A6-48E0-8138-BF9A786A3D25}" presName="parentText" presStyleLbl="node1" presStyleIdx="2" presStyleCnt="5">
        <dgm:presLayoutVars>
          <dgm:chMax val="1"/>
          <dgm:bulletEnabled val="1"/>
        </dgm:presLayoutVars>
      </dgm:prSet>
      <dgm:spPr/>
    </dgm:pt>
    <dgm:pt modelId="{B1EB23DE-A04A-42B9-8F1C-177F43EE6C9A}" type="pres">
      <dgm:prSet presAssocID="{EC6B2860-15A6-48E0-8138-BF9A786A3D25}" presName="descendantText" presStyleLbl="alignAccFollowNode1" presStyleIdx="2" presStyleCnt="5">
        <dgm:presLayoutVars>
          <dgm:bulletEnabled val="1"/>
        </dgm:presLayoutVars>
      </dgm:prSet>
      <dgm:spPr/>
    </dgm:pt>
    <dgm:pt modelId="{BC1DB620-551A-45F9-9EBF-159570B51769}" type="pres">
      <dgm:prSet presAssocID="{498624E1-AC7D-4FEA-9088-A68EC08CC2FD}" presName="sp" presStyleCnt="0"/>
      <dgm:spPr/>
    </dgm:pt>
    <dgm:pt modelId="{22BDA23F-60CB-4AEA-AF73-FC7B6801071A}" type="pres">
      <dgm:prSet presAssocID="{B50C9D55-232A-4785-93C6-B72C6D8B627F}" presName="linNode" presStyleCnt="0"/>
      <dgm:spPr/>
    </dgm:pt>
    <dgm:pt modelId="{06EF3CE5-36DB-4BFC-BE08-9F2D5CAEBEC3}" type="pres">
      <dgm:prSet presAssocID="{B50C9D55-232A-4785-93C6-B72C6D8B627F}" presName="parentText" presStyleLbl="node1" presStyleIdx="3" presStyleCnt="5">
        <dgm:presLayoutVars>
          <dgm:chMax val="1"/>
          <dgm:bulletEnabled val="1"/>
        </dgm:presLayoutVars>
      </dgm:prSet>
      <dgm:spPr/>
    </dgm:pt>
    <dgm:pt modelId="{C882868E-6378-412F-B05F-374211996992}" type="pres">
      <dgm:prSet presAssocID="{B50C9D55-232A-4785-93C6-B72C6D8B627F}" presName="descendantText" presStyleLbl="alignAccFollowNode1" presStyleIdx="3" presStyleCnt="5">
        <dgm:presLayoutVars>
          <dgm:bulletEnabled val="1"/>
        </dgm:presLayoutVars>
      </dgm:prSet>
      <dgm:spPr/>
    </dgm:pt>
    <dgm:pt modelId="{C3494640-8528-4E62-8EDA-57B30FA9AA81}" type="pres">
      <dgm:prSet presAssocID="{B7CB2C4E-D169-446D-BC8F-C5920C22AC1B}" presName="sp" presStyleCnt="0"/>
      <dgm:spPr/>
    </dgm:pt>
    <dgm:pt modelId="{C8F3099C-A108-4E71-AA89-1CCDA1633411}" type="pres">
      <dgm:prSet presAssocID="{A52E9311-94F0-44DC-8713-4ED6BE1006CA}" presName="linNode" presStyleCnt="0"/>
      <dgm:spPr/>
    </dgm:pt>
    <dgm:pt modelId="{DB9A3FBF-4BD8-4E94-8290-ED01134BCB3F}" type="pres">
      <dgm:prSet presAssocID="{A52E9311-94F0-44DC-8713-4ED6BE1006CA}" presName="parentText" presStyleLbl="node1" presStyleIdx="4" presStyleCnt="5">
        <dgm:presLayoutVars>
          <dgm:chMax val="1"/>
          <dgm:bulletEnabled val="1"/>
        </dgm:presLayoutVars>
      </dgm:prSet>
      <dgm:spPr/>
    </dgm:pt>
    <dgm:pt modelId="{394527E4-C5E5-4D7F-BFFA-05EF2B783E46}" type="pres">
      <dgm:prSet presAssocID="{A52E9311-94F0-44DC-8713-4ED6BE1006CA}" presName="descendantText" presStyleLbl="alignAccFollowNode1" presStyleIdx="4" presStyleCnt="5">
        <dgm:presLayoutVars>
          <dgm:bulletEnabled val="1"/>
        </dgm:presLayoutVars>
      </dgm:prSet>
      <dgm:spPr/>
    </dgm:pt>
  </dgm:ptLst>
  <dgm:cxnLst>
    <dgm:cxn modelId="{19DEC10B-951B-4ABA-8032-8C9E4867BB88}" type="presOf" srcId="{770622D9-8134-4FEB-95C1-CC49A28B9036}" destId="{68E71433-1023-4DB7-B315-6B95D898AA92}" srcOrd="0" destOrd="0" presId="urn:microsoft.com/office/officeart/2005/8/layout/vList5"/>
    <dgm:cxn modelId="{2BDBA617-4611-4801-B067-088DAF7BBB85}" type="presOf" srcId="{B50C9D55-232A-4785-93C6-B72C6D8B627F}" destId="{06EF3CE5-36DB-4BFC-BE08-9F2D5CAEBEC3}" srcOrd="0" destOrd="0" presId="urn:microsoft.com/office/officeart/2005/8/layout/vList5"/>
    <dgm:cxn modelId="{4E1AAD18-DFF8-4818-967C-66B2BEF9739C}" type="presOf" srcId="{EC6B2860-15A6-48E0-8138-BF9A786A3D25}" destId="{1DBFB5A9-0315-404E-B961-829942B28752}" srcOrd="0" destOrd="0" presId="urn:microsoft.com/office/officeart/2005/8/layout/vList5"/>
    <dgm:cxn modelId="{5FE4203E-D27E-4A4B-8E7D-97BD0A246B3F}" srcId="{D553142E-502D-4246-BF81-1E6D9C18A74D}" destId="{A52E9311-94F0-44DC-8713-4ED6BE1006CA}" srcOrd="4" destOrd="0" parTransId="{99DCA145-1CD0-4CEB-A720-5B5874846A59}" sibTransId="{4E5D5BAB-CD3F-4226-92FC-E520A5FA2EBC}"/>
    <dgm:cxn modelId="{3713585B-9DEF-48E7-80F8-4297994C0F8B}" type="presOf" srcId="{069C1C61-FB84-454B-8055-DEDEDAB3EC5B}" destId="{394527E4-C5E5-4D7F-BFFA-05EF2B783E46}" srcOrd="0" destOrd="0" presId="urn:microsoft.com/office/officeart/2005/8/layout/vList5"/>
    <dgm:cxn modelId="{2946D55F-BFB2-442D-8025-A0EEEAB48E7C}" srcId="{D553142E-502D-4246-BF81-1E6D9C18A74D}" destId="{B50C9D55-232A-4785-93C6-B72C6D8B627F}" srcOrd="3" destOrd="0" parTransId="{975B5744-CC1C-4A95-A9E3-E22404D08A6E}" sibTransId="{B7CB2C4E-D169-446D-BC8F-C5920C22AC1B}"/>
    <dgm:cxn modelId="{270E1D41-9A97-4A1D-B149-D06D2B18341A}" srcId="{DE4B18A6-EA47-4F9D-B64F-E1A6A764342F}" destId="{4580F512-9369-4446-A61A-F327B2957756}" srcOrd="0" destOrd="0" parTransId="{BC896A7C-9408-4ED7-95E1-DCB4708E1EB6}" sibTransId="{E65A04F5-AD02-45D2-8F79-CC65A1CD10F3}"/>
    <dgm:cxn modelId="{71F36342-2735-4F7B-92B8-C441A959900B}" srcId="{A52E9311-94F0-44DC-8713-4ED6BE1006CA}" destId="{069C1C61-FB84-454B-8055-DEDEDAB3EC5B}" srcOrd="0" destOrd="0" parTransId="{0FDC5326-D1CF-49C3-9784-3DE80BF579C4}" sibTransId="{25C609DF-B305-4C6E-AF19-167112E75B3C}"/>
    <dgm:cxn modelId="{550ED966-516D-43B6-AAAE-FCB02223E558}" type="presOf" srcId="{D553142E-502D-4246-BF81-1E6D9C18A74D}" destId="{66293E99-15D0-4A10-B365-B95234E548B1}" srcOrd="0" destOrd="0" presId="urn:microsoft.com/office/officeart/2005/8/layout/vList5"/>
    <dgm:cxn modelId="{60FDBE78-87CA-4392-A330-77399BEB6D0E}" srcId="{D553142E-502D-4246-BF81-1E6D9C18A74D}" destId="{DE4B18A6-EA47-4F9D-B64F-E1A6A764342F}" srcOrd="1" destOrd="0" parTransId="{E1FEE8CA-F1B5-4B5C-9B9F-7BAEF91E8F02}" sibTransId="{95AE046D-BF08-449C-AF35-80D2B556AA6B}"/>
    <dgm:cxn modelId="{71F42A8A-69A8-4212-8EFF-50F8EFBE57A3}" type="presOf" srcId="{4580F512-9369-4446-A61A-F327B2957756}" destId="{F26D0714-AA85-4C2B-BE1D-74784E4E1E7A}" srcOrd="0" destOrd="0" presId="urn:microsoft.com/office/officeart/2005/8/layout/vList5"/>
    <dgm:cxn modelId="{BDB3CA8B-3291-4F25-A16B-144C6BA934C1}" srcId="{D553142E-502D-4246-BF81-1E6D9C18A74D}" destId="{770622D9-8134-4FEB-95C1-CC49A28B9036}" srcOrd="0" destOrd="0" parTransId="{4EA2E399-7901-421D-8062-B278CFDEDE3B}" sibTransId="{8198CCED-346B-4304-8ECE-716349576983}"/>
    <dgm:cxn modelId="{CD5AB88F-AB16-46EF-B06C-DFA4D80B71D5}" type="presOf" srcId="{E65D82B1-05DD-40E8-A11D-FEADA0A5B71B}" destId="{B1EB23DE-A04A-42B9-8F1C-177F43EE6C9A}" srcOrd="0" destOrd="0" presId="urn:microsoft.com/office/officeart/2005/8/layout/vList5"/>
    <dgm:cxn modelId="{90CEE0C4-13BE-49C3-8B0B-256D6F396BE9}" type="presOf" srcId="{A52E9311-94F0-44DC-8713-4ED6BE1006CA}" destId="{DB9A3FBF-4BD8-4E94-8290-ED01134BCB3F}" srcOrd="0" destOrd="0" presId="urn:microsoft.com/office/officeart/2005/8/layout/vList5"/>
    <dgm:cxn modelId="{C8DC51CA-3FBF-4F29-BC66-DBCC55FCC441}" srcId="{D553142E-502D-4246-BF81-1E6D9C18A74D}" destId="{EC6B2860-15A6-48E0-8138-BF9A786A3D25}" srcOrd="2" destOrd="0" parTransId="{68C764CB-3CE8-469A-9186-67603715023D}" sibTransId="{498624E1-AC7D-4FEA-9088-A68EC08CC2FD}"/>
    <dgm:cxn modelId="{BD78AACC-FFA9-49BA-9DFD-84D171911FF8}" srcId="{EC6B2860-15A6-48E0-8138-BF9A786A3D25}" destId="{E65D82B1-05DD-40E8-A11D-FEADA0A5B71B}" srcOrd="0" destOrd="0" parTransId="{D591D555-0453-4D5D-8E4C-D0542A1F0A68}" sibTransId="{6410FBAC-2867-4D9D-85AA-C0F16C79167A}"/>
    <dgm:cxn modelId="{6DA7DED1-73CE-4D7E-B035-179B9C6E480C}" srcId="{B50C9D55-232A-4785-93C6-B72C6D8B627F}" destId="{8DA3A48F-1435-42E2-8697-77F5988C5183}" srcOrd="0" destOrd="0" parTransId="{7DCCF4D6-01D8-488B-AE4C-D2E4C9367D98}" sibTransId="{4F4D034D-2AE5-4B9E-BE70-38A59953498C}"/>
    <dgm:cxn modelId="{D369CAD8-9FCC-4282-99C5-629624571CE2}" type="presOf" srcId="{8DA3A48F-1435-42E2-8697-77F5988C5183}" destId="{C882868E-6378-412F-B05F-374211996992}" srcOrd="0" destOrd="0" presId="urn:microsoft.com/office/officeart/2005/8/layout/vList5"/>
    <dgm:cxn modelId="{72E777DC-5C19-480B-847A-AABE881154CE}" type="presOf" srcId="{3C3B4E03-C262-40B7-98E6-2C0957FD3A95}" destId="{6E1F0B26-3748-4169-8673-B1A0AE0A34AD}" srcOrd="0" destOrd="0" presId="urn:microsoft.com/office/officeart/2005/8/layout/vList5"/>
    <dgm:cxn modelId="{894792DC-3841-44F4-BEA5-832A19B05DDF}" srcId="{770622D9-8134-4FEB-95C1-CC49A28B9036}" destId="{3C3B4E03-C262-40B7-98E6-2C0957FD3A95}" srcOrd="0" destOrd="0" parTransId="{E345F255-781B-4162-846E-4B0D95639A7C}" sibTransId="{95BA0E56-AED8-466A-BAA5-D2E74BC44576}"/>
    <dgm:cxn modelId="{0F0C8DE5-7270-432F-8965-03CB07906CA3}" type="presOf" srcId="{DE4B18A6-EA47-4F9D-B64F-E1A6A764342F}" destId="{BBC6B20D-F1E4-4A27-9E62-1521EF0E5707}" srcOrd="0" destOrd="0" presId="urn:microsoft.com/office/officeart/2005/8/layout/vList5"/>
    <dgm:cxn modelId="{88E5417B-D6F4-4DFE-A564-B6542C2F9173}" type="presParOf" srcId="{66293E99-15D0-4A10-B365-B95234E548B1}" destId="{69254144-CF14-4BB3-80DA-1D97D477A2CB}" srcOrd="0" destOrd="0" presId="urn:microsoft.com/office/officeart/2005/8/layout/vList5"/>
    <dgm:cxn modelId="{1EA7899F-D167-4201-BDB5-4B1B995C8E52}" type="presParOf" srcId="{69254144-CF14-4BB3-80DA-1D97D477A2CB}" destId="{68E71433-1023-4DB7-B315-6B95D898AA92}" srcOrd="0" destOrd="0" presId="urn:microsoft.com/office/officeart/2005/8/layout/vList5"/>
    <dgm:cxn modelId="{B5AA8594-0556-48CD-A6A9-3F44602CD334}" type="presParOf" srcId="{69254144-CF14-4BB3-80DA-1D97D477A2CB}" destId="{6E1F0B26-3748-4169-8673-B1A0AE0A34AD}" srcOrd="1" destOrd="0" presId="urn:microsoft.com/office/officeart/2005/8/layout/vList5"/>
    <dgm:cxn modelId="{30A4B853-8C04-479A-AA3A-D19C4BE97CB7}" type="presParOf" srcId="{66293E99-15D0-4A10-B365-B95234E548B1}" destId="{8B5418C1-41A2-4DB8-8109-712F121A3BBF}" srcOrd="1" destOrd="0" presId="urn:microsoft.com/office/officeart/2005/8/layout/vList5"/>
    <dgm:cxn modelId="{96841A95-63A0-478E-B754-81BBBA21D09F}" type="presParOf" srcId="{66293E99-15D0-4A10-B365-B95234E548B1}" destId="{E68B3FE5-9929-4D93-AA1A-9BEA749B63CA}" srcOrd="2" destOrd="0" presId="urn:microsoft.com/office/officeart/2005/8/layout/vList5"/>
    <dgm:cxn modelId="{73578A02-4FAB-4468-B847-6D6A6C0F3FB4}" type="presParOf" srcId="{E68B3FE5-9929-4D93-AA1A-9BEA749B63CA}" destId="{BBC6B20D-F1E4-4A27-9E62-1521EF0E5707}" srcOrd="0" destOrd="0" presId="urn:microsoft.com/office/officeart/2005/8/layout/vList5"/>
    <dgm:cxn modelId="{FF559E95-412E-40CB-8D23-7003FA0A9485}" type="presParOf" srcId="{E68B3FE5-9929-4D93-AA1A-9BEA749B63CA}" destId="{F26D0714-AA85-4C2B-BE1D-74784E4E1E7A}" srcOrd="1" destOrd="0" presId="urn:microsoft.com/office/officeart/2005/8/layout/vList5"/>
    <dgm:cxn modelId="{A2A6FEF2-3335-47E1-88BA-1E3589C207FF}" type="presParOf" srcId="{66293E99-15D0-4A10-B365-B95234E548B1}" destId="{CE2957BD-F0F9-4F59-8DF9-7F7D021FEE9C}" srcOrd="3" destOrd="0" presId="urn:microsoft.com/office/officeart/2005/8/layout/vList5"/>
    <dgm:cxn modelId="{BB03D5A0-AE92-4EB7-A7E3-8697B76591EA}" type="presParOf" srcId="{66293E99-15D0-4A10-B365-B95234E548B1}" destId="{20B6A498-808F-40BE-B285-5CCBC503600C}" srcOrd="4" destOrd="0" presId="urn:microsoft.com/office/officeart/2005/8/layout/vList5"/>
    <dgm:cxn modelId="{CDBC7ECD-F3F3-4927-BC38-161B70CF65E5}" type="presParOf" srcId="{20B6A498-808F-40BE-B285-5CCBC503600C}" destId="{1DBFB5A9-0315-404E-B961-829942B28752}" srcOrd="0" destOrd="0" presId="urn:microsoft.com/office/officeart/2005/8/layout/vList5"/>
    <dgm:cxn modelId="{9876394F-E6FF-4310-8026-D193C6F3B20F}" type="presParOf" srcId="{20B6A498-808F-40BE-B285-5CCBC503600C}" destId="{B1EB23DE-A04A-42B9-8F1C-177F43EE6C9A}" srcOrd="1" destOrd="0" presId="urn:microsoft.com/office/officeart/2005/8/layout/vList5"/>
    <dgm:cxn modelId="{0A76746C-E7F5-48DF-B5F2-39169CEE2102}" type="presParOf" srcId="{66293E99-15D0-4A10-B365-B95234E548B1}" destId="{BC1DB620-551A-45F9-9EBF-159570B51769}" srcOrd="5" destOrd="0" presId="urn:microsoft.com/office/officeart/2005/8/layout/vList5"/>
    <dgm:cxn modelId="{881DE5F6-341E-4F57-8F19-C60F7C0F95FF}" type="presParOf" srcId="{66293E99-15D0-4A10-B365-B95234E548B1}" destId="{22BDA23F-60CB-4AEA-AF73-FC7B6801071A}" srcOrd="6" destOrd="0" presId="urn:microsoft.com/office/officeart/2005/8/layout/vList5"/>
    <dgm:cxn modelId="{DAFAFA44-8394-487A-87BF-008F3C05093C}" type="presParOf" srcId="{22BDA23F-60CB-4AEA-AF73-FC7B6801071A}" destId="{06EF3CE5-36DB-4BFC-BE08-9F2D5CAEBEC3}" srcOrd="0" destOrd="0" presId="urn:microsoft.com/office/officeart/2005/8/layout/vList5"/>
    <dgm:cxn modelId="{12C43013-41F6-4F5D-9B61-6B18F6AC7781}" type="presParOf" srcId="{22BDA23F-60CB-4AEA-AF73-FC7B6801071A}" destId="{C882868E-6378-412F-B05F-374211996992}" srcOrd="1" destOrd="0" presId="urn:microsoft.com/office/officeart/2005/8/layout/vList5"/>
    <dgm:cxn modelId="{144DBA9E-E4D8-47C2-9A0B-4F1546F77A1F}" type="presParOf" srcId="{66293E99-15D0-4A10-B365-B95234E548B1}" destId="{C3494640-8528-4E62-8EDA-57B30FA9AA81}" srcOrd="7" destOrd="0" presId="urn:microsoft.com/office/officeart/2005/8/layout/vList5"/>
    <dgm:cxn modelId="{7F556F7F-C562-471E-BC70-AC6CAFC9F6A6}" type="presParOf" srcId="{66293E99-15D0-4A10-B365-B95234E548B1}" destId="{C8F3099C-A108-4E71-AA89-1CCDA1633411}" srcOrd="8" destOrd="0" presId="urn:microsoft.com/office/officeart/2005/8/layout/vList5"/>
    <dgm:cxn modelId="{018F1582-B655-404D-9689-61A13FFC2F07}" type="presParOf" srcId="{C8F3099C-A108-4E71-AA89-1CCDA1633411}" destId="{DB9A3FBF-4BD8-4E94-8290-ED01134BCB3F}" srcOrd="0" destOrd="0" presId="urn:microsoft.com/office/officeart/2005/8/layout/vList5"/>
    <dgm:cxn modelId="{04292A54-8307-494B-9B9A-AFD1EFE3586B}" type="presParOf" srcId="{C8F3099C-A108-4E71-AA89-1CCDA1633411}" destId="{394527E4-C5E5-4D7F-BFFA-05EF2B783E46}"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729529E-19F8-4D29-BC14-EBDDEAE3FC5E}"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2B377899-FBE2-4810-8485-F0C438F1463B}">
      <dgm:prSet/>
      <dgm:spPr/>
      <dgm:t>
        <a:bodyPr/>
        <a:lstStyle/>
        <a:p>
          <a:r>
            <a:rPr lang="en-GB"/>
            <a:t>The rehabilitation team includes psychiatrists, nurses, occupational therapists, psychologists and social workers.</a:t>
          </a:r>
          <a:endParaRPr lang="en-US"/>
        </a:p>
      </dgm:t>
    </dgm:pt>
    <dgm:pt modelId="{64CD17E9-CABF-44EC-B3B5-F8F4526A0D55}" type="parTrans" cxnId="{D12D41B2-4574-48D1-A8F6-65B5566ED49E}">
      <dgm:prSet/>
      <dgm:spPr/>
      <dgm:t>
        <a:bodyPr/>
        <a:lstStyle/>
        <a:p>
          <a:endParaRPr lang="en-US"/>
        </a:p>
      </dgm:t>
    </dgm:pt>
    <dgm:pt modelId="{954A6BE9-9869-4AA7-A214-C9D3A217E47F}" type="sibTrans" cxnId="{D12D41B2-4574-48D1-A8F6-65B5566ED49E}">
      <dgm:prSet/>
      <dgm:spPr/>
      <dgm:t>
        <a:bodyPr/>
        <a:lstStyle/>
        <a:p>
          <a:endParaRPr lang="en-US"/>
        </a:p>
      </dgm:t>
    </dgm:pt>
    <dgm:pt modelId="{13279881-543F-4236-9778-82CA782E8529}">
      <dgm:prSet/>
      <dgm:spPr/>
      <dgm:t>
        <a:bodyPr/>
        <a:lstStyle/>
        <a:p>
          <a:r>
            <a:rPr lang="en-GB"/>
            <a:t>In the UK, just over half mental health rehabilitation units are based in the community with the rest based in hospital sites (In-patient Rehabilitation).</a:t>
          </a:r>
          <a:endParaRPr lang="en-US"/>
        </a:p>
      </dgm:t>
    </dgm:pt>
    <dgm:pt modelId="{184FBCA1-AC12-4262-B9F6-BF561CCFE1E7}" type="parTrans" cxnId="{EF4ACA77-4D27-4D88-A699-68C0CA7DD8D3}">
      <dgm:prSet/>
      <dgm:spPr/>
      <dgm:t>
        <a:bodyPr/>
        <a:lstStyle/>
        <a:p>
          <a:endParaRPr lang="en-US"/>
        </a:p>
      </dgm:t>
    </dgm:pt>
    <dgm:pt modelId="{D679A243-5B6B-4D0C-9080-FBB4A6B508E7}" type="sibTrans" cxnId="{EF4ACA77-4D27-4D88-A699-68C0CA7DD8D3}">
      <dgm:prSet/>
      <dgm:spPr/>
      <dgm:t>
        <a:bodyPr/>
        <a:lstStyle/>
        <a:p>
          <a:endParaRPr lang="en-US"/>
        </a:p>
      </dgm:t>
    </dgm:pt>
    <dgm:pt modelId="{E7085F56-F1A6-4260-B86C-BC4C066E655F}">
      <dgm:prSet/>
      <dgm:spPr/>
      <dgm:t>
        <a:bodyPr/>
        <a:lstStyle/>
        <a:p>
          <a:r>
            <a:rPr lang="en-GB"/>
            <a:t>Placements are usually for months or years till the patients feel more confident and their condition improved.</a:t>
          </a:r>
          <a:endParaRPr lang="en-US"/>
        </a:p>
      </dgm:t>
    </dgm:pt>
    <dgm:pt modelId="{D8D1C8E1-D878-40B0-B8FA-92BC16C4C563}" type="parTrans" cxnId="{95CFD413-5DB0-4924-8101-ECE62F25C1B7}">
      <dgm:prSet/>
      <dgm:spPr/>
      <dgm:t>
        <a:bodyPr/>
        <a:lstStyle/>
        <a:p>
          <a:endParaRPr lang="en-US"/>
        </a:p>
      </dgm:t>
    </dgm:pt>
    <dgm:pt modelId="{EB28D7C8-F2C9-4087-A44A-2D994312F404}" type="sibTrans" cxnId="{95CFD413-5DB0-4924-8101-ECE62F25C1B7}">
      <dgm:prSet/>
      <dgm:spPr/>
      <dgm:t>
        <a:bodyPr/>
        <a:lstStyle/>
        <a:p>
          <a:endParaRPr lang="en-US"/>
        </a:p>
      </dgm:t>
    </dgm:pt>
    <dgm:pt modelId="{CD8B7E96-2D70-4FE6-A129-0498A87CE6E2}">
      <dgm:prSet/>
      <dgm:spPr/>
      <dgm:t>
        <a:bodyPr/>
        <a:lstStyle/>
        <a:p>
          <a:r>
            <a:rPr lang="en-GB"/>
            <a:t>These services assist one to recover, while accepting that some individuals may still have serious difficulties that need continuing help and support (RCP, 2019)</a:t>
          </a:r>
          <a:endParaRPr lang="en-US"/>
        </a:p>
      </dgm:t>
    </dgm:pt>
    <dgm:pt modelId="{8774E6EF-1893-4D99-B99F-A7A2B5164FFC}" type="parTrans" cxnId="{CEF0396E-1B5C-4AD8-A33E-ADBA28731039}">
      <dgm:prSet/>
      <dgm:spPr/>
      <dgm:t>
        <a:bodyPr/>
        <a:lstStyle/>
        <a:p>
          <a:endParaRPr lang="en-US"/>
        </a:p>
      </dgm:t>
    </dgm:pt>
    <dgm:pt modelId="{413A7E0D-A572-4D0E-88BD-F6590C1DC474}" type="sibTrans" cxnId="{CEF0396E-1B5C-4AD8-A33E-ADBA28731039}">
      <dgm:prSet/>
      <dgm:spPr/>
      <dgm:t>
        <a:bodyPr/>
        <a:lstStyle/>
        <a:p>
          <a:endParaRPr lang="en-US"/>
        </a:p>
      </dgm:t>
    </dgm:pt>
    <dgm:pt modelId="{5948B30D-180C-4608-8120-E7DCFBFC78F9}" type="pres">
      <dgm:prSet presAssocID="{E729529E-19F8-4D29-BC14-EBDDEAE3FC5E}" presName="Name0" presStyleCnt="0">
        <dgm:presLayoutVars>
          <dgm:dir/>
          <dgm:animLvl val="lvl"/>
          <dgm:resizeHandles val="exact"/>
        </dgm:presLayoutVars>
      </dgm:prSet>
      <dgm:spPr/>
    </dgm:pt>
    <dgm:pt modelId="{E1D341FB-3948-499E-8539-941A8598DCB8}" type="pres">
      <dgm:prSet presAssocID="{CD8B7E96-2D70-4FE6-A129-0498A87CE6E2}" presName="boxAndChildren" presStyleCnt="0"/>
      <dgm:spPr/>
    </dgm:pt>
    <dgm:pt modelId="{406052BB-92B3-4839-85D8-860EE13D683C}" type="pres">
      <dgm:prSet presAssocID="{CD8B7E96-2D70-4FE6-A129-0498A87CE6E2}" presName="parentTextBox" presStyleLbl="node1" presStyleIdx="0" presStyleCnt="2"/>
      <dgm:spPr/>
    </dgm:pt>
    <dgm:pt modelId="{6EDEBA7E-2D28-40EE-90E2-321EF5EEC9E6}" type="pres">
      <dgm:prSet presAssocID="{954A6BE9-9869-4AA7-A214-C9D3A217E47F}" presName="sp" presStyleCnt="0"/>
      <dgm:spPr/>
    </dgm:pt>
    <dgm:pt modelId="{24A3ED07-F383-4F63-90FB-DD124FA7FBD8}" type="pres">
      <dgm:prSet presAssocID="{2B377899-FBE2-4810-8485-F0C438F1463B}" presName="arrowAndChildren" presStyleCnt="0"/>
      <dgm:spPr/>
    </dgm:pt>
    <dgm:pt modelId="{D6B83826-71FB-4B39-96AD-27DE1AEEF873}" type="pres">
      <dgm:prSet presAssocID="{2B377899-FBE2-4810-8485-F0C438F1463B}" presName="parentTextArrow" presStyleLbl="node1" presStyleIdx="0" presStyleCnt="2"/>
      <dgm:spPr/>
    </dgm:pt>
    <dgm:pt modelId="{3367B270-3BCE-4632-97F8-01DF9159C974}" type="pres">
      <dgm:prSet presAssocID="{2B377899-FBE2-4810-8485-F0C438F1463B}" presName="arrow" presStyleLbl="node1" presStyleIdx="1" presStyleCnt="2"/>
      <dgm:spPr/>
    </dgm:pt>
    <dgm:pt modelId="{C482CF34-9956-4B94-9653-2A5CD82E874C}" type="pres">
      <dgm:prSet presAssocID="{2B377899-FBE2-4810-8485-F0C438F1463B}" presName="descendantArrow" presStyleCnt="0"/>
      <dgm:spPr/>
    </dgm:pt>
    <dgm:pt modelId="{F0DF470B-435F-45DE-941A-B3C8C4B0A187}" type="pres">
      <dgm:prSet presAssocID="{13279881-543F-4236-9778-82CA782E8529}" presName="childTextArrow" presStyleLbl="fgAccFollowNode1" presStyleIdx="0" presStyleCnt="2">
        <dgm:presLayoutVars>
          <dgm:bulletEnabled val="1"/>
        </dgm:presLayoutVars>
      </dgm:prSet>
      <dgm:spPr/>
    </dgm:pt>
    <dgm:pt modelId="{3BB8198A-3B79-41B4-8463-86A51B84149E}" type="pres">
      <dgm:prSet presAssocID="{E7085F56-F1A6-4260-B86C-BC4C066E655F}" presName="childTextArrow" presStyleLbl="fgAccFollowNode1" presStyleIdx="1" presStyleCnt="2">
        <dgm:presLayoutVars>
          <dgm:bulletEnabled val="1"/>
        </dgm:presLayoutVars>
      </dgm:prSet>
      <dgm:spPr/>
    </dgm:pt>
  </dgm:ptLst>
  <dgm:cxnLst>
    <dgm:cxn modelId="{3B6A7204-4C4E-4F34-AADC-B36B77C30460}" type="presOf" srcId="{E729529E-19F8-4D29-BC14-EBDDEAE3FC5E}" destId="{5948B30D-180C-4608-8120-E7DCFBFC78F9}" srcOrd="0" destOrd="0" presId="urn:microsoft.com/office/officeart/2005/8/layout/process4"/>
    <dgm:cxn modelId="{B7CDB506-66CA-49B3-BCF0-84C8E1C8580B}" type="presOf" srcId="{E7085F56-F1A6-4260-B86C-BC4C066E655F}" destId="{3BB8198A-3B79-41B4-8463-86A51B84149E}" srcOrd="0" destOrd="0" presId="urn:microsoft.com/office/officeart/2005/8/layout/process4"/>
    <dgm:cxn modelId="{879D5F0E-BBA7-40A7-B10B-E91E09F4630A}" type="presOf" srcId="{2B377899-FBE2-4810-8485-F0C438F1463B}" destId="{3367B270-3BCE-4632-97F8-01DF9159C974}" srcOrd="1" destOrd="0" presId="urn:microsoft.com/office/officeart/2005/8/layout/process4"/>
    <dgm:cxn modelId="{95CFD413-5DB0-4924-8101-ECE62F25C1B7}" srcId="{2B377899-FBE2-4810-8485-F0C438F1463B}" destId="{E7085F56-F1A6-4260-B86C-BC4C066E655F}" srcOrd="1" destOrd="0" parTransId="{D8D1C8E1-D878-40B0-B8FA-92BC16C4C563}" sibTransId="{EB28D7C8-F2C9-4087-A44A-2D994312F404}"/>
    <dgm:cxn modelId="{9834484D-96AF-40B4-AF72-6242474DC0DA}" type="presOf" srcId="{2B377899-FBE2-4810-8485-F0C438F1463B}" destId="{D6B83826-71FB-4B39-96AD-27DE1AEEF873}" srcOrd="0" destOrd="0" presId="urn:microsoft.com/office/officeart/2005/8/layout/process4"/>
    <dgm:cxn modelId="{CEF0396E-1B5C-4AD8-A33E-ADBA28731039}" srcId="{E729529E-19F8-4D29-BC14-EBDDEAE3FC5E}" destId="{CD8B7E96-2D70-4FE6-A129-0498A87CE6E2}" srcOrd="1" destOrd="0" parTransId="{8774E6EF-1893-4D99-B99F-A7A2B5164FFC}" sibTransId="{413A7E0D-A572-4D0E-88BD-F6590C1DC474}"/>
    <dgm:cxn modelId="{28251770-BD57-4666-B978-43FAEE43DCC5}" type="presOf" srcId="{CD8B7E96-2D70-4FE6-A129-0498A87CE6E2}" destId="{406052BB-92B3-4839-85D8-860EE13D683C}" srcOrd="0" destOrd="0" presId="urn:microsoft.com/office/officeart/2005/8/layout/process4"/>
    <dgm:cxn modelId="{EF4ACA77-4D27-4D88-A699-68C0CA7DD8D3}" srcId="{2B377899-FBE2-4810-8485-F0C438F1463B}" destId="{13279881-543F-4236-9778-82CA782E8529}" srcOrd="0" destOrd="0" parTransId="{184FBCA1-AC12-4262-B9F6-BF561CCFE1E7}" sibTransId="{D679A243-5B6B-4D0C-9080-FBB4A6B508E7}"/>
    <dgm:cxn modelId="{D12D41B2-4574-48D1-A8F6-65B5566ED49E}" srcId="{E729529E-19F8-4D29-BC14-EBDDEAE3FC5E}" destId="{2B377899-FBE2-4810-8485-F0C438F1463B}" srcOrd="0" destOrd="0" parTransId="{64CD17E9-CABF-44EC-B3B5-F8F4526A0D55}" sibTransId="{954A6BE9-9869-4AA7-A214-C9D3A217E47F}"/>
    <dgm:cxn modelId="{785389C1-0258-4151-A896-36C06EE174D0}" type="presOf" srcId="{13279881-543F-4236-9778-82CA782E8529}" destId="{F0DF470B-435F-45DE-941A-B3C8C4B0A187}" srcOrd="0" destOrd="0" presId="urn:microsoft.com/office/officeart/2005/8/layout/process4"/>
    <dgm:cxn modelId="{4AE87ECF-4503-41F3-90F0-7DB3C739A2AB}" type="presParOf" srcId="{5948B30D-180C-4608-8120-E7DCFBFC78F9}" destId="{E1D341FB-3948-499E-8539-941A8598DCB8}" srcOrd="0" destOrd="0" presId="urn:microsoft.com/office/officeart/2005/8/layout/process4"/>
    <dgm:cxn modelId="{83071DDD-949F-42BD-9C08-3FF38DD5299E}" type="presParOf" srcId="{E1D341FB-3948-499E-8539-941A8598DCB8}" destId="{406052BB-92B3-4839-85D8-860EE13D683C}" srcOrd="0" destOrd="0" presId="urn:microsoft.com/office/officeart/2005/8/layout/process4"/>
    <dgm:cxn modelId="{B7DCB1B4-F6B5-4822-803C-D53184BD8558}" type="presParOf" srcId="{5948B30D-180C-4608-8120-E7DCFBFC78F9}" destId="{6EDEBA7E-2D28-40EE-90E2-321EF5EEC9E6}" srcOrd="1" destOrd="0" presId="urn:microsoft.com/office/officeart/2005/8/layout/process4"/>
    <dgm:cxn modelId="{406B97AE-473C-4AB3-B0BD-F72DCE2B369C}" type="presParOf" srcId="{5948B30D-180C-4608-8120-E7DCFBFC78F9}" destId="{24A3ED07-F383-4F63-90FB-DD124FA7FBD8}" srcOrd="2" destOrd="0" presId="urn:microsoft.com/office/officeart/2005/8/layout/process4"/>
    <dgm:cxn modelId="{97BBD888-4224-41B8-9BDF-F3BCD5C1FAB1}" type="presParOf" srcId="{24A3ED07-F383-4F63-90FB-DD124FA7FBD8}" destId="{D6B83826-71FB-4B39-96AD-27DE1AEEF873}" srcOrd="0" destOrd="0" presId="urn:microsoft.com/office/officeart/2005/8/layout/process4"/>
    <dgm:cxn modelId="{74C57B8E-0D78-439E-8E10-1E6E13220A76}" type="presParOf" srcId="{24A3ED07-F383-4F63-90FB-DD124FA7FBD8}" destId="{3367B270-3BCE-4632-97F8-01DF9159C974}" srcOrd="1" destOrd="0" presId="urn:microsoft.com/office/officeart/2005/8/layout/process4"/>
    <dgm:cxn modelId="{D22E507C-C363-45E3-B9A8-8E38DCF05C7B}" type="presParOf" srcId="{24A3ED07-F383-4F63-90FB-DD124FA7FBD8}" destId="{C482CF34-9956-4B94-9653-2A5CD82E874C}" srcOrd="2" destOrd="0" presId="urn:microsoft.com/office/officeart/2005/8/layout/process4"/>
    <dgm:cxn modelId="{64E65036-4158-4622-83BD-052E67927735}" type="presParOf" srcId="{C482CF34-9956-4B94-9653-2A5CD82E874C}" destId="{F0DF470B-435F-45DE-941A-B3C8C4B0A187}" srcOrd="0" destOrd="0" presId="urn:microsoft.com/office/officeart/2005/8/layout/process4"/>
    <dgm:cxn modelId="{B36923E3-C017-4818-9A52-BD5F2F6AE746}" type="presParOf" srcId="{C482CF34-9956-4B94-9653-2A5CD82E874C}" destId="{3BB8198A-3B79-41B4-8463-86A51B84149E}" srcOrd="1"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C1C2DB4-108A-41B8-B0B0-088DBF861516}" type="doc">
      <dgm:prSet loTypeId="urn:microsoft.com/office/officeart/2016/7/layout/LinearBlockProcessNumbered" loCatId="process" qsTypeId="urn:microsoft.com/office/officeart/2005/8/quickstyle/simple1" qsCatId="simple" csTypeId="urn:microsoft.com/office/officeart/2005/8/colors/colorful2" csCatId="colorful" phldr="1"/>
      <dgm:spPr/>
      <dgm:t>
        <a:bodyPr/>
        <a:lstStyle/>
        <a:p>
          <a:endParaRPr lang="en-US"/>
        </a:p>
      </dgm:t>
    </dgm:pt>
    <dgm:pt modelId="{6191FD7B-9952-481E-B639-2F06F2D4C0A6}">
      <dgm:prSet custT="1"/>
      <dgm:spPr/>
      <dgm:t>
        <a:bodyPr/>
        <a:lstStyle/>
        <a:p>
          <a:pPr>
            <a:defRPr b="1"/>
          </a:pPr>
          <a:r>
            <a:rPr lang="en-GB" sz="1800" dirty="0"/>
            <a:t>have specialist expertise in the long-term treatment and care of people with severe mental illness and complex needs. </a:t>
          </a:r>
          <a:endParaRPr lang="en-US" sz="1800" dirty="0"/>
        </a:p>
      </dgm:t>
    </dgm:pt>
    <dgm:pt modelId="{C79895D6-FDDC-4FF0-995D-D484C8155834}" type="parTrans" cxnId="{FD314E00-B864-4B30-96AC-A58CB0D2B32C}">
      <dgm:prSet/>
      <dgm:spPr/>
      <dgm:t>
        <a:bodyPr/>
        <a:lstStyle/>
        <a:p>
          <a:endParaRPr lang="en-US"/>
        </a:p>
      </dgm:t>
    </dgm:pt>
    <dgm:pt modelId="{95C29850-025B-4DFA-85BD-C609505DE02D}" type="sibTrans" cxnId="{FD314E00-B864-4B30-96AC-A58CB0D2B32C}">
      <dgm:prSet phldrT="01"/>
      <dgm:spPr/>
      <dgm:t>
        <a:bodyPr/>
        <a:lstStyle/>
        <a:p>
          <a:r>
            <a:rPr lang="en-US"/>
            <a:t>01</a:t>
          </a:r>
        </a:p>
      </dgm:t>
    </dgm:pt>
    <dgm:pt modelId="{0A89D7A7-415C-4370-81E2-E82E4B8774EB}">
      <dgm:prSet custT="1"/>
      <dgm:spPr/>
      <dgm:t>
        <a:bodyPr/>
        <a:lstStyle/>
        <a:p>
          <a:pPr>
            <a:defRPr b="1"/>
          </a:pPr>
          <a:r>
            <a:rPr lang="en-GB" sz="1800" dirty="0"/>
            <a:t>Look at  long-term possibilities for the patient, not just symptoms of the illness, and work closely within a team of other professionals. </a:t>
          </a:r>
          <a:endParaRPr lang="en-US" sz="1800" dirty="0"/>
        </a:p>
      </dgm:t>
    </dgm:pt>
    <dgm:pt modelId="{7CA5F4FB-511A-4EB6-9CAD-A2600588D9D1}" type="parTrans" cxnId="{28F16636-7811-4299-9BCB-F44B57256271}">
      <dgm:prSet/>
      <dgm:spPr/>
      <dgm:t>
        <a:bodyPr/>
        <a:lstStyle/>
        <a:p>
          <a:endParaRPr lang="en-US"/>
        </a:p>
      </dgm:t>
    </dgm:pt>
    <dgm:pt modelId="{BBE7FBEF-65CD-4181-9D66-1AD4F448AF0A}" type="sibTrans" cxnId="{28F16636-7811-4299-9BCB-F44B57256271}">
      <dgm:prSet phldrT="02"/>
      <dgm:spPr/>
      <dgm:t>
        <a:bodyPr/>
        <a:lstStyle/>
        <a:p>
          <a:r>
            <a:rPr lang="en-US"/>
            <a:t>02</a:t>
          </a:r>
        </a:p>
      </dgm:t>
    </dgm:pt>
    <dgm:pt modelId="{FCD305EA-C90E-4F37-B980-FF55A17CFD39}">
      <dgm:prSet custT="1"/>
      <dgm:spPr/>
      <dgm:t>
        <a:bodyPr/>
        <a:lstStyle/>
        <a:p>
          <a:pPr>
            <a:defRPr b="1"/>
          </a:pPr>
          <a:r>
            <a:rPr lang="en-GB" sz="1800" dirty="0"/>
            <a:t>advise colleagues on the diagnosis and management of severe and complex mental health problems for people who are not helped quickly by standard treatments</a:t>
          </a:r>
          <a:endParaRPr lang="en-US" sz="1800" dirty="0"/>
        </a:p>
      </dgm:t>
    </dgm:pt>
    <dgm:pt modelId="{F015A5E0-A540-461F-9AC4-712A2A381C28}" type="parTrans" cxnId="{65DE278F-1738-4AEF-92E3-48292557E0C6}">
      <dgm:prSet/>
      <dgm:spPr/>
      <dgm:t>
        <a:bodyPr/>
        <a:lstStyle/>
        <a:p>
          <a:endParaRPr lang="en-US"/>
        </a:p>
      </dgm:t>
    </dgm:pt>
    <dgm:pt modelId="{3693AA9F-044E-4D75-AFD3-87ABECED09DE}" type="sibTrans" cxnId="{65DE278F-1738-4AEF-92E3-48292557E0C6}">
      <dgm:prSet phldrT="04"/>
      <dgm:spPr/>
      <dgm:t>
        <a:bodyPr/>
        <a:lstStyle/>
        <a:p>
          <a:r>
            <a:rPr lang="en-US"/>
            <a:t>04</a:t>
          </a:r>
        </a:p>
      </dgm:t>
    </dgm:pt>
    <dgm:pt modelId="{D1D5CEB5-0FE5-4581-8707-56752FDFF0C6}">
      <dgm:prSet custT="1"/>
      <dgm:spPr/>
      <dgm:t>
        <a:bodyPr/>
        <a:lstStyle/>
        <a:p>
          <a:pPr>
            <a:defRPr b="1"/>
          </a:pPr>
          <a:r>
            <a:rPr lang="en-GB" sz="1800" dirty="0"/>
            <a:t>Carry out thorough assessment and treatment</a:t>
          </a:r>
          <a:endParaRPr lang="en-US" sz="1800" dirty="0"/>
        </a:p>
      </dgm:t>
    </dgm:pt>
    <dgm:pt modelId="{6D5F0508-FB6D-4381-9A7F-26C14848A777}" type="parTrans" cxnId="{A9ED9F10-4D1C-437B-BF42-B0F79C2D97AD}">
      <dgm:prSet/>
      <dgm:spPr/>
      <dgm:t>
        <a:bodyPr/>
        <a:lstStyle/>
        <a:p>
          <a:endParaRPr lang="en-GB"/>
        </a:p>
      </dgm:t>
    </dgm:pt>
    <dgm:pt modelId="{A3ECF2DE-F0B2-48BE-ABF8-4893FF301834}" type="sibTrans" cxnId="{A9ED9F10-4D1C-437B-BF42-B0F79C2D97AD}">
      <dgm:prSet phldrT="03"/>
      <dgm:spPr/>
      <dgm:t>
        <a:bodyPr/>
        <a:lstStyle/>
        <a:p>
          <a:r>
            <a:rPr lang="en-GB"/>
            <a:t>03</a:t>
          </a:r>
        </a:p>
      </dgm:t>
    </dgm:pt>
    <dgm:pt modelId="{EA2F5A44-A936-49F5-864E-8237678EF0BF}" type="pres">
      <dgm:prSet presAssocID="{BC1C2DB4-108A-41B8-B0B0-088DBF861516}" presName="Name0" presStyleCnt="0">
        <dgm:presLayoutVars>
          <dgm:animLvl val="lvl"/>
          <dgm:resizeHandles val="exact"/>
        </dgm:presLayoutVars>
      </dgm:prSet>
      <dgm:spPr/>
    </dgm:pt>
    <dgm:pt modelId="{1A215436-7015-4668-A22E-5A7DB9663C16}" type="pres">
      <dgm:prSet presAssocID="{6191FD7B-9952-481E-B639-2F06F2D4C0A6}" presName="compositeNode" presStyleCnt="0">
        <dgm:presLayoutVars>
          <dgm:bulletEnabled val="1"/>
        </dgm:presLayoutVars>
      </dgm:prSet>
      <dgm:spPr/>
    </dgm:pt>
    <dgm:pt modelId="{016D8825-95EF-4890-8B95-524DBD8A0E2F}" type="pres">
      <dgm:prSet presAssocID="{6191FD7B-9952-481E-B639-2F06F2D4C0A6}" presName="bgRect" presStyleLbl="alignNode1" presStyleIdx="0" presStyleCnt="4"/>
      <dgm:spPr/>
    </dgm:pt>
    <dgm:pt modelId="{07F56F9B-2788-4C7E-8FE1-C51AA5323AC2}" type="pres">
      <dgm:prSet presAssocID="{95C29850-025B-4DFA-85BD-C609505DE02D}" presName="sibTransNodeRect" presStyleLbl="alignNode1" presStyleIdx="0" presStyleCnt="4">
        <dgm:presLayoutVars>
          <dgm:chMax val="0"/>
          <dgm:bulletEnabled val="1"/>
        </dgm:presLayoutVars>
      </dgm:prSet>
      <dgm:spPr/>
    </dgm:pt>
    <dgm:pt modelId="{5A8A962C-C73A-47CD-9024-7812705D7EB4}" type="pres">
      <dgm:prSet presAssocID="{6191FD7B-9952-481E-B639-2F06F2D4C0A6}" presName="nodeRect" presStyleLbl="alignNode1" presStyleIdx="0" presStyleCnt="4">
        <dgm:presLayoutVars>
          <dgm:bulletEnabled val="1"/>
        </dgm:presLayoutVars>
      </dgm:prSet>
      <dgm:spPr/>
    </dgm:pt>
    <dgm:pt modelId="{96AB1D8C-E7AA-412A-9F01-2691FE9B8FA1}" type="pres">
      <dgm:prSet presAssocID="{95C29850-025B-4DFA-85BD-C609505DE02D}" presName="sibTrans" presStyleCnt="0"/>
      <dgm:spPr/>
    </dgm:pt>
    <dgm:pt modelId="{86B19AFA-1293-4F28-BB72-6F30451E1CF2}" type="pres">
      <dgm:prSet presAssocID="{0A89D7A7-415C-4370-81E2-E82E4B8774EB}" presName="compositeNode" presStyleCnt="0">
        <dgm:presLayoutVars>
          <dgm:bulletEnabled val="1"/>
        </dgm:presLayoutVars>
      </dgm:prSet>
      <dgm:spPr/>
    </dgm:pt>
    <dgm:pt modelId="{0C375180-1DBC-4AA4-AA63-7A6EDB5FC4EB}" type="pres">
      <dgm:prSet presAssocID="{0A89D7A7-415C-4370-81E2-E82E4B8774EB}" presName="bgRect" presStyleLbl="alignNode1" presStyleIdx="1" presStyleCnt="4" custScaleY="118299"/>
      <dgm:spPr/>
    </dgm:pt>
    <dgm:pt modelId="{ABE9D894-F788-4AAB-A153-0BA2A77D1B04}" type="pres">
      <dgm:prSet presAssocID="{BBE7FBEF-65CD-4181-9D66-1AD4F448AF0A}" presName="sibTransNodeRect" presStyleLbl="alignNode1" presStyleIdx="1" presStyleCnt="4">
        <dgm:presLayoutVars>
          <dgm:chMax val="0"/>
          <dgm:bulletEnabled val="1"/>
        </dgm:presLayoutVars>
      </dgm:prSet>
      <dgm:spPr/>
    </dgm:pt>
    <dgm:pt modelId="{3E38CA4E-C30F-4B43-9793-6042F1203AED}" type="pres">
      <dgm:prSet presAssocID="{0A89D7A7-415C-4370-81E2-E82E4B8774EB}" presName="nodeRect" presStyleLbl="alignNode1" presStyleIdx="1" presStyleCnt="4">
        <dgm:presLayoutVars>
          <dgm:bulletEnabled val="1"/>
        </dgm:presLayoutVars>
      </dgm:prSet>
      <dgm:spPr/>
    </dgm:pt>
    <dgm:pt modelId="{CA5DA300-7A6D-49E3-9CC2-B35ED2AB6C91}" type="pres">
      <dgm:prSet presAssocID="{BBE7FBEF-65CD-4181-9D66-1AD4F448AF0A}" presName="sibTrans" presStyleCnt="0"/>
      <dgm:spPr/>
    </dgm:pt>
    <dgm:pt modelId="{A28043C2-D89D-4CF5-9C2A-884212FE0852}" type="pres">
      <dgm:prSet presAssocID="{D1D5CEB5-0FE5-4581-8707-56752FDFF0C6}" presName="compositeNode" presStyleCnt="0">
        <dgm:presLayoutVars>
          <dgm:bulletEnabled val="1"/>
        </dgm:presLayoutVars>
      </dgm:prSet>
      <dgm:spPr/>
    </dgm:pt>
    <dgm:pt modelId="{967E918C-E5BD-4A8F-B76B-2F90FD4DE05E}" type="pres">
      <dgm:prSet presAssocID="{D1D5CEB5-0FE5-4581-8707-56752FDFF0C6}" presName="bgRect" presStyleLbl="alignNode1" presStyleIdx="2" presStyleCnt="4"/>
      <dgm:spPr/>
    </dgm:pt>
    <dgm:pt modelId="{927D4E86-3AA9-4A9C-BF90-EC34FD79DE5A}" type="pres">
      <dgm:prSet presAssocID="{A3ECF2DE-F0B2-48BE-ABF8-4893FF301834}" presName="sibTransNodeRect" presStyleLbl="alignNode1" presStyleIdx="2" presStyleCnt="4">
        <dgm:presLayoutVars>
          <dgm:chMax val="0"/>
          <dgm:bulletEnabled val="1"/>
        </dgm:presLayoutVars>
      </dgm:prSet>
      <dgm:spPr/>
    </dgm:pt>
    <dgm:pt modelId="{97BCEC03-26B7-49BB-A801-2F5F53012A7C}" type="pres">
      <dgm:prSet presAssocID="{D1D5CEB5-0FE5-4581-8707-56752FDFF0C6}" presName="nodeRect" presStyleLbl="alignNode1" presStyleIdx="2" presStyleCnt="4">
        <dgm:presLayoutVars>
          <dgm:bulletEnabled val="1"/>
        </dgm:presLayoutVars>
      </dgm:prSet>
      <dgm:spPr/>
    </dgm:pt>
    <dgm:pt modelId="{EB66E6B1-136C-4DE4-B453-25D789516703}" type="pres">
      <dgm:prSet presAssocID="{A3ECF2DE-F0B2-48BE-ABF8-4893FF301834}" presName="sibTrans" presStyleCnt="0"/>
      <dgm:spPr/>
    </dgm:pt>
    <dgm:pt modelId="{D5BBD8D1-F0ED-4193-9701-BB0F54B45512}" type="pres">
      <dgm:prSet presAssocID="{FCD305EA-C90E-4F37-B980-FF55A17CFD39}" presName="compositeNode" presStyleCnt="0">
        <dgm:presLayoutVars>
          <dgm:bulletEnabled val="1"/>
        </dgm:presLayoutVars>
      </dgm:prSet>
      <dgm:spPr/>
    </dgm:pt>
    <dgm:pt modelId="{A1E77FB2-1751-44A4-987E-F1F8DBDEA560}" type="pres">
      <dgm:prSet presAssocID="{FCD305EA-C90E-4F37-B980-FF55A17CFD39}" presName="bgRect" presStyleLbl="alignNode1" presStyleIdx="3" presStyleCnt="4" custScaleY="129288"/>
      <dgm:spPr/>
    </dgm:pt>
    <dgm:pt modelId="{593361E0-324E-49B5-8125-ADE05B57E27F}" type="pres">
      <dgm:prSet presAssocID="{3693AA9F-044E-4D75-AFD3-87ABECED09DE}" presName="sibTransNodeRect" presStyleLbl="alignNode1" presStyleIdx="3" presStyleCnt="4">
        <dgm:presLayoutVars>
          <dgm:chMax val="0"/>
          <dgm:bulletEnabled val="1"/>
        </dgm:presLayoutVars>
      </dgm:prSet>
      <dgm:spPr/>
    </dgm:pt>
    <dgm:pt modelId="{DEED74C8-946E-473A-BCEF-AD4288B24076}" type="pres">
      <dgm:prSet presAssocID="{FCD305EA-C90E-4F37-B980-FF55A17CFD39}" presName="nodeRect" presStyleLbl="alignNode1" presStyleIdx="3" presStyleCnt="4">
        <dgm:presLayoutVars>
          <dgm:bulletEnabled val="1"/>
        </dgm:presLayoutVars>
      </dgm:prSet>
      <dgm:spPr/>
    </dgm:pt>
  </dgm:ptLst>
  <dgm:cxnLst>
    <dgm:cxn modelId="{FD314E00-B864-4B30-96AC-A58CB0D2B32C}" srcId="{BC1C2DB4-108A-41B8-B0B0-088DBF861516}" destId="{6191FD7B-9952-481E-B639-2F06F2D4C0A6}" srcOrd="0" destOrd="0" parTransId="{C79895D6-FDDC-4FF0-995D-D484C8155834}" sibTransId="{95C29850-025B-4DFA-85BD-C609505DE02D}"/>
    <dgm:cxn modelId="{B7EDBB0C-D077-4553-A8BC-D9E5501BBBC9}" type="presOf" srcId="{6191FD7B-9952-481E-B639-2F06F2D4C0A6}" destId="{016D8825-95EF-4890-8B95-524DBD8A0E2F}" srcOrd="0" destOrd="0" presId="urn:microsoft.com/office/officeart/2016/7/layout/LinearBlockProcessNumbered"/>
    <dgm:cxn modelId="{A9ED9F10-4D1C-437B-BF42-B0F79C2D97AD}" srcId="{BC1C2DB4-108A-41B8-B0B0-088DBF861516}" destId="{D1D5CEB5-0FE5-4581-8707-56752FDFF0C6}" srcOrd="2" destOrd="0" parTransId="{6D5F0508-FB6D-4381-9A7F-26C14848A777}" sibTransId="{A3ECF2DE-F0B2-48BE-ABF8-4893FF301834}"/>
    <dgm:cxn modelId="{28F16636-7811-4299-9BCB-F44B57256271}" srcId="{BC1C2DB4-108A-41B8-B0B0-088DBF861516}" destId="{0A89D7A7-415C-4370-81E2-E82E4B8774EB}" srcOrd="1" destOrd="0" parTransId="{7CA5F4FB-511A-4EB6-9CAD-A2600588D9D1}" sibTransId="{BBE7FBEF-65CD-4181-9D66-1AD4F448AF0A}"/>
    <dgm:cxn modelId="{72DC6838-AD0A-43B7-ACE4-DF6E748C1C41}" type="presOf" srcId="{BC1C2DB4-108A-41B8-B0B0-088DBF861516}" destId="{EA2F5A44-A936-49F5-864E-8237678EF0BF}" srcOrd="0" destOrd="0" presId="urn:microsoft.com/office/officeart/2016/7/layout/LinearBlockProcessNumbered"/>
    <dgm:cxn modelId="{42DDCD3C-117B-4E11-BC78-43FD12975AFF}" type="presOf" srcId="{FCD305EA-C90E-4F37-B980-FF55A17CFD39}" destId="{A1E77FB2-1751-44A4-987E-F1F8DBDEA560}" srcOrd="0" destOrd="0" presId="urn:microsoft.com/office/officeart/2016/7/layout/LinearBlockProcessNumbered"/>
    <dgm:cxn modelId="{CCDEC640-2825-4AED-92BD-DD4A77A36F0B}" type="presOf" srcId="{A3ECF2DE-F0B2-48BE-ABF8-4893FF301834}" destId="{927D4E86-3AA9-4A9C-BF90-EC34FD79DE5A}" srcOrd="0" destOrd="0" presId="urn:microsoft.com/office/officeart/2016/7/layout/LinearBlockProcessNumbered"/>
    <dgm:cxn modelId="{CB7BD965-C28B-41C3-AA17-B40C2F691146}" type="presOf" srcId="{0A89D7A7-415C-4370-81E2-E82E4B8774EB}" destId="{0C375180-1DBC-4AA4-AA63-7A6EDB5FC4EB}" srcOrd="0" destOrd="0" presId="urn:microsoft.com/office/officeart/2016/7/layout/LinearBlockProcessNumbered"/>
    <dgm:cxn modelId="{AE5F6F4B-74F9-422A-9D68-C506A1E9BE8B}" type="presOf" srcId="{FCD305EA-C90E-4F37-B980-FF55A17CFD39}" destId="{DEED74C8-946E-473A-BCEF-AD4288B24076}" srcOrd="1" destOrd="0" presId="urn:microsoft.com/office/officeart/2016/7/layout/LinearBlockProcessNumbered"/>
    <dgm:cxn modelId="{A9CCFB8C-EF12-4EF4-811C-913E90DC8038}" type="presOf" srcId="{BBE7FBEF-65CD-4181-9D66-1AD4F448AF0A}" destId="{ABE9D894-F788-4AAB-A153-0BA2A77D1B04}" srcOrd="0" destOrd="0" presId="urn:microsoft.com/office/officeart/2016/7/layout/LinearBlockProcessNumbered"/>
    <dgm:cxn modelId="{65DE278F-1738-4AEF-92E3-48292557E0C6}" srcId="{BC1C2DB4-108A-41B8-B0B0-088DBF861516}" destId="{FCD305EA-C90E-4F37-B980-FF55A17CFD39}" srcOrd="3" destOrd="0" parTransId="{F015A5E0-A540-461F-9AC4-712A2A381C28}" sibTransId="{3693AA9F-044E-4D75-AFD3-87ABECED09DE}"/>
    <dgm:cxn modelId="{DE1A5896-34EC-4ADA-98A9-224EE221B890}" type="presOf" srcId="{0A89D7A7-415C-4370-81E2-E82E4B8774EB}" destId="{3E38CA4E-C30F-4B43-9793-6042F1203AED}" srcOrd="1" destOrd="0" presId="urn:microsoft.com/office/officeart/2016/7/layout/LinearBlockProcessNumbered"/>
    <dgm:cxn modelId="{06917598-40EB-4A45-B562-54F0EF2E3762}" type="presOf" srcId="{6191FD7B-9952-481E-B639-2F06F2D4C0A6}" destId="{5A8A962C-C73A-47CD-9024-7812705D7EB4}" srcOrd="1" destOrd="0" presId="urn:microsoft.com/office/officeart/2016/7/layout/LinearBlockProcessNumbered"/>
    <dgm:cxn modelId="{D18CAEB3-758E-4CEE-A3E8-E87F75DDA398}" type="presOf" srcId="{3693AA9F-044E-4D75-AFD3-87ABECED09DE}" destId="{593361E0-324E-49B5-8125-ADE05B57E27F}" srcOrd="0" destOrd="0" presId="urn:microsoft.com/office/officeart/2016/7/layout/LinearBlockProcessNumbered"/>
    <dgm:cxn modelId="{6DB166B7-8460-4BF6-BD67-1C7120F82668}" type="presOf" srcId="{D1D5CEB5-0FE5-4581-8707-56752FDFF0C6}" destId="{97BCEC03-26B7-49BB-A801-2F5F53012A7C}" srcOrd="1" destOrd="0" presId="urn:microsoft.com/office/officeart/2016/7/layout/LinearBlockProcessNumbered"/>
    <dgm:cxn modelId="{F749D9C6-4AB7-4B08-9C9F-A9169167DD9D}" type="presOf" srcId="{D1D5CEB5-0FE5-4581-8707-56752FDFF0C6}" destId="{967E918C-E5BD-4A8F-B76B-2F90FD4DE05E}" srcOrd="0" destOrd="0" presId="urn:microsoft.com/office/officeart/2016/7/layout/LinearBlockProcessNumbered"/>
    <dgm:cxn modelId="{16B567DE-52A5-405D-B04D-FB0C8A582F2F}" type="presOf" srcId="{95C29850-025B-4DFA-85BD-C609505DE02D}" destId="{07F56F9B-2788-4C7E-8FE1-C51AA5323AC2}" srcOrd="0" destOrd="0" presId="urn:microsoft.com/office/officeart/2016/7/layout/LinearBlockProcessNumbered"/>
    <dgm:cxn modelId="{23FA910C-60F5-4BD2-BADF-1A58B36E7472}" type="presParOf" srcId="{EA2F5A44-A936-49F5-864E-8237678EF0BF}" destId="{1A215436-7015-4668-A22E-5A7DB9663C16}" srcOrd="0" destOrd="0" presId="urn:microsoft.com/office/officeart/2016/7/layout/LinearBlockProcessNumbered"/>
    <dgm:cxn modelId="{1344DBD8-CBE9-4317-B529-D2F3257F6CDC}" type="presParOf" srcId="{1A215436-7015-4668-A22E-5A7DB9663C16}" destId="{016D8825-95EF-4890-8B95-524DBD8A0E2F}" srcOrd="0" destOrd="0" presId="urn:microsoft.com/office/officeart/2016/7/layout/LinearBlockProcessNumbered"/>
    <dgm:cxn modelId="{3F1597E0-BCCB-4BD0-BF61-3486045606DC}" type="presParOf" srcId="{1A215436-7015-4668-A22E-5A7DB9663C16}" destId="{07F56F9B-2788-4C7E-8FE1-C51AA5323AC2}" srcOrd="1" destOrd="0" presId="urn:microsoft.com/office/officeart/2016/7/layout/LinearBlockProcessNumbered"/>
    <dgm:cxn modelId="{1DEF8859-4B1C-4C91-8176-232F5682D6E6}" type="presParOf" srcId="{1A215436-7015-4668-A22E-5A7DB9663C16}" destId="{5A8A962C-C73A-47CD-9024-7812705D7EB4}" srcOrd="2" destOrd="0" presId="urn:microsoft.com/office/officeart/2016/7/layout/LinearBlockProcessNumbered"/>
    <dgm:cxn modelId="{38A09797-0281-49F5-8F19-F3712B36A15C}" type="presParOf" srcId="{EA2F5A44-A936-49F5-864E-8237678EF0BF}" destId="{96AB1D8C-E7AA-412A-9F01-2691FE9B8FA1}" srcOrd="1" destOrd="0" presId="urn:microsoft.com/office/officeart/2016/7/layout/LinearBlockProcessNumbered"/>
    <dgm:cxn modelId="{99814C75-C7BB-4DBD-BFB2-FD92A2ADF5C2}" type="presParOf" srcId="{EA2F5A44-A936-49F5-864E-8237678EF0BF}" destId="{86B19AFA-1293-4F28-BB72-6F30451E1CF2}" srcOrd="2" destOrd="0" presId="urn:microsoft.com/office/officeart/2016/7/layout/LinearBlockProcessNumbered"/>
    <dgm:cxn modelId="{DF576F14-433A-454C-B941-73605889F8D3}" type="presParOf" srcId="{86B19AFA-1293-4F28-BB72-6F30451E1CF2}" destId="{0C375180-1DBC-4AA4-AA63-7A6EDB5FC4EB}" srcOrd="0" destOrd="0" presId="urn:microsoft.com/office/officeart/2016/7/layout/LinearBlockProcessNumbered"/>
    <dgm:cxn modelId="{8FD8439B-9844-4A3A-9AD0-BFEB136D0DEA}" type="presParOf" srcId="{86B19AFA-1293-4F28-BB72-6F30451E1CF2}" destId="{ABE9D894-F788-4AAB-A153-0BA2A77D1B04}" srcOrd="1" destOrd="0" presId="urn:microsoft.com/office/officeart/2016/7/layout/LinearBlockProcessNumbered"/>
    <dgm:cxn modelId="{E8692781-7A26-494E-A336-984C76589395}" type="presParOf" srcId="{86B19AFA-1293-4F28-BB72-6F30451E1CF2}" destId="{3E38CA4E-C30F-4B43-9793-6042F1203AED}" srcOrd="2" destOrd="0" presId="urn:microsoft.com/office/officeart/2016/7/layout/LinearBlockProcessNumbered"/>
    <dgm:cxn modelId="{C4D03851-BF84-43B1-A92F-765773425805}" type="presParOf" srcId="{EA2F5A44-A936-49F5-864E-8237678EF0BF}" destId="{CA5DA300-7A6D-49E3-9CC2-B35ED2AB6C91}" srcOrd="3" destOrd="0" presId="urn:microsoft.com/office/officeart/2016/7/layout/LinearBlockProcessNumbered"/>
    <dgm:cxn modelId="{C575C700-7AAA-4F07-974C-9793F934FFA2}" type="presParOf" srcId="{EA2F5A44-A936-49F5-864E-8237678EF0BF}" destId="{A28043C2-D89D-4CF5-9C2A-884212FE0852}" srcOrd="4" destOrd="0" presId="urn:microsoft.com/office/officeart/2016/7/layout/LinearBlockProcessNumbered"/>
    <dgm:cxn modelId="{96AA0B10-161D-4A59-BB4E-77315EE439E6}" type="presParOf" srcId="{A28043C2-D89D-4CF5-9C2A-884212FE0852}" destId="{967E918C-E5BD-4A8F-B76B-2F90FD4DE05E}" srcOrd="0" destOrd="0" presId="urn:microsoft.com/office/officeart/2016/7/layout/LinearBlockProcessNumbered"/>
    <dgm:cxn modelId="{24CEBB98-BCBA-48B5-A25E-D17FE7549763}" type="presParOf" srcId="{A28043C2-D89D-4CF5-9C2A-884212FE0852}" destId="{927D4E86-3AA9-4A9C-BF90-EC34FD79DE5A}" srcOrd="1" destOrd="0" presId="urn:microsoft.com/office/officeart/2016/7/layout/LinearBlockProcessNumbered"/>
    <dgm:cxn modelId="{ACDE0014-58D1-4024-9E9F-7C15E7F6B613}" type="presParOf" srcId="{A28043C2-D89D-4CF5-9C2A-884212FE0852}" destId="{97BCEC03-26B7-49BB-A801-2F5F53012A7C}" srcOrd="2" destOrd="0" presId="urn:microsoft.com/office/officeart/2016/7/layout/LinearBlockProcessNumbered"/>
    <dgm:cxn modelId="{F7F0890F-D8C8-43F9-B32D-EFC9B2AA68F6}" type="presParOf" srcId="{EA2F5A44-A936-49F5-864E-8237678EF0BF}" destId="{EB66E6B1-136C-4DE4-B453-25D789516703}" srcOrd="5" destOrd="0" presId="urn:microsoft.com/office/officeart/2016/7/layout/LinearBlockProcessNumbered"/>
    <dgm:cxn modelId="{4C59D682-BD2E-4480-8B9D-DEA793DD1B84}" type="presParOf" srcId="{EA2F5A44-A936-49F5-864E-8237678EF0BF}" destId="{D5BBD8D1-F0ED-4193-9701-BB0F54B45512}" srcOrd="6" destOrd="0" presId="urn:microsoft.com/office/officeart/2016/7/layout/LinearBlockProcessNumbered"/>
    <dgm:cxn modelId="{0A7A64B5-AD70-4C73-9F14-AA979E5FEB1F}" type="presParOf" srcId="{D5BBD8D1-F0ED-4193-9701-BB0F54B45512}" destId="{A1E77FB2-1751-44A4-987E-F1F8DBDEA560}" srcOrd="0" destOrd="0" presId="urn:microsoft.com/office/officeart/2016/7/layout/LinearBlockProcessNumbered"/>
    <dgm:cxn modelId="{1F297D0A-6FA2-4AAE-9A77-3D8423E04FC0}" type="presParOf" srcId="{D5BBD8D1-F0ED-4193-9701-BB0F54B45512}" destId="{593361E0-324E-49B5-8125-ADE05B57E27F}" srcOrd="1" destOrd="0" presId="urn:microsoft.com/office/officeart/2016/7/layout/LinearBlockProcessNumbered"/>
    <dgm:cxn modelId="{2492B532-2A75-4858-AC88-27327F2D7F07}" type="presParOf" srcId="{D5BBD8D1-F0ED-4193-9701-BB0F54B45512}" destId="{DEED74C8-946E-473A-BCEF-AD4288B24076}"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F850881-7435-4871-B1B1-64EAF1AE3532}" type="doc">
      <dgm:prSet loTypeId="urn:microsoft.com/office/officeart/2005/8/layout/vList5" loCatId="list" qsTypeId="urn:microsoft.com/office/officeart/2005/8/quickstyle/simple1" qsCatId="simple" csTypeId="urn:microsoft.com/office/officeart/2005/8/colors/colorful4" csCatId="colorful" phldr="1"/>
      <dgm:spPr/>
      <dgm:t>
        <a:bodyPr/>
        <a:lstStyle/>
        <a:p>
          <a:endParaRPr lang="en-GB"/>
        </a:p>
      </dgm:t>
    </dgm:pt>
    <dgm:pt modelId="{FBD28F8F-FDFC-4E74-981F-298518196B32}">
      <dgm:prSet phldrT="[Text]" custT="1"/>
      <dgm:spPr/>
      <dgm:t>
        <a:bodyPr/>
        <a:lstStyle/>
        <a:p>
          <a:r>
            <a:rPr lang="en-GB" sz="4000" dirty="0"/>
            <a:t>Treatments</a:t>
          </a:r>
        </a:p>
      </dgm:t>
    </dgm:pt>
    <dgm:pt modelId="{58208450-1688-47C8-A8E6-EB64E39A1423}" type="parTrans" cxnId="{562DDEFE-2358-4455-B513-3080BD21873C}">
      <dgm:prSet/>
      <dgm:spPr/>
      <dgm:t>
        <a:bodyPr/>
        <a:lstStyle/>
        <a:p>
          <a:endParaRPr lang="en-GB"/>
        </a:p>
      </dgm:t>
    </dgm:pt>
    <dgm:pt modelId="{2253DF2E-97CD-472C-BDA8-85889F719260}" type="sibTrans" cxnId="{562DDEFE-2358-4455-B513-3080BD21873C}">
      <dgm:prSet/>
      <dgm:spPr/>
      <dgm:t>
        <a:bodyPr/>
        <a:lstStyle/>
        <a:p>
          <a:endParaRPr lang="en-GB"/>
        </a:p>
      </dgm:t>
    </dgm:pt>
    <dgm:pt modelId="{0AB873B4-C331-4830-AF9E-4BD32C9286BA}">
      <dgm:prSet phldrT="[Text]" custT="1"/>
      <dgm:spPr/>
      <dgm:t>
        <a:bodyPr/>
        <a:lstStyle/>
        <a:p>
          <a:pPr>
            <a:buFont typeface="Arial" panose="020B0604020202020204" pitchFamily="34" charset="0"/>
            <a:buChar char="•"/>
          </a:pPr>
          <a:r>
            <a:rPr lang="en-GB" sz="2000" dirty="0"/>
            <a:t>Medication Management</a:t>
          </a:r>
        </a:p>
      </dgm:t>
    </dgm:pt>
    <dgm:pt modelId="{111F300D-DF48-4D2F-9234-719815AF53B9}" type="parTrans" cxnId="{879717AE-DA39-4DAF-8619-3D68B287ACA5}">
      <dgm:prSet/>
      <dgm:spPr/>
      <dgm:t>
        <a:bodyPr/>
        <a:lstStyle/>
        <a:p>
          <a:endParaRPr lang="en-GB"/>
        </a:p>
      </dgm:t>
    </dgm:pt>
    <dgm:pt modelId="{CDE5F4D5-20D6-454C-9DBD-9034A0D31E22}" type="sibTrans" cxnId="{879717AE-DA39-4DAF-8619-3D68B287ACA5}">
      <dgm:prSet/>
      <dgm:spPr/>
      <dgm:t>
        <a:bodyPr/>
        <a:lstStyle/>
        <a:p>
          <a:endParaRPr lang="en-GB"/>
        </a:p>
      </dgm:t>
    </dgm:pt>
    <dgm:pt modelId="{72A2BCD1-7D71-4AE3-84F6-D91AB3EC67D2}">
      <dgm:prSet phldrT="[Text]" custT="1"/>
      <dgm:spPr/>
      <dgm:t>
        <a:bodyPr/>
        <a:lstStyle/>
        <a:p>
          <a:r>
            <a:rPr lang="en-GB" sz="3600" dirty="0"/>
            <a:t>Support and help</a:t>
          </a:r>
        </a:p>
      </dgm:t>
    </dgm:pt>
    <dgm:pt modelId="{26539FBA-7B97-41E9-B7DF-AE580855F0D7}" type="parTrans" cxnId="{FF384206-9430-44FD-9F74-BD96282005BD}">
      <dgm:prSet/>
      <dgm:spPr/>
      <dgm:t>
        <a:bodyPr/>
        <a:lstStyle/>
        <a:p>
          <a:endParaRPr lang="en-GB"/>
        </a:p>
      </dgm:t>
    </dgm:pt>
    <dgm:pt modelId="{00DF1FD7-66AE-4F8C-8378-982385AD5589}" type="sibTrans" cxnId="{FF384206-9430-44FD-9F74-BD96282005BD}">
      <dgm:prSet/>
      <dgm:spPr/>
      <dgm:t>
        <a:bodyPr/>
        <a:lstStyle/>
        <a:p>
          <a:endParaRPr lang="en-GB"/>
        </a:p>
      </dgm:t>
    </dgm:pt>
    <dgm:pt modelId="{6DFDB44A-1B74-413A-9462-7E92F7DC42BA}">
      <dgm:prSet phldrT="[Text]" custT="1"/>
      <dgm:spPr/>
      <dgm:t>
        <a:bodyPr/>
        <a:lstStyle/>
        <a:p>
          <a:pPr>
            <a:buFont typeface="Arial" panose="020B0604020202020204" pitchFamily="34" charset="0"/>
            <a:buChar char="•"/>
          </a:pPr>
          <a:r>
            <a:rPr lang="en-GB" sz="2000" dirty="0"/>
            <a:t>Reduce or stop alcohol and street drug use.</a:t>
          </a:r>
        </a:p>
      </dgm:t>
    </dgm:pt>
    <dgm:pt modelId="{DCB6E820-C457-4F1B-88F5-F83295751188}" type="parTrans" cxnId="{5210A57C-13D1-43DB-8417-E3E6D51D478D}">
      <dgm:prSet/>
      <dgm:spPr/>
      <dgm:t>
        <a:bodyPr/>
        <a:lstStyle/>
        <a:p>
          <a:endParaRPr lang="en-GB"/>
        </a:p>
      </dgm:t>
    </dgm:pt>
    <dgm:pt modelId="{A13FF544-793A-4F8C-A8A1-E411D0E2875C}" type="sibTrans" cxnId="{5210A57C-13D1-43DB-8417-E3E6D51D478D}">
      <dgm:prSet/>
      <dgm:spPr/>
      <dgm:t>
        <a:bodyPr/>
        <a:lstStyle/>
        <a:p>
          <a:endParaRPr lang="en-GB"/>
        </a:p>
      </dgm:t>
    </dgm:pt>
    <dgm:pt modelId="{DD76331C-DAC6-46D8-B5F1-B616B42ACA4B}">
      <dgm:prSet phldrT="[Text]" custT="1"/>
      <dgm:spPr/>
      <dgm:t>
        <a:bodyPr/>
        <a:lstStyle/>
        <a:p>
          <a:r>
            <a:rPr lang="en-GB" sz="3600" dirty="0"/>
            <a:t>Advice and guidance</a:t>
          </a:r>
        </a:p>
      </dgm:t>
    </dgm:pt>
    <dgm:pt modelId="{DDF2B4B7-E9BF-41B8-BD34-B9424BA8855E}" type="parTrans" cxnId="{C5A8FA4F-0D80-4779-B46D-FF5AF15BDA64}">
      <dgm:prSet/>
      <dgm:spPr/>
      <dgm:t>
        <a:bodyPr/>
        <a:lstStyle/>
        <a:p>
          <a:endParaRPr lang="en-GB"/>
        </a:p>
      </dgm:t>
    </dgm:pt>
    <dgm:pt modelId="{69B189FD-2E33-430E-8E02-D910ACAA5E21}" type="sibTrans" cxnId="{C5A8FA4F-0D80-4779-B46D-FF5AF15BDA64}">
      <dgm:prSet/>
      <dgm:spPr/>
      <dgm:t>
        <a:bodyPr/>
        <a:lstStyle/>
        <a:p>
          <a:endParaRPr lang="en-GB"/>
        </a:p>
      </dgm:t>
    </dgm:pt>
    <dgm:pt modelId="{008386B6-EC5F-4A62-9699-60D824F9AE1A}">
      <dgm:prSet phldrT="[Text]" custT="1"/>
      <dgm:spPr/>
      <dgm:t>
        <a:bodyPr/>
        <a:lstStyle/>
        <a:p>
          <a:pPr>
            <a:buFont typeface="Arial" panose="020B0604020202020204" pitchFamily="34" charset="0"/>
            <a:buChar char="•"/>
          </a:pPr>
          <a:r>
            <a:rPr lang="en-GB" sz="2000" dirty="0"/>
            <a:t>Healthy living: diet, exercise and stopping smoking).</a:t>
          </a:r>
        </a:p>
      </dgm:t>
    </dgm:pt>
    <dgm:pt modelId="{E88F7B1A-3028-4ABF-91B8-531244D230EE}" type="parTrans" cxnId="{0435BD6E-FA4D-4EFC-BC63-47C9172A8980}">
      <dgm:prSet/>
      <dgm:spPr/>
      <dgm:t>
        <a:bodyPr/>
        <a:lstStyle/>
        <a:p>
          <a:endParaRPr lang="en-GB"/>
        </a:p>
      </dgm:t>
    </dgm:pt>
    <dgm:pt modelId="{B951DC43-82DD-4B29-BBF5-3F3591190BB5}" type="sibTrans" cxnId="{0435BD6E-FA4D-4EFC-BC63-47C9172A8980}">
      <dgm:prSet/>
      <dgm:spPr/>
      <dgm:t>
        <a:bodyPr/>
        <a:lstStyle/>
        <a:p>
          <a:endParaRPr lang="en-GB"/>
        </a:p>
      </dgm:t>
    </dgm:pt>
    <dgm:pt modelId="{A1D2F4C5-97BD-4B5A-AA26-E571A5531192}">
      <dgm:prSet phldrT="[Text]" custT="1"/>
      <dgm:spPr/>
      <dgm:t>
        <a:bodyPr/>
        <a:lstStyle/>
        <a:p>
          <a:pPr>
            <a:buFont typeface="Arial" panose="020B0604020202020204" pitchFamily="34" charset="0"/>
            <a:buChar char="•"/>
          </a:pPr>
          <a:r>
            <a:rPr lang="en-GB" sz="2000" dirty="0"/>
            <a:t>Help with accommodation and social security benefits.</a:t>
          </a:r>
        </a:p>
      </dgm:t>
    </dgm:pt>
    <dgm:pt modelId="{547702B7-9E0E-4405-B34A-EBE198D19EB7}" type="parTrans" cxnId="{BED3A679-628E-4EF7-B53A-BCE1DAF142D3}">
      <dgm:prSet/>
      <dgm:spPr/>
      <dgm:t>
        <a:bodyPr/>
        <a:lstStyle/>
        <a:p>
          <a:endParaRPr lang="en-GB"/>
        </a:p>
      </dgm:t>
    </dgm:pt>
    <dgm:pt modelId="{BF7DF32A-7C0A-4B2D-8804-9CFEA5DCE47B}" type="sibTrans" cxnId="{BED3A679-628E-4EF7-B53A-BCE1DAF142D3}">
      <dgm:prSet/>
      <dgm:spPr/>
      <dgm:t>
        <a:bodyPr/>
        <a:lstStyle/>
        <a:p>
          <a:endParaRPr lang="en-GB"/>
        </a:p>
      </dgm:t>
    </dgm:pt>
    <dgm:pt modelId="{E777592A-5C21-4A55-B183-B6136B05C362}">
      <dgm:prSet custT="1"/>
      <dgm:spPr/>
      <dgm:t>
        <a:bodyPr/>
        <a:lstStyle/>
        <a:p>
          <a:r>
            <a:rPr lang="en-GB" sz="2000" dirty="0"/>
            <a:t>Talking therapies: CBT and specific work with families and carers).</a:t>
          </a:r>
        </a:p>
      </dgm:t>
    </dgm:pt>
    <dgm:pt modelId="{A0885236-B095-4B88-8E9C-399E283C4164}" type="parTrans" cxnId="{53725D27-A872-4EAF-851E-8D3C628B04CB}">
      <dgm:prSet/>
      <dgm:spPr/>
      <dgm:t>
        <a:bodyPr/>
        <a:lstStyle/>
        <a:p>
          <a:endParaRPr lang="en-GB"/>
        </a:p>
      </dgm:t>
    </dgm:pt>
    <dgm:pt modelId="{986B8D4C-90BB-4E74-91FB-29E589138719}" type="sibTrans" cxnId="{53725D27-A872-4EAF-851E-8D3C628B04CB}">
      <dgm:prSet/>
      <dgm:spPr/>
      <dgm:t>
        <a:bodyPr/>
        <a:lstStyle/>
        <a:p>
          <a:endParaRPr lang="en-GB"/>
        </a:p>
      </dgm:t>
    </dgm:pt>
    <dgm:pt modelId="{A9BF46DD-3C8A-4845-9A43-5C0D7E9B41C8}">
      <dgm:prSet custT="1"/>
      <dgm:spPr/>
      <dgm:t>
        <a:bodyPr/>
        <a:lstStyle/>
        <a:p>
          <a:r>
            <a:rPr lang="en-GB" sz="2000" dirty="0"/>
            <a:t>Manage everyday activities: personal hygiene, laundry and more complex living skills such as budgeting, shopping and cooking.</a:t>
          </a:r>
        </a:p>
      </dgm:t>
    </dgm:pt>
    <dgm:pt modelId="{CA2710A5-B073-4815-BFD9-ACD2035F5827}" type="parTrans" cxnId="{06CE9C21-8A77-4F8C-A64F-04AFE1DE8ADF}">
      <dgm:prSet/>
      <dgm:spPr/>
      <dgm:t>
        <a:bodyPr/>
        <a:lstStyle/>
        <a:p>
          <a:endParaRPr lang="en-GB"/>
        </a:p>
      </dgm:t>
    </dgm:pt>
    <dgm:pt modelId="{8287D6F7-1FCE-4031-9643-7CC240EDEBDD}" type="sibTrans" cxnId="{06CE9C21-8A77-4F8C-A64F-04AFE1DE8ADF}">
      <dgm:prSet/>
      <dgm:spPr/>
      <dgm:t>
        <a:bodyPr/>
        <a:lstStyle/>
        <a:p>
          <a:endParaRPr lang="en-GB"/>
        </a:p>
      </dgm:t>
    </dgm:pt>
    <dgm:pt modelId="{CF27C80E-C64E-4062-8B5E-9DBA70E54F0C}">
      <dgm:prSet phldrT="[Text]" custT="1"/>
      <dgm:spPr/>
      <dgm:t>
        <a:bodyPr/>
        <a:lstStyle/>
        <a:p>
          <a:pPr>
            <a:buFont typeface="Arial" panose="020B0604020202020204" pitchFamily="34" charset="0"/>
            <a:buChar char="•"/>
          </a:pPr>
          <a:r>
            <a:rPr lang="en-GB" sz="2000" dirty="0"/>
            <a:t>Legal advice</a:t>
          </a:r>
        </a:p>
      </dgm:t>
    </dgm:pt>
    <dgm:pt modelId="{8F1C3511-B488-40AF-8519-C48D4C5F9E43}" type="parTrans" cxnId="{DACECAAC-E8FD-4C4F-95C1-5DA7DCDCB67C}">
      <dgm:prSet/>
      <dgm:spPr/>
      <dgm:t>
        <a:bodyPr/>
        <a:lstStyle/>
        <a:p>
          <a:endParaRPr lang="en-GB"/>
        </a:p>
      </dgm:t>
    </dgm:pt>
    <dgm:pt modelId="{6B61D317-6869-4365-B395-90634B9F4980}" type="sibTrans" cxnId="{DACECAAC-E8FD-4C4F-95C1-5DA7DCDCB67C}">
      <dgm:prSet/>
      <dgm:spPr/>
      <dgm:t>
        <a:bodyPr/>
        <a:lstStyle/>
        <a:p>
          <a:endParaRPr lang="en-GB"/>
        </a:p>
      </dgm:t>
    </dgm:pt>
    <dgm:pt modelId="{D054EA01-1914-4B72-8AC4-7FFDB7FFE635}" type="pres">
      <dgm:prSet presAssocID="{5F850881-7435-4871-B1B1-64EAF1AE3532}" presName="Name0" presStyleCnt="0">
        <dgm:presLayoutVars>
          <dgm:dir/>
          <dgm:animLvl val="lvl"/>
          <dgm:resizeHandles val="exact"/>
        </dgm:presLayoutVars>
      </dgm:prSet>
      <dgm:spPr/>
    </dgm:pt>
    <dgm:pt modelId="{FE6AAE32-6C02-4588-9C24-610E1DFB230D}" type="pres">
      <dgm:prSet presAssocID="{FBD28F8F-FDFC-4E74-981F-298518196B32}" presName="linNode" presStyleCnt="0"/>
      <dgm:spPr/>
    </dgm:pt>
    <dgm:pt modelId="{F337CEB8-0929-488B-98AE-9A023A22BE32}" type="pres">
      <dgm:prSet presAssocID="{FBD28F8F-FDFC-4E74-981F-298518196B32}" presName="parentText" presStyleLbl="node1" presStyleIdx="0" presStyleCnt="3">
        <dgm:presLayoutVars>
          <dgm:chMax val="1"/>
          <dgm:bulletEnabled val="1"/>
        </dgm:presLayoutVars>
      </dgm:prSet>
      <dgm:spPr/>
    </dgm:pt>
    <dgm:pt modelId="{90CCD34D-441E-4A7E-8146-3D285A206A2A}" type="pres">
      <dgm:prSet presAssocID="{FBD28F8F-FDFC-4E74-981F-298518196B32}" presName="descendantText" presStyleLbl="alignAccFollowNode1" presStyleIdx="0" presStyleCnt="3">
        <dgm:presLayoutVars>
          <dgm:bulletEnabled val="1"/>
        </dgm:presLayoutVars>
      </dgm:prSet>
      <dgm:spPr/>
    </dgm:pt>
    <dgm:pt modelId="{74FEC3F8-DEC4-46EB-966D-B88A9B121ADE}" type="pres">
      <dgm:prSet presAssocID="{2253DF2E-97CD-472C-BDA8-85889F719260}" presName="sp" presStyleCnt="0"/>
      <dgm:spPr/>
    </dgm:pt>
    <dgm:pt modelId="{5A94FD4E-0DFB-450C-92F0-4DD05433DCC4}" type="pres">
      <dgm:prSet presAssocID="{72A2BCD1-7D71-4AE3-84F6-D91AB3EC67D2}" presName="linNode" presStyleCnt="0"/>
      <dgm:spPr/>
    </dgm:pt>
    <dgm:pt modelId="{AC62E06A-2FD9-4875-BB7A-F47BE45E89D7}" type="pres">
      <dgm:prSet presAssocID="{72A2BCD1-7D71-4AE3-84F6-D91AB3EC67D2}" presName="parentText" presStyleLbl="node1" presStyleIdx="1" presStyleCnt="3">
        <dgm:presLayoutVars>
          <dgm:chMax val="1"/>
          <dgm:bulletEnabled val="1"/>
        </dgm:presLayoutVars>
      </dgm:prSet>
      <dgm:spPr/>
    </dgm:pt>
    <dgm:pt modelId="{6FD5407A-105F-45AC-B6A5-10A2A4E6D008}" type="pres">
      <dgm:prSet presAssocID="{72A2BCD1-7D71-4AE3-84F6-D91AB3EC67D2}" presName="descendantText" presStyleLbl="alignAccFollowNode1" presStyleIdx="1" presStyleCnt="3">
        <dgm:presLayoutVars>
          <dgm:bulletEnabled val="1"/>
        </dgm:presLayoutVars>
      </dgm:prSet>
      <dgm:spPr/>
    </dgm:pt>
    <dgm:pt modelId="{1D2EF714-9404-4A08-A802-B2690C409CE0}" type="pres">
      <dgm:prSet presAssocID="{00DF1FD7-66AE-4F8C-8378-982385AD5589}" presName="sp" presStyleCnt="0"/>
      <dgm:spPr/>
    </dgm:pt>
    <dgm:pt modelId="{7E9C88DE-E2F2-429C-B401-527A509BA533}" type="pres">
      <dgm:prSet presAssocID="{DD76331C-DAC6-46D8-B5F1-B616B42ACA4B}" presName="linNode" presStyleCnt="0"/>
      <dgm:spPr/>
    </dgm:pt>
    <dgm:pt modelId="{939EE09D-A00B-4F2C-8812-87C2A42707C7}" type="pres">
      <dgm:prSet presAssocID="{DD76331C-DAC6-46D8-B5F1-B616B42ACA4B}" presName="parentText" presStyleLbl="node1" presStyleIdx="2" presStyleCnt="3">
        <dgm:presLayoutVars>
          <dgm:chMax val="1"/>
          <dgm:bulletEnabled val="1"/>
        </dgm:presLayoutVars>
      </dgm:prSet>
      <dgm:spPr/>
    </dgm:pt>
    <dgm:pt modelId="{EC61B4BA-44A1-479B-9919-4F8E29F22559}" type="pres">
      <dgm:prSet presAssocID="{DD76331C-DAC6-46D8-B5F1-B616B42ACA4B}" presName="descendantText" presStyleLbl="alignAccFollowNode1" presStyleIdx="2" presStyleCnt="3">
        <dgm:presLayoutVars>
          <dgm:bulletEnabled val="1"/>
        </dgm:presLayoutVars>
      </dgm:prSet>
      <dgm:spPr/>
    </dgm:pt>
  </dgm:ptLst>
  <dgm:cxnLst>
    <dgm:cxn modelId="{FF384206-9430-44FD-9F74-BD96282005BD}" srcId="{5F850881-7435-4871-B1B1-64EAF1AE3532}" destId="{72A2BCD1-7D71-4AE3-84F6-D91AB3EC67D2}" srcOrd="1" destOrd="0" parTransId="{26539FBA-7B97-41E9-B7DF-AE580855F0D7}" sibTransId="{00DF1FD7-66AE-4F8C-8378-982385AD5589}"/>
    <dgm:cxn modelId="{06CE9C21-8A77-4F8C-A64F-04AFE1DE8ADF}" srcId="{72A2BCD1-7D71-4AE3-84F6-D91AB3EC67D2}" destId="{A9BF46DD-3C8A-4845-9A43-5C0D7E9B41C8}" srcOrd="1" destOrd="0" parTransId="{CA2710A5-B073-4815-BFD9-ACD2035F5827}" sibTransId="{8287D6F7-1FCE-4031-9643-7CC240EDEBDD}"/>
    <dgm:cxn modelId="{53725D27-A872-4EAF-851E-8D3C628B04CB}" srcId="{FBD28F8F-FDFC-4E74-981F-298518196B32}" destId="{E777592A-5C21-4A55-B183-B6136B05C362}" srcOrd="1" destOrd="0" parTransId="{A0885236-B095-4B88-8E9C-399E283C4164}" sibTransId="{986B8D4C-90BB-4E74-91FB-29E589138719}"/>
    <dgm:cxn modelId="{0435BD6E-FA4D-4EFC-BC63-47C9172A8980}" srcId="{DD76331C-DAC6-46D8-B5F1-B616B42ACA4B}" destId="{008386B6-EC5F-4A62-9699-60D824F9AE1A}" srcOrd="0" destOrd="0" parTransId="{E88F7B1A-3028-4ABF-91B8-531244D230EE}" sibTransId="{B951DC43-82DD-4B29-BBF5-3F3591190BB5}"/>
    <dgm:cxn modelId="{C5A8FA4F-0D80-4779-B46D-FF5AF15BDA64}" srcId="{5F850881-7435-4871-B1B1-64EAF1AE3532}" destId="{DD76331C-DAC6-46D8-B5F1-B616B42ACA4B}" srcOrd="2" destOrd="0" parTransId="{DDF2B4B7-E9BF-41B8-BD34-B9424BA8855E}" sibTransId="{69B189FD-2E33-430E-8E02-D910ACAA5E21}"/>
    <dgm:cxn modelId="{10F6ED55-A6D8-4470-A1B7-521B3F08B65F}" type="presOf" srcId="{0AB873B4-C331-4830-AF9E-4BD32C9286BA}" destId="{90CCD34D-441E-4A7E-8146-3D285A206A2A}" srcOrd="0" destOrd="0" presId="urn:microsoft.com/office/officeart/2005/8/layout/vList5"/>
    <dgm:cxn modelId="{BED3A679-628E-4EF7-B53A-BCE1DAF142D3}" srcId="{DD76331C-DAC6-46D8-B5F1-B616B42ACA4B}" destId="{A1D2F4C5-97BD-4B5A-AA26-E571A5531192}" srcOrd="1" destOrd="0" parTransId="{547702B7-9E0E-4405-B34A-EBE198D19EB7}" sibTransId="{BF7DF32A-7C0A-4B2D-8804-9CFEA5DCE47B}"/>
    <dgm:cxn modelId="{5210A57C-13D1-43DB-8417-E3E6D51D478D}" srcId="{72A2BCD1-7D71-4AE3-84F6-D91AB3EC67D2}" destId="{6DFDB44A-1B74-413A-9462-7E92F7DC42BA}" srcOrd="0" destOrd="0" parTransId="{DCB6E820-C457-4F1B-88F5-F83295751188}" sibTransId="{A13FF544-793A-4F8C-A8A1-E411D0E2875C}"/>
    <dgm:cxn modelId="{A00F578B-CB1A-4ED2-A1F6-6FC845605731}" type="presOf" srcId="{A1D2F4C5-97BD-4B5A-AA26-E571A5531192}" destId="{EC61B4BA-44A1-479B-9919-4F8E29F22559}" srcOrd="0" destOrd="1" presId="urn:microsoft.com/office/officeart/2005/8/layout/vList5"/>
    <dgm:cxn modelId="{566AD290-A887-4F9F-926F-DC4350ACD11B}" type="presOf" srcId="{E777592A-5C21-4A55-B183-B6136B05C362}" destId="{90CCD34D-441E-4A7E-8146-3D285A206A2A}" srcOrd="0" destOrd="1" presId="urn:microsoft.com/office/officeart/2005/8/layout/vList5"/>
    <dgm:cxn modelId="{C84C139A-A2B6-4FC7-BCCC-EA0FC14A341C}" type="presOf" srcId="{72A2BCD1-7D71-4AE3-84F6-D91AB3EC67D2}" destId="{AC62E06A-2FD9-4875-BB7A-F47BE45E89D7}" srcOrd="0" destOrd="0" presId="urn:microsoft.com/office/officeart/2005/8/layout/vList5"/>
    <dgm:cxn modelId="{AA0FDDA3-2949-44C7-BF95-4B86DB54B442}" type="presOf" srcId="{CF27C80E-C64E-4062-8B5E-9DBA70E54F0C}" destId="{EC61B4BA-44A1-479B-9919-4F8E29F22559}" srcOrd="0" destOrd="2" presId="urn:microsoft.com/office/officeart/2005/8/layout/vList5"/>
    <dgm:cxn modelId="{13753FA6-C67F-415E-8CC4-0111E72DD0CC}" type="presOf" srcId="{A9BF46DD-3C8A-4845-9A43-5C0D7E9B41C8}" destId="{6FD5407A-105F-45AC-B6A5-10A2A4E6D008}" srcOrd="0" destOrd="1" presId="urn:microsoft.com/office/officeart/2005/8/layout/vList5"/>
    <dgm:cxn modelId="{DACECAAC-E8FD-4C4F-95C1-5DA7DCDCB67C}" srcId="{DD76331C-DAC6-46D8-B5F1-B616B42ACA4B}" destId="{CF27C80E-C64E-4062-8B5E-9DBA70E54F0C}" srcOrd="2" destOrd="0" parTransId="{8F1C3511-B488-40AF-8519-C48D4C5F9E43}" sibTransId="{6B61D317-6869-4365-B395-90634B9F4980}"/>
    <dgm:cxn modelId="{879717AE-DA39-4DAF-8619-3D68B287ACA5}" srcId="{FBD28F8F-FDFC-4E74-981F-298518196B32}" destId="{0AB873B4-C331-4830-AF9E-4BD32C9286BA}" srcOrd="0" destOrd="0" parTransId="{111F300D-DF48-4D2F-9234-719815AF53B9}" sibTransId="{CDE5F4D5-20D6-454C-9DBD-9034A0D31E22}"/>
    <dgm:cxn modelId="{18CDF1B8-4F40-4142-BF0B-D614B3EECEC9}" type="presOf" srcId="{5F850881-7435-4871-B1B1-64EAF1AE3532}" destId="{D054EA01-1914-4B72-8AC4-7FFDB7FFE635}" srcOrd="0" destOrd="0" presId="urn:microsoft.com/office/officeart/2005/8/layout/vList5"/>
    <dgm:cxn modelId="{9E67DBC0-6ADC-41A4-BB74-9C5EE1A196E4}" type="presOf" srcId="{008386B6-EC5F-4A62-9699-60D824F9AE1A}" destId="{EC61B4BA-44A1-479B-9919-4F8E29F22559}" srcOrd="0" destOrd="0" presId="urn:microsoft.com/office/officeart/2005/8/layout/vList5"/>
    <dgm:cxn modelId="{1723DBC6-FE07-4425-9B7E-D5D04AEFA765}" type="presOf" srcId="{6DFDB44A-1B74-413A-9462-7E92F7DC42BA}" destId="{6FD5407A-105F-45AC-B6A5-10A2A4E6D008}" srcOrd="0" destOrd="0" presId="urn:microsoft.com/office/officeart/2005/8/layout/vList5"/>
    <dgm:cxn modelId="{FCA35CE1-6CDD-45E8-A0F9-0C1E3939D632}" type="presOf" srcId="{DD76331C-DAC6-46D8-B5F1-B616B42ACA4B}" destId="{939EE09D-A00B-4F2C-8812-87C2A42707C7}" srcOrd="0" destOrd="0" presId="urn:microsoft.com/office/officeart/2005/8/layout/vList5"/>
    <dgm:cxn modelId="{7BAE8CF8-AE63-4E8C-BBC8-B4D48EAB839A}" type="presOf" srcId="{FBD28F8F-FDFC-4E74-981F-298518196B32}" destId="{F337CEB8-0929-488B-98AE-9A023A22BE32}" srcOrd="0" destOrd="0" presId="urn:microsoft.com/office/officeart/2005/8/layout/vList5"/>
    <dgm:cxn modelId="{562DDEFE-2358-4455-B513-3080BD21873C}" srcId="{5F850881-7435-4871-B1B1-64EAF1AE3532}" destId="{FBD28F8F-FDFC-4E74-981F-298518196B32}" srcOrd="0" destOrd="0" parTransId="{58208450-1688-47C8-A8E6-EB64E39A1423}" sibTransId="{2253DF2E-97CD-472C-BDA8-85889F719260}"/>
    <dgm:cxn modelId="{50782C48-ED7D-4699-8E4C-4AD7470B66DD}" type="presParOf" srcId="{D054EA01-1914-4B72-8AC4-7FFDB7FFE635}" destId="{FE6AAE32-6C02-4588-9C24-610E1DFB230D}" srcOrd="0" destOrd="0" presId="urn:microsoft.com/office/officeart/2005/8/layout/vList5"/>
    <dgm:cxn modelId="{29A5C309-F0C8-4C77-8D19-8E97B54A95DC}" type="presParOf" srcId="{FE6AAE32-6C02-4588-9C24-610E1DFB230D}" destId="{F337CEB8-0929-488B-98AE-9A023A22BE32}" srcOrd="0" destOrd="0" presId="urn:microsoft.com/office/officeart/2005/8/layout/vList5"/>
    <dgm:cxn modelId="{80D8917C-238D-49A0-B2D4-387895E10B09}" type="presParOf" srcId="{FE6AAE32-6C02-4588-9C24-610E1DFB230D}" destId="{90CCD34D-441E-4A7E-8146-3D285A206A2A}" srcOrd="1" destOrd="0" presId="urn:microsoft.com/office/officeart/2005/8/layout/vList5"/>
    <dgm:cxn modelId="{A20DD462-7F32-478B-BB59-CF2C073039E8}" type="presParOf" srcId="{D054EA01-1914-4B72-8AC4-7FFDB7FFE635}" destId="{74FEC3F8-DEC4-46EB-966D-B88A9B121ADE}" srcOrd="1" destOrd="0" presId="urn:microsoft.com/office/officeart/2005/8/layout/vList5"/>
    <dgm:cxn modelId="{15A0F57A-541E-4215-AA61-8746E27B8A6B}" type="presParOf" srcId="{D054EA01-1914-4B72-8AC4-7FFDB7FFE635}" destId="{5A94FD4E-0DFB-450C-92F0-4DD05433DCC4}" srcOrd="2" destOrd="0" presId="urn:microsoft.com/office/officeart/2005/8/layout/vList5"/>
    <dgm:cxn modelId="{DF423AE5-484D-4B07-8C98-AD90303747BF}" type="presParOf" srcId="{5A94FD4E-0DFB-450C-92F0-4DD05433DCC4}" destId="{AC62E06A-2FD9-4875-BB7A-F47BE45E89D7}" srcOrd="0" destOrd="0" presId="urn:microsoft.com/office/officeart/2005/8/layout/vList5"/>
    <dgm:cxn modelId="{186CA25D-4A46-45A3-8CE0-3D8AD3838C82}" type="presParOf" srcId="{5A94FD4E-0DFB-450C-92F0-4DD05433DCC4}" destId="{6FD5407A-105F-45AC-B6A5-10A2A4E6D008}" srcOrd="1" destOrd="0" presId="urn:microsoft.com/office/officeart/2005/8/layout/vList5"/>
    <dgm:cxn modelId="{9FFC48D2-EE1A-4D37-BBDB-A2472AD0B811}" type="presParOf" srcId="{D054EA01-1914-4B72-8AC4-7FFDB7FFE635}" destId="{1D2EF714-9404-4A08-A802-B2690C409CE0}" srcOrd="3" destOrd="0" presId="urn:microsoft.com/office/officeart/2005/8/layout/vList5"/>
    <dgm:cxn modelId="{CC62F0FD-6CE0-47F8-A2EB-D8395F136B3A}" type="presParOf" srcId="{D054EA01-1914-4B72-8AC4-7FFDB7FFE635}" destId="{7E9C88DE-E2F2-429C-B401-527A509BA533}" srcOrd="4" destOrd="0" presId="urn:microsoft.com/office/officeart/2005/8/layout/vList5"/>
    <dgm:cxn modelId="{9B64F190-1AAF-4096-8449-6E66A55F3E24}" type="presParOf" srcId="{7E9C88DE-E2F2-429C-B401-527A509BA533}" destId="{939EE09D-A00B-4F2C-8812-87C2A42707C7}" srcOrd="0" destOrd="0" presId="urn:microsoft.com/office/officeart/2005/8/layout/vList5"/>
    <dgm:cxn modelId="{2C666125-4651-4D87-A732-600CE69CF868}" type="presParOf" srcId="{7E9C88DE-E2F2-429C-B401-527A509BA533}" destId="{EC61B4BA-44A1-479B-9919-4F8E29F22559}"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A215CD9-01C9-4E2D-98D1-70ED9C88454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743FDE5-D5AB-40FD-9EEC-D240194E4B6B}">
      <dgm:prSet/>
      <dgm:spPr/>
      <dgm:t>
        <a:bodyPr/>
        <a:lstStyle/>
        <a:p>
          <a:r>
            <a:rPr lang="en-GB"/>
            <a:t>Advise on residential and community support services</a:t>
          </a:r>
          <a:endParaRPr lang="en-US"/>
        </a:p>
      </dgm:t>
    </dgm:pt>
    <dgm:pt modelId="{DB53462E-AE2E-4154-8DE6-5079A5C65384}" type="parTrans" cxnId="{34918301-1949-4791-BC6A-9181A5D1C5A7}">
      <dgm:prSet/>
      <dgm:spPr/>
      <dgm:t>
        <a:bodyPr/>
        <a:lstStyle/>
        <a:p>
          <a:endParaRPr lang="en-US"/>
        </a:p>
      </dgm:t>
    </dgm:pt>
    <dgm:pt modelId="{8C3B7B73-E5E0-4F3E-A80D-5E3F4DE16440}" type="sibTrans" cxnId="{34918301-1949-4791-BC6A-9181A5D1C5A7}">
      <dgm:prSet/>
      <dgm:spPr/>
      <dgm:t>
        <a:bodyPr/>
        <a:lstStyle/>
        <a:p>
          <a:endParaRPr lang="en-US"/>
        </a:p>
      </dgm:t>
    </dgm:pt>
    <dgm:pt modelId="{63333B9A-58C0-4A93-B53A-157A45CDBCE3}">
      <dgm:prSet/>
      <dgm:spPr/>
      <dgm:t>
        <a:bodyPr/>
        <a:lstStyle/>
        <a:p>
          <a:r>
            <a:rPr lang="en-GB"/>
            <a:t>Assist in joint working with voluntary sector agencies that provide supported housing and work opportunities for rehabilitation patients as they recover.</a:t>
          </a:r>
          <a:endParaRPr lang="en-US"/>
        </a:p>
      </dgm:t>
    </dgm:pt>
    <dgm:pt modelId="{00B776B7-6918-4B37-9271-C9FF41B2F8CF}" type="parTrans" cxnId="{29869D63-601B-462E-AB7C-B893CCA3F3AE}">
      <dgm:prSet/>
      <dgm:spPr/>
      <dgm:t>
        <a:bodyPr/>
        <a:lstStyle/>
        <a:p>
          <a:endParaRPr lang="en-US"/>
        </a:p>
      </dgm:t>
    </dgm:pt>
    <dgm:pt modelId="{E925C87A-A145-4FE2-BEFA-99C188BE9615}" type="sibTrans" cxnId="{29869D63-601B-462E-AB7C-B893CCA3F3AE}">
      <dgm:prSet/>
      <dgm:spPr/>
      <dgm:t>
        <a:bodyPr/>
        <a:lstStyle/>
        <a:p>
          <a:endParaRPr lang="en-US"/>
        </a:p>
      </dgm:t>
    </dgm:pt>
    <dgm:pt modelId="{DD4A9E90-1054-43C4-8615-C62B3C5288D9}">
      <dgm:prSet/>
      <dgm:spPr/>
      <dgm:t>
        <a:bodyPr/>
        <a:lstStyle/>
        <a:p>
          <a:r>
            <a:rPr lang="en-GB"/>
            <a:t>Advice to commissioners about what services should be developed, and how to run high-cost placements</a:t>
          </a:r>
          <a:endParaRPr lang="en-US"/>
        </a:p>
      </dgm:t>
    </dgm:pt>
    <dgm:pt modelId="{4418C38A-B094-4B4A-AFB6-3A3DFD1476AB}" type="parTrans" cxnId="{7A27EA2D-A21A-4D06-B9FA-E625CFFFA43D}">
      <dgm:prSet/>
      <dgm:spPr/>
      <dgm:t>
        <a:bodyPr/>
        <a:lstStyle/>
        <a:p>
          <a:endParaRPr lang="en-US"/>
        </a:p>
      </dgm:t>
    </dgm:pt>
    <dgm:pt modelId="{07542AFF-0DD4-41D3-94F2-93EEBEC719F0}" type="sibTrans" cxnId="{7A27EA2D-A21A-4D06-B9FA-E625CFFFA43D}">
      <dgm:prSet/>
      <dgm:spPr/>
      <dgm:t>
        <a:bodyPr/>
        <a:lstStyle/>
        <a:p>
          <a:endParaRPr lang="en-US"/>
        </a:p>
      </dgm:t>
    </dgm:pt>
    <dgm:pt modelId="{FF7536D1-ABE1-44C4-AAF5-109511676B80}" type="pres">
      <dgm:prSet presAssocID="{5A215CD9-01C9-4E2D-98D1-70ED9C88454B}" presName="linear" presStyleCnt="0">
        <dgm:presLayoutVars>
          <dgm:animLvl val="lvl"/>
          <dgm:resizeHandles val="exact"/>
        </dgm:presLayoutVars>
      </dgm:prSet>
      <dgm:spPr/>
    </dgm:pt>
    <dgm:pt modelId="{957C3A1D-7CD1-4958-A587-52A9A48AE68D}" type="pres">
      <dgm:prSet presAssocID="{1743FDE5-D5AB-40FD-9EEC-D240194E4B6B}" presName="parentText" presStyleLbl="node1" presStyleIdx="0" presStyleCnt="3">
        <dgm:presLayoutVars>
          <dgm:chMax val="0"/>
          <dgm:bulletEnabled val="1"/>
        </dgm:presLayoutVars>
      </dgm:prSet>
      <dgm:spPr/>
    </dgm:pt>
    <dgm:pt modelId="{3E630B3A-2549-4BE7-870B-593AD3705F93}" type="pres">
      <dgm:prSet presAssocID="{8C3B7B73-E5E0-4F3E-A80D-5E3F4DE16440}" presName="spacer" presStyleCnt="0"/>
      <dgm:spPr/>
    </dgm:pt>
    <dgm:pt modelId="{A1A49A8F-18E5-400F-906B-5ACC1C49EA08}" type="pres">
      <dgm:prSet presAssocID="{63333B9A-58C0-4A93-B53A-157A45CDBCE3}" presName="parentText" presStyleLbl="node1" presStyleIdx="1" presStyleCnt="3">
        <dgm:presLayoutVars>
          <dgm:chMax val="0"/>
          <dgm:bulletEnabled val="1"/>
        </dgm:presLayoutVars>
      </dgm:prSet>
      <dgm:spPr/>
    </dgm:pt>
    <dgm:pt modelId="{F3FCB7A7-0089-4D27-A689-31BFDDE6C970}" type="pres">
      <dgm:prSet presAssocID="{E925C87A-A145-4FE2-BEFA-99C188BE9615}" presName="spacer" presStyleCnt="0"/>
      <dgm:spPr/>
    </dgm:pt>
    <dgm:pt modelId="{F4668EBE-24FC-4FD6-A2A5-B3A28F9F9C04}" type="pres">
      <dgm:prSet presAssocID="{DD4A9E90-1054-43C4-8615-C62B3C5288D9}" presName="parentText" presStyleLbl="node1" presStyleIdx="2" presStyleCnt="3">
        <dgm:presLayoutVars>
          <dgm:chMax val="0"/>
          <dgm:bulletEnabled val="1"/>
        </dgm:presLayoutVars>
      </dgm:prSet>
      <dgm:spPr/>
    </dgm:pt>
  </dgm:ptLst>
  <dgm:cxnLst>
    <dgm:cxn modelId="{34918301-1949-4791-BC6A-9181A5D1C5A7}" srcId="{5A215CD9-01C9-4E2D-98D1-70ED9C88454B}" destId="{1743FDE5-D5AB-40FD-9EEC-D240194E4B6B}" srcOrd="0" destOrd="0" parTransId="{DB53462E-AE2E-4154-8DE6-5079A5C65384}" sibTransId="{8C3B7B73-E5E0-4F3E-A80D-5E3F4DE16440}"/>
    <dgm:cxn modelId="{6CBF0110-9054-4A8D-A425-77ADB87E2962}" type="presOf" srcId="{5A215CD9-01C9-4E2D-98D1-70ED9C88454B}" destId="{FF7536D1-ABE1-44C4-AAF5-109511676B80}" srcOrd="0" destOrd="0" presId="urn:microsoft.com/office/officeart/2005/8/layout/vList2"/>
    <dgm:cxn modelId="{7A27EA2D-A21A-4D06-B9FA-E625CFFFA43D}" srcId="{5A215CD9-01C9-4E2D-98D1-70ED9C88454B}" destId="{DD4A9E90-1054-43C4-8615-C62B3C5288D9}" srcOrd="2" destOrd="0" parTransId="{4418C38A-B094-4B4A-AFB6-3A3DFD1476AB}" sibTransId="{07542AFF-0DD4-41D3-94F2-93EEBEC719F0}"/>
    <dgm:cxn modelId="{3D30DF41-1DB2-44EB-914F-8BF7915FEE0E}" type="presOf" srcId="{63333B9A-58C0-4A93-B53A-157A45CDBCE3}" destId="{A1A49A8F-18E5-400F-906B-5ACC1C49EA08}" srcOrd="0" destOrd="0" presId="urn:microsoft.com/office/officeart/2005/8/layout/vList2"/>
    <dgm:cxn modelId="{29869D63-601B-462E-AB7C-B893CCA3F3AE}" srcId="{5A215CD9-01C9-4E2D-98D1-70ED9C88454B}" destId="{63333B9A-58C0-4A93-B53A-157A45CDBCE3}" srcOrd="1" destOrd="0" parTransId="{00B776B7-6918-4B37-9271-C9FF41B2F8CF}" sibTransId="{E925C87A-A145-4FE2-BEFA-99C188BE9615}"/>
    <dgm:cxn modelId="{01ACCC75-831D-4FAC-97E5-87F5F08265F9}" type="presOf" srcId="{DD4A9E90-1054-43C4-8615-C62B3C5288D9}" destId="{F4668EBE-24FC-4FD6-A2A5-B3A28F9F9C04}" srcOrd="0" destOrd="0" presId="urn:microsoft.com/office/officeart/2005/8/layout/vList2"/>
    <dgm:cxn modelId="{4B1459A5-809E-4221-9AB4-D10A2C1FBCF0}" type="presOf" srcId="{1743FDE5-D5AB-40FD-9EEC-D240194E4B6B}" destId="{957C3A1D-7CD1-4958-A587-52A9A48AE68D}" srcOrd="0" destOrd="0" presId="urn:microsoft.com/office/officeart/2005/8/layout/vList2"/>
    <dgm:cxn modelId="{8DC5ED42-3C38-4E63-B24F-690C375C5C91}" type="presParOf" srcId="{FF7536D1-ABE1-44C4-AAF5-109511676B80}" destId="{957C3A1D-7CD1-4958-A587-52A9A48AE68D}" srcOrd="0" destOrd="0" presId="urn:microsoft.com/office/officeart/2005/8/layout/vList2"/>
    <dgm:cxn modelId="{6BB65FB5-CF5C-4F8F-B95E-7F1D8CFC92BE}" type="presParOf" srcId="{FF7536D1-ABE1-44C4-AAF5-109511676B80}" destId="{3E630B3A-2549-4BE7-870B-593AD3705F93}" srcOrd="1" destOrd="0" presId="urn:microsoft.com/office/officeart/2005/8/layout/vList2"/>
    <dgm:cxn modelId="{27E76B65-AB41-4EC8-9F5C-19B8B023BAEC}" type="presParOf" srcId="{FF7536D1-ABE1-44C4-AAF5-109511676B80}" destId="{A1A49A8F-18E5-400F-906B-5ACC1C49EA08}" srcOrd="2" destOrd="0" presId="urn:microsoft.com/office/officeart/2005/8/layout/vList2"/>
    <dgm:cxn modelId="{1472F35F-5D0A-4834-843D-08C9C2C84A0C}" type="presParOf" srcId="{FF7536D1-ABE1-44C4-AAF5-109511676B80}" destId="{F3FCB7A7-0089-4D27-A689-31BFDDE6C970}" srcOrd="3" destOrd="0" presId="urn:microsoft.com/office/officeart/2005/8/layout/vList2"/>
    <dgm:cxn modelId="{46BCE139-37B5-4782-BD20-E33E02D7AC46}" type="presParOf" srcId="{FF7536D1-ABE1-44C4-AAF5-109511676B80}" destId="{F4668EBE-24FC-4FD6-A2A5-B3A28F9F9C0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065DB0A-9C85-49D7-8DDC-FF3673404CA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9B3C950-B5D6-4E63-BEE5-7F124382E00F}">
      <dgm:prSet/>
      <dgm:spPr/>
      <dgm:t>
        <a:bodyPr/>
        <a:lstStyle/>
        <a:p>
          <a:r>
            <a:rPr lang="en-GB"/>
            <a:t>Routine out-of-area placements despite their negative impacts on recovery and costing</a:t>
          </a:r>
          <a:endParaRPr lang="en-US"/>
        </a:p>
      </dgm:t>
    </dgm:pt>
    <dgm:pt modelId="{3E773845-0CE1-417B-A454-933A4881B5CE}" type="parTrans" cxnId="{AA2CF0F8-19A5-4640-8F5D-C68128A18B36}">
      <dgm:prSet/>
      <dgm:spPr/>
      <dgm:t>
        <a:bodyPr/>
        <a:lstStyle/>
        <a:p>
          <a:endParaRPr lang="en-US"/>
        </a:p>
      </dgm:t>
    </dgm:pt>
    <dgm:pt modelId="{2DC50695-07E7-4049-B483-A1A8728E74B6}" type="sibTrans" cxnId="{AA2CF0F8-19A5-4640-8F5D-C68128A18B36}">
      <dgm:prSet/>
      <dgm:spPr/>
      <dgm:t>
        <a:bodyPr/>
        <a:lstStyle/>
        <a:p>
          <a:endParaRPr lang="en-US"/>
        </a:p>
      </dgm:t>
    </dgm:pt>
    <dgm:pt modelId="{CD93488B-6498-4538-BD4D-5232803485DB}">
      <dgm:prSet/>
      <dgm:spPr/>
      <dgm:t>
        <a:bodyPr/>
        <a:lstStyle/>
        <a:p>
          <a:r>
            <a:rPr lang="en-GB"/>
            <a:t>Gaps in provision that can affect care and outcomes</a:t>
          </a:r>
          <a:endParaRPr lang="en-US"/>
        </a:p>
      </dgm:t>
    </dgm:pt>
    <dgm:pt modelId="{9E903142-CABC-42C7-91E8-2A37A1045471}" type="parTrans" cxnId="{4901EBD1-AC23-4510-94D4-F323A51AF539}">
      <dgm:prSet/>
      <dgm:spPr/>
      <dgm:t>
        <a:bodyPr/>
        <a:lstStyle/>
        <a:p>
          <a:endParaRPr lang="en-US"/>
        </a:p>
      </dgm:t>
    </dgm:pt>
    <dgm:pt modelId="{01C086C6-31CC-4942-87CD-87CB597F3924}" type="sibTrans" cxnId="{4901EBD1-AC23-4510-94D4-F323A51AF539}">
      <dgm:prSet/>
      <dgm:spPr/>
      <dgm:t>
        <a:bodyPr/>
        <a:lstStyle/>
        <a:p>
          <a:endParaRPr lang="en-US"/>
        </a:p>
      </dgm:t>
    </dgm:pt>
    <dgm:pt modelId="{062BA12A-7C68-4118-81D0-4D0A0A6CC514}">
      <dgm:prSet/>
      <dgm:spPr/>
      <dgm:t>
        <a:bodyPr/>
        <a:lstStyle/>
        <a:p>
          <a:r>
            <a:rPr lang="en-GB"/>
            <a:t>Ensuring the mental health rehabilitation system is fit for purpose requires greater national and local focus</a:t>
          </a:r>
          <a:endParaRPr lang="en-US"/>
        </a:p>
      </dgm:t>
    </dgm:pt>
    <dgm:pt modelId="{ABE8FE96-A374-491D-85AF-100A8A158F7F}" type="parTrans" cxnId="{AF153FFA-C233-46CC-9733-EE7718D3549D}">
      <dgm:prSet/>
      <dgm:spPr/>
      <dgm:t>
        <a:bodyPr/>
        <a:lstStyle/>
        <a:p>
          <a:endParaRPr lang="en-US"/>
        </a:p>
      </dgm:t>
    </dgm:pt>
    <dgm:pt modelId="{E56D559F-50A1-4126-A199-31F0A1BC1FE9}" type="sibTrans" cxnId="{AF153FFA-C233-46CC-9733-EE7718D3549D}">
      <dgm:prSet/>
      <dgm:spPr/>
      <dgm:t>
        <a:bodyPr/>
        <a:lstStyle/>
        <a:p>
          <a:endParaRPr lang="en-US"/>
        </a:p>
      </dgm:t>
    </dgm:pt>
    <dgm:pt modelId="{BA7258C8-7009-49DA-8895-66D77A8DA777}" type="pres">
      <dgm:prSet presAssocID="{C065DB0A-9C85-49D7-8DDC-FF3673404CA1}" presName="root" presStyleCnt="0">
        <dgm:presLayoutVars>
          <dgm:dir/>
          <dgm:resizeHandles val="exact"/>
        </dgm:presLayoutVars>
      </dgm:prSet>
      <dgm:spPr/>
    </dgm:pt>
    <dgm:pt modelId="{2E9E88DC-FB93-4D11-9165-E7C44CC713E7}" type="pres">
      <dgm:prSet presAssocID="{B9B3C950-B5D6-4E63-BEE5-7F124382E00F}" presName="compNode" presStyleCnt="0"/>
      <dgm:spPr/>
    </dgm:pt>
    <dgm:pt modelId="{457860D0-9BD6-4B98-957B-FE8C3F758435}" type="pres">
      <dgm:prSet presAssocID="{B9B3C950-B5D6-4E63-BEE5-7F124382E00F}" presName="bgRect" presStyleLbl="bgShp" presStyleIdx="0" presStyleCnt="3"/>
      <dgm:spPr/>
    </dgm:pt>
    <dgm:pt modelId="{7115B936-20BF-4DDD-A72B-7D798EB053C8}" type="pres">
      <dgm:prSet presAssocID="{B9B3C950-B5D6-4E63-BEE5-7F124382E00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dicine"/>
        </a:ext>
      </dgm:extLst>
    </dgm:pt>
    <dgm:pt modelId="{B10DBC83-242C-48C4-8298-2020DB739FC8}" type="pres">
      <dgm:prSet presAssocID="{B9B3C950-B5D6-4E63-BEE5-7F124382E00F}" presName="spaceRect" presStyleCnt="0"/>
      <dgm:spPr/>
    </dgm:pt>
    <dgm:pt modelId="{8934201D-8F5C-4F42-945A-A7211DE95476}" type="pres">
      <dgm:prSet presAssocID="{B9B3C950-B5D6-4E63-BEE5-7F124382E00F}" presName="parTx" presStyleLbl="revTx" presStyleIdx="0" presStyleCnt="3">
        <dgm:presLayoutVars>
          <dgm:chMax val="0"/>
          <dgm:chPref val="0"/>
        </dgm:presLayoutVars>
      </dgm:prSet>
      <dgm:spPr/>
    </dgm:pt>
    <dgm:pt modelId="{AC1D1392-714D-425D-9F5A-170DF3F37F02}" type="pres">
      <dgm:prSet presAssocID="{2DC50695-07E7-4049-B483-A1A8728E74B6}" presName="sibTrans" presStyleCnt="0"/>
      <dgm:spPr/>
    </dgm:pt>
    <dgm:pt modelId="{C7E174E0-15C1-4D80-BEAD-24C174DDFB57}" type="pres">
      <dgm:prSet presAssocID="{CD93488B-6498-4538-BD4D-5232803485DB}" presName="compNode" presStyleCnt="0"/>
      <dgm:spPr/>
    </dgm:pt>
    <dgm:pt modelId="{3EBD6F0E-C82B-4B37-835B-8E823B0E2332}" type="pres">
      <dgm:prSet presAssocID="{CD93488B-6498-4538-BD4D-5232803485DB}" presName="bgRect" presStyleLbl="bgShp" presStyleIdx="1" presStyleCnt="3"/>
      <dgm:spPr/>
    </dgm:pt>
    <dgm:pt modelId="{B9A04F41-5EEF-4AA8-BD67-19675F2EE368}" type="pres">
      <dgm:prSet presAssocID="{CD93488B-6498-4538-BD4D-5232803485D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A5580BC6-D63A-4AD6-869E-9182A6EA3013}" type="pres">
      <dgm:prSet presAssocID="{CD93488B-6498-4538-BD4D-5232803485DB}" presName="spaceRect" presStyleCnt="0"/>
      <dgm:spPr/>
    </dgm:pt>
    <dgm:pt modelId="{398D5DD7-9802-44CF-B81C-29A60DDF995E}" type="pres">
      <dgm:prSet presAssocID="{CD93488B-6498-4538-BD4D-5232803485DB}" presName="parTx" presStyleLbl="revTx" presStyleIdx="1" presStyleCnt="3">
        <dgm:presLayoutVars>
          <dgm:chMax val="0"/>
          <dgm:chPref val="0"/>
        </dgm:presLayoutVars>
      </dgm:prSet>
      <dgm:spPr/>
    </dgm:pt>
    <dgm:pt modelId="{4A3FD784-6392-4B79-B35F-41AA7FA5BB38}" type="pres">
      <dgm:prSet presAssocID="{01C086C6-31CC-4942-87CD-87CB597F3924}" presName="sibTrans" presStyleCnt="0"/>
      <dgm:spPr/>
    </dgm:pt>
    <dgm:pt modelId="{1D725925-FF78-4933-A445-A96DEA7D654D}" type="pres">
      <dgm:prSet presAssocID="{062BA12A-7C68-4118-81D0-4D0A0A6CC514}" presName="compNode" presStyleCnt="0"/>
      <dgm:spPr/>
    </dgm:pt>
    <dgm:pt modelId="{0021E4F9-66A2-4057-84D8-CC44EF31B129}" type="pres">
      <dgm:prSet presAssocID="{062BA12A-7C68-4118-81D0-4D0A0A6CC514}" presName="bgRect" presStyleLbl="bgShp" presStyleIdx="2" presStyleCnt="3"/>
      <dgm:spPr/>
    </dgm:pt>
    <dgm:pt modelId="{55D15B36-28BF-49B4-AAF6-1C1721F66608}" type="pres">
      <dgm:prSet presAssocID="{062BA12A-7C68-4118-81D0-4D0A0A6CC51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B3A64DF5-CB45-41FC-B5EC-0C1E3F162094}" type="pres">
      <dgm:prSet presAssocID="{062BA12A-7C68-4118-81D0-4D0A0A6CC514}" presName="spaceRect" presStyleCnt="0"/>
      <dgm:spPr/>
    </dgm:pt>
    <dgm:pt modelId="{A8351A1B-764B-40B5-BD91-5ABAD1D8053E}" type="pres">
      <dgm:prSet presAssocID="{062BA12A-7C68-4118-81D0-4D0A0A6CC514}" presName="parTx" presStyleLbl="revTx" presStyleIdx="2" presStyleCnt="3">
        <dgm:presLayoutVars>
          <dgm:chMax val="0"/>
          <dgm:chPref val="0"/>
        </dgm:presLayoutVars>
      </dgm:prSet>
      <dgm:spPr/>
    </dgm:pt>
  </dgm:ptLst>
  <dgm:cxnLst>
    <dgm:cxn modelId="{DD44F27B-7B39-4CF9-9126-FE0E4A20A145}" type="presOf" srcId="{062BA12A-7C68-4118-81D0-4D0A0A6CC514}" destId="{A8351A1B-764B-40B5-BD91-5ABAD1D8053E}" srcOrd="0" destOrd="0" presId="urn:microsoft.com/office/officeart/2018/2/layout/IconVerticalSolidList"/>
    <dgm:cxn modelId="{C160D67E-04EA-4CF9-9A2B-83024CDA76EB}" type="presOf" srcId="{CD93488B-6498-4538-BD4D-5232803485DB}" destId="{398D5DD7-9802-44CF-B81C-29A60DDF995E}" srcOrd="0" destOrd="0" presId="urn:microsoft.com/office/officeart/2018/2/layout/IconVerticalSolidList"/>
    <dgm:cxn modelId="{38FB48CF-6E7F-4111-AF00-EAE371D0A09B}" type="presOf" srcId="{B9B3C950-B5D6-4E63-BEE5-7F124382E00F}" destId="{8934201D-8F5C-4F42-945A-A7211DE95476}" srcOrd="0" destOrd="0" presId="urn:microsoft.com/office/officeart/2018/2/layout/IconVerticalSolidList"/>
    <dgm:cxn modelId="{4901EBD1-AC23-4510-94D4-F323A51AF539}" srcId="{C065DB0A-9C85-49D7-8DDC-FF3673404CA1}" destId="{CD93488B-6498-4538-BD4D-5232803485DB}" srcOrd="1" destOrd="0" parTransId="{9E903142-CABC-42C7-91E8-2A37A1045471}" sibTransId="{01C086C6-31CC-4942-87CD-87CB597F3924}"/>
    <dgm:cxn modelId="{7006C6EF-6274-40CD-8F88-16F1B6029922}" type="presOf" srcId="{C065DB0A-9C85-49D7-8DDC-FF3673404CA1}" destId="{BA7258C8-7009-49DA-8895-66D77A8DA777}" srcOrd="0" destOrd="0" presId="urn:microsoft.com/office/officeart/2018/2/layout/IconVerticalSolidList"/>
    <dgm:cxn modelId="{AA2CF0F8-19A5-4640-8F5D-C68128A18B36}" srcId="{C065DB0A-9C85-49D7-8DDC-FF3673404CA1}" destId="{B9B3C950-B5D6-4E63-BEE5-7F124382E00F}" srcOrd="0" destOrd="0" parTransId="{3E773845-0CE1-417B-A454-933A4881B5CE}" sibTransId="{2DC50695-07E7-4049-B483-A1A8728E74B6}"/>
    <dgm:cxn modelId="{AF153FFA-C233-46CC-9733-EE7718D3549D}" srcId="{C065DB0A-9C85-49D7-8DDC-FF3673404CA1}" destId="{062BA12A-7C68-4118-81D0-4D0A0A6CC514}" srcOrd="2" destOrd="0" parTransId="{ABE8FE96-A374-491D-85AF-100A8A158F7F}" sibTransId="{E56D559F-50A1-4126-A199-31F0A1BC1FE9}"/>
    <dgm:cxn modelId="{8AF2A8CF-A3AC-4703-B0E5-EFACEDA9E13B}" type="presParOf" srcId="{BA7258C8-7009-49DA-8895-66D77A8DA777}" destId="{2E9E88DC-FB93-4D11-9165-E7C44CC713E7}" srcOrd="0" destOrd="0" presId="urn:microsoft.com/office/officeart/2018/2/layout/IconVerticalSolidList"/>
    <dgm:cxn modelId="{4696D15F-7172-4348-862C-FCD8E613C19B}" type="presParOf" srcId="{2E9E88DC-FB93-4D11-9165-E7C44CC713E7}" destId="{457860D0-9BD6-4B98-957B-FE8C3F758435}" srcOrd="0" destOrd="0" presId="urn:microsoft.com/office/officeart/2018/2/layout/IconVerticalSolidList"/>
    <dgm:cxn modelId="{75C6E39A-FC5E-444F-9DF2-FA64FC92DE20}" type="presParOf" srcId="{2E9E88DC-FB93-4D11-9165-E7C44CC713E7}" destId="{7115B936-20BF-4DDD-A72B-7D798EB053C8}" srcOrd="1" destOrd="0" presId="urn:microsoft.com/office/officeart/2018/2/layout/IconVerticalSolidList"/>
    <dgm:cxn modelId="{CDAF688A-EE36-4326-B058-E6EC37D54DC0}" type="presParOf" srcId="{2E9E88DC-FB93-4D11-9165-E7C44CC713E7}" destId="{B10DBC83-242C-48C4-8298-2020DB739FC8}" srcOrd="2" destOrd="0" presId="urn:microsoft.com/office/officeart/2018/2/layout/IconVerticalSolidList"/>
    <dgm:cxn modelId="{0498F6CA-164B-4C6E-A486-82DACF9D341A}" type="presParOf" srcId="{2E9E88DC-FB93-4D11-9165-E7C44CC713E7}" destId="{8934201D-8F5C-4F42-945A-A7211DE95476}" srcOrd="3" destOrd="0" presId="urn:microsoft.com/office/officeart/2018/2/layout/IconVerticalSolidList"/>
    <dgm:cxn modelId="{1AFA6B7E-457D-4F43-AB27-80C6EA2FE35B}" type="presParOf" srcId="{BA7258C8-7009-49DA-8895-66D77A8DA777}" destId="{AC1D1392-714D-425D-9F5A-170DF3F37F02}" srcOrd="1" destOrd="0" presId="urn:microsoft.com/office/officeart/2018/2/layout/IconVerticalSolidList"/>
    <dgm:cxn modelId="{1ECD8FC5-6F13-49B3-92D5-F5D5A2CAA409}" type="presParOf" srcId="{BA7258C8-7009-49DA-8895-66D77A8DA777}" destId="{C7E174E0-15C1-4D80-BEAD-24C174DDFB57}" srcOrd="2" destOrd="0" presId="urn:microsoft.com/office/officeart/2018/2/layout/IconVerticalSolidList"/>
    <dgm:cxn modelId="{96BE4287-EC0C-48FA-B8DD-94A37B4772B5}" type="presParOf" srcId="{C7E174E0-15C1-4D80-BEAD-24C174DDFB57}" destId="{3EBD6F0E-C82B-4B37-835B-8E823B0E2332}" srcOrd="0" destOrd="0" presId="urn:microsoft.com/office/officeart/2018/2/layout/IconVerticalSolidList"/>
    <dgm:cxn modelId="{5D1AFBA6-82F2-4638-A45B-83D4E82AA1DF}" type="presParOf" srcId="{C7E174E0-15C1-4D80-BEAD-24C174DDFB57}" destId="{B9A04F41-5EEF-4AA8-BD67-19675F2EE368}" srcOrd="1" destOrd="0" presId="urn:microsoft.com/office/officeart/2018/2/layout/IconVerticalSolidList"/>
    <dgm:cxn modelId="{09B34E1A-0FE2-4A09-B3C0-56687EDF7E18}" type="presParOf" srcId="{C7E174E0-15C1-4D80-BEAD-24C174DDFB57}" destId="{A5580BC6-D63A-4AD6-869E-9182A6EA3013}" srcOrd="2" destOrd="0" presId="urn:microsoft.com/office/officeart/2018/2/layout/IconVerticalSolidList"/>
    <dgm:cxn modelId="{D1D05282-4B29-42DF-9AF5-611A00F2B0B1}" type="presParOf" srcId="{C7E174E0-15C1-4D80-BEAD-24C174DDFB57}" destId="{398D5DD7-9802-44CF-B81C-29A60DDF995E}" srcOrd="3" destOrd="0" presId="urn:microsoft.com/office/officeart/2018/2/layout/IconVerticalSolidList"/>
    <dgm:cxn modelId="{C8BF8105-E64E-4BF0-AD02-BD37710062B4}" type="presParOf" srcId="{BA7258C8-7009-49DA-8895-66D77A8DA777}" destId="{4A3FD784-6392-4B79-B35F-41AA7FA5BB38}" srcOrd="3" destOrd="0" presId="urn:microsoft.com/office/officeart/2018/2/layout/IconVerticalSolidList"/>
    <dgm:cxn modelId="{766DD0C8-50FF-4BD4-93C3-AF26D3D007BF}" type="presParOf" srcId="{BA7258C8-7009-49DA-8895-66D77A8DA777}" destId="{1D725925-FF78-4933-A445-A96DEA7D654D}" srcOrd="4" destOrd="0" presId="urn:microsoft.com/office/officeart/2018/2/layout/IconVerticalSolidList"/>
    <dgm:cxn modelId="{643A0719-7037-4237-8F72-AB8A95C181E5}" type="presParOf" srcId="{1D725925-FF78-4933-A445-A96DEA7D654D}" destId="{0021E4F9-66A2-4057-84D8-CC44EF31B129}" srcOrd="0" destOrd="0" presId="urn:microsoft.com/office/officeart/2018/2/layout/IconVerticalSolidList"/>
    <dgm:cxn modelId="{C7ABB99A-EAD2-4B3B-B8F2-13E398397079}" type="presParOf" srcId="{1D725925-FF78-4933-A445-A96DEA7D654D}" destId="{55D15B36-28BF-49B4-AAF6-1C1721F66608}" srcOrd="1" destOrd="0" presId="urn:microsoft.com/office/officeart/2018/2/layout/IconVerticalSolidList"/>
    <dgm:cxn modelId="{47244CFD-58FE-4139-9D04-FF90A20490A8}" type="presParOf" srcId="{1D725925-FF78-4933-A445-A96DEA7D654D}" destId="{B3A64DF5-CB45-41FC-B5EC-0C1E3F162094}" srcOrd="2" destOrd="0" presId="urn:microsoft.com/office/officeart/2018/2/layout/IconVerticalSolidList"/>
    <dgm:cxn modelId="{9A781379-CACF-442A-994A-6418871B132F}" type="presParOf" srcId="{1D725925-FF78-4933-A445-A96DEA7D654D}" destId="{A8351A1B-764B-40B5-BD91-5ABAD1D8053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F3078DB-6EB7-4A02-A7C4-AB1A969ACA90}" type="doc">
      <dgm:prSet loTypeId="urn:microsoft.com/office/officeart/2011/layout/CircleProcess" loCatId="process" qsTypeId="urn:microsoft.com/office/officeart/2005/8/quickstyle/simple1" qsCatId="simple" csTypeId="urn:microsoft.com/office/officeart/2005/8/colors/colorful1" csCatId="colorful" phldr="1"/>
      <dgm:spPr/>
      <dgm:t>
        <a:bodyPr/>
        <a:lstStyle/>
        <a:p>
          <a:endParaRPr lang="en-GB"/>
        </a:p>
      </dgm:t>
    </dgm:pt>
    <dgm:pt modelId="{C6F0BCCD-6A57-4434-BB50-2D4CC3751DF5}">
      <dgm:prSet phldrT="[Text]" custT="1"/>
      <dgm:spPr/>
      <dgm:t>
        <a:bodyPr/>
        <a:lstStyle/>
        <a:p>
          <a:r>
            <a:rPr lang="en-GB" sz="2000" dirty="0"/>
            <a:t>End inappropriate out-of-area placements </a:t>
          </a:r>
        </a:p>
      </dgm:t>
    </dgm:pt>
    <dgm:pt modelId="{34B88853-58C9-4161-B8C5-DC171B45D813}" type="parTrans" cxnId="{C6569C61-A84B-49F1-8566-79F014DAABBC}">
      <dgm:prSet/>
      <dgm:spPr/>
      <dgm:t>
        <a:bodyPr/>
        <a:lstStyle/>
        <a:p>
          <a:endParaRPr lang="en-GB"/>
        </a:p>
      </dgm:t>
    </dgm:pt>
    <dgm:pt modelId="{35743EC7-1DD3-4729-88BE-5A511482E7CC}" type="sibTrans" cxnId="{C6569C61-A84B-49F1-8566-79F014DAABBC}">
      <dgm:prSet/>
      <dgm:spPr/>
      <dgm:t>
        <a:bodyPr/>
        <a:lstStyle/>
        <a:p>
          <a:endParaRPr lang="en-GB"/>
        </a:p>
      </dgm:t>
    </dgm:pt>
    <dgm:pt modelId="{899783C4-7113-4F56-A309-728EFB54C720}">
      <dgm:prSet phldrT="[Text]" custT="1"/>
      <dgm:spPr/>
      <dgm:t>
        <a:bodyPr/>
        <a:lstStyle/>
        <a:p>
          <a:r>
            <a:rPr lang="en-GB" sz="2000" dirty="0"/>
            <a:t>Person cared for in community by local experts </a:t>
          </a:r>
        </a:p>
      </dgm:t>
    </dgm:pt>
    <dgm:pt modelId="{2B09077A-487F-4F8E-BB95-0236F34DBDE8}" type="parTrans" cxnId="{36AD3546-372A-4741-9A3A-6C6D2E9C9D89}">
      <dgm:prSet/>
      <dgm:spPr/>
      <dgm:t>
        <a:bodyPr/>
        <a:lstStyle/>
        <a:p>
          <a:endParaRPr lang="en-GB"/>
        </a:p>
      </dgm:t>
    </dgm:pt>
    <dgm:pt modelId="{A53BA301-9C51-4CE9-A87D-3E53972C1E29}" type="sibTrans" cxnId="{36AD3546-372A-4741-9A3A-6C6D2E9C9D89}">
      <dgm:prSet/>
      <dgm:spPr/>
      <dgm:t>
        <a:bodyPr/>
        <a:lstStyle/>
        <a:p>
          <a:endParaRPr lang="en-GB"/>
        </a:p>
      </dgm:t>
    </dgm:pt>
    <dgm:pt modelId="{B1F1C6D2-2166-4F10-9DAF-DE87B89D226A}">
      <dgm:prSet phldrT="[Text]" custT="1"/>
      <dgm:spPr/>
      <dgm:t>
        <a:bodyPr/>
        <a:lstStyle/>
        <a:p>
          <a:r>
            <a:rPr lang="en-GB" sz="2000" dirty="0"/>
            <a:t>Health, housing and social care must work together locally and nationally </a:t>
          </a:r>
        </a:p>
      </dgm:t>
    </dgm:pt>
    <dgm:pt modelId="{474EB696-5925-4E9E-984B-1CCEF6FD2CC4}" type="parTrans" cxnId="{F58C7F54-748E-4863-ACDC-E3B324628A2E}">
      <dgm:prSet/>
      <dgm:spPr/>
      <dgm:t>
        <a:bodyPr/>
        <a:lstStyle/>
        <a:p>
          <a:endParaRPr lang="en-GB"/>
        </a:p>
      </dgm:t>
    </dgm:pt>
    <dgm:pt modelId="{10FD3361-0799-4500-83BE-F85BE62EC205}" type="sibTrans" cxnId="{F58C7F54-748E-4863-ACDC-E3B324628A2E}">
      <dgm:prSet/>
      <dgm:spPr/>
      <dgm:t>
        <a:bodyPr/>
        <a:lstStyle/>
        <a:p>
          <a:endParaRPr lang="en-GB"/>
        </a:p>
      </dgm:t>
    </dgm:pt>
    <dgm:pt modelId="{DE84B8CE-F9FF-4F5A-917C-A6F755FB7DDE}">
      <dgm:prSet phldrT="[Text]" custT="1"/>
      <dgm:spPr/>
      <dgm:t>
        <a:bodyPr/>
        <a:lstStyle/>
        <a:p>
          <a:r>
            <a:rPr lang="en-GB" sz="2000" dirty="0"/>
            <a:t>A whole system approach to end the out-of-area placements</a:t>
          </a:r>
        </a:p>
      </dgm:t>
    </dgm:pt>
    <dgm:pt modelId="{A060D212-2BFE-498F-9D98-78EAA0BE94AF}" type="parTrans" cxnId="{88D50928-CABC-4857-8F94-8BDCB37C4D26}">
      <dgm:prSet/>
      <dgm:spPr/>
      <dgm:t>
        <a:bodyPr/>
        <a:lstStyle/>
        <a:p>
          <a:endParaRPr lang="en-GB"/>
        </a:p>
      </dgm:t>
    </dgm:pt>
    <dgm:pt modelId="{81A3432A-72D0-4AF3-B6DB-7ECECB3E957E}" type="sibTrans" cxnId="{88D50928-CABC-4857-8F94-8BDCB37C4D26}">
      <dgm:prSet/>
      <dgm:spPr/>
      <dgm:t>
        <a:bodyPr/>
        <a:lstStyle/>
        <a:p>
          <a:endParaRPr lang="en-GB"/>
        </a:p>
      </dgm:t>
    </dgm:pt>
    <dgm:pt modelId="{2555F62A-B129-4E46-9E97-8014C8D12452}" type="pres">
      <dgm:prSet presAssocID="{1F3078DB-6EB7-4A02-A7C4-AB1A969ACA90}" presName="Name0" presStyleCnt="0">
        <dgm:presLayoutVars>
          <dgm:chMax val="11"/>
          <dgm:chPref val="11"/>
          <dgm:dir/>
          <dgm:resizeHandles/>
        </dgm:presLayoutVars>
      </dgm:prSet>
      <dgm:spPr/>
    </dgm:pt>
    <dgm:pt modelId="{8D164E0E-92CA-42A8-A5B5-CE9949AED691}" type="pres">
      <dgm:prSet presAssocID="{B1F1C6D2-2166-4F10-9DAF-DE87B89D226A}" presName="Accent4" presStyleCnt="0"/>
      <dgm:spPr/>
    </dgm:pt>
    <dgm:pt modelId="{A17678B7-28B0-4CE0-BD25-299CBA56DD82}" type="pres">
      <dgm:prSet presAssocID="{B1F1C6D2-2166-4F10-9DAF-DE87B89D226A}" presName="Accent" presStyleLbl="node1" presStyleIdx="0" presStyleCnt="4"/>
      <dgm:spPr/>
    </dgm:pt>
    <dgm:pt modelId="{4585514C-CACB-456F-944B-DA6EB63B5763}" type="pres">
      <dgm:prSet presAssocID="{B1F1C6D2-2166-4F10-9DAF-DE87B89D226A}" presName="ParentBackground4" presStyleCnt="0"/>
      <dgm:spPr/>
    </dgm:pt>
    <dgm:pt modelId="{1788F1AC-8E0A-45DA-A7DF-95A21CD337DD}" type="pres">
      <dgm:prSet presAssocID="{B1F1C6D2-2166-4F10-9DAF-DE87B89D226A}" presName="ParentBackground" presStyleLbl="fgAcc1" presStyleIdx="0" presStyleCnt="4"/>
      <dgm:spPr/>
    </dgm:pt>
    <dgm:pt modelId="{27FB60D9-55C2-4747-B6B6-1AA6402EA961}" type="pres">
      <dgm:prSet presAssocID="{B1F1C6D2-2166-4F10-9DAF-DE87B89D226A}" presName="Parent4" presStyleLbl="revTx" presStyleIdx="0" presStyleCnt="0">
        <dgm:presLayoutVars>
          <dgm:chMax val="1"/>
          <dgm:chPref val="1"/>
          <dgm:bulletEnabled val="1"/>
        </dgm:presLayoutVars>
      </dgm:prSet>
      <dgm:spPr/>
    </dgm:pt>
    <dgm:pt modelId="{1B6C4E7C-96F5-48F6-8D7F-1FB2CA834B05}" type="pres">
      <dgm:prSet presAssocID="{899783C4-7113-4F56-A309-728EFB54C720}" presName="Accent3" presStyleCnt="0"/>
      <dgm:spPr/>
    </dgm:pt>
    <dgm:pt modelId="{90D5A117-8CAF-4C3F-8F62-6E74BE72CB40}" type="pres">
      <dgm:prSet presAssocID="{899783C4-7113-4F56-A309-728EFB54C720}" presName="Accent" presStyleLbl="node1" presStyleIdx="1" presStyleCnt="4"/>
      <dgm:spPr/>
    </dgm:pt>
    <dgm:pt modelId="{4E2C58DB-FCC6-454A-B06A-B1A7421360D6}" type="pres">
      <dgm:prSet presAssocID="{899783C4-7113-4F56-A309-728EFB54C720}" presName="ParentBackground3" presStyleCnt="0"/>
      <dgm:spPr/>
    </dgm:pt>
    <dgm:pt modelId="{7462D0C2-A0B7-42D7-A6D9-E9EE870D0581}" type="pres">
      <dgm:prSet presAssocID="{899783C4-7113-4F56-A309-728EFB54C720}" presName="ParentBackground" presStyleLbl="fgAcc1" presStyleIdx="1" presStyleCnt="4"/>
      <dgm:spPr/>
    </dgm:pt>
    <dgm:pt modelId="{14A91D20-8AA7-449E-91C9-36C7AC57AF8F}" type="pres">
      <dgm:prSet presAssocID="{899783C4-7113-4F56-A309-728EFB54C720}" presName="Parent3" presStyleLbl="revTx" presStyleIdx="0" presStyleCnt="0">
        <dgm:presLayoutVars>
          <dgm:chMax val="1"/>
          <dgm:chPref val="1"/>
          <dgm:bulletEnabled val="1"/>
        </dgm:presLayoutVars>
      </dgm:prSet>
      <dgm:spPr/>
    </dgm:pt>
    <dgm:pt modelId="{C4113DFF-F1F7-4F2E-9C9F-0DB0E8A7C21F}" type="pres">
      <dgm:prSet presAssocID="{DE84B8CE-F9FF-4F5A-917C-A6F755FB7DDE}" presName="Accent2" presStyleCnt="0"/>
      <dgm:spPr/>
    </dgm:pt>
    <dgm:pt modelId="{41F81BD5-BC5D-4977-8ACF-41DF862F9170}" type="pres">
      <dgm:prSet presAssocID="{DE84B8CE-F9FF-4F5A-917C-A6F755FB7DDE}" presName="Accent" presStyleLbl="node1" presStyleIdx="2" presStyleCnt="4"/>
      <dgm:spPr/>
    </dgm:pt>
    <dgm:pt modelId="{822DF7DB-E436-4748-8983-37DF6D2882DA}" type="pres">
      <dgm:prSet presAssocID="{DE84B8CE-F9FF-4F5A-917C-A6F755FB7DDE}" presName="ParentBackground2" presStyleCnt="0"/>
      <dgm:spPr/>
    </dgm:pt>
    <dgm:pt modelId="{0D251A67-1327-4E0C-86AB-34C9FBDB172A}" type="pres">
      <dgm:prSet presAssocID="{DE84B8CE-F9FF-4F5A-917C-A6F755FB7DDE}" presName="ParentBackground" presStyleLbl="fgAcc1" presStyleIdx="2" presStyleCnt="4"/>
      <dgm:spPr/>
    </dgm:pt>
    <dgm:pt modelId="{94E0D2FD-2DA5-46BE-AF53-8C1CC79721E3}" type="pres">
      <dgm:prSet presAssocID="{DE84B8CE-F9FF-4F5A-917C-A6F755FB7DDE}" presName="Parent2" presStyleLbl="revTx" presStyleIdx="0" presStyleCnt="0">
        <dgm:presLayoutVars>
          <dgm:chMax val="1"/>
          <dgm:chPref val="1"/>
          <dgm:bulletEnabled val="1"/>
        </dgm:presLayoutVars>
      </dgm:prSet>
      <dgm:spPr/>
    </dgm:pt>
    <dgm:pt modelId="{68B6B631-8D10-4597-BDA1-C92CC045A3B4}" type="pres">
      <dgm:prSet presAssocID="{C6F0BCCD-6A57-4434-BB50-2D4CC3751DF5}" presName="Accent1" presStyleCnt="0"/>
      <dgm:spPr/>
    </dgm:pt>
    <dgm:pt modelId="{91E1EC5A-9A9A-416B-9C13-7324B458C484}" type="pres">
      <dgm:prSet presAssocID="{C6F0BCCD-6A57-4434-BB50-2D4CC3751DF5}" presName="Accent" presStyleLbl="node1" presStyleIdx="3" presStyleCnt="4"/>
      <dgm:spPr/>
    </dgm:pt>
    <dgm:pt modelId="{7FE9A547-3CDE-4F48-AFE9-687593309A92}" type="pres">
      <dgm:prSet presAssocID="{C6F0BCCD-6A57-4434-BB50-2D4CC3751DF5}" presName="ParentBackground1" presStyleCnt="0"/>
      <dgm:spPr/>
    </dgm:pt>
    <dgm:pt modelId="{E073AE5A-9E2B-4A60-BEA1-21305A059CC2}" type="pres">
      <dgm:prSet presAssocID="{C6F0BCCD-6A57-4434-BB50-2D4CC3751DF5}" presName="ParentBackground" presStyleLbl="fgAcc1" presStyleIdx="3" presStyleCnt="4"/>
      <dgm:spPr/>
    </dgm:pt>
    <dgm:pt modelId="{13F17D4C-EEE8-4367-BA7C-76903EF037E6}" type="pres">
      <dgm:prSet presAssocID="{C6F0BCCD-6A57-4434-BB50-2D4CC3751DF5}" presName="Parent1" presStyleLbl="revTx" presStyleIdx="0" presStyleCnt="0">
        <dgm:presLayoutVars>
          <dgm:chMax val="1"/>
          <dgm:chPref val="1"/>
          <dgm:bulletEnabled val="1"/>
        </dgm:presLayoutVars>
      </dgm:prSet>
      <dgm:spPr/>
    </dgm:pt>
  </dgm:ptLst>
  <dgm:cxnLst>
    <dgm:cxn modelId="{2497CC23-1601-4EAC-9015-4E108564D67F}" type="presOf" srcId="{899783C4-7113-4F56-A309-728EFB54C720}" destId="{7462D0C2-A0B7-42D7-A6D9-E9EE870D0581}" srcOrd="0" destOrd="0" presId="urn:microsoft.com/office/officeart/2011/layout/CircleProcess"/>
    <dgm:cxn modelId="{88D50928-CABC-4857-8F94-8BDCB37C4D26}" srcId="{1F3078DB-6EB7-4A02-A7C4-AB1A969ACA90}" destId="{DE84B8CE-F9FF-4F5A-917C-A6F755FB7DDE}" srcOrd="1" destOrd="0" parTransId="{A060D212-2BFE-498F-9D98-78EAA0BE94AF}" sibTransId="{81A3432A-72D0-4AF3-B6DB-7ECECB3E957E}"/>
    <dgm:cxn modelId="{C6569C61-A84B-49F1-8566-79F014DAABBC}" srcId="{1F3078DB-6EB7-4A02-A7C4-AB1A969ACA90}" destId="{C6F0BCCD-6A57-4434-BB50-2D4CC3751DF5}" srcOrd="0" destOrd="0" parTransId="{34B88853-58C9-4161-B8C5-DC171B45D813}" sibTransId="{35743EC7-1DD3-4729-88BE-5A511482E7CC}"/>
    <dgm:cxn modelId="{36AD3546-372A-4741-9A3A-6C6D2E9C9D89}" srcId="{1F3078DB-6EB7-4A02-A7C4-AB1A969ACA90}" destId="{899783C4-7113-4F56-A309-728EFB54C720}" srcOrd="2" destOrd="0" parTransId="{2B09077A-487F-4F8E-BB95-0236F34DBDE8}" sibTransId="{A53BA301-9C51-4CE9-A87D-3E53972C1E29}"/>
    <dgm:cxn modelId="{2CA2A76D-C851-4D70-ACC1-5F1C14570A1D}" type="presOf" srcId="{C6F0BCCD-6A57-4434-BB50-2D4CC3751DF5}" destId="{E073AE5A-9E2B-4A60-BEA1-21305A059CC2}" srcOrd="0" destOrd="0" presId="urn:microsoft.com/office/officeart/2011/layout/CircleProcess"/>
    <dgm:cxn modelId="{5E4A2D50-C264-4DB6-8027-F7467299047F}" type="presOf" srcId="{899783C4-7113-4F56-A309-728EFB54C720}" destId="{14A91D20-8AA7-449E-91C9-36C7AC57AF8F}" srcOrd="1" destOrd="0" presId="urn:microsoft.com/office/officeart/2011/layout/CircleProcess"/>
    <dgm:cxn modelId="{A9B30873-F3D2-4152-98E6-657DD7D30040}" type="presOf" srcId="{DE84B8CE-F9FF-4F5A-917C-A6F755FB7DDE}" destId="{0D251A67-1327-4E0C-86AB-34C9FBDB172A}" srcOrd="0" destOrd="0" presId="urn:microsoft.com/office/officeart/2011/layout/CircleProcess"/>
    <dgm:cxn modelId="{F58C7F54-748E-4863-ACDC-E3B324628A2E}" srcId="{1F3078DB-6EB7-4A02-A7C4-AB1A969ACA90}" destId="{B1F1C6D2-2166-4F10-9DAF-DE87B89D226A}" srcOrd="3" destOrd="0" parTransId="{474EB696-5925-4E9E-984B-1CCEF6FD2CC4}" sibTransId="{10FD3361-0799-4500-83BE-F85BE62EC205}"/>
    <dgm:cxn modelId="{8F37EB9B-6976-4FA4-A2D9-43B41C9AB48F}" type="presOf" srcId="{B1F1C6D2-2166-4F10-9DAF-DE87B89D226A}" destId="{1788F1AC-8E0A-45DA-A7DF-95A21CD337DD}" srcOrd="0" destOrd="0" presId="urn:microsoft.com/office/officeart/2011/layout/CircleProcess"/>
    <dgm:cxn modelId="{1E6A409C-0AAA-4C5E-B7AE-30597D0AD01A}" type="presOf" srcId="{C6F0BCCD-6A57-4434-BB50-2D4CC3751DF5}" destId="{13F17D4C-EEE8-4367-BA7C-76903EF037E6}" srcOrd="1" destOrd="0" presId="urn:microsoft.com/office/officeart/2011/layout/CircleProcess"/>
    <dgm:cxn modelId="{565273A7-50FA-45A5-9585-F339A2BC529D}" type="presOf" srcId="{B1F1C6D2-2166-4F10-9DAF-DE87B89D226A}" destId="{27FB60D9-55C2-4747-B6B6-1AA6402EA961}" srcOrd="1" destOrd="0" presId="urn:microsoft.com/office/officeart/2011/layout/CircleProcess"/>
    <dgm:cxn modelId="{3E8F4FB6-0E55-4344-8FE4-40702193BFFD}" type="presOf" srcId="{DE84B8CE-F9FF-4F5A-917C-A6F755FB7DDE}" destId="{94E0D2FD-2DA5-46BE-AF53-8C1CC79721E3}" srcOrd="1" destOrd="0" presId="urn:microsoft.com/office/officeart/2011/layout/CircleProcess"/>
    <dgm:cxn modelId="{336235ED-4918-4412-8DFE-66B4A2E4D808}" type="presOf" srcId="{1F3078DB-6EB7-4A02-A7C4-AB1A969ACA90}" destId="{2555F62A-B129-4E46-9E97-8014C8D12452}" srcOrd="0" destOrd="0" presId="urn:microsoft.com/office/officeart/2011/layout/CircleProcess"/>
    <dgm:cxn modelId="{24F9B533-E115-4C62-9E60-8E2C87BC891D}" type="presParOf" srcId="{2555F62A-B129-4E46-9E97-8014C8D12452}" destId="{8D164E0E-92CA-42A8-A5B5-CE9949AED691}" srcOrd="0" destOrd="0" presId="urn:microsoft.com/office/officeart/2011/layout/CircleProcess"/>
    <dgm:cxn modelId="{4C6C1809-DA9C-49BE-9E65-1086B2A652AC}" type="presParOf" srcId="{8D164E0E-92CA-42A8-A5B5-CE9949AED691}" destId="{A17678B7-28B0-4CE0-BD25-299CBA56DD82}" srcOrd="0" destOrd="0" presId="urn:microsoft.com/office/officeart/2011/layout/CircleProcess"/>
    <dgm:cxn modelId="{37E71722-B26E-4781-B73D-4D8898F9CE88}" type="presParOf" srcId="{2555F62A-B129-4E46-9E97-8014C8D12452}" destId="{4585514C-CACB-456F-944B-DA6EB63B5763}" srcOrd="1" destOrd="0" presId="urn:microsoft.com/office/officeart/2011/layout/CircleProcess"/>
    <dgm:cxn modelId="{B6DE68C5-8C66-4432-B34A-4968B349C9DF}" type="presParOf" srcId="{4585514C-CACB-456F-944B-DA6EB63B5763}" destId="{1788F1AC-8E0A-45DA-A7DF-95A21CD337DD}" srcOrd="0" destOrd="0" presId="urn:microsoft.com/office/officeart/2011/layout/CircleProcess"/>
    <dgm:cxn modelId="{5B624E68-7F2A-408D-8451-A5B6B36DC26F}" type="presParOf" srcId="{2555F62A-B129-4E46-9E97-8014C8D12452}" destId="{27FB60D9-55C2-4747-B6B6-1AA6402EA961}" srcOrd="2" destOrd="0" presId="urn:microsoft.com/office/officeart/2011/layout/CircleProcess"/>
    <dgm:cxn modelId="{804E1A0E-2DDB-4C9C-B780-E2031A57DE32}" type="presParOf" srcId="{2555F62A-B129-4E46-9E97-8014C8D12452}" destId="{1B6C4E7C-96F5-48F6-8D7F-1FB2CA834B05}" srcOrd="3" destOrd="0" presId="urn:microsoft.com/office/officeart/2011/layout/CircleProcess"/>
    <dgm:cxn modelId="{FAF2B0DC-0C80-4D45-9683-79A9AAE519E5}" type="presParOf" srcId="{1B6C4E7C-96F5-48F6-8D7F-1FB2CA834B05}" destId="{90D5A117-8CAF-4C3F-8F62-6E74BE72CB40}" srcOrd="0" destOrd="0" presId="urn:microsoft.com/office/officeart/2011/layout/CircleProcess"/>
    <dgm:cxn modelId="{6F3A67E4-E5F3-499C-9537-D98238F33193}" type="presParOf" srcId="{2555F62A-B129-4E46-9E97-8014C8D12452}" destId="{4E2C58DB-FCC6-454A-B06A-B1A7421360D6}" srcOrd="4" destOrd="0" presId="urn:microsoft.com/office/officeart/2011/layout/CircleProcess"/>
    <dgm:cxn modelId="{467651A4-D31E-4F08-BC7D-CBD44592F8EA}" type="presParOf" srcId="{4E2C58DB-FCC6-454A-B06A-B1A7421360D6}" destId="{7462D0C2-A0B7-42D7-A6D9-E9EE870D0581}" srcOrd="0" destOrd="0" presId="urn:microsoft.com/office/officeart/2011/layout/CircleProcess"/>
    <dgm:cxn modelId="{FAE896E1-9466-4E4A-85D6-F04F9F10E22E}" type="presParOf" srcId="{2555F62A-B129-4E46-9E97-8014C8D12452}" destId="{14A91D20-8AA7-449E-91C9-36C7AC57AF8F}" srcOrd="5" destOrd="0" presId="urn:microsoft.com/office/officeart/2011/layout/CircleProcess"/>
    <dgm:cxn modelId="{36680228-5AFC-4225-9EA7-0125F055C35B}" type="presParOf" srcId="{2555F62A-B129-4E46-9E97-8014C8D12452}" destId="{C4113DFF-F1F7-4F2E-9C9F-0DB0E8A7C21F}" srcOrd="6" destOrd="0" presId="urn:microsoft.com/office/officeart/2011/layout/CircleProcess"/>
    <dgm:cxn modelId="{41A8BF7A-38FC-4CBA-95F0-1514FB116B4D}" type="presParOf" srcId="{C4113DFF-F1F7-4F2E-9C9F-0DB0E8A7C21F}" destId="{41F81BD5-BC5D-4977-8ACF-41DF862F9170}" srcOrd="0" destOrd="0" presId="urn:microsoft.com/office/officeart/2011/layout/CircleProcess"/>
    <dgm:cxn modelId="{E931A2E1-FAB3-461E-BECC-17541184EA08}" type="presParOf" srcId="{2555F62A-B129-4E46-9E97-8014C8D12452}" destId="{822DF7DB-E436-4748-8983-37DF6D2882DA}" srcOrd="7" destOrd="0" presId="urn:microsoft.com/office/officeart/2011/layout/CircleProcess"/>
    <dgm:cxn modelId="{13DC674D-A4E5-4793-8694-C7307F4E3A78}" type="presParOf" srcId="{822DF7DB-E436-4748-8983-37DF6D2882DA}" destId="{0D251A67-1327-4E0C-86AB-34C9FBDB172A}" srcOrd="0" destOrd="0" presId="urn:microsoft.com/office/officeart/2011/layout/CircleProcess"/>
    <dgm:cxn modelId="{42FC7974-2497-4D0E-BDE6-C87034D21885}" type="presParOf" srcId="{2555F62A-B129-4E46-9E97-8014C8D12452}" destId="{94E0D2FD-2DA5-46BE-AF53-8C1CC79721E3}" srcOrd="8" destOrd="0" presId="urn:microsoft.com/office/officeart/2011/layout/CircleProcess"/>
    <dgm:cxn modelId="{B3EF048A-1494-4BD9-8E1B-98D0631D4DA5}" type="presParOf" srcId="{2555F62A-B129-4E46-9E97-8014C8D12452}" destId="{68B6B631-8D10-4597-BDA1-C92CC045A3B4}" srcOrd="9" destOrd="0" presId="urn:microsoft.com/office/officeart/2011/layout/CircleProcess"/>
    <dgm:cxn modelId="{221CE3B9-FAF7-44E3-AC80-CEE6C5DB56BC}" type="presParOf" srcId="{68B6B631-8D10-4597-BDA1-C92CC045A3B4}" destId="{91E1EC5A-9A9A-416B-9C13-7324B458C484}" srcOrd="0" destOrd="0" presId="urn:microsoft.com/office/officeart/2011/layout/CircleProcess"/>
    <dgm:cxn modelId="{15CF2015-F7FD-4B1B-A8D4-1E7FBB8EC917}" type="presParOf" srcId="{2555F62A-B129-4E46-9E97-8014C8D12452}" destId="{7FE9A547-3CDE-4F48-AFE9-687593309A92}" srcOrd="10" destOrd="0" presId="urn:microsoft.com/office/officeart/2011/layout/CircleProcess"/>
    <dgm:cxn modelId="{96E61C97-F687-4185-BF83-0292EA0E5DA8}" type="presParOf" srcId="{7FE9A547-3CDE-4F48-AFE9-687593309A92}" destId="{E073AE5A-9E2B-4A60-BEA1-21305A059CC2}" srcOrd="0" destOrd="0" presId="urn:microsoft.com/office/officeart/2011/layout/CircleProcess"/>
    <dgm:cxn modelId="{BD49E726-668B-4D74-BF90-7FB6D679F556}" type="presParOf" srcId="{2555F62A-B129-4E46-9E97-8014C8D12452}" destId="{13F17D4C-EEE8-4367-BA7C-76903EF037E6}" srcOrd="11" destOrd="0" presId="urn:microsoft.com/office/officeart/2011/layout/Circle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683FEE1-B6F6-499F-BBCF-7B0F227331AF}" type="doc">
      <dgm:prSet loTypeId="urn:microsoft.com/office/officeart/2005/8/layout/arrow5" loCatId="process" qsTypeId="urn:microsoft.com/office/officeart/2005/8/quickstyle/simple1" qsCatId="simple" csTypeId="urn:microsoft.com/office/officeart/2005/8/colors/colorful1" csCatId="colorful" phldr="1"/>
      <dgm:spPr/>
      <dgm:t>
        <a:bodyPr/>
        <a:lstStyle/>
        <a:p>
          <a:endParaRPr lang="en-GB"/>
        </a:p>
      </dgm:t>
    </dgm:pt>
    <dgm:pt modelId="{C1729B7D-B6CB-4985-ADD5-19DDB963BB00}">
      <dgm:prSet phldrT="[Text]"/>
      <dgm:spPr/>
      <dgm:t>
        <a:bodyPr/>
        <a:lstStyle/>
        <a:p>
          <a:r>
            <a:rPr lang="en-GB" dirty="0"/>
            <a:t>Medical model (rehabilitation)</a:t>
          </a:r>
        </a:p>
      </dgm:t>
    </dgm:pt>
    <dgm:pt modelId="{5AA002C5-575F-4E0D-863B-698843ECD40B}" type="parTrans" cxnId="{4CECC4D3-0D9A-4520-8763-6C58EA634414}">
      <dgm:prSet/>
      <dgm:spPr/>
      <dgm:t>
        <a:bodyPr/>
        <a:lstStyle/>
        <a:p>
          <a:endParaRPr lang="en-GB"/>
        </a:p>
      </dgm:t>
    </dgm:pt>
    <dgm:pt modelId="{F046FBC4-F5A3-4612-813E-3EF55341672D}" type="sibTrans" cxnId="{4CECC4D3-0D9A-4520-8763-6C58EA634414}">
      <dgm:prSet/>
      <dgm:spPr/>
      <dgm:t>
        <a:bodyPr/>
        <a:lstStyle/>
        <a:p>
          <a:endParaRPr lang="en-GB"/>
        </a:p>
      </dgm:t>
    </dgm:pt>
    <dgm:pt modelId="{6E13249B-41E6-4D10-9EFC-18539B57E158}">
      <dgm:prSet phldrT="[Text]"/>
      <dgm:spPr/>
      <dgm:t>
        <a:bodyPr/>
        <a:lstStyle/>
        <a:p>
          <a:r>
            <a:rPr lang="en-GB" dirty="0"/>
            <a:t>Recovery model </a:t>
          </a:r>
        </a:p>
      </dgm:t>
    </dgm:pt>
    <dgm:pt modelId="{2A716174-EF9F-4033-8A0E-6C0C188F8210}" type="parTrans" cxnId="{7FA581EA-6170-4568-8F10-6487EE9ADD95}">
      <dgm:prSet/>
      <dgm:spPr/>
      <dgm:t>
        <a:bodyPr/>
        <a:lstStyle/>
        <a:p>
          <a:endParaRPr lang="en-GB"/>
        </a:p>
      </dgm:t>
    </dgm:pt>
    <dgm:pt modelId="{462D0D92-5ED5-42D3-92D2-8716F3E0D453}" type="sibTrans" cxnId="{7FA581EA-6170-4568-8F10-6487EE9ADD95}">
      <dgm:prSet/>
      <dgm:spPr/>
      <dgm:t>
        <a:bodyPr/>
        <a:lstStyle/>
        <a:p>
          <a:endParaRPr lang="en-GB"/>
        </a:p>
      </dgm:t>
    </dgm:pt>
    <dgm:pt modelId="{CA276948-0E36-4C1F-B0B5-2302392DC9C4}" type="pres">
      <dgm:prSet presAssocID="{3683FEE1-B6F6-499F-BBCF-7B0F227331AF}" presName="diagram" presStyleCnt="0">
        <dgm:presLayoutVars>
          <dgm:dir/>
          <dgm:resizeHandles val="exact"/>
        </dgm:presLayoutVars>
      </dgm:prSet>
      <dgm:spPr/>
    </dgm:pt>
    <dgm:pt modelId="{55898A92-0013-4898-BE11-C6BA755C3D5E}" type="pres">
      <dgm:prSet presAssocID="{C1729B7D-B6CB-4985-ADD5-19DDB963BB00}" presName="arrow" presStyleLbl="node1" presStyleIdx="0" presStyleCnt="2">
        <dgm:presLayoutVars>
          <dgm:bulletEnabled val="1"/>
        </dgm:presLayoutVars>
      </dgm:prSet>
      <dgm:spPr/>
    </dgm:pt>
    <dgm:pt modelId="{54596D8F-36D6-4B1C-97B0-CB7F3CCF5B9B}" type="pres">
      <dgm:prSet presAssocID="{6E13249B-41E6-4D10-9EFC-18539B57E158}" presName="arrow" presStyleLbl="node1" presStyleIdx="1" presStyleCnt="2">
        <dgm:presLayoutVars>
          <dgm:bulletEnabled val="1"/>
        </dgm:presLayoutVars>
      </dgm:prSet>
      <dgm:spPr/>
    </dgm:pt>
  </dgm:ptLst>
  <dgm:cxnLst>
    <dgm:cxn modelId="{F8156D58-370D-4E26-B8A5-DAB3E576210E}" type="presOf" srcId="{C1729B7D-B6CB-4985-ADD5-19DDB963BB00}" destId="{55898A92-0013-4898-BE11-C6BA755C3D5E}" srcOrd="0" destOrd="0" presId="urn:microsoft.com/office/officeart/2005/8/layout/arrow5"/>
    <dgm:cxn modelId="{BA779C7B-6B10-4807-99B4-CB8ED276BD74}" type="presOf" srcId="{6E13249B-41E6-4D10-9EFC-18539B57E158}" destId="{54596D8F-36D6-4B1C-97B0-CB7F3CCF5B9B}" srcOrd="0" destOrd="0" presId="urn:microsoft.com/office/officeart/2005/8/layout/arrow5"/>
    <dgm:cxn modelId="{3D1E71D0-1E85-475A-BE83-7D210061D3BE}" type="presOf" srcId="{3683FEE1-B6F6-499F-BBCF-7B0F227331AF}" destId="{CA276948-0E36-4C1F-B0B5-2302392DC9C4}" srcOrd="0" destOrd="0" presId="urn:microsoft.com/office/officeart/2005/8/layout/arrow5"/>
    <dgm:cxn modelId="{4CECC4D3-0D9A-4520-8763-6C58EA634414}" srcId="{3683FEE1-B6F6-499F-BBCF-7B0F227331AF}" destId="{C1729B7D-B6CB-4985-ADD5-19DDB963BB00}" srcOrd="0" destOrd="0" parTransId="{5AA002C5-575F-4E0D-863B-698843ECD40B}" sibTransId="{F046FBC4-F5A3-4612-813E-3EF55341672D}"/>
    <dgm:cxn modelId="{7FA581EA-6170-4568-8F10-6487EE9ADD95}" srcId="{3683FEE1-B6F6-499F-BBCF-7B0F227331AF}" destId="{6E13249B-41E6-4D10-9EFC-18539B57E158}" srcOrd="1" destOrd="0" parTransId="{2A716174-EF9F-4033-8A0E-6C0C188F8210}" sibTransId="{462D0D92-5ED5-42D3-92D2-8716F3E0D453}"/>
    <dgm:cxn modelId="{4CBC7C16-5330-476F-83CC-D9D224D8FB5F}" type="presParOf" srcId="{CA276948-0E36-4C1F-B0B5-2302392DC9C4}" destId="{55898A92-0013-4898-BE11-C6BA755C3D5E}" srcOrd="0" destOrd="0" presId="urn:microsoft.com/office/officeart/2005/8/layout/arrow5"/>
    <dgm:cxn modelId="{DDB92143-10D5-4B31-BC46-320554E4BC9B}" type="presParOf" srcId="{CA276948-0E36-4C1F-B0B5-2302392DC9C4}" destId="{54596D8F-36D6-4B1C-97B0-CB7F3CCF5B9B}" srcOrd="1"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5008474-5530-4FB6-AC19-89263F794645}" type="doc">
      <dgm:prSet loTypeId="urn:microsoft.com/office/officeart/2005/8/layout/arrow4" loCatId="process" qsTypeId="urn:microsoft.com/office/officeart/2005/8/quickstyle/simple1" qsCatId="simple" csTypeId="urn:microsoft.com/office/officeart/2005/8/colors/colorful1" csCatId="colorful" phldr="1"/>
      <dgm:spPr/>
    </dgm:pt>
    <dgm:pt modelId="{F572E108-4654-401B-8C52-A0EB67685F55}">
      <dgm:prSet phldrT="[Text]" custT="1"/>
      <dgm:spPr/>
      <dgm:t>
        <a:bodyPr/>
        <a:lstStyle/>
        <a:p>
          <a:r>
            <a:rPr lang="en-GB" sz="2400" dirty="0"/>
            <a:t>Complete medical recovery and the absence of all symptoms are not achievable for many. </a:t>
          </a:r>
        </a:p>
      </dgm:t>
    </dgm:pt>
    <dgm:pt modelId="{A1CE7531-A3B2-4CE8-A548-E6AB328C55A8}" type="parTrans" cxnId="{9BFD342D-1EDF-4E90-9DBB-874275075AEE}">
      <dgm:prSet/>
      <dgm:spPr/>
      <dgm:t>
        <a:bodyPr/>
        <a:lstStyle/>
        <a:p>
          <a:endParaRPr lang="en-GB"/>
        </a:p>
      </dgm:t>
    </dgm:pt>
    <dgm:pt modelId="{AB308D49-F0EB-4309-8DD7-551D27236C27}" type="sibTrans" cxnId="{9BFD342D-1EDF-4E90-9DBB-874275075AEE}">
      <dgm:prSet/>
      <dgm:spPr/>
      <dgm:t>
        <a:bodyPr/>
        <a:lstStyle/>
        <a:p>
          <a:endParaRPr lang="en-GB"/>
        </a:p>
      </dgm:t>
    </dgm:pt>
    <dgm:pt modelId="{51130FE9-2818-42B1-970F-100FB04D87D0}">
      <dgm:prSet custT="1"/>
      <dgm:spPr/>
      <dgm:t>
        <a:bodyPr/>
        <a:lstStyle/>
        <a:p>
          <a:r>
            <a:rPr lang="en-GB" sz="2400" dirty="0"/>
            <a:t>The chance of living a full and meaningful life in spite of the symptoms is achievable </a:t>
          </a:r>
        </a:p>
      </dgm:t>
    </dgm:pt>
    <dgm:pt modelId="{AEAAB45C-FBD1-4C64-BABF-2A32E2D54233}" type="parTrans" cxnId="{BCBD45FD-B458-4D6D-B165-683FC525DE0F}">
      <dgm:prSet/>
      <dgm:spPr/>
      <dgm:t>
        <a:bodyPr/>
        <a:lstStyle/>
        <a:p>
          <a:endParaRPr lang="en-GB"/>
        </a:p>
      </dgm:t>
    </dgm:pt>
    <dgm:pt modelId="{7DECF8AC-22CA-4680-A17E-F0C1308A6084}" type="sibTrans" cxnId="{BCBD45FD-B458-4D6D-B165-683FC525DE0F}">
      <dgm:prSet/>
      <dgm:spPr/>
      <dgm:t>
        <a:bodyPr/>
        <a:lstStyle/>
        <a:p>
          <a:endParaRPr lang="en-GB"/>
        </a:p>
      </dgm:t>
    </dgm:pt>
    <dgm:pt modelId="{3D2828A0-38DC-4723-8219-96414129FFD1}" type="pres">
      <dgm:prSet presAssocID="{A5008474-5530-4FB6-AC19-89263F794645}" presName="compositeShape" presStyleCnt="0">
        <dgm:presLayoutVars>
          <dgm:chMax val="2"/>
          <dgm:dir/>
          <dgm:resizeHandles val="exact"/>
        </dgm:presLayoutVars>
      </dgm:prSet>
      <dgm:spPr/>
    </dgm:pt>
    <dgm:pt modelId="{7D025DF6-A0C3-4A80-9C27-CDF980F1EB50}" type="pres">
      <dgm:prSet presAssocID="{51130FE9-2818-42B1-970F-100FB04D87D0}" presName="upArrow" presStyleLbl="node1" presStyleIdx="0" presStyleCnt="2" custLinFactNeighborX="6923" custLinFactNeighborY="-33602"/>
      <dgm:spPr/>
    </dgm:pt>
    <dgm:pt modelId="{8E63C104-0867-4BEB-8E26-C4EC1916E35F}" type="pres">
      <dgm:prSet presAssocID="{51130FE9-2818-42B1-970F-100FB04D87D0}" presName="upArrowText" presStyleLbl="revTx" presStyleIdx="0" presStyleCnt="2">
        <dgm:presLayoutVars>
          <dgm:chMax val="0"/>
          <dgm:bulletEnabled val="1"/>
        </dgm:presLayoutVars>
      </dgm:prSet>
      <dgm:spPr/>
    </dgm:pt>
    <dgm:pt modelId="{BA6E7088-B9A5-4699-BC5E-3025A908397E}" type="pres">
      <dgm:prSet presAssocID="{F572E108-4654-401B-8C52-A0EB67685F55}" presName="downArrow" presStyleLbl="node1" presStyleIdx="1" presStyleCnt="2"/>
      <dgm:spPr/>
    </dgm:pt>
    <dgm:pt modelId="{E64608DB-0FCC-40B7-93FA-76D2F98D5404}" type="pres">
      <dgm:prSet presAssocID="{F572E108-4654-401B-8C52-A0EB67685F55}" presName="downArrowText" presStyleLbl="revTx" presStyleIdx="1" presStyleCnt="2">
        <dgm:presLayoutVars>
          <dgm:chMax val="0"/>
          <dgm:bulletEnabled val="1"/>
        </dgm:presLayoutVars>
      </dgm:prSet>
      <dgm:spPr/>
    </dgm:pt>
  </dgm:ptLst>
  <dgm:cxnLst>
    <dgm:cxn modelId="{9BFD342D-1EDF-4E90-9DBB-874275075AEE}" srcId="{A5008474-5530-4FB6-AC19-89263F794645}" destId="{F572E108-4654-401B-8C52-A0EB67685F55}" srcOrd="1" destOrd="0" parTransId="{A1CE7531-A3B2-4CE8-A548-E6AB328C55A8}" sibTransId="{AB308D49-F0EB-4309-8DD7-551D27236C27}"/>
    <dgm:cxn modelId="{CFD41E61-BCBD-405E-9395-831990258743}" type="presOf" srcId="{A5008474-5530-4FB6-AC19-89263F794645}" destId="{3D2828A0-38DC-4723-8219-96414129FFD1}" srcOrd="0" destOrd="0" presId="urn:microsoft.com/office/officeart/2005/8/layout/arrow4"/>
    <dgm:cxn modelId="{6D9A9758-ABA1-4493-8D5D-6ADD227D6D0D}" type="presOf" srcId="{F572E108-4654-401B-8C52-A0EB67685F55}" destId="{E64608DB-0FCC-40B7-93FA-76D2F98D5404}" srcOrd="0" destOrd="0" presId="urn:microsoft.com/office/officeart/2005/8/layout/arrow4"/>
    <dgm:cxn modelId="{08C5CEDA-7666-476F-B154-30098614564E}" type="presOf" srcId="{51130FE9-2818-42B1-970F-100FB04D87D0}" destId="{8E63C104-0867-4BEB-8E26-C4EC1916E35F}" srcOrd="0" destOrd="0" presId="urn:microsoft.com/office/officeart/2005/8/layout/arrow4"/>
    <dgm:cxn modelId="{BCBD45FD-B458-4D6D-B165-683FC525DE0F}" srcId="{A5008474-5530-4FB6-AC19-89263F794645}" destId="{51130FE9-2818-42B1-970F-100FB04D87D0}" srcOrd="0" destOrd="0" parTransId="{AEAAB45C-FBD1-4C64-BABF-2A32E2D54233}" sibTransId="{7DECF8AC-22CA-4680-A17E-F0C1308A6084}"/>
    <dgm:cxn modelId="{0679668A-8345-465D-99C1-DB41E16FFF48}" type="presParOf" srcId="{3D2828A0-38DC-4723-8219-96414129FFD1}" destId="{7D025DF6-A0C3-4A80-9C27-CDF980F1EB50}" srcOrd="0" destOrd="0" presId="urn:microsoft.com/office/officeart/2005/8/layout/arrow4"/>
    <dgm:cxn modelId="{02BC091D-456D-42E3-9DE4-B1A83A025D93}" type="presParOf" srcId="{3D2828A0-38DC-4723-8219-96414129FFD1}" destId="{8E63C104-0867-4BEB-8E26-C4EC1916E35F}" srcOrd="1" destOrd="0" presId="urn:microsoft.com/office/officeart/2005/8/layout/arrow4"/>
    <dgm:cxn modelId="{5088FABB-DEB3-4AD8-B7DD-F12C59F38396}" type="presParOf" srcId="{3D2828A0-38DC-4723-8219-96414129FFD1}" destId="{BA6E7088-B9A5-4699-BC5E-3025A908397E}" srcOrd="2" destOrd="0" presId="urn:microsoft.com/office/officeart/2005/8/layout/arrow4"/>
    <dgm:cxn modelId="{93A317A8-0ED5-4775-B68F-D97D3170D6B6}" type="presParOf" srcId="{3D2828A0-38DC-4723-8219-96414129FFD1}" destId="{E64608DB-0FCC-40B7-93FA-76D2F98D5404}" srcOrd="3" destOrd="0" presId="urn:microsoft.com/office/officeart/2005/8/layout/arrow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32099F9-2D8B-4BD2-BBE2-55C1B35F13FE}" type="doc">
      <dgm:prSet loTypeId="urn:microsoft.com/office/officeart/2005/8/layout/equation2" loCatId="process" qsTypeId="urn:microsoft.com/office/officeart/2005/8/quickstyle/simple1" qsCatId="simple" csTypeId="urn:microsoft.com/office/officeart/2005/8/colors/colorful1" csCatId="colorful" phldr="1"/>
      <dgm:spPr/>
    </dgm:pt>
    <dgm:pt modelId="{92EDD407-5548-4E07-8C00-ADF14AF398DF}">
      <dgm:prSet phldrT="[Text]"/>
      <dgm:spPr/>
      <dgm:t>
        <a:bodyPr/>
        <a:lstStyle/>
        <a:p>
          <a:r>
            <a:rPr lang="en-GB" dirty="0"/>
            <a:t>Social recovery </a:t>
          </a:r>
        </a:p>
      </dgm:t>
    </dgm:pt>
    <dgm:pt modelId="{F3101AD4-03C6-4284-BEAC-FD532A8095FB}" type="parTrans" cxnId="{7141A2DB-4E64-4AEE-8FA3-33D9E62CA2F2}">
      <dgm:prSet/>
      <dgm:spPr/>
      <dgm:t>
        <a:bodyPr/>
        <a:lstStyle/>
        <a:p>
          <a:endParaRPr lang="en-GB"/>
        </a:p>
      </dgm:t>
    </dgm:pt>
    <dgm:pt modelId="{C658F08F-E43F-42F0-9C96-1DAB12C89288}" type="sibTrans" cxnId="{7141A2DB-4E64-4AEE-8FA3-33D9E62CA2F2}">
      <dgm:prSet/>
      <dgm:spPr/>
      <dgm:t>
        <a:bodyPr/>
        <a:lstStyle/>
        <a:p>
          <a:endParaRPr lang="en-GB"/>
        </a:p>
      </dgm:t>
    </dgm:pt>
    <dgm:pt modelId="{2AC49ABB-03E3-4743-94FF-DAB7DE5DFEBC}">
      <dgm:prSet phldrT="[Text]" custT="1"/>
      <dgm:spPr/>
      <dgm:t>
        <a:bodyPr/>
        <a:lstStyle/>
        <a:p>
          <a:r>
            <a:rPr lang="en-GB" sz="2900" dirty="0"/>
            <a:t>Recovery in illness </a:t>
          </a:r>
        </a:p>
        <a:p>
          <a:r>
            <a:rPr lang="en-GB" sz="1800" dirty="0"/>
            <a:t>(Perkins &amp; Slade, 2012) </a:t>
          </a:r>
        </a:p>
      </dgm:t>
    </dgm:pt>
    <dgm:pt modelId="{15FFC72E-9A80-4F48-8691-DB5E9ABB1AF8}" type="parTrans" cxnId="{CF400086-FBCD-42F1-895E-8F342A3E16D8}">
      <dgm:prSet/>
      <dgm:spPr/>
      <dgm:t>
        <a:bodyPr/>
        <a:lstStyle/>
        <a:p>
          <a:endParaRPr lang="en-GB"/>
        </a:p>
      </dgm:t>
    </dgm:pt>
    <dgm:pt modelId="{876D27E7-F442-4958-A0E7-89EAF1CB3F31}" type="sibTrans" cxnId="{CF400086-FBCD-42F1-895E-8F342A3E16D8}">
      <dgm:prSet/>
      <dgm:spPr/>
      <dgm:t>
        <a:bodyPr/>
        <a:lstStyle/>
        <a:p>
          <a:endParaRPr lang="en-GB"/>
        </a:p>
      </dgm:t>
    </dgm:pt>
    <dgm:pt modelId="{A34678C9-3C4E-4CE4-8FC7-00A2C3893DB6}">
      <dgm:prSet phldrT="[Text]"/>
      <dgm:spPr/>
      <dgm:t>
        <a:bodyPr/>
        <a:lstStyle/>
        <a:p>
          <a:r>
            <a:rPr lang="en-GB" dirty="0"/>
            <a:t>Personal recovery </a:t>
          </a:r>
        </a:p>
      </dgm:t>
    </dgm:pt>
    <dgm:pt modelId="{4C2AB3AA-6234-4314-BA7A-657B94E6E367}" type="parTrans" cxnId="{5CE3E2DE-A020-47BA-AC44-F78DD155CE1C}">
      <dgm:prSet/>
      <dgm:spPr/>
      <dgm:t>
        <a:bodyPr/>
        <a:lstStyle/>
        <a:p>
          <a:endParaRPr lang="en-GB"/>
        </a:p>
      </dgm:t>
    </dgm:pt>
    <dgm:pt modelId="{CD89998E-1B61-47DE-A802-0A659805687E}" type="sibTrans" cxnId="{5CE3E2DE-A020-47BA-AC44-F78DD155CE1C}">
      <dgm:prSet/>
      <dgm:spPr/>
      <dgm:t>
        <a:bodyPr/>
        <a:lstStyle/>
        <a:p>
          <a:endParaRPr lang="en-GB"/>
        </a:p>
      </dgm:t>
    </dgm:pt>
    <dgm:pt modelId="{86218C3F-ECA1-4620-9D72-A90B44B32587}" type="pres">
      <dgm:prSet presAssocID="{D32099F9-2D8B-4BD2-BBE2-55C1B35F13FE}" presName="Name0" presStyleCnt="0">
        <dgm:presLayoutVars>
          <dgm:dir/>
          <dgm:resizeHandles val="exact"/>
        </dgm:presLayoutVars>
      </dgm:prSet>
      <dgm:spPr/>
    </dgm:pt>
    <dgm:pt modelId="{E1C2CABC-FEC0-499E-B143-F07D93065914}" type="pres">
      <dgm:prSet presAssocID="{D32099F9-2D8B-4BD2-BBE2-55C1B35F13FE}" presName="vNodes" presStyleCnt="0"/>
      <dgm:spPr/>
    </dgm:pt>
    <dgm:pt modelId="{11E12111-E542-4E37-B3D0-A9EF59D9A96E}" type="pres">
      <dgm:prSet presAssocID="{A34678C9-3C4E-4CE4-8FC7-00A2C3893DB6}" presName="node" presStyleLbl="node1" presStyleIdx="0" presStyleCnt="3">
        <dgm:presLayoutVars>
          <dgm:bulletEnabled val="1"/>
        </dgm:presLayoutVars>
      </dgm:prSet>
      <dgm:spPr/>
    </dgm:pt>
    <dgm:pt modelId="{1A798571-5D12-43E1-9662-F33D8379A6FF}" type="pres">
      <dgm:prSet presAssocID="{CD89998E-1B61-47DE-A802-0A659805687E}" presName="spacerT" presStyleCnt="0"/>
      <dgm:spPr/>
    </dgm:pt>
    <dgm:pt modelId="{57E38497-FD86-43EB-BE2D-159271E67D16}" type="pres">
      <dgm:prSet presAssocID="{CD89998E-1B61-47DE-A802-0A659805687E}" presName="sibTrans" presStyleLbl="sibTrans2D1" presStyleIdx="0" presStyleCnt="2"/>
      <dgm:spPr/>
    </dgm:pt>
    <dgm:pt modelId="{908CAAFA-83A4-4CC2-8120-0E2A6CB0443B}" type="pres">
      <dgm:prSet presAssocID="{CD89998E-1B61-47DE-A802-0A659805687E}" presName="spacerB" presStyleCnt="0"/>
      <dgm:spPr/>
    </dgm:pt>
    <dgm:pt modelId="{44C802A8-5D5D-4797-B4DE-2E0D7F2B794B}" type="pres">
      <dgm:prSet presAssocID="{92EDD407-5548-4E07-8C00-ADF14AF398DF}" presName="node" presStyleLbl="node1" presStyleIdx="1" presStyleCnt="3">
        <dgm:presLayoutVars>
          <dgm:bulletEnabled val="1"/>
        </dgm:presLayoutVars>
      </dgm:prSet>
      <dgm:spPr/>
    </dgm:pt>
    <dgm:pt modelId="{DCFA8475-07CC-427E-B0E7-99514D6A183A}" type="pres">
      <dgm:prSet presAssocID="{D32099F9-2D8B-4BD2-BBE2-55C1B35F13FE}" presName="sibTransLast" presStyleLbl="sibTrans2D1" presStyleIdx="1" presStyleCnt="2"/>
      <dgm:spPr/>
    </dgm:pt>
    <dgm:pt modelId="{42FFDBFB-B5BC-444D-A6A8-599F0CE64961}" type="pres">
      <dgm:prSet presAssocID="{D32099F9-2D8B-4BD2-BBE2-55C1B35F13FE}" presName="connectorText" presStyleLbl="sibTrans2D1" presStyleIdx="1" presStyleCnt="2"/>
      <dgm:spPr/>
    </dgm:pt>
    <dgm:pt modelId="{3AC31402-CAE8-4B29-BD02-E7C3D1224600}" type="pres">
      <dgm:prSet presAssocID="{D32099F9-2D8B-4BD2-BBE2-55C1B35F13FE}" presName="lastNode" presStyleLbl="node1" presStyleIdx="2" presStyleCnt="3">
        <dgm:presLayoutVars>
          <dgm:bulletEnabled val="1"/>
        </dgm:presLayoutVars>
      </dgm:prSet>
      <dgm:spPr/>
    </dgm:pt>
  </dgm:ptLst>
  <dgm:cxnLst>
    <dgm:cxn modelId="{CC662833-0C8A-459A-966E-AD25EF4CC079}" type="presOf" srcId="{92EDD407-5548-4E07-8C00-ADF14AF398DF}" destId="{44C802A8-5D5D-4797-B4DE-2E0D7F2B794B}" srcOrd="0" destOrd="0" presId="urn:microsoft.com/office/officeart/2005/8/layout/equation2"/>
    <dgm:cxn modelId="{97BAF95C-A83B-4EE3-9398-9BD74BC5B751}" type="presOf" srcId="{C658F08F-E43F-42F0-9C96-1DAB12C89288}" destId="{42FFDBFB-B5BC-444D-A6A8-599F0CE64961}" srcOrd="1" destOrd="0" presId="urn:microsoft.com/office/officeart/2005/8/layout/equation2"/>
    <dgm:cxn modelId="{7AA02A44-D9C7-4D55-BE7E-0B9CBA0C7FBD}" type="presOf" srcId="{C658F08F-E43F-42F0-9C96-1DAB12C89288}" destId="{DCFA8475-07CC-427E-B0E7-99514D6A183A}" srcOrd="0" destOrd="0" presId="urn:microsoft.com/office/officeart/2005/8/layout/equation2"/>
    <dgm:cxn modelId="{FFA9014E-2569-40C4-A3FC-70628E8815ED}" type="presOf" srcId="{2AC49ABB-03E3-4743-94FF-DAB7DE5DFEBC}" destId="{3AC31402-CAE8-4B29-BD02-E7C3D1224600}" srcOrd="0" destOrd="0" presId="urn:microsoft.com/office/officeart/2005/8/layout/equation2"/>
    <dgm:cxn modelId="{C6706477-0D35-4EBD-8E27-BFB8334426ED}" type="presOf" srcId="{CD89998E-1B61-47DE-A802-0A659805687E}" destId="{57E38497-FD86-43EB-BE2D-159271E67D16}" srcOrd="0" destOrd="0" presId="urn:microsoft.com/office/officeart/2005/8/layout/equation2"/>
    <dgm:cxn modelId="{CF400086-FBCD-42F1-895E-8F342A3E16D8}" srcId="{D32099F9-2D8B-4BD2-BBE2-55C1B35F13FE}" destId="{2AC49ABB-03E3-4743-94FF-DAB7DE5DFEBC}" srcOrd="2" destOrd="0" parTransId="{15FFC72E-9A80-4F48-8691-DB5E9ABB1AF8}" sibTransId="{876D27E7-F442-4958-A0E7-89EAF1CB3F31}"/>
    <dgm:cxn modelId="{24FCFF8F-B33D-4442-BDD2-AFA240C2EE29}" type="presOf" srcId="{A34678C9-3C4E-4CE4-8FC7-00A2C3893DB6}" destId="{11E12111-E542-4E37-B3D0-A9EF59D9A96E}" srcOrd="0" destOrd="0" presId="urn:microsoft.com/office/officeart/2005/8/layout/equation2"/>
    <dgm:cxn modelId="{7141A2DB-4E64-4AEE-8FA3-33D9E62CA2F2}" srcId="{D32099F9-2D8B-4BD2-BBE2-55C1B35F13FE}" destId="{92EDD407-5548-4E07-8C00-ADF14AF398DF}" srcOrd="1" destOrd="0" parTransId="{F3101AD4-03C6-4284-BEAC-FD532A8095FB}" sibTransId="{C658F08F-E43F-42F0-9C96-1DAB12C89288}"/>
    <dgm:cxn modelId="{5CE3E2DE-A020-47BA-AC44-F78DD155CE1C}" srcId="{D32099F9-2D8B-4BD2-BBE2-55C1B35F13FE}" destId="{A34678C9-3C4E-4CE4-8FC7-00A2C3893DB6}" srcOrd="0" destOrd="0" parTransId="{4C2AB3AA-6234-4314-BA7A-657B94E6E367}" sibTransId="{CD89998E-1B61-47DE-A802-0A659805687E}"/>
    <dgm:cxn modelId="{7E864BE0-20A8-4A0D-96D1-AB2C5F99E42E}" type="presOf" srcId="{D32099F9-2D8B-4BD2-BBE2-55C1B35F13FE}" destId="{86218C3F-ECA1-4620-9D72-A90B44B32587}" srcOrd="0" destOrd="0" presId="urn:microsoft.com/office/officeart/2005/8/layout/equation2"/>
    <dgm:cxn modelId="{7A86B465-53B5-4D76-968E-0B86731EF1A5}" type="presParOf" srcId="{86218C3F-ECA1-4620-9D72-A90B44B32587}" destId="{E1C2CABC-FEC0-499E-B143-F07D93065914}" srcOrd="0" destOrd="0" presId="urn:microsoft.com/office/officeart/2005/8/layout/equation2"/>
    <dgm:cxn modelId="{43E65EDB-4963-4D54-8FE4-FF8FCEDA0B16}" type="presParOf" srcId="{E1C2CABC-FEC0-499E-B143-F07D93065914}" destId="{11E12111-E542-4E37-B3D0-A9EF59D9A96E}" srcOrd="0" destOrd="0" presId="urn:microsoft.com/office/officeart/2005/8/layout/equation2"/>
    <dgm:cxn modelId="{6F9B8527-2A8C-4C2C-BBCF-C8593C385BFC}" type="presParOf" srcId="{E1C2CABC-FEC0-499E-B143-F07D93065914}" destId="{1A798571-5D12-43E1-9662-F33D8379A6FF}" srcOrd="1" destOrd="0" presId="urn:microsoft.com/office/officeart/2005/8/layout/equation2"/>
    <dgm:cxn modelId="{BF242B66-EDF9-4C61-B489-832BAB316BAF}" type="presParOf" srcId="{E1C2CABC-FEC0-499E-B143-F07D93065914}" destId="{57E38497-FD86-43EB-BE2D-159271E67D16}" srcOrd="2" destOrd="0" presId="urn:microsoft.com/office/officeart/2005/8/layout/equation2"/>
    <dgm:cxn modelId="{EA339AAA-AC6C-40AD-AC74-C9CEF01F2757}" type="presParOf" srcId="{E1C2CABC-FEC0-499E-B143-F07D93065914}" destId="{908CAAFA-83A4-4CC2-8120-0E2A6CB0443B}" srcOrd="3" destOrd="0" presId="urn:microsoft.com/office/officeart/2005/8/layout/equation2"/>
    <dgm:cxn modelId="{78C8B189-CA3E-4246-A204-415BE7603049}" type="presParOf" srcId="{E1C2CABC-FEC0-499E-B143-F07D93065914}" destId="{44C802A8-5D5D-4797-B4DE-2E0D7F2B794B}" srcOrd="4" destOrd="0" presId="urn:microsoft.com/office/officeart/2005/8/layout/equation2"/>
    <dgm:cxn modelId="{E7905D73-C880-41C1-8503-C973FF3C84A5}" type="presParOf" srcId="{86218C3F-ECA1-4620-9D72-A90B44B32587}" destId="{DCFA8475-07CC-427E-B0E7-99514D6A183A}" srcOrd="1" destOrd="0" presId="urn:microsoft.com/office/officeart/2005/8/layout/equation2"/>
    <dgm:cxn modelId="{BF4F93A9-B97A-4966-91E6-4D15DE1CB42E}" type="presParOf" srcId="{DCFA8475-07CC-427E-B0E7-99514D6A183A}" destId="{42FFDBFB-B5BC-444D-A6A8-599F0CE64961}" srcOrd="0" destOrd="0" presId="urn:microsoft.com/office/officeart/2005/8/layout/equation2"/>
    <dgm:cxn modelId="{CC1764A7-C358-40CB-AB73-D635CABE23EC}" type="presParOf" srcId="{86218C3F-ECA1-4620-9D72-A90B44B32587}" destId="{3AC31402-CAE8-4B29-BD02-E7C3D1224600}" srcOrd="2" destOrd="0" presId="urn:microsoft.com/office/officeart/2005/8/layout/equation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BEAB89B-AEA5-497E-9666-88D5AC72C90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D09E48BF-BDF1-47A8-82E1-F810C01BB7F3}">
      <dgm:prSet/>
      <dgm:spPr/>
      <dgm:t>
        <a:bodyPr/>
        <a:lstStyle/>
        <a:p>
          <a:r>
            <a:rPr lang="en-GB"/>
            <a:t>Measuring the quality of Supported Accommodation using Quality Indicator for Rehabilitative Care (QuIRC-SA): living environment, therapeutic environment, treatments and interventions, self-management and autonomy, social interface, human rights and recovery-based practice.</a:t>
          </a:r>
          <a:endParaRPr lang="en-US"/>
        </a:p>
      </dgm:t>
    </dgm:pt>
    <dgm:pt modelId="{C5D501EA-F2F8-4ED7-8C55-272EEAE5FDAE}" type="parTrans" cxnId="{1BFA5146-6E20-4548-96C7-6B1AB7979610}">
      <dgm:prSet/>
      <dgm:spPr/>
      <dgm:t>
        <a:bodyPr/>
        <a:lstStyle/>
        <a:p>
          <a:endParaRPr lang="en-US"/>
        </a:p>
      </dgm:t>
    </dgm:pt>
    <dgm:pt modelId="{4B76D9EC-BA60-40D5-9193-29D3698E3E94}" type="sibTrans" cxnId="{1BFA5146-6E20-4548-96C7-6B1AB7979610}">
      <dgm:prSet/>
      <dgm:spPr/>
      <dgm:t>
        <a:bodyPr/>
        <a:lstStyle/>
        <a:p>
          <a:endParaRPr lang="en-US"/>
        </a:p>
      </dgm:t>
    </dgm:pt>
    <dgm:pt modelId="{50DD9721-24DD-4B66-A64E-523243A96CC6}">
      <dgm:prSet/>
      <dgm:spPr/>
      <dgm:t>
        <a:bodyPr/>
        <a:lstStyle/>
        <a:p>
          <a:r>
            <a:rPr lang="en-GB"/>
            <a:t>Patients ‘moving on’ was facilitated in services where recovery-based practice was used more and human right were promoted</a:t>
          </a:r>
          <a:endParaRPr lang="en-US"/>
        </a:p>
      </dgm:t>
    </dgm:pt>
    <dgm:pt modelId="{B919345B-9CDF-4927-91E1-C0A6AE15C5BC}" type="parTrans" cxnId="{D32D082F-A417-411B-9B0D-27BCE1ECC57C}">
      <dgm:prSet/>
      <dgm:spPr/>
      <dgm:t>
        <a:bodyPr/>
        <a:lstStyle/>
        <a:p>
          <a:endParaRPr lang="en-US"/>
        </a:p>
      </dgm:t>
    </dgm:pt>
    <dgm:pt modelId="{C9B411D4-78CA-4EF3-B801-F9659C1C1D77}" type="sibTrans" cxnId="{D32D082F-A417-411B-9B0D-27BCE1ECC57C}">
      <dgm:prSet/>
      <dgm:spPr/>
      <dgm:t>
        <a:bodyPr/>
        <a:lstStyle/>
        <a:p>
          <a:endParaRPr lang="en-US"/>
        </a:p>
      </dgm:t>
    </dgm:pt>
    <dgm:pt modelId="{2AA30573-1FAF-4A15-850C-FD4837D4FCAF}">
      <dgm:prSet/>
      <dgm:spPr/>
      <dgm:t>
        <a:bodyPr/>
        <a:lstStyle/>
        <a:p>
          <a:r>
            <a:rPr lang="en-GB" dirty="0"/>
            <a:t>Service promotes collaboration between staff and service users in care planning and running of the service  </a:t>
          </a:r>
          <a:endParaRPr lang="en-US" dirty="0"/>
        </a:p>
      </dgm:t>
    </dgm:pt>
    <dgm:pt modelId="{620C577C-8983-4E33-A0CF-3477049AC654}" type="parTrans" cxnId="{72D3CCBC-D8AC-4345-AE95-91DC5BC35BC9}">
      <dgm:prSet/>
      <dgm:spPr/>
      <dgm:t>
        <a:bodyPr/>
        <a:lstStyle/>
        <a:p>
          <a:endParaRPr lang="en-US"/>
        </a:p>
      </dgm:t>
    </dgm:pt>
    <dgm:pt modelId="{EB1A839E-F9B7-4794-B2E0-7019F69DFD4C}" type="sibTrans" cxnId="{72D3CCBC-D8AC-4345-AE95-91DC5BC35BC9}">
      <dgm:prSet/>
      <dgm:spPr/>
      <dgm:t>
        <a:bodyPr/>
        <a:lstStyle/>
        <a:p>
          <a:endParaRPr lang="en-US"/>
        </a:p>
      </dgm:t>
    </dgm:pt>
    <dgm:pt modelId="{427AF9C0-630D-4636-80A1-1BF7679D2627}">
      <dgm:prSet/>
      <dgm:spPr/>
      <dgm:t>
        <a:bodyPr/>
        <a:lstStyle/>
        <a:p>
          <a:r>
            <a:rPr lang="en-GB"/>
            <a:t>Government set target of 2 years in rehabilitation may lead to some service users’ needs not being met as they may need longer term support  </a:t>
          </a:r>
          <a:endParaRPr lang="en-US"/>
        </a:p>
      </dgm:t>
    </dgm:pt>
    <dgm:pt modelId="{6DB8D04D-4226-484F-A39F-386E936BCFCE}" type="parTrans" cxnId="{185A9866-E412-41CA-87F0-276879519221}">
      <dgm:prSet/>
      <dgm:spPr/>
      <dgm:t>
        <a:bodyPr/>
        <a:lstStyle/>
        <a:p>
          <a:endParaRPr lang="en-US"/>
        </a:p>
      </dgm:t>
    </dgm:pt>
    <dgm:pt modelId="{F48176D5-1C08-4632-90A8-7555E536BD3F}" type="sibTrans" cxnId="{185A9866-E412-41CA-87F0-276879519221}">
      <dgm:prSet/>
      <dgm:spPr/>
      <dgm:t>
        <a:bodyPr/>
        <a:lstStyle/>
        <a:p>
          <a:endParaRPr lang="en-US"/>
        </a:p>
      </dgm:t>
    </dgm:pt>
    <dgm:pt modelId="{E7471572-F5C3-4BFC-8BA3-326C1957AF92}" type="pres">
      <dgm:prSet presAssocID="{1BEAB89B-AEA5-497E-9666-88D5AC72C900}" presName="linear" presStyleCnt="0">
        <dgm:presLayoutVars>
          <dgm:animLvl val="lvl"/>
          <dgm:resizeHandles val="exact"/>
        </dgm:presLayoutVars>
      </dgm:prSet>
      <dgm:spPr/>
    </dgm:pt>
    <dgm:pt modelId="{F91ABD95-C296-449B-91F3-392943B4CF58}" type="pres">
      <dgm:prSet presAssocID="{D09E48BF-BDF1-47A8-82E1-F810C01BB7F3}" presName="parentText" presStyleLbl="node1" presStyleIdx="0" presStyleCnt="4">
        <dgm:presLayoutVars>
          <dgm:chMax val="0"/>
          <dgm:bulletEnabled val="1"/>
        </dgm:presLayoutVars>
      </dgm:prSet>
      <dgm:spPr/>
    </dgm:pt>
    <dgm:pt modelId="{F1DFB8BD-DC9E-4003-89CC-3EF015561E62}" type="pres">
      <dgm:prSet presAssocID="{4B76D9EC-BA60-40D5-9193-29D3698E3E94}" presName="spacer" presStyleCnt="0"/>
      <dgm:spPr/>
    </dgm:pt>
    <dgm:pt modelId="{F72D8CD7-81FB-4F05-A800-AB4B7F2934D1}" type="pres">
      <dgm:prSet presAssocID="{50DD9721-24DD-4B66-A64E-523243A96CC6}" presName="parentText" presStyleLbl="node1" presStyleIdx="1" presStyleCnt="4">
        <dgm:presLayoutVars>
          <dgm:chMax val="0"/>
          <dgm:bulletEnabled val="1"/>
        </dgm:presLayoutVars>
      </dgm:prSet>
      <dgm:spPr/>
    </dgm:pt>
    <dgm:pt modelId="{70A1A395-6A6B-4307-9BCF-B3009FCBF495}" type="pres">
      <dgm:prSet presAssocID="{C9B411D4-78CA-4EF3-B801-F9659C1C1D77}" presName="spacer" presStyleCnt="0"/>
      <dgm:spPr/>
    </dgm:pt>
    <dgm:pt modelId="{DD63ECFD-38A4-4947-AD74-119183C1EC1B}" type="pres">
      <dgm:prSet presAssocID="{2AA30573-1FAF-4A15-850C-FD4837D4FCAF}" presName="parentText" presStyleLbl="node1" presStyleIdx="2" presStyleCnt="4">
        <dgm:presLayoutVars>
          <dgm:chMax val="0"/>
          <dgm:bulletEnabled val="1"/>
        </dgm:presLayoutVars>
      </dgm:prSet>
      <dgm:spPr/>
    </dgm:pt>
    <dgm:pt modelId="{FD2DAF68-7652-40B8-BBC1-396EDBCA7A8D}" type="pres">
      <dgm:prSet presAssocID="{EB1A839E-F9B7-4794-B2E0-7019F69DFD4C}" presName="spacer" presStyleCnt="0"/>
      <dgm:spPr/>
    </dgm:pt>
    <dgm:pt modelId="{B460F288-8EA8-4A28-8700-6AD960B1BD03}" type="pres">
      <dgm:prSet presAssocID="{427AF9C0-630D-4636-80A1-1BF7679D2627}" presName="parentText" presStyleLbl="node1" presStyleIdx="3" presStyleCnt="4">
        <dgm:presLayoutVars>
          <dgm:chMax val="0"/>
          <dgm:bulletEnabled val="1"/>
        </dgm:presLayoutVars>
      </dgm:prSet>
      <dgm:spPr/>
    </dgm:pt>
  </dgm:ptLst>
  <dgm:cxnLst>
    <dgm:cxn modelId="{7903D61E-CBB3-44F0-AC61-CE970FE2D40C}" type="presOf" srcId="{D09E48BF-BDF1-47A8-82E1-F810C01BB7F3}" destId="{F91ABD95-C296-449B-91F3-392943B4CF58}" srcOrd="0" destOrd="0" presId="urn:microsoft.com/office/officeart/2005/8/layout/vList2"/>
    <dgm:cxn modelId="{D32D082F-A417-411B-9B0D-27BCE1ECC57C}" srcId="{1BEAB89B-AEA5-497E-9666-88D5AC72C900}" destId="{50DD9721-24DD-4B66-A64E-523243A96CC6}" srcOrd="1" destOrd="0" parTransId="{B919345B-9CDF-4927-91E1-C0A6AE15C5BC}" sibTransId="{C9B411D4-78CA-4EF3-B801-F9659C1C1D77}"/>
    <dgm:cxn modelId="{1BFA5146-6E20-4548-96C7-6B1AB7979610}" srcId="{1BEAB89B-AEA5-497E-9666-88D5AC72C900}" destId="{D09E48BF-BDF1-47A8-82E1-F810C01BB7F3}" srcOrd="0" destOrd="0" parTransId="{C5D501EA-F2F8-4ED7-8C55-272EEAE5FDAE}" sibTransId="{4B76D9EC-BA60-40D5-9193-29D3698E3E94}"/>
    <dgm:cxn modelId="{185A9866-E412-41CA-87F0-276879519221}" srcId="{1BEAB89B-AEA5-497E-9666-88D5AC72C900}" destId="{427AF9C0-630D-4636-80A1-1BF7679D2627}" srcOrd="3" destOrd="0" parTransId="{6DB8D04D-4226-484F-A39F-386E936BCFCE}" sibTransId="{F48176D5-1C08-4632-90A8-7555E536BD3F}"/>
    <dgm:cxn modelId="{43F80B50-8B3C-4235-BA74-42287E878616}" type="presOf" srcId="{1BEAB89B-AEA5-497E-9666-88D5AC72C900}" destId="{E7471572-F5C3-4BFC-8BA3-326C1957AF92}" srcOrd="0" destOrd="0" presId="urn:microsoft.com/office/officeart/2005/8/layout/vList2"/>
    <dgm:cxn modelId="{CEDD3D93-5A1C-4BA8-8422-9D3CF88E4527}" type="presOf" srcId="{50DD9721-24DD-4B66-A64E-523243A96CC6}" destId="{F72D8CD7-81FB-4F05-A800-AB4B7F2934D1}" srcOrd="0" destOrd="0" presId="urn:microsoft.com/office/officeart/2005/8/layout/vList2"/>
    <dgm:cxn modelId="{7B440498-489C-44D3-A68A-B081EEC0BFA4}" type="presOf" srcId="{427AF9C0-630D-4636-80A1-1BF7679D2627}" destId="{B460F288-8EA8-4A28-8700-6AD960B1BD03}" srcOrd="0" destOrd="0" presId="urn:microsoft.com/office/officeart/2005/8/layout/vList2"/>
    <dgm:cxn modelId="{1150F19E-BA24-488C-A86A-FB6E00BC8B8E}" type="presOf" srcId="{2AA30573-1FAF-4A15-850C-FD4837D4FCAF}" destId="{DD63ECFD-38A4-4947-AD74-119183C1EC1B}" srcOrd="0" destOrd="0" presId="urn:microsoft.com/office/officeart/2005/8/layout/vList2"/>
    <dgm:cxn modelId="{72D3CCBC-D8AC-4345-AE95-91DC5BC35BC9}" srcId="{1BEAB89B-AEA5-497E-9666-88D5AC72C900}" destId="{2AA30573-1FAF-4A15-850C-FD4837D4FCAF}" srcOrd="2" destOrd="0" parTransId="{620C577C-8983-4E33-A0CF-3477049AC654}" sibTransId="{EB1A839E-F9B7-4794-B2E0-7019F69DFD4C}"/>
    <dgm:cxn modelId="{941827B0-A9DA-4642-A7AB-8914719D7D57}" type="presParOf" srcId="{E7471572-F5C3-4BFC-8BA3-326C1957AF92}" destId="{F91ABD95-C296-449B-91F3-392943B4CF58}" srcOrd="0" destOrd="0" presId="urn:microsoft.com/office/officeart/2005/8/layout/vList2"/>
    <dgm:cxn modelId="{8C3107C4-5004-4038-9C34-41DAE29C8B06}" type="presParOf" srcId="{E7471572-F5C3-4BFC-8BA3-326C1957AF92}" destId="{F1DFB8BD-DC9E-4003-89CC-3EF015561E62}" srcOrd="1" destOrd="0" presId="urn:microsoft.com/office/officeart/2005/8/layout/vList2"/>
    <dgm:cxn modelId="{33C3862A-8305-486C-83A8-BE67B21A5514}" type="presParOf" srcId="{E7471572-F5C3-4BFC-8BA3-326C1957AF92}" destId="{F72D8CD7-81FB-4F05-A800-AB4B7F2934D1}" srcOrd="2" destOrd="0" presId="urn:microsoft.com/office/officeart/2005/8/layout/vList2"/>
    <dgm:cxn modelId="{31D2EEC4-F8FF-4055-BB14-343CCE68CEEC}" type="presParOf" srcId="{E7471572-F5C3-4BFC-8BA3-326C1957AF92}" destId="{70A1A395-6A6B-4307-9BCF-B3009FCBF495}" srcOrd="3" destOrd="0" presId="urn:microsoft.com/office/officeart/2005/8/layout/vList2"/>
    <dgm:cxn modelId="{F4455465-2F07-438A-9A13-B3CDE4F1BFD8}" type="presParOf" srcId="{E7471572-F5C3-4BFC-8BA3-326C1957AF92}" destId="{DD63ECFD-38A4-4947-AD74-119183C1EC1B}" srcOrd="4" destOrd="0" presId="urn:microsoft.com/office/officeart/2005/8/layout/vList2"/>
    <dgm:cxn modelId="{EC0CC1FD-5E4F-42DF-B17B-7EB5230584C1}" type="presParOf" srcId="{E7471572-F5C3-4BFC-8BA3-326C1957AF92}" destId="{FD2DAF68-7652-40B8-BBC1-396EDBCA7A8D}" srcOrd="5" destOrd="0" presId="urn:microsoft.com/office/officeart/2005/8/layout/vList2"/>
    <dgm:cxn modelId="{76B559DD-3826-40FE-A6A0-056831800C3F}" type="presParOf" srcId="{E7471572-F5C3-4BFC-8BA3-326C1957AF92}" destId="{B460F288-8EA8-4A28-8700-6AD960B1BD03}"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A83E0F5B-2256-4699-A72D-D918AD2AF3EB}" type="doc">
      <dgm:prSet loTypeId="urn:microsoft.com/office/officeart/2005/8/layout/radial5" loCatId="cycle" qsTypeId="urn:microsoft.com/office/officeart/2005/8/quickstyle/simple1" qsCatId="simple" csTypeId="urn:microsoft.com/office/officeart/2005/8/colors/colorful1" csCatId="colorful" phldr="1"/>
      <dgm:spPr/>
      <dgm:t>
        <a:bodyPr/>
        <a:lstStyle/>
        <a:p>
          <a:endParaRPr lang="en-GB"/>
        </a:p>
      </dgm:t>
    </dgm:pt>
    <dgm:pt modelId="{D94CCE83-C8B4-43E4-9ABB-579508DB1E10}">
      <dgm:prSet phldrT="[Text]"/>
      <dgm:spPr/>
      <dgm:t>
        <a:bodyPr/>
        <a:lstStyle/>
        <a:p>
          <a:r>
            <a:rPr lang="en-GB" dirty="0"/>
            <a:t>Feeding or eating disorders </a:t>
          </a:r>
        </a:p>
      </dgm:t>
    </dgm:pt>
    <dgm:pt modelId="{04A4F3CA-E86E-4368-B7FD-7526D12C53E6}" type="parTrans" cxnId="{325D3880-528D-4A09-B119-594D383BBA1F}">
      <dgm:prSet/>
      <dgm:spPr/>
      <dgm:t>
        <a:bodyPr/>
        <a:lstStyle/>
        <a:p>
          <a:endParaRPr lang="en-GB"/>
        </a:p>
      </dgm:t>
    </dgm:pt>
    <dgm:pt modelId="{D1F8E32C-3058-4658-A5CA-2BFC924CD70D}" type="sibTrans" cxnId="{325D3880-528D-4A09-B119-594D383BBA1F}">
      <dgm:prSet/>
      <dgm:spPr/>
      <dgm:t>
        <a:bodyPr/>
        <a:lstStyle/>
        <a:p>
          <a:endParaRPr lang="en-GB"/>
        </a:p>
      </dgm:t>
    </dgm:pt>
    <dgm:pt modelId="{ED846A87-E698-471E-9E23-7F119B755968}">
      <dgm:prSet phldrT="[Text]" custT="1"/>
      <dgm:spPr/>
      <dgm:t>
        <a:bodyPr/>
        <a:lstStyle/>
        <a:p>
          <a:r>
            <a:rPr lang="en-GB" sz="1800" b="1" i="0" dirty="0"/>
            <a:t>6B80 Anorexia Nervosa (AN)</a:t>
          </a:r>
          <a:endParaRPr lang="en-GB" sz="1800" dirty="0"/>
        </a:p>
      </dgm:t>
    </dgm:pt>
    <dgm:pt modelId="{B09FE386-D445-4228-A72D-C412A088FE27}" type="parTrans" cxnId="{FC654C44-D739-470E-A95D-EA120E9E2E39}">
      <dgm:prSet/>
      <dgm:spPr/>
      <dgm:t>
        <a:bodyPr/>
        <a:lstStyle/>
        <a:p>
          <a:endParaRPr lang="en-GB"/>
        </a:p>
      </dgm:t>
    </dgm:pt>
    <dgm:pt modelId="{EB3C0202-9348-45AE-87AF-781945A776B2}" type="sibTrans" cxnId="{FC654C44-D739-470E-A95D-EA120E9E2E39}">
      <dgm:prSet/>
      <dgm:spPr/>
      <dgm:t>
        <a:bodyPr/>
        <a:lstStyle/>
        <a:p>
          <a:endParaRPr lang="en-GB"/>
        </a:p>
      </dgm:t>
    </dgm:pt>
    <dgm:pt modelId="{12082F6D-FEC2-484E-AC88-99CEEF6396A9}">
      <dgm:prSet phldrT="[Text]" custT="1"/>
      <dgm:spPr/>
      <dgm:t>
        <a:bodyPr/>
        <a:lstStyle/>
        <a:p>
          <a:r>
            <a:rPr lang="en-GB" sz="1800" b="1" i="0" dirty="0"/>
            <a:t>6B82 Binge eating disorder (BED)</a:t>
          </a:r>
          <a:endParaRPr lang="en-GB" sz="1800" dirty="0"/>
        </a:p>
      </dgm:t>
    </dgm:pt>
    <dgm:pt modelId="{120E3F1F-8F29-4DDD-ACF0-A63723977485}" type="parTrans" cxnId="{6877D199-9B2B-4010-8862-F45414AEBA42}">
      <dgm:prSet/>
      <dgm:spPr/>
      <dgm:t>
        <a:bodyPr/>
        <a:lstStyle/>
        <a:p>
          <a:endParaRPr lang="en-GB"/>
        </a:p>
      </dgm:t>
    </dgm:pt>
    <dgm:pt modelId="{D56DCA72-075F-4B7A-9725-DA8B45230451}" type="sibTrans" cxnId="{6877D199-9B2B-4010-8862-F45414AEBA42}">
      <dgm:prSet/>
      <dgm:spPr/>
      <dgm:t>
        <a:bodyPr/>
        <a:lstStyle/>
        <a:p>
          <a:endParaRPr lang="en-GB"/>
        </a:p>
      </dgm:t>
    </dgm:pt>
    <dgm:pt modelId="{EE054E87-21C6-4A32-A833-A7CD730E828B}">
      <dgm:prSet phldrT="[Text]" custT="1"/>
      <dgm:spPr/>
      <dgm:t>
        <a:bodyPr/>
        <a:lstStyle/>
        <a:p>
          <a:r>
            <a:rPr lang="en-GB" sz="1800" b="1" i="0" dirty="0"/>
            <a:t>6B83 Avoidant-restrictive food intake disorder</a:t>
          </a:r>
          <a:endParaRPr lang="en-GB" sz="1800" dirty="0"/>
        </a:p>
      </dgm:t>
    </dgm:pt>
    <dgm:pt modelId="{33646513-0D0E-4912-81B4-6C70023F1DB5}" type="parTrans" cxnId="{7BF06D74-6624-4077-B696-C4F59B4FE605}">
      <dgm:prSet/>
      <dgm:spPr/>
      <dgm:t>
        <a:bodyPr/>
        <a:lstStyle/>
        <a:p>
          <a:endParaRPr lang="en-GB"/>
        </a:p>
      </dgm:t>
    </dgm:pt>
    <dgm:pt modelId="{135C2901-42A5-4688-A89B-41FD09E9A6E3}" type="sibTrans" cxnId="{7BF06D74-6624-4077-B696-C4F59B4FE605}">
      <dgm:prSet/>
      <dgm:spPr/>
      <dgm:t>
        <a:bodyPr/>
        <a:lstStyle/>
        <a:p>
          <a:endParaRPr lang="en-GB"/>
        </a:p>
      </dgm:t>
    </dgm:pt>
    <dgm:pt modelId="{768B9C49-6870-47C3-9406-9B19342F83A6}">
      <dgm:prSet phldrT="[Text]" custT="1"/>
      <dgm:spPr/>
      <dgm:t>
        <a:bodyPr/>
        <a:lstStyle/>
        <a:p>
          <a:r>
            <a:rPr lang="en-GB" sz="1800" b="1" i="0" dirty="0"/>
            <a:t>Rumination-regurgitation disorder</a:t>
          </a:r>
          <a:endParaRPr lang="en-GB" sz="1800" dirty="0"/>
        </a:p>
      </dgm:t>
    </dgm:pt>
    <dgm:pt modelId="{5BA64137-DDF9-4183-BBEA-42BFFD141605}" type="parTrans" cxnId="{0B970B48-3233-44CC-8767-CCB239E667F6}">
      <dgm:prSet/>
      <dgm:spPr/>
      <dgm:t>
        <a:bodyPr/>
        <a:lstStyle/>
        <a:p>
          <a:endParaRPr lang="en-GB"/>
        </a:p>
      </dgm:t>
    </dgm:pt>
    <dgm:pt modelId="{1FDCFE5F-B0EC-48A0-BB01-860CD9ED7B1B}" type="sibTrans" cxnId="{0B970B48-3233-44CC-8767-CCB239E667F6}">
      <dgm:prSet/>
      <dgm:spPr/>
      <dgm:t>
        <a:bodyPr/>
        <a:lstStyle/>
        <a:p>
          <a:endParaRPr lang="en-GB"/>
        </a:p>
      </dgm:t>
    </dgm:pt>
    <dgm:pt modelId="{CB4600FA-6344-44AB-97BC-E15559D3180E}">
      <dgm:prSet phldrT="[Text]" custT="1"/>
      <dgm:spPr/>
      <dgm:t>
        <a:bodyPr/>
        <a:lstStyle/>
        <a:p>
          <a:r>
            <a:rPr lang="en-GB" sz="1800" b="1" i="0" dirty="0"/>
            <a:t>6B84 Pica</a:t>
          </a:r>
          <a:endParaRPr lang="en-GB" sz="1800" dirty="0"/>
        </a:p>
      </dgm:t>
    </dgm:pt>
    <dgm:pt modelId="{BDAC85B1-9A08-40D8-973B-9824E151D68A}" type="parTrans" cxnId="{D85B78F7-1774-4C76-811D-5414DB26CD3A}">
      <dgm:prSet/>
      <dgm:spPr/>
      <dgm:t>
        <a:bodyPr/>
        <a:lstStyle/>
        <a:p>
          <a:endParaRPr lang="en-GB"/>
        </a:p>
      </dgm:t>
    </dgm:pt>
    <dgm:pt modelId="{3ED9397E-5885-4ED2-89AF-63479D41AEE7}" type="sibTrans" cxnId="{D85B78F7-1774-4C76-811D-5414DB26CD3A}">
      <dgm:prSet/>
      <dgm:spPr/>
      <dgm:t>
        <a:bodyPr/>
        <a:lstStyle/>
        <a:p>
          <a:endParaRPr lang="en-GB"/>
        </a:p>
      </dgm:t>
    </dgm:pt>
    <dgm:pt modelId="{12156277-E759-4297-BAB9-7EDA5DA34D52}">
      <dgm:prSet phldrT="[Text]" custT="1"/>
      <dgm:spPr/>
      <dgm:t>
        <a:bodyPr/>
        <a:lstStyle/>
        <a:p>
          <a:r>
            <a:rPr lang="en-GB" sz="1800" b="1" i="0" dirty="0"/>
            <a:t>6B8Y Other specified feeding or eating disorders</a:t>
          </a:r>
          <a:endParaRPr lang="en-GB" sz="1800" dirty="0"/>
        </a:p>
      </dgm:t>
    </dgm:pt>
    <dgm:pt modelId="{0115A782-1103-4F50-BE2F-70FD854063D4}" type="parTrans" cxnId="{D8FBEA68-0289-4C22-9166-9DA3070F5B97}">
      <dgm:prSet/>
      <dgm:spPr/>
      <dgm:t>
        <a:bodyPr/>
        <a:lstStyle/>
        <a:p>
          <a:endParaRPr lang="en-GB"/>
        </a:p>
      </dgm:t>
    </dgm:pt>
    <dgm:pt modelId="{BA5725E6-A42A-4EEB-94CD-2A07691F51DC}" type="sibTrans" cxnId="{D8FBEA68-0289-4C22-9166-9DA3070F5B97}">
      <dgm:prSet/>
      <dgm:spPr/>
      <dgm:t>
        <a:bodyPr/>
        <a:lstStyle/>
        <a:p>
          <a:endParaRPr lang="en-GB"/>
        </a:p>
      </dgm:t>
    </dgm:pt>
    <dgm:pt modelId="{A377A109-49DB-4B76-9116-17417A8F84D7}">
      <dgm:prSet phldrT="[Text]" custT="1"/>
      <dgm:spPr/>
      <dgm:t>
        <a:bodyPr/>
        <a:lstStyle/>
        <a:p>
          <a:r>
            <a:rPr lang="en-GB" sz="1800" b="1" i="0" dirty="0"/>
            <a:t>6B81 Bulimia Nervosa</a:t>
          </a:r>
          <a:endParaRPr lang="en-GB" sz="1800" dirty="0"/>
        </a:p>
      </dgm:t>
    </dgm:pt>
    <dgm:pt modelId="{B2370CD5-894D-40F0-9593-7F5B0CCF03A2}" type="parTrans" cxnId="{1F1FA9C4-1515-4225-B2FE-65DB74F49A1E}">
      <dgm:prSet/>
      <dgm:spPr/>
      <dgm:t>
        <a:bodyPr/>
        <a:lstStyle/>
        <a:p>
          <a:endParaRPr lang="en-GB"/>
        </a:p>
      </dgm:t>
    </dgm:pt>
    <dgm:pt modelId="{E78BE616-DA2F-4243-B5C2-5800FC251B16}" type="sibTrans" cxnId="{1F1FA9C4-1515-4225-B2FE-65DB74F49A1E}">
      <dgm:prSet/>
      <dgm:spPr/>
      <dgm:t>
        <a:bodyPr/>
        <a:lstStyle/>
        <a:p>
          <a:endParaRPr lang="en-GB"/>
        </a:p>
      </dgm:t>
    </dgm:pt>
    <dgm:pt modelId="{0B4A2C98-D3E0-446A-8747-376A84134D27}" type="pres">
      <dgm:prSet presAssocID="{A83E0F5B-2256-4699-A72D-D918AD2AF3EB}" presName="Name0" presStyleCnt="0">
        <dgm:presLayoutVars>
          <dgm:chMax val="1"/>
          <dgm:dir/>
          <dgm:animLvl val="ctr"/>
          <dgm:resizeHandles val="exact"/>
        </dgm:presLayoutVars>
      </dgm:prSet>
      <dgm:spPr/>
    </dgm:pt>
    <dgm:pt modelId="{B9D2996E-6426-4FC2-8D62-7FAF10EFBEAB}" type="pres">
      <dgm:prSet presAssocID="{D94CCE83-C8B4-43E4-9ABB-579508DB1E10}" presName="centerShape" presStyleLbl="node0" presStyleIdx="0" presStyleCnt="1"/>
      <dgm:spPr/>
    </dgm:pt>
    <dgm:pt modelId="{A4ED4864-29F5-4551-8F60-A87423EE3D3B}" type="pres">
      <dgm:prSet presAssocID="{B09FE386-D445-4228-A72D-C412A088FE27}" presName="parTrans" presStyleLbl="sibTrans2D1" presStyleIdx="0" presStyleCnt="7"/>
      <dgm:spPr/>
    </dgm:pt>
    <dgm:pt modelId="{CB23C312-FF28-4C77-B6B2-F41941C8856C}" type="pres">
      <dgm:prSet presAssocID="{B09FE386-D445-4228-A72D-C412A088FE27}" presName="connectorText" presStyleLbl="sibTrans2D1" presStyleIdx="0" presStyleCnt="7"/>
      <dgm:spPr/>
    </dgm:pt>
    <dgm:pt modelId="{49EDEE0F-F0D2-45E2-9629-298EFF0C9700}" type="pres">
      <dgm:prSet presAssocID="{ED846A87-E698-471E-9E23-7F119B755968}" presName="node" presStyleLbl="node1" presStyleIdx="0" presStyleCnt="7" custScaleX="125419">
        <dgm:presLayoutVars>
          <dgm:bulletEnabled val="1"/>
        </dgm:presLayoutVars>
      </dgm:prSet>
      <dgm:spPr/>
    </dgm:pt>
    <dgm:pt modelId="{5CCB32A4-BDC7-4DE6-86FA-AD954A435FCC}" type="pres">
      <dgm:prSet presAssocID="{B2370CD5-894D-40F0-9593-7F5B0CCF03A2}" presName="parTrans" presStyleLbl="sibTrans2D1" presStyleIdx="1" presStyleCnt="7"/>
      <dgm:spPr/>
    </dgm:pt>
    <dgm:pt modelId="{0DBD2B5D-4F3B-49ED-8AB6-800B980726AE}" type="pres">
      <dgm:prSet presAssocID="{B2370CD5-894D-40F0-9593-7F5B0CCF03A2}" presName="connectorText" presStyleLbl="sibTrans2D1" presStyleIdx="1" presStyleCnt="7"/>
      <dgm:spPr/>
    </dgm:pt>
    <dgm:pt modelId="{B61E1EEC-5C5F-4950-9677-DCDA60D2485E}" type="pres">
      <dgm:prSet presAssocID="{A377A109-49DB-4B76-9116-17417A8F84D7}" presName="node" presStyleLbl="node1" presStyleIdx="1" presStyleCnt="7" custScaleX="130754">
        <dgm:presLayoutVars>
          <dgm:bulletEnabled val="1"/>
        </dgm:presLayoutVars>
      </dgm:prSet>
      <dgm:spPr/>
    </dgm:pt>
    <dgm:pt modelId="{97ACA389-3542-4792-8100-122AAA00CE4D}" type="pres">
      <dgm:prSet presAssocID="{120E3F1F-8F29-4DDD-ACF0-A63723977485}" presName="parTrans" presStyleLbl="sibTrans2D1" presStyleIdx="2" presStyleCnt="7"/>
      <dgm:spPr/>
    </dgm:pt>
    <dgm:pt modelId="{6ADD8937-E323-4460-9173-11CBB09FD435}" type="pres">
      <dgm:prSet presAssocID="{120E3F1F-8F29-4DDD-ACF0-A63723977485}" presName="connectorText" presStyleLbl="sibTrans2D1" presStyleIdx="2" presStyleCnt="7"/>
      <dgm:spPr/>
    </dgm:pt>
    <dgm:pt modelId="{8FB60C5A-043A-4F61-A8A7-B4C7D5F1CC45}" type="pres">
      <dgm:prSet presAssocID="{12082F6D-FEC2-484E-AC88-99CEEF6396A9}" presName="node" presStyleLbl="node1" presStyleIdx="2" presStyleCnt="7" custScaleX="116127">
        <dgm:presLayoutVars>
          <dgm:bulletEnabled val="1"/>
        </dgm:presLayoutVars>
      </dgm:prSet>
      <dgm:spPr/>
    </dgm:pt>
    <dgm:pt modelId="{BDBEFE45-AD7E-4518-9D15-C3F62F7E197F}" type="pres">
      <dgm:prSet presAssocID="{33646513-0D0E-4912-81B4-6C70023F1DB5}" presName="parTrans" presStyleLbl="sibTrans2D1" presStyleIdx="3" presStyleCnt="7"/>
      <dgm:spPr/>
    </dgm:pt>
    <dgm:pt modelId="{9EBF5CB1-8882-4098-BE96-959FBC10EFC6}" type="pres">
      <dgm:prSet presAssocID="{33646513-0D0E-4912-81B4-6C70023F1DB5}" presName="connectorText" presStyleLbl="sibTrans2D1" presStyleIdx="3" presStyleCnt="7"/>
      <dgm:spPr/>
    </dgm:pt>
    <dgm:pt modelId="{9D462A19-9B6E-403E-AA7B-B67F101D76FE}" type="pres">
      <dgm:prSet presAssocID="{EE054E87-21C6-4A32-A833-A7CD730E828B}" presName="node" presStyleLbl="node1" presStyleIdx="3" presStyleCnt="7" custScaleX="125473" custRadScaleRad="104588" custRadScaleInc="-23042">
        <dgm:presLayoutVars>
          <dgm:bulletEnabled val="1"/>
        </dgm:presLayoutVars>
      </dgm:prSet>
      <dgm:spPr/>
    </dgm:pt>
    <dgm:pt modelId="{7E250934-03FB-405E-A002-B3E8807F14A0}" type="pres">
      <dgm:prSet presAssocID="{5BA64137-DDF9-4183-BBEA-42BFFD141605}" presName="parTrans" presStyleLbl="sibTrans2D1" presStyleIdx="4" presStyleCnt="7"/>
      <dgm:spPr/>
    </dgm:pt>
    <dgm:pt modelId="{172072EF-4D0F-433F-9343-99D533FE94DF}" type="pres">
      <dgm:prSet presAssocID="{5BA64137-DDF9-4183-BBEA-42BFFD141605}" presName="connectorText" presStyleLbl="sibTrans2D1" presStyleIdx="4" presStyleCnt="7"/>
      <dgm:spPr/>
    </dgm:pt>
    <dgm:pt modelId="{AFFE5117-A8B0-4CD2-904E-61850D768D5F}" type="pres">
      <dgm:prSet presAssocID="{768B9C49-6870-47C3-9406-9B19342F83A6}" presName="node" presStyleLbl="node1" presStyleIdx="4" presStyleCnt="7" custScaleX="141077">
        <dgm:presLayoutVars>
          <dgm:bulletEnabled val="1"/>
        </dgm:presLayoutVars>
      </dgm:prSet>
      <dgm:spPr/>
    </dgm:pt>
    <dgm:pt modelId="{898A395E-27E4-47AE-B251-526B42C52D37}" type="pres">
      <dgm:prSet presAssocID="{BDAC85B1-9A08-40D8-973B-9824E151D68A}" presName="parTrans" presStyleLbl="sibTrans2D1" presStyleIdx="5" presStyleCnt="7"/>
      <dgm:spPr/>
    </dgm:pt>
    <dgm:pt modelId="{4251D0A0-B2DD-41AB-B638-887572525CC3}" type="pres">
      <dgm:prSet presAssocID="{BDAC85B1-9A08-40D8-973B-9824E151D68A}" presName="connectorText" presStyleLbl="sibTrans2D1" presStyleIdx="5" presStyleCnt="7"/>
      <dgm:spPr/>
    </dgm:pt>
    <dgm:pt modelId="{EA0EA9BD-2EDC-4386-BC31-2B3DC90451BD}" type="pres">
      <dgm:prSet presAssocID="{CB4600FA-6344-44AB-97BC-E15559D3180E}" presName="node" presStyleLbl="node1" presStyleIdx="5" presStyleCnt="7" custScaleX="116171">
        <dgm:presLayoutVars>
          <dgm:bulletEnabled val="1"/>
        </dgm:presLayoutVars>
      </dgm:prSet>
      <dgm:spPr/>
    </dgm:pt>
    <dgm:pt modelId="{3D52B65C-B467-461B-8F25-8C9BF8BAD922}" type="pres">
      <dgm:prSet presAssocID="{0115A782-1103-4F50-BE2F-70FD854063D4}" presName="parTrans" presStyleLbl="sibTrans2D1" presStyleIdx="6" presStyleCnt="7"/>
      <dgm:spPr/>
    </dgm:pt>
    <dgm:pt modelId="{5258359C-687A-4BA3-BAF3-67093E9B91C2}" type="pres">
      <dgm:prSet presAssocID="{0115A782-1103-4F50-BE2F-70FD854063D4}" presName="connectorText" presStyleLbl="sibTrans2D1" presStyleIdx="6" presStyleCnt="7"/>
      <dgm:spPr/>
    </dgm:pt>
    <dgm:pt modelId="{20A055B1-2328-4D93-8196-5F2911FB5413}" type="pres">
      <dgm:prSet presAssocID="{12156277-E759-4297-BAB9-7EDA5DA34D52}" presName="node" presStyleLbl="node1" presStyleIdx="6" presStyleCnt="7" custScaleX="124437">
        <dgm:presLayoutVars>
          <dgm:bulletEnabled val="1"/>
        </dgm:presLayoutVars>
      </dgm:prSet>
      <dgm:spPr/>
    </dgm:pt>
  </dgm:ptLst>
  <dgm:cxnLst>
    <dgm:cxn modelId="{9ACAEC06-A1A1-4E0D-B6BC-3C51313B6723}" type="presOf" srcId="{120E3F1F-8F29-4DDD-ACF0-A63723977485}" destId="{6ADD8937-E323-4460-9173-11CBB09FD435}" srcOrd="1" destOrd="0" presId="urn:microsoft.com/office/officeart/2005/8/layout/radial5"/>
    <dgm:cxn modelId="{56E0D307-627C-4529-8A1C-5F899D06C869}" type="presOf" srcId="{33646513-0D0E-4912-81B4-6C70023F1DB5}" destId="{BDBEFE45-AD7E-4518-9D15-C3F62F7E197F}" srcOrd="0" destOrd="0" presId="urn:microsoft.com/office/officeart/2005/8/layout/radial5"/>
    <dgm:cxn modelId="{2DB6090C-A46A-4BD1-8536-4AD8182CE712}" type="presOf" srcId="{B09FE386-D445-4228-A72D-C412A088FE27}" destId="{A4ED4864-29F5-4551-8F60-A87423EE3D3B}" srcOrd="0" destOrd="0" presId="urn:microsoft.com/office/officeart/2005/8/layout/radial5"/>
    <dgm:cxn modelId="{C436C521-AC1B-42DA-86D2-C8D849A3A944}" type="presOf" srcId="{D94CCE83-C8B4-43E4-9ABB-579508DB1E10}" destId="{B9D2996E-6426-4FC2-8D62-7FAF10EFBEAB}" srcOrd="0" destOrd="0" presId="urn:microsoft.com/office/officeart/2005/8/layout/radial5"/>
    <dgm:cxn modelId="{A7B38924-6FA0-4038-B6B7-0202CB1A4A60}" type="presOf" srcId="{B2370CD5-894D-40F0-9593-7F5B0CCF03A2}" destId="{0DBD2B5D-4F3B-49ED-8AB6-800B980726AE}" srcOrd="1" destOrd="0" presId="urn:microsoft.com/office/officeart/2005/8/layout/radial5"/>
    <dgm:cxn modelId="{6A766435-901B-4DB6-94CC-3988FA0F6599}" type="presOf" srcId="{ED846A87-E698-471E-9E23-7F119B755968}" destId="{49EDEE0F-F0D2-45E2-9629-298EFF0C9700}" srcOrd="0" destOrd="0" presId="urn:microsoft.com/office/officeart/2005/8/layout/radial5"/>
    <dgm:cxn modelId="{FC654C44-D739-470E-A95D-EA120E9E2E39}" srcId="{D94CCE83-C8B4-43E4-9ABB-579508DB1E10}" destId="{ED846A87-E698-471E-9E23-7F119B755968}" srcOrd="0" destOrd="0" parTransId="{B09FE386-D445-4228-A72D-C412A088FE27}" sibTransId="{EB3C0202-9348-45AE-87AF-781945A776B2}"/>
    <dgm:cxn modelId="{515FCA45-ACF2-47B6-B5B8-A22E89FD1372}" type="presOf" srcId="{CB4600FA-6344-44AB-97BC-E15559D3180E}" destId="{EA0EA9BD-2EDC-4386-BC31-2B3DC90451BD}" srcOrd="0" destOrd="0" presId="urn:microsoft.com/office/officeart/2005/8/layout/radial5"/>
    <dgm:cxn modelId="{0B970B48-3233-44CC-8767-CCB239E667F6}" srcId="{D94CCE83-C8B4-43E4-9ABB-579508DB1E10}" destId="{768B9C49-6870-47C3-9406-9B19342F83A6}" srcOrd="4" destOrd="0" parTransId="{5BA64137-DDF9-4183-BBEA-42BFFD141605}" sibTransId="{1FDCFE5F-B0EC-48A0-BB01-860CD9ED7B1B}"/>
    <dgm:cxn modelId="{D8FBEA68-0289-4C22-9166-9DA3070F5B97}" srcId="{D94CCE83-C8B4-43E4-9ABB-579508DB1E10}" destId="{12156277-E759-4297-BAB9-7EDA5DA34D52}" srcOrd="6" destOrd="0" parTransId="{0115A782-1103-4F50-BE2F-70FD854063D4}" sibTransId="{BA5725E6-A42A-4EEB-94CD-2A07691F51DC}"/>
    <dgm:cxn modelId="{EDA22549-523A-4BD8-B3F2-56587B700211}" type="presOf" srcId="{B09FE386-D445-4228-A72D-C412A088FE27}" destId="{CB23C312-FF28-4C77-B6B2-F41941C8856C}" srcOrd="1" destOrd="0" presId="urn:microsoft.com/office/officeart/2005/8/layout/radial5"/>
    <dgm:cxn modelId="{86330E6F-753F-41FF-9E94-7085BF9F6994}" type="presOf" srcId="{120E3F1F-8F29-4DDD-ACF0-A63723977485}" destId="{97ACA389-3542-4792-8100-122AAA00CE4D}" srcOrd="0" destOrd="0" presId="urn:microsoft.com/office/officeart/2005/8/layout/radial5"/>
    <dgm:cxn modelId="{7BF06D74-6624-4077-B696-C4F59B4FE605}" srcId="{D94CCE83-C8B4-43E4-9ABB-579508DB1E10}" destId="{EE054E87-21C6-4A32-A833-A7CD730E828B}" srcOrd="3" destOrd="0" parTransId="{33646513-0D0E-4912-81B4-6C70023F1DB5}" sibTransId="{135C2901-42A5-4688-A89B-41FD09E9A6E3}"/>
    <dgm:cxn modelId="{5B920379-FD05-48F9-AEB6-DCCC8626101E}" type="presOf" srcId="{0115A782-1103-4F50-BE2F-70FD854063D4}" destId="{3D52B65C-B467-461B-8F25-8C9BF8BAD922}" srcOrd="0" destOrd="0" presId="urn:microsoft.com/office/officeart/2005/8/layout/radial5"/>
    <dgm:cxn modelId="{F2B71F7A-1E20-4FFF-AFC4-69E9BAE07A79}" type="presOf" srcId="{EE054E87-21C6-4A32-A833-A7CD730E828B}" destId="{9D462A19-9B6E-403E-AA7B-B67F101D76FE}" srcOrd="0" destOrd="0" presId="urn:microsoft.com/office/officeart/2005/8/layout/radial5"/>
    <dgm:cxn modelId="{325D3880-528D-4A09-B119-594D383BBA1F}" srcId="{A83E0F5B-2256-4699-A72D-D918AD2AF3EB}" destId="{D94CCE83-C8B4-43E4-9ABB-579508DB1E10}" srcOrd="0" destOrd="0" parTransId="{04A4F3CA-E86E-4368-B7FD-7526D12C53E6}" sibTransId="{D1F8E32C-3058-4658-A5CA-2BFC924CD70D}"/>
    <dgm:cxn modelId="{28265D8F-E68D-409D-8373-FA2BE55C964D}" type="presOf" srcId="{BDAC85B1-9A08-40D8-973B-9824E151D68A}" destId="{898A395E-27E4-47AE-B251-526B42C52D37}" srcOrd="0" destOrd="0" presId="urn:microsoft.com/office/officeart/2005/8/layout/radial5"/>
    <dgm:cxn modelId="{76D3C58F-5451-4088-BF0E-9EFF6165F592}" type="presOf" srcId="{768B9C49-6870-47C3-9406-9B19342F83A6}" destId="{AFFE5117-A8B0-4CD2-904E-61850D768D5F}" srcOrd="0" destOrd="0" presId="urn:microsoft.com/office/officeart/2005/8/layout/radial5"/>
    <dgm:cxn modelId="{CD2DB191-C3C3-42FA-9E35-6DE408344AED}" type="presOf" srcId="{33646513-0D0E-4912-81B4-6C70023F1DB5}" destId="{9EBF5CB1-8882-4098-BE96-959FBC10EFC6}" srcOrd="1" destOrd="0" presId="urn:microsoft.com/office/officeart/2005/8/layout/radial5"/>
    <dgm:cxn modelId="{6877D199-9B2B-4010-8862-F45414AEBA42}" srcId="{D94CCE83-C8B4-43E4-9ABB-579508DB1E10}" destId="{12082F6D-FEC2-484E-AC88-99CEEF6396A9}" srcOrd="2" destOrd="0" parTransId="{120E3F1F-8F29-4DDD-ACF0-A63723977485}" sibTransId="{D56DCA72-075F-4B7A-9725-DA8B45230451}"/>
    <dgm:cxn modelId="{7798E5A4-1187-4BB9-8CBB-BD532BB1A91C}" type="presOf" srcId="{12156277-E759-4297-BAB9-7EDA5DA34D52}" destId="{20A055B1-2328-4D93-8196-5F2911FB5413}" srcOrd="0" destOrd="0" presId="urn:microsoft.com/office/officeart/2005/8/layout/radial5"/>
    <dgm:cxn modelId="{B66F5EA7-BAAB-401F-BB6E-6EE3B8826629}" type="presOf" srcId="{5BA64137-DDF9-4183-BBEA-42BFFD141605}" destId="{172072EF-4D0F-433F-9343-99D533FE94DF}" srcOrd="1" destOrd="0" presId="urn:microsoft.com/office/officeart/2005/8/layout/radial5"/>
    <dgm:cxn modelId="{05F8FCB9-2714-4072-9FE7-7FAC98F31C14}" type="presOf" srcId="{12082F6D-FEC2-484E-AC88-99CEEF6396A9}" destId="{8FB60C5A-043A-4F61-A8A7-B4C7D5F1CC45}" srcOrd="0" destOrd="0" presId="urn:microsoft.com/office/officeart/2005/8/layout/radial5"/>
    <dgm:cxn modelId="{1F1FA9C4-1515-4225-B2FE-65DB74F49A1E}" srcId="{D94CCE83-C8B4-43E4-9ABB-579508DB1E10}" destId="{A377A109-49DB-4B76-9116-17417A8F84D7}" srcOrd="1" destOrd="0" parTransId="{B2370CD5-894D-40F0-9593-7F5B0CCF03A2}" sibTransId="{E78BE616-DA2F-4243-B5C2-5800FC251B16}"/>
    <dgm:cxn modelId="{01739DCA-730C-4EAA-8B44-66D10432580A}" type="presOf" srcId="{BDAC85B1-9A08-40D8-973B-9824E151D68A}" destId="{4251D0A0-B2DD-41AB-B638-887572525CC3}" srcOrd="1" destOrd="0" presId="urn:microsoft.com/office/officeart/2005/8/layout/radial5"/>
    <dgm:cxn modelId="{7B162ED5-C781-4C2D-9F76-65B579BB10CB}" type="presOf" srcId="{A83E0F5B-2256-4699-A72D-D918AD2AF3EB}" destId="{0B4A2C98-D3E0-446A-8747-376A84134D27}" srcOrd="0" destOrd="0" presId="urn:microsoft.com/office/officeart/2005/8/layout/radial5"/>
    <dgm:cxn modelId="{BC8D8FE5-3030-42A0-B5A8-88B2192467D8}" type="presOf" srcId="{B2370CD5-894D-40F0-9593-7F5B0CCF03A2}" destId="{5CCB32A4-BDC7-4DE6-86FA-AD954A435FCC}" srcOrd="0" destOrd="0" presId="urn:microsoft.com/office/officeart/2005/8/layout/radial5"/>
    <dgm:cxn modelId="{AE2ABAE8-872C-41E2-A9FE-26AAA27B704E}" type="presOf" srcId="{5BA64137-DDF9-4183-BBEA-42BFFD141605}" destId="{7E250934-03FB-405E-A002-B3E8807F14A0}" srcOrd="0" destOrd="0" presId="urn:microsoft.com/office/officeart/2005/8/layout/radial5"/>
    <dgm:cxn modelId="{8D0719F5-55D0-455B-B659-561FA456AE9F}" type="presOf" srcId="{A377A109-49DB-4B76-9116-17417A8F84D7}" destId="{B61E1EEC-5C5F-4950-9677-DCDA60D2485E}" srcOrd="0" destOrd="0" presId="urn:microsoft.com/office/officeart/2005/8/layout/radial5"/>
    <dgm:cxn modelId="{D85B78F7-1774-4C76-811D-5414DB26CD3A}" srcId="{D94CCE83-C8B4-43E4-9ABB-579508DB1E10}" destId="{CB4600FA-6344-44AB-97BC-E15559D3180E}" srcOrd="5" destOrd="0" parTransId="{BDAC85B1-9A08-40D8-973B-9824E151D68A}" sibTransId="{3ED9397E-5885-4ED2-89AF-63479D41AEE7}"/>
    <dgm:cxn modelId="{B900B5FE-1253-41D7-B3A6-854D26C2AA94}" type="presOf" srcId="{0115A782-1103-4F50-BE2F-70FD854063D4}" destId="{5258359C-687A-4BA3-BAF3-67093E9B91C2}" srcOrd="1" destOrd="0" presId="urn:microsoft.com/office/officeart/2005/8/layout/radial5"/>
    <dgm:cxn modelId="{F0927A4A-15C3-47EC-97F2-A6A8271E1460}" type="presParOf" srcId="{0B4A2C98-D3E0-446A-8747-376A84134D27}" destId="{B9D2996E-6426-4FC2-8D62-7FAF10EFBEAB}" srcOrd="0" destOrd="0" presId="urn:microsoft.com/office/officeart/2005/8/layout/radial5"/>
    <dgm:cxn modelId="{3E3516B4-8FB3-46C1-A0AC-68101CAC3C5D}" type="presParOf" srcId="{0B4A2C98-D3E0-446A-8747-376A84134D27}" destId="{A4ED4864-29F5-4551-8F60-A87423EE3D3B}" srcOrd="1" destOrd="0" presId="urn:microsoft.com/office/officeart/2005/8/layout/radial5"/>
    <dgm:cxn modelId="{39101EFB-9915-46A4-8836-58FD2BB5083C}" type="presParOf" srcId="{A4ED4864-29F5-4551-8F60-A87423EE3D3B}" destId="{CB23C312-FF28-4C77-B6B2-F41941C8856C}" srcOrd="0" destOrd="0" presId="urn:microsoft.com/office/officeart/2005/8/layout/radial5"/>
    <dgm:cxn modelId="{0C8A97E3-ECAA-4E53-8D09-AE176640836E}" type="presParOf" srcId="{0B4A2C98-D3E0-446A-8747-376A84134D27}" destId="{49EDEE0F-F0D2-45E2-9629-298EFF0C9700}" srcOrd="2" destOrd="0" presId="urn:microsoft.com/office/officeart/2005/8/layout/radial5"/>
    <dgm:cxn modelId="{4DA9B09D-0522-4A26-9980-D5FC838FEED7}" type="presParOf" srcId="{0B4A2C98-D3E0-446A-8747-376A84134D27}" destId="{5CCB32A4-BDC7-4DE6-86FA-AD954A435FCC}" srcOrd="3" destOrd="0" presId="urn:microsoft.com/office/officeart/2005/8/layout/radial5"/>
    <dgm:cxn modelId="{064E6A57-EA24-4609-B08D-9F7613A603BB}" type="presParOf" srcId="{5CCB32A4-BDC7-4DE6-86FA-AD954A435FCC}" destId="{0DBD2B5D-4F3B-49ED-8AB6-800B980726AE}" srcOrd="0" destOrd="0" presId="urn:microsoft.com/office/officeart/2005/8/layout/radial5"/>
    <dgm:cxn modelId="{C31592AC-7410-4CAD-B818-ABB2445B5E97}" type="presParOf" srcId="{0B4A2C98-D3E0-446A-8747-376A84134D27}" destId="{B61E1EEC-5C5F-4950-9677-DCDA60D2485E}" srcOrd="4" destOrd="0" presId="urn:microsoft.com/office/officeart/2005/8/layout/radial5"/>
    <dgm:cxn modelId="{5C85FA1B-DD74-46FB-A6DF-9480E9CAA9BE}" type="presParOf" srcId="{0B4A2C98-D3E0-446A-8747-376A84134D27}" destId="{97ACA389-3542-4792-8100-122AAA00CE4D}" srcOrd="5" destOrd="0" presId="urn:microsoft.com/office/officeart/2005/8/layout/radial5"/>
    <dgm:cxn modelId="{15687B3B-DD25-4E7F-A54E-CE1808261E52}" type="presParOf" srcId="{97ACA389-3542-4792-8100-122AAA00CE4D}" destId="{6ADD8937-E323-4460-9173-11CBB09FD435}" srcOrd="0" destOrd="0" presId="urn:microsoft.com/office/officeart/2005/8/layout/radial5"/>
    <dgm:cxn modelId="{2C41495B-FE5F-4F6B-8E3E-6FA083174633}" type="presParOf" srcId="{0B4A2C98-D3E0-446A-8747-376A84134D27}" destId="{8FB60C5A-043A-4F61-A8A7-B4C7D5F1CC45}" srcOrd="6" destOrd="0" presId="urn:microsoft.com/office/officeart/2005/8/layout/radial5"/>
    <dgm:cxn modelId="{FEE77979-661B-48C7-8BEB-C6C9D358E197}" type="presParOf" srcId="{0B4A2C98-D3E0-446A-8747-376A84134D27}" destId="{BDBEFE45-AD7E-4518-9D15-C3F62F7E197F}" srcOrd="7" destOrd="0" presId="urn:microsoft.com/office/officeart/2005/8/layout/radial5"/>
    <dgm:cxn modelId="{9D391951-4F82-451E-BF98-86F91F015DD0}" type="presParOf" srcId="{BDBEFE45-AD7E-4518-9D15-C3F62F7E197F}" destId="{9EBF5CB1-8882-4098-BE96-959FBC10EFC6}" srcOrd="0" destOrd="0" presId="urn:microsoft.com/office/officeart/2005/8/layout/radial5"/>
    <dgm:cxn modelId="{545F5E5C-C5C1-4D90-B300-657E979729CA}" type="presParOf" srcId="{0B4A2C98-D3E0-446A-8747-376A84134D27}" destId="{9D462A19-9B6E-403E-AA7B-B67F101D76FE}" srcOrd="8" destOrd="0" presId="urn:microsoft.com/office/officeart/2005/8/layout/radial5"/>
    <dgm:cxn modelId="{5A0EEB50-66C7-4EC3-A9E0-A7FDCF702427}" type="presParOf" srcId="{0B4A2C98-D3E0-446A-8747-376A84134D27}" destId="{7E250934-03FB-405E-A002-B3E8807F14A0}" srcOrd="9" destOrd="0" presId="urn:microsoft.com/office/officeart/2005/8/layout/radial5"/>
    <dgm:cxn modelId="{E65D1C82-C2BE-4F9C-B5E8-21AEE202DDD9}" type="presParOf" srcId="{7E250934-03FB-405E-A002-B3E8807F14A0}" destId="{172072EF-4D0F-433F-9343-99D533FE94DF}" srcOrd="0" destOrd="0" presId="urn:microsoft.com/office/officeart/2005/8/layout/radial5"/>
    <dgm:cxn modelId="{7A3E5CA6-12E1-44DD-86D7-354DED794E7C}" type="presParOf" srcId="{0B4A2C98-D3E0-446A-8747-376A84134D27}" destId="{AFFE5117-A8B0-4CD2-904E-61850D768D5F}" srcOrd="10" destOrd="0" presId="urn:microsoft.com/office/officeart/2005/8/layout/radial5"/>
    <dgm:cxn modelId="{3FA3EE5B-9B73-4FD3-90A0-FDA983100E75}" type="presParOf" srcId="{0B4A2C98-D3E0-446A-8747-376A84134D27}" destId="{898A395E-27E4-47AE-B251-526B42C52D37}" srcOrd="11" destOrd="0" presId="urn:microsoft.com/office/officeart/2005/8/layout/radial5"/>
    <dgm:cxn modelId="{58A275AE-7319-4D4F-B191-4FC6882E1557}" type="presParOf" srcId="{898A395E-27E4-47AE-B251-526B42C52D37}" destId="{4251D0A0-B2DD-41AB-B638-887572525CC3}" srcOrd="0" destOrd="0" presId="urn:microsoft.com/office/officeart/2005/8/layout/radial5"/>
    <dgm:cxn modelId="{57AEDCDF-4720-44B4-86E4-664E2A460CD8}" type="presParOf" srcId="{0B4A2C98-D3E0-446A-8747-376A84134D27}" destId="{EA0EA9BD-2EDC-4386-BC31-2B3DC90451BD}" srcOrd="12" destOrd="0" presId="urn:microsoft.com/office/officeart/2005/8/layout/radial5"/>
    <dgm:cxn modelId="{E8D598D5-9C70-4525-AF15-03A14349A619}" type="presParOf" srcId="{0B4A2C98-D3E0-446A-8747-376A84134D27}" destId="{3D52B65C-B467-461B-8F25-8C9BF8BAD922}" srcOrd="13" destOrd="0" presId="urn:microsoft.com/office/officeart/2005/8/layout/radial5"/>
    <dgm:cxn modelId="{2AB19C0F-FAC6-4516-A08B-275AB7EE2E82}" type="presParOf" srcId="{3D52B65C-B467-461B-8F25-8C9BF8BAD922}" destId="{5258359C-687A-4BA3-BAF3-67093E9B91C2}" srcOrd="0" destOrd="0" presId="urn:microsoft.com/office/officeart/2005/8/layout/radial5"/>
    <dgm:cxn modelId="{2C54C9E3-714D-4A21-868E-98C3BF3139D6}" type="presParOf" srcId="{0B4A2C98-D3E0-446A-8747-376A84134D27}" destId="{20A055B1-2328-4D93-8196-5F2911FB5413}" srcOrd="14" destOrd="0" presId="urn:microsoft.com/office/officeart/2005/8/layout/radial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2288A9D6-BB26-4D5D-A69C-F16C3774D9BE}" type="doc">
      <dgm:prSet loTypeId="urn:microsoft.com/office/officeart/2005/8/layout/orgChart1" loCatId="hierarchy" qsTypeId="urn:microsoft.com/office/officeart/2005/8/quickstyle/simple1" qsCatId="simple" csTypeId="urn:microsoft.com/office/officeart/2005/8/colors/accent4_2" csCatId="accent4"/>
      <dgm:spPr/>
      <dgm:t>
        <a:bodyPr/>
        <a:lstStyle/>
        <a:p>
          <a:endParaRPr lang="en-US"/>
        </a:p>
      </dgm:t>
    </dgm:pt>
    <dgm:pt modelId="{6BB0F93E-8DA1-4EFB-B6E0-47E885B16FB8}">
      <dgm:prSet/>
      <dgm:spPr/>
      <dgm:t>
        <a:bodyPr/>
        <a:lstStyle/>
        <a:p>
          <a:r>
            <a:rPr lang="en-GB"/>
            <a:t>Anorexia Nervosa has the highest mortality rate of all mental health disorders</a:t>
          </a:r>
          <a:endParaRPr lang="en-US"/>
        </a:p>
      </dgm:t>
    </dgm:pt>
    <dgm:pt modelId="{81BD0D5B-4EA5-4E81-9E89-5E6A4D1F26FE}" type="parTrans" cxnId="{50D70E92-3053-40BA-B66B-B292153D794D}">
      <dgm:prSet/>
      <dgm:spPr/>
      <dgm:t>
        <a:bodyPr/>
        <a:lstStyle/>
        <a:p>
          <a:endParaRPr lang="en-US"/>
        </a:p>
      </dgm:t>
    </dgm:pt>
    <dgm:pt modelId="{A905D564-8C3A-4BED-8E95-8A780FD496F9}" type="sibTrans" cxnId="{50D70E92-3053-40BA-B66B-B292153D794D}">
      <dgm:prSet/>
      <dgm:spPr/>
      <dgm:t>
        <a:bodyPr/>
        <a:lstStyle/>
        <a:p>
          <a:endParaRPr lang="en-US"/>
        </a:p>
      </dgm:t>
    </dgm:pt>
    <dgm:pt modelId="{EA71EAFE-B65F-4DA8-BCB6-04EEF536109A}">
      <dgm:prSet/>
      <dgm:spPr/>
      <dgm:t>
        <a:bodyPr/>
        <a:lstStyle/>
        <a:p>
          <a:r>
            <a:rPr lang="en-GB"/>
            <a:t>Organ failures including heart damages, refeeding syndrome  and some by suicide  </a:t>
          </a:r>
          <a:endParaRPr lang="en-US"/>
        </a:p>
      </dgm:t>
    </dgm:pt>
    <dgm:pt modelId="{A24CC769-E2B1-492B-A3B7-EBE892A5E7C0}" type="parTrans" cxnId="{6BD40D0B-55B0-4B27-A41E-A4D731127E3F}">
      <dgm:prSet/>
      <dgm:spPr/>
      <dgm:t>
        <a:bodyPr/>
        <a:lstStyle/>
        <a:p>
          <a:endParaRPr lang="en-US"/>
        </a:p>
      </dgm:t>
    </dgm:pt>
    <dgm:pt modelId="{3A1F83CC-E5C9-43CD-ABC7-331E657E2E9E}" type="sibTrans" cxnId="{6BD40D0B-55B0-4B27-A41E-A4D731127E3F}">
      <dgm:prSet/>
      <dgm:spPr/>
      <dgm:t>
        <a:bodyPr/>
        <a:lstStyle/>
        <a:p>
          <a:endParaRPr lang="en-US"/>
        </a:p>
      </dgm:t>
    </dgm:pt>
    <dgm:pt modelId="{C4253EEC-BC0C-4C61-BC76-EB42BDA562D1}">
      <dgm:prSet/>
      <dgm:spPr/>
      <dgm:t>
        <a:bodyPr/>
        <a:lstStyle/>
        <a:p>
          <a:r>
            <a:rPr lang="en-GB"/>
            <a:t>Shrunk organs and reduced metabolism and blood flow may cause further morbidity when food is reintroduced without careful monitoring   </a:t>
          </a:r>
          <a:endParaRPr lang="en-US"/>
        </a:p>
      </dgm:t>
    </dgm:pt>
    <dgm:pt modelId="{D4AC99AF-62AC-4C5F-AC55-08BA9DC287CF}" type="parTrans" cxnId="{A7C3BB66-70B0-42F7-BF15-364454B8BEF5}">
      <dgm:prSet/>
      <dgm:spPr/>
      <dgm:t>
        <a:bodyPr/>
        <a:lstStyle/>
        <a:p>
          <a:endParaRPr lang="en-US"/>
        </a:p>
      </dgm:t>
    </dgm:pt>
    <dgm:pt modelId="{1D6AAA0F-110C-474F-AAE3-C775F89A2170}" type="sibTrans" cxnId="{A7C3BB66-70B0-42F7-BF15-364454B8BEF5}">
      <dgm:prSet/>
      <dgm:spPr/>
      <dgm:t>
        <a:bodyPr/>
        <a:lstStyle/>
        <a:p>
          <a:endParaRPr lang="en-US"/>
        </a:p>
      </dgm:t>
    </dgm:pt>
    <dgm:pt modelId="{0145BE32-B2DD-428F-9299-2A1A75CA0A28}">
      <dgm:prSet/>
      <dgm:spPr/>
      <dgm:t>
        <a:bodyPr/>
        <a:lstStyle/>
        <a:p>
          <a:r>
            <a:rPr lang="en-GB"/>
            <a:t>86% of men with diagnosed with eating orders would have died by their 70s compared to 23.7% of men in the entire Danish population (n =7,378,598 individuals) between 2000 and 2018 (Micali &amp; Herle, 2023).  </a:t>
          </a:r>
          <a:endParaRPr lang="en-US"/>
        </a:p>
      </dgm:t>
    </dgm:pt>
    <dgm:pt modelId="{9B6DA719-06A7-4FBF-AB9E-6200C894EE95}" type="parTrans" cxnId="{F394E0AE-B9E6-47B6-BD31-531773A96977}">
      <dgm:prSet/>
      <dgm:spPr/>
      <dgm:t>
        <a:bodyPr/>
        <a:lstStyle/>
        <a:p>
          <a:endParaRPr lang="en-US"/>
        </a:p>
      </dgm:t>
    </dgm:pt>
    <dgm:pt modelId="{4A97C0C9-4DF1-4471-AEF8-32A743CA0C5E}" type="sibTrans" cxnId="{F394E0AE-B9E6-47B6-BD31-531773A96977}">
      <dgm:prSet/>
      <dgm:spPr/>
      <dgm:t>
        <a:bodyPr/>
        <a:lstStyle/>
        <a:p>
          <a:endParaRPr lang="en-US"/>
        </a:p>
      </dgm:t>
    </dgm:pt>
    <dgm:pt modelId="{50C425D9-82A7-40F9-8E89-F0E49888DFD8}" type="pres">
      <dgm:prSet presAssocID="{2288A9D6-BB26-4D5D-A69C-F16C3774D9BE}" presName="hierChild1" presStyleCnt="0">
        <dgm:presLayoutVars>
          <dgm:orgChart val="1"/>
          <dgm:chPref val="1"/>
          <dgm:dir/>
          <dgm:animOne val="branch"/>
          <dgm:animLvl val="lvl"/>
          <dgm:resizeHandles/>
        </dgm:presLayoutVars>
      </dgm:prSet>
      <dgm:spPr/>
    </dgm:pt>
    <dgm:pt modelId="{672C18AC-6BD2-45DF-BEA8-5B48468D602A}" type="pres">
      <dgm:prSet presAssocID="{6BB0F93E-8DA1-4EFB-B6E0-47E885B16FB8}" presName="hierRoot1" presStyleCnt="0">
        <dgm:presLayoutVars>
          <dgm:hierBranch val="init"/>
        </dgm:presLayoutVars>
      </dgm:prSet>
      <dgm:spPr/>
    </dgm:pt>
    <dgm:pt modelId="{33299225-2ADD-4110-9084-99D9124628E1}" type="pres">
      <dgm:prSet presAssocID="{6BB0F93E-8DA1-4EFB-B6E0-47E885B16FB8}" presName="rootComposite1" presStyleCnt="0"/>
      <dgm:spPr/>
    </dgm:pt>
    <dgm:pt modelId="{3B37B681-20F0-4FA1-96C5-9DAA42D68FC4}" type="pres">
      <dgm:prSet presAssocID="{6BB0F93E-8DA1-4EFB-B6E0-47E885B16FB8}" presName="rootText1" presStyleLbl="node0" presStyleIdx="0" presStyleCnt="2">
        <dgm:presLayoutVars>
          <dgm:chPref val="3"/>
        </dgm:presLayoutVars>
      </dgm:prSet>
      <dgm:spPr/>
    </dgm:pt>
    <dgm:pt modelId="{B27471F5-DBBC-460A-ADAE-DFD68254BEB3}" type="pres">
      <dgm:prSet presAssocID="{6BB0F93E-8DA1-4EFB-B6E0-47E885B16FB8}" presName="rootConnector1" presStyleLbl="node1" presStyleIdx="0" presStyleCnt="0"/>
      <dgm:spPr/>
    </dgm:pt>
    <dgm:pt modelId="{611FE8F9-BD97-4AE3-AE15-552848078919}" type="pres">
      <dgm:prSet presAssocID="{6BB0F93E-8DA1-4EFB-B6E0-47E885B16FB8}" presName="hierChild2" presStyleCnt="0"/>
      <dgm:spPr/>
    </dgm:pt>
    <dgm:pt modelId="{FAA52A32-A5E5-40BC-AFB7-473F9408504F}" type="pres">
      <dgm:prSet presAssocID="{A24CC769-E2B1-492B-A3B7-EBE892A5E7C0}" presName="Name37" presStyleLbl="parChTrans1D2" presStyleIdx="0" presStyleCnt="2"/>
      <dgm:spPr/>
    </dgm:pt>
    <dgm:pt modelId="{15B63E53-DCB3-48BA-9FBF-67EFD3FFEC3E}" type="pres">
      <dgm:prSet presAssocID="{EA71EAFE-B65F-4DA8-BCB6-04EEF536109A}" presName="hierRoot2" presStyleCnt="0">
        <dgm:presLayoutVars>
          <dgm:hierBranch val="init"/>
        </dgm:presLayoutVars>
      </dgm:prSet>
      <dgm:spPr/>
    </dgm:pt>
    <dgm:pt modelId="{36FAD095-FBC3-428C-BC1B-CE67BBF85F09}" type="pres">
      <dgm:prSet presAssocID="{EA71EAFE-B65F-4DA8-BCB6-04EEF536109A}" presName="rootComposite" presStyleCnt="0"/>
      <dgm:spPr/>
    </dgm:pt>
    <dgm:pt modelId="{B088028D-409E-419D-ACFC-42799916903E}" type="pres">
      <dgm:prSet presAssocID="{EA71EAFE-B65F-4DA8-BCB6-04EEF536109A}" presName="rootText" presStyleLbl="node2" presStyleIdx="0" presStyleCnt="2">
        <dgm:presLayoutVars>
          <dgm:chPref val="3"/>
        </dgm:presLayoutVars>
      </dgm:prSet>
      <dgm:spPr/>
    </dgm:pt>
    <dgm:pt modelId="{D1B22EC2-9146-4EA6-81A1-6934C16F9724}" type="pres">
      <dgm:prSet presAssocID="{EA71EAFE-B65F-4DA8-BCB6-04EEF536109A}" presName="rootConnector" presStyleLbl="node2" presStyleIdx="0" presStyleCnt="2"/>
      <dgm:spPr/>
    </dgm:pt>
    <dgm:pt modelId="{B9574FB4-3F11-4838-A232-CBCE17508FDA}" type="pres">
      <dgm:prSet presAssocID="{EA71EAFE-B65F-4DA8-BCB6-04EEF536109A}" presName="hierChild4" presStyleCnt="0"/>
      <dgm:spPr/>
    </dgm:pt>
    <dgm:pt modelId="{9D6A854B-DF2F-4809-8DCF-1ACF8A53A772}" type="pres">
      <dgm:prSet presAssocID="{EA71EAFE-B65F-4DA8-BCB6-04EEF536109A}" presName="hierChild5" presStyleCnt="0"/>
      <dgm:spPr/>
    </dgm:pt>
    <dgm:pt modelId="{F43051E9-F590-479E-AC4A-D5B885366C4A}" type="pres">
      <dgm:prSet presAssocID="{D4AC99AF-62AC-4C5F-AC55-08BA9DC287CF}" presName="Name37" presStyleLbl="parChTrans1D2" presStyleIdx="1" presStyleCnt="2"/>
      <dgm:spPr/>
    </dgm:pt>
    <dgm:pt modelId="{B81DB34E-FF98-49A7-81BE-12CF92EC6031}" type="pres">
      <dgm:prSet presAssocID="{C4253EEC-BC0C-4C61-BC76-EB42BDA562D1}" presName="hierRoot2" presStyleCnt="0">
        <dgm:presLayoutVars>
          <dgm:hierBranch val="init"/>
        </dgm:presLayoutVars>
      </dgm:prSet>
      <dgm:spPr/>
    </dgm:pt>
    <dgm:pt modelId="{8C93BDCC-B4AD-4D22-90F4-18EB0C74E5B8}" type="pres">
      <dgm:prSet presAssocID="{C4253EEC-BC0C-4C61-BC76-EB42BDA562D1}" presName="rootComposite" presStyleCnt="0"/>
      <dgm:spPr/>
    </dgm:pt>
    <dgm:pt modelId="{610CB32C-65EE-489C-BBB6-E2109ABC9746}" type="pres">
      <dgm:prSet presAssocID="{C4253EEC-BC0C-4C61-BC76-EB42BDA562D1}" presName="rootText" presStyleLbl="node2" presStyleIdx="1" presStyleCnt="2">
        <dgm:presLayoutVars>
          <dgm:chPref val="3"/>
        </dgm:presLayoutVars>
      </dgm:prSet>
      <dgm:spPr/>
    </dgm:pt>
    <dgm:pt modelId="{AE238B48-C8D5-4C0A-95EF-8D00CE3F710D}" type="pres">
      <dgm:prSet presAssocID="{C4253EEC-BC0C-4C61-BC76-EB42BDA562D1}" presName="rootConnector" presStyleLbl="node2" presStyleIdx="1" presStyleCnt="2"/>
      <dgm:spPr/>
    </dgm:pt>
    <dgm:pt modelId="{AC647EE1-7A0E-4289-9B58-AB8A5C76360B}" type="pres">
      <dgm:prSet presAssocID="{C4253EEC-BC0C-4C61-BC76-EB42BDA562D1}" presName="hierChild4" presStyleCnt="0"/>
      <dgm:spPr/>
    </dgm:pt>
    <dgm:pt modelId="{1FBD9EEB-5D86-4511-A475-95C0C28CEF31}" type="pres">
      <dgm:prSet presAssocID="{C4253EEC-BC0C-4C61-BC76-EB42BDA562D1}" presName="hierChild5" presStyleCnt="0"/>
      <dgm:spPr/>
    </dgm:pt>
    <dgm:pt modelId="{2B24B3DD-753F-44E4-A124-41E44C4B3520}" type="pres">
      <dgm:prSet presAssocID="{6BB0F93E-8DA1-4EFB-B6E0-47E885B16FB8}" presName="hierChild3" presStyleCnt="0"/>
      <dgm:spPr/>
    </dgm:pt>
    <dgm:pt modelId="{518366D8-91F9-4ED3-90D2-61A7144123BE}" type="pres">
      <dgm:prSet presAssocID="{0145BE32-B2DD-428F-9299-2A1A75CA0A28}" presName="hierRoot1" presStyleCnt="0">
        <dgm:presLayoutVars>
          <dgm:hierBranch val="init"/>
        </dgm:presLayoutVars>
      </dgm:prSet>
      <dgm:spPr/>
    </dgm:pt>
    <dgm:pt modelId="{18CAA5A7-5272-45D1-AA4D-6ABFD3C1DE2D}" type="pres">
      <dgm:prSet presAssocID="{0145BE32-B2DD-428F-9299-2A1A75CA0A28}" presName="rootComposite1" presStyleCnt="0"/>
      <dgm:spPr/>
    </dgm:pt>
    <dgm:pt modelId="{75891871-D811-4CE4-AD6A-14546FC9340C}" type="pres">
      <dgm:prSet presAssocID="{0145BE32-B2DD-428F-9299-2A1A75CA0A28}" presName="rootText1" presStyleLbl="node0" presStyleIdx="1" presStyleCnt="2">
        <dgm:presLayoutVars>
          <dgm:chPref val="3"/>
        </dgm:presLayoutVars>
      </dgm:prSet>
      <dgm:spPr/>
    </dgm:pt>
    <dgm:pt modelId="{0B35E546-C8DD-42E3-8A30-0B9581DC52F7}" type="pres">
      <dgm:prSet presAssocID="{0145BE32-B2DD-428F-9299-2A1A75CA0A28}" presName="rootConnector1" presStyleLbl="node1" presStyleIdx="0" presStyleCnt="0"/>
      <dgm:spPr/>
    </dgm:pt>
    <dgm:pt modelId="{0B66CD59-5588-4C6F-A20D-53B475E274F1}" type="pres">
      <dgm:prSet presAssocID="{0145BE32-B2DD-428F-9299-2A1A75CA0A28}" presName="hierChild2" presStyleCnt="0"/>
      <dgm:spPr/>
    </dgm:pt>
    <dgm:pt modelId="{208845B9-377C-46BE-B847-B5DFB1858CB9}" type="pres">
      <dgm:prSet presAssocID="{0145BE32-B2DD-428F-9299-2A1A75CA0A28}" presName="hierChild3" presStyleCnt="0"/>
      <dgm:spPr/>
    </dgm:pt>
  </dgm:ptLst>
  <dgm:cxnLst>
    <dgm:cxn modelId="{6BD40D0B-55B0-4B27-A41E-A4D731127E3F}" srcId="{6BB0F93E-8DA1-4EFB-B6E0-47E885B16FB8}" destId="{EA71EAFE-B65F-4DA8-BCB6-04EEF536109A}" srcOrd="0" destOrd="0" parTransId="{A24CC769-E2B1-492B-A3B7-EBE892A5E7C0}" sibTransId="{3A1F83CC-E5C9-43CD-ABC7-331E657E2E9E}"/>
    <dgm:cxn modelId="{54B84123-2ECE-410B-91E9-E827BBECA1A3}" type="presOf" srcId="{2288A9D6-BB26-4D5D-A69C-F16C3774D9BE}" destId="{50C425D9-82A7-40F9-8E89-F0E49888DFD8}" srcOrd="0" destOrd="0" presId="urn:microsoft.com/office/officeart/2005/8/layout/orgChart1"/>
    <dgm:cxn modelId="{A430863E-7025-4C5C-8CD5-6043A46ECA87}" type="presOf" srcId="{6BB0F93E-8DA1-4EFB-B6E0-47E885B16FB8}" destId="{B27471F5-DBBC-460A-ADAE-DFD68254BEB3}" srcOrd="1" destOrd="0" presId="urn:microsoft.com/office/officeart/2005/8/layout/orgChart1"/>
    <dgm:cxn modelId="{24AA8C45-A7D2-4F4F-A752-4DF6559CA40D}" type="presOf" srcId="{0145BE32-B2DD-428F-9299-2A1A75CA0A28}" destId="{0B35E546-C8DD-42E3-8A30-0B9581DC52F7}" srcOrd="1" destOrd="0" presId="urn:microsoft.com/office/officeart/2005/8/layout/orgChart1"/>
    <dgm:cxn modelId="{A7C3BB66-70B0-42F7-BF15-364454B8BEF5}" srcId="{6BB0F93E-8DA1-4EFB-B6E0-47E885B16FB8}" destId="{C4253EEC-BC0C-4C61-BC76-EB42BDA562D1}" srcOrd="1" destOrd="0" parTransId="{D4AC99AF-62AC-4C5F-AC55-08BA9DC287CF}" sibTransId="{1D6AAA0F-110C-474F-AAE3-C775F89A2170}"/>
    <dgm:cxn modelId="{CA926853-561F-4117-9810-E3DBBC6B8C41}" type="presOf" srcId="{EA71EAFE-B65F-4DA8-BCB6-04EEF536109A}" destId="{D1B22EC2-9146-4EA6-81A1-6934C16F9724}" srcOrd="1" destOrd="0" presId="urn:microsoft.com/office/officeart/2005/8/layout/orgChart1"/>
    <dgm:cxn modelId="{CCD60F74-2103-4F39-817E-36F94B62A408}" type="presOf" srcId="{A24CC769-E2B1-492B-A3B7-EBE892A5E7C0}" destId="{FAA52A32-A5E5-40BC-AFB7-473F9408504F}" srcOrd="0" destOrd="0" presId="urn:microsoft.com/office/officeart/2005/8/layout/orgChart1"/>
    <dgm:cxn modelId="{A5313A83-15BB-412C-94D0-F61F44D2FFB7}" type="presOf" srcId="{0145BE32-B2DD-428F-9299-2A1A75CA0A28}" destId="{75891871-D811-4CE4-AD6A-14546FC9340C}" srcOrd="0" destOrd="0" presId="urn:microsoft.com/office/officeart/2005/8/layout/orgChart1"/>
    <dgm:cxn modelId="{8FB04C85-EC9E-4B94-9695-5FE8F8631EEE}" type="presOf" srcId="{C4253EEC-BC0C-4C61-BC76-EB42BDA562D1}" destId="{AE238B48-C8D5-4C0A-95EF-8D00CE3F710D}" srcOrd="1" destOrd="0" presId="urn:microsoft.com/office/officeart/2005/8/layout/orgChart1"/>
    <dgm:cxn modelId="{50D70E92-3053-40BA-B66B-B292153D794D}" srcId="{2288A9D6-BB26-4D5D-A69C-F16C3774D9BE}" destId="{6BB0F93E-8DA1-4EFB-B6E0-47E885B16FB8}" srcOrd="0" destOrd="0" parTransId="{81BD0D5B-4EA5-4E81-9E89-5E6A4D1F26FE}" sibTransId="{A905D564-8C3A-4BED-8E95-8A780FD496F9}"/>
    <dgm:cxn modelId="{F394E0AE-B9E6-47B6-BD31-531773A96977}" srcId="{2288A9D6-BB26-4D5D-A69C-F16C3774D9BE}" destId="{0145BE32-B2DD-428F-9299-2A1A75CA0A28}" srcOrd="1" destOrd="0" parTransId="{9B6DA719-06A7-4FBF-AB9E-6200C894EE95}" sibTransId="{4A97C0C9-4DF1-4471-AEF8-32A743CA0C5E}"/>
    <dgm:cxn modelId="{E712C5D6-0E33-4651-8A01-78CD63E542B1}" type="presOf" srcId="{C4253EEC-BC0C-4C61-BC76-EB42BDA562D1}" destId="{610CB32C-65EE-489C-BBB6-E2109ABC9746}" srcOrd="0" destOrd="0" presId="urn:microsoft.com/office/officeart/2005/8/layout/orgChart1"/>
    <dgm:cxn modelId="{AA9441D8-C994-4E49-9A2D-E793ED5CE484}" type="presOf" srcId="{D4AC99AF-62AC-4C5F-AC55-08BA9DC287CF}" destId="{F43051E9-F590-479E-AC4A-D5B885366C4A}" srcOrd="0" destOrd="0" presId="urn:microsoft.com/office/officeart/2005/8/layout/orgChart1"/>
    <dgm:cxn modelId="{3358E9DD-4551-4162-9F04-4C0BEA610DA1}" type="presOf" srcId="{6BB0F93E-8DA1-4EFB-B6E0-47E885B16FB8}" destId="{3B37B681-20F0-4FA1-96C5-9DAA42D68FC4}" srcOrd="0" destOrd="0" presId="urn:microsoft.com/office/officeart/2005/8/layout/orgChart1"/>
    <dgm:cxn modelId="{55A8C1EA-E7B0-4A72-ABA9-E6EC763D0E8E}" type="presOf" srcId="{EA71EAFE-B65F-4DA8-BCB6-04EEF536109A}" destId="{B088028D-409E-419D-ACFC-42799916903E}" srcOrd="0" destOrd="0" presId="urn:microsoft.com/office/officeart/2005/8/layout/orgChart1"/>
    <dgm:cxn modelId="{8973EA23-DDFA-4A71-BF27-14E0E648F6B4}" type="presParOf" srcId="{50C425D9-82A7-40F9-8E89-F0E49888DFD8}" destId="{672C18AC-6BD2-45DF-BEA8-5B48468D602A}" srcOrd="0" destOrd="0" presId="urn:microsoft.com/office/officeart/2005/8/layout/orgChart1"/>
    <dgm:cxn modelId="{FE93B173-BC1D-4D46-88D2-013C7BF27A2F}" type="presParOf" srcId="{672C18AC-6BD2-45DF-BEA8-5B48468D602A}" destId="{33299225-2ADD-4110-9084-99D9124628E1}" srcOrd="0" destOrd="0" presId="urn:microsoft.com/office/officeart/2005/8/layout/orgChart1"/>
    <dgm:cxn modelId="{DDB54095-A021-4F83-A7C0-B95D358458F7}" type="presParOf" srcId="{33299225-2ADD-4110-9084-99D9124628E1}" destId="{3B37B681-20F0-4FA1-96C5-9DAA42D68FC4}" srcOrd="0" destOrd="0" presId="urn:microsoft.com/office/officeart/2005/8/layout/orgChart1"/>
    <dgm:cxn modelId="{512571BB-68D6-4921-A174-6D8177FBA92D}" type="presParOf" srcId="{33299225-2ADD-4110-9084-99D9124628E1}" destId="{B27471F5-DBBC-460A-ADAE-DFD68254BEB3}" srcOrd="1" destOrd="0" presId="urn:microsoft.com/office/officeart/2005/8/layout/orgChart1"/>
    <dgm:cxn modelId="{EAF4921A-F6B4-498B-BFD0-9A2908DBCF9E}" type="presParOf" srcId="{672C18AC-6BD2-45DF-BEA8-5B48468D602A}" destId="{611FE8F9-BD97-4AE3-AE15-552848078919}" srcOrd="1" destOrd="0" presId="urn:microsoft.com/office/officeart/2005/8/layout/orgChart1"/>
    <dgm:cxn modelId="{C6CE10AC-9044-44C0-AF30-445BC8B6AC84}" type="presParOf" srcId="{611FE8F9-BD97-4AE3-AE15-552848078919}" destId="{FAA52A32-A5E5-40BC-AFB7-473F9408504F}" srcOrd="0" destOrd="0" presId="urn:microsoft.com/office/officeart/2005/8/layout/orgChart1"/>
    <dgm:cxn modelId="{EFC9A4E8-2154-4EEB-AE45-C04C16667389}" type="presParOf" srcId="{611FE8F9-BD97-4AE3-AE15-552848078919}" destId="{15B63E53-DCB3-48BA-9FBF-67EFD3FFEC3E}" srcOrd="1" destOrd="0" presId="urn:microsoft.com/office/officeart/2005/8/layout/orgChart1"/>
    <dgm:cxn modelId="{179DC368-97EE-4618-9DEC-5F96264C0118}" type="presParOf" srcId="{15B63E53-DCB3-48BA-9FBF-67EFD3FFEC3E}" destId="{36FAD095-FBC3-428C-BC1B-CE67BBF85F09}" srcOrd="0" destOrd="0" presId="urn:microsoft.com/office/officeart/2005/8/layout/orgChart1"/>
    <dgm:cxn modelId="{F7371469-ACDD-4540-B757-6DC6AD93975F}" type="presParOf" srcId="{36FAD095-FBC3-428C-BC1B-CE67BBF85F09}" destId="{B088028D-409E-419D-ACFC-42799916903E}" srcOrd="0" destOrd="0" presId="urn:microsoft.com/office/officeart/2005/8/layout/orgChart1"/>
    <dgm:cxn modelId="{10E1CEEF-DF39-4688-B666-9330D10E0CAF}" type="presParOf" srcId="{36FAD095-FBC3-428C-BC1B-CE67BBF85F09}" destId="{D1B22EC2-9146-4EA6-81A1-6934C16F9724}" srcOrd="1" destOrd="0" presId="urn:microsoft.com/office/officeart/2005/8/layout/orgChart1"/>
    <dgm:cxn modelId="{B5A2BE24-3B4C-4FC2-8112-5F2AECF57BF1}" type="presParOf" srcId="{15B63E53-DCB3-48BA-9FBF-67EFD3FFEC3E}" destId="{B9574FB4-3F11-4838-A232-CBCE17508FDA}" srcOrd="1" destOrd="0" presId="urn:microsoft.com/office/officeart/2005/8/layout/orgChart1"/>
    <dgm:cxn modelId="{1DE2A1F1-1324-4ADA-ABE7-6687880F8D45}" type="presParOf" srcId="{15B63E53-DCB3-48BA-9FBF-67EFD3FFEC3E}" destId="{9D6A854B-DF2F-4809-8DCF-1ACF8A53A772}" srcOrd="2" destOrd="0" presId="urn:microsoft.com/office/officeart/2005/8/layout/orgChart1"/>
    <dgm:cxn modelId="{7D8C2132-F3D9-4D14-86B2-2B4463CADC5E}" type="presParOf" srcId="{611FE8F9-BD97-4AE3-AE15-552848078919}" destId="{F43051E9-F590-479E-AC4A-D5B885366C4A}" srcOrd="2" destOrd="0" presId="urn:microsoft.com/office/officeart/2005/8/layout/orgChart1"/>
    <dgm:cxn modelId="{49C16CC5-D887-4E2B-B2AF-C4EC1DF51061}" type="presParOf" srcId="{611FE8F9-BD97-4AE3-AE15-552848078919}" destId="{B81DB34E-FF98-49A7-81BE-12CF92EC6031}" srcOrd="3" destOrd="0" presId="urn:microsoft.com/office/officeart/2005/8/layout/orgChart1"/>
    <dgm:cxn modelId="{33AAD715-D61B-48AA-92F3-FD4023CE85B3}" type="presParOf" srcId="{B81DB34E-FF98-49A7-81BE-12CF92EC6031}" destId="{8C93BDCC-B4AD-4D22-90F4-18EB0C74E5B8}" srcOrd="0" destOrd="0" presId="urn:microsoft.com/office/officeart/2005/8/layout/orgChart1"/>
    <dgm:cxn modelId="{F5929DE3-3680-406D-A193-8C3410BFA89F}" type="presParOf" srcId="{8C93BDCC-B4AD-4D22-90F4-18EB0C74E5B8}" destId="{610CB32C-65EE-489C-BBB6-E2109ABC9746}" srcOrd="0" destOrd="0" presId="urn:microsoft.com/office/officeart/2005/8/layout/orgChart1"/>
    <dgm:cxn modelId="{E1BD036A-C3CD-435B-9551-A37F50261150}" type="presParOf" srcId="{8C93BDCC-B4AD-4D22-90F4-18EB0C74E5B8}" destId="{AE238B48-C8D5-4C0A-95EF-8D00CE3F710D}" srcOrd="1" destOrd="0" presId="urn:microsoft.com/office/officeart/2005/8/layout/orgChart1"/>
    <dgm:cxn modelId="{EF75E439-D532-4826-B072-381D1650BD16}" type="presParOf" srcId="{B81DB34E-FF98-49A7-81BE-12CF92EC6031}" destId="{AC647EE1-7A0E-4289-9B58-AB8A5C76360B}" srcOrd="1" destOrd="0" presId="urn:microsoft.com/office/officeart/2005/8/layout/orgChart1"/>
    <dgm:cxn modelId="{CE400CC8-8CA9-4300-A38C-D7A759FFD066}" type="presParOf" srcId="{B81DB34E-FF98-49A7-81BE-12CF92EC6031}" destId="{1FBD9EEB-5D86-4511-A475-95C0C28CEF31}" srcOrd="2" destOrd="0" presId="urn:microsoft.com/office/officeart/2005/8/layout/orgChart1"/>
    <dgm:cxn modelId="{3FF5B350-5799-4E56-B64F-274E8CB83D50}" type="presParOf" srcId="{672C18AC-6BD2-45DF-BEA8-5B48468D602A}" destId="{2B24B3DD-753F-44E4-A124-41E44C4B3520}" srcOrd="2" destOrd="0" presId="urn:microsoft.com/office/officeart/2005/8/layout/orgChart1"/>
    <dgm:cxn modelId="{518D4000-2508-478A-8592-0AC7474954FE}" type="presParOf" srcId="{50C425D9-82A7-40F9-8E89-F0E49888DFD8}" destId="{518366D8-91F9-4ED3-90D2-61A7144123BE}" srcOrd="1" destOrd="0" presId="urn:microsoft.com/office/officeart/2005/8/layout/orgChart1"/>
    <dgm:cxn modelId="{6C4021E7-9A60-4014-9F9C-9D6424E6C1C4}" type="presParOf" srcId="{518366D8-91F9-4ED3-90D2-61A7144123BE}" destId="{18CAA5A7-5272-45D1-AA4D-6ABFD3C1DE2D}" srcOrd="0" destOrd="0" presId="urn:microsoft.com/office/officeart/2005/8/layout/orgChart1"/>
    <dgm:cxn modelId="{E1F055CB-8D15-43C9-BC19-832B835DCD3F}" type="presParOf" srcId="{18CAA5A7-5272-45D1-AA4D-6ABFD3C1DE2D}" destId="{75891871-D811-4CE4-AD6A-14546FC9340C}" srcOrd="0" destOrd="0" presId="urn:microsoft.com/office/officeart/2005/8/layout/orgChart1"/>
    <dgm:cxn modelId="{3A14DE3A-B4BD-4381-A0D6-454451193FD5}" type="presParOf" srcId="{18CAA5A7-5272-45D1-AA4D-6ABFD3C1DE2D}" destId="{0B35E546-C8DD-42E3-8A30-0B9581DC52F7}" srcOrd="1" destOrd="0" presId="urn:microsoft.com/office/officeart/2005/8/layout/orgChart1"/>
    <dgm:cxn modelId="{D18EE9FF-78B9-4AC2-BD29-AA5D946782C5}" type="presParOf" srcId="{518366D8-91F9-4ED3-90D2-61A7144123BE}" destId="{0B66CD59-5588-4C6F-A20D-53B475E274F1}" srcOrd="1" destOrd="0" presId="urn:microsoft.com/office/officeart/2005/8/layout/orgChart1"/>
    <dgm:cxn modelId="{94F5DA32-A99A-4BB4-B474-9C7264AAD935}" type="presParOf" srcId="{518366D8-91F9-4ED3-90D2-61A7144123BE}" destId="{208845B9-377C-46BE-B847-B5DFB1858CB9}"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F2ECB76C-01B3-43BF-996E-243936CBA969}"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9E97368F-790F-4880-8D59-DE287512DC26}">
      <dgm:prSet/>
      <dgm:spPr/>
      <dgm:t>
        <a:bodyPr/>
        <a:lstStyle/>
        <a:p>
          <a:pPr>
            <a:defRPr cap="all"/>
          </a:pPr>
          <a:r>
            <a:rPr lang="en-GB"/>
            <a:t>OCD:</a:t>
          </a:r>
          <a:endParaRPr lang="en-US"/>
        </a:p>
      </dgm:t>
    </dgm:pt>
    <dgm:pt modelId="{EC43D2AF-F0AA-43E8-8D86-D2D6DCE477C5}" type="parTrans" cxnId="{84E56593-0ADC-48B7-89CE-A174D22151EF}">
      <dgm:prSet/>
      <dgm:spPr/>
      <dgm:t>
        <a:bodyPr/>
        <a:lstStyle/>
        <a:p>
          <a:endParaRPr lang="en-US"/>
        </a:p>
      </dgm:t>
    </dgm:pt>
    <dgm:pt modelId="{E817BB3B-0BC5-4F99-BF6C-1633294F135F}" type="sibTrans" cxnId="{84E56593-0ADC-48B7-89CE-A174D22151EF}">
      <dgm:prSet/>
      <dgm:spPr/>
      <dgm:t>
        <a:bodyPr/>
        <a:lstStyle/>
        <a:p>
          <a:endParaRPr lang="en-US"/>
        </a:p>
      </dgm:t>
    </dgm:pt>
    <dgm:pt modelId="{F691CD1F-A62A-4118-94C7-AE0E54FFB811}">
      <dgm:prSet/>
      <dgm:spPr/>
      <dgm:t>
        <a:bodyPr/>
        <a:lstStyle/>
        <a:p>
          <a:pPr>
            <a:defRPr cap="all"/>
          </a:pPr>
          <a:r>
            <a:rPr lang="en-GB"/>
            <a:t>Anxiety </a:t>
          </a:r>
          <a:endParaRPr lang="en-US"/>
        </a:p>
      </dgm:t>
    </dgm:pt>
    <dgm:pt modelId="{55475E1A-4A7B-4A58-875F-B189C7F76112}" type="parTrans" cxnId="{0355417B-8029-4563-9903-E43C5131DD5E}">
      <dgm:prSet/>
      <dgm:spPr/>
      <dgm:t>
        <a:bodyPr/>
        <a:lstStyle/>
        <a:p>
          <a:endParaRPr lang="en-US"/>
        </a:p>
      </dgm:t>
    </dgm:pt>
    <dgm:pt modelId="{FC6F748D-28BA-4610-85AC-CEDC357BC9AD}" type="sibTrans" cxnId="{0355417B-8029-4563-9903-E43C5131DD5E}">
      <dgm:prSet/>
      <dgm:spPr/>
      <dgm:t>
        <a:bodyPr/>
        <a:lstStyle/>
        <a:p>
          <a:endParaRPr lang="en-US"/>
        </a:p>
      </dgm:t>
    </dgm:pt>
    <dgm:pt modelId="{C7106E05-2864-43D6-ADA4-DC4A0040B78B}">
      <dgm:prSet/>
      <dgm:spPr/>
      <dgm:t>
        <a:bodyPr/>
        <a:lstStyle/>
        <a:p>
          <a:pPr>
            <a:defRPr cap="all"/>
          </a:pPr>
          <a:r>
            <a:rPr lang="en-GB"/>
            <a:t>Depression  </a:t>
          </a:r>
          <a:endParaRPr lang="en-US"/>
        </a:p>
      </dgm:t>
    </dgm:pt>
    <dgm:pt modelId="{7CDF76D6-C456-4A56-9793-7B0E2AE4B2E1}" type="parTrans" cxnId="{280DBE6C-FF24-473E-84D2-2A92C7E76540}">
      <dgm:prSet/>
      <dgm:spPr/>
      <dgm:t>
        <a:bodyPr/>
        <a:lstStyle/>
        <a:p>
          <a:endParaRPr lang="en-US"/>
        </a:p>
      </dgm:t>
    </dgm:pt>
    <dgm:pt modelId="{E131D7B0-735D-43BB-B575-84C4477716D2}" type="sibTrans" cxnId="{280DBE6C-FF24-473E-84D2-2A92C7E76540}">
      <dgm:prSet/>
      <dgm:spPr/>
      <dgm:t>
        <a:bodyPr/>
        <a:lstStyle/>
        <a:p>
          <a:endParaRPr lang="en-US"/>
        </a:p>
      </dgm:t>
    </dgm:pt>
    <dgm:pt modelId="{EAAD5086-948A-43D1-B8AD-8D8010B05C54}">
      <dgm:prSet/>
      <dgm:spPr/>
      <dgm:t>
        <a:bodyPr/>
        <a:lstStyle/>
        <a:p>
          <a:pPr>
            <a:defRPr cap="all"/>
          </a:pPr>
          <a:r>
            <a:rPr lang="en-GB"/>
            <a:t>Guilt and shame </a:t>
          </a:r>
          <a:endParaRPr lang="en-US"/>
        </a:p>
      </dgm:t>
    </dgm:pt>
    <dgm:pt modelId="{8517DC67-F857-4F87-B12E-6C235C2AF560}" type="parTrans" cxnId="{FDFE15DE-C663-4C42-94C6-6A4C16970133}">
      <dgm:prSet/>
      <dgm:spPr/>
      <dgm:t>
        <a:bodyPr/>
        <a:lstStyle/>
        <a:p>
          <a:endParaRPr lang="en-US"/>
        </a:p>
      </dgm:t>
    </dgm:pt>
    <dgm:pt modelId="{DC51C7A1-40B7-4872-ACE5-32EEBCCB233E}" type="sibTrans" cxnId="{FDFE15DE-C663-4C42-94C6-6A4C16970133}">
      <dgm:prSet/>
      <dgm:spPr/>
      <dgm:t>
        <a:bodyPr/>
        <a:lstStyle/>
        <a:p>
          <a:endParaRPr lang="en-US"/>
        </a:p>
      </dgm:t>
    </dgm:pt>
    <dgm:pt modelId="{77D64E6C-ADA1-4FE2-849B-B687CE929C9A}" type="pres">
      <dgm:prSet presAssocID="{F2ECB76C-01B3-43BF-996E-243936CBA969}" presName="root" presStyleCnt="0">
        <dgm:presLayoutVars>
          <dgm:dir/>
          <dgm:resizeHandles val="exact"/>
        </dgm:presLayoutVars>
      </dgm:prSet>
      <dgm:spPr/>
    </dgm:pt>
    <dgm:pt modelId="{E2317067-F055-47C9-BCAB-CA86C122C16D}" type="pres">
      <dgm:prSet presAssocID="{9E97368F-790F-4880-8D59-DE287512DC26}" presName="compNode" presStyleCnt="0"/>
      <dgm:spPr/>
    </dgm:pt>
    <dgm:pt modelId="{28EB57F2-143E-4813-A95E-3B6B133DA9C4}" type="pres">
      <dgm:prSet presAssocID="{9E97368F-790F-4880-8D59-DE287512DC26}" presName="iconBgRect" presStyleLbl="bgShp" presStyleIdx="0" presStyleCnt="4"/>
      <dgm:spPr/>
    </dgm:pt>
    <dgm:pt modelId="{332F84E1-E17A-49C2-A0A7-39770C4C83F1}" type="pres">
      <dgm:prSet presAssocID="{9E97368F-790F-4880-8D59-DE287512DC2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elationship"/>
        </a:ext>
      </dgm:extLst>
    </dgm:pt>
    <dgm:pt modelId="{C6EB4995-0521-418E-8D23-C4740A2DA4A2}" type="pres">
      <dgm:prSet presAssocID="{9E97368F-790F-4880-8D59-DE287512DC26}" presName="spaceRect" presStyleCnt="0"/>
      <dgm:spPr/>
    </dgm:pt>
    <dgm:pt modelId="{29E04C44-0711-4A38-AE0E-CE52D51EAE84}" type="pres">
      <dgm:prSet presAssocID="{9E97368F-790F-4880-8D59-DE287512DC26}" presName="textRect" presStyleLbl="revTx" presStyleIdx="0" presStyleCnt="4">
        <dgm:presLayoutVars>
          <dgm:chMax val="1"/>
          <dgm:chPref val="1"/>
        </dgm:presLayoutVars>
      </dgm:prSet>
      <dgm:spPr/>
    </dgm:pt>
    <dgm:pt modelId="{7705B4C8-0F56-4366-8936-7B8643468DDE}" type="pres">
      <dgm:prSet presAssocID="{E817BB3B-0BC5-4F99-BF6C-1633294F135F}" presName="sibTrans" presStyleCnt="0"/>
      <dgm:spPr/>
    </dgm:pt>
    <dgm:pt modelId="{A43CC1EB-E8EE-4172-83DF-6A9FFB1939BA}" type="pres">
      <dgm:prSet presAssocID="{F691CD1F-A62A-4118-94C7-AE0E54FFB811}" presName="compNode" presStyleCnt="0"/>
      <dgm:spPr/>
    </dgm:pt>
    <dgm:pt modelId="{3D16DDFA-A02B-4EA2-AD62-D0CD4986FE00}" type="pres">
      <dgm:prSet presAssocID="{F691CD1F-A62A-4118-94C7-AE0E54FFB811}" presName="iconBgRect" presStyleLbl="bgShp" presStyleIdx="1" presStyleCnt="4"/>
      <dgm:spPr/>
    </dgm:pt>
    <dgm:pt modelId="{DAC02DF7-B117-4CC0-A924-CD7AEA0DE472}" type="pres">
      <dgm:prSet presAssocID="{F691CD1F-A62A-4118-94C7-AE0E54FFB81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lth"/>
        </a:ext>
      </dgm:extLst>
    </dgm:pt>
    <dgm:pt modelId="{3512C664-6E56-4CC2-AC10-D3F0B82C5A42}" type="pres">
      <dgm:prSet presAssocID="{F691CD1F-A62A-4118-94C7-AE0E54FFB811}" presName="spaceRect" presStyleCnt="0"/>
      <dgm:spPr/>
    </dgm:pt>
    <dgm:pt modelId="{3DFC8E11-3618-4DFF-80D1-3A2ED693F960}" type="pres">
      <dgm:prSet presAssocID="{F691CD1F-A62A-4118-94C7-AE0E54FFB811}" presName="textRect" presStyleLbl="revTx" presStyleIdx="1" presStyleCnt="4">
        <dgm:presLayoutVars>
          <dgm:chMax val="1"/>
          <dgm:chPref val="1"/>
        </dgm:presLayoutVars>
      </dgm:prSet>
      <dgm:spPr/>
    </dgm:pt>
    <dgm:pt modelId="{FA111811-4910-4E92-AB0A-226D5C09FFFA}" type="pres">
      <dgm:prSet presAssocID="{FC6F748D-28BA-4610-85AC-CEDC357BC9AD}" presName="sibTrans" presStyleCnt="0"/>
      <dgm:spPr/>
    </dgm:pt>
    <dgm:pt modelId="{AA81A441-2488-4B67-843E-EDF85BA16110}" type="pres">
      <dgm:prSet presAssocID="{C7106E05-2864-43D6-ADA4-DC4A0040B78B}" presName="compNode" presStyleCnt="0"/>
      <dgm:spPr/>
    </dgm:pt>
    <dgm:pt modelId="{B6E48BC2-DD46-4BA8-A02E-11B132177312}" type="pres">
      <dgm:prSet presAssocID="{C7106E05-2864-43D6-ADA4-DC4A0040B78B}" presName="iconBgRect" presStyleLbl="bgShp" presStyleIdx="2" presStyleCnt="4"/>
      <dgm:spPr/>
    </dgm:pt>
    <dgm:pt modelId="{B60BD7D4-485C-46AB-B604-FCD666648BAB}" type="pres">
      <dgm:prSet presAssocID="{C7106E05-2864-43D6-ADA4-DC4A0040B78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ne Chart"/>
        </a:ext>
      </dgm:extLst>
    </dgm:pt>
    <dgm:pt modelId="{FC40967D-B00A-4D1A-926E-FA4251A6226F}" type="pres">
      <dgm:prSet presAssocID="{C7106E05-2864-43D6-ADA4-DC4A0040B78B}" presName="spaceRect" presStyleCnt="0"/>
      <dgm:spPr/>
    </dgm:pt>
    <dgm:pt modelId="{BA7615A1-239C-48BD-952F-F081B28C005F}" type="pres">
      <dgm:prSet presAssocID="{C7106E05-2864-43D6-ADA4-DC4A0040B78B}" presName="textRect" presStyleLbl="revTx" presStyleIdx="2" presStyleCnt="4">
        <dgm:presLayoutVars>
          <dgm:chMax val="1"/>
          <dgm:chPref val="1"/>
        </dgm:presLayoutVars>
      </dgm:prSet>
      <dgm:spPr/>
    </dgm:pt>
    <dgm:pt modelId="{A7965EF7-92ED-4A8C-B0E9-22F640E068D6}" type="pres">
      <dgm:prSet presAssocID="{E131D7B0-735D-43BB-B575-84C4477716D2}" presName="sibTrans" presStyleCnt="0"/>
      <dgm:spPr/>
    </dgm:pt>
    <dgm:pt modelId="{4AAA30B4-37D7-4C8C-AEA7-1658B6FD28C0}" type="pres">
      <dgm:prSet presAssocID="{EAAD5086-948A-43D1-B8AD-8D8010B05C54}" presName="compNode" presStyleCnt="0"/>
      <dgm:spPr/>
    </dgm:pt>
    <dgm:pt modelId="{C0F7C29F-45DD-4A1E-9FD9-5B80E3741741}" type="pres">
      <dgm:prSet presAssocID="{EAAD5086-948A-43D1-B8AD-8D8010B05C54}" presName="iconBgRect" presStyleLbl="bgShp" presStyleIdx="3" presStyleCnt="4"/>
      <dgm:spPr/>
    </dgm:pt>
    <dgm:pt modelId="{D92E31BC-310A-444A-B225-8CE708513997}" type="pres">
      <dgm:prSet presAssocID="{EAAD5086-948A-43D1-B8AD-8D8010B05C5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amily"/>
        </a:ext>
      </dgm:extLst>
    </dgm:pt>
    <dgm:pt modelId="{D9B5C79C-469D-4C3F-BEAF-842781B34903}" type="pres">
      <dgm:prSet presAssocID="{EAAD5086-948A-43D1-B8AD-8D8010B05C54}" presName="spaceRect" presStyleCnt="0"/>
      <dgm:spPr/>
    </dgm:pt>
    <dgm:pt modelId="{323880E2-8AD1-45FC-84E1-09D5551F16FF}" type="pres">
      <dgm:prSet presAssocID="{EAAD5086-948A-43D1-B8AD-8D8010B05C54}" presName="textRect" presStyleLbl="revTx" presStyleIdx="3" presStyleCnt="4">
        <dgm:presLayoutVars>
          <dgm:chMax val="1"/>
          <dgm:chPref val="1"/>
        </dgm:presLayoutVars>
      </dgm:prSet>
      <dgm:spPr/>
    </dgm:pt>
  </dgm:ptLst>
  <dgm:cxnLst>
    <dgm:cxn modelId="{5E65D122-210A-4784-83D0-90A48C65C6C6}" type="presOf" srcId="{EAAD5086-948A-43D1-B8AD-8D8010B05C54}" destId="{323880E2-8AD1-45FC-84E1-09D5551F16FF}" srcOrd="0" destOrd="0" presId="urn:microsoft.com/office/officeart/2018/5/layout/IconCircleLabelList"/>
    <dgm:cxn modelId="{F1536827-5FE3-4926-8BC8-6F388571D17A}" type="presOf" srcId="{C7106E05-2864-43D6-ADA4-DC4A0040B78B}" destId="{BA7615A1-239C-48BD-952F-F081B28C005F}" srcOrd="0" destOrd="0" presId="urn:microsoft.com/office/officeart/2018/5/layout/IconCircleLabelList"/>
    <dgm:cxn modelId="{280DBE6C-FF24-473E-84D2-2A92C7E76540}" srcId="{F2ECB76C-01B3-43BF-996E-243936CBA969}" destId="{C7106E05-2864-43D6-ADA4-DC4A0040B78B}" srcOrd="2" destOrd="0" parTransId="{7CDF76D6-C456-4A56-9793-7B0E2AE4B2E1}" sibTransId="{E131D7B0-735D-43BB-B575-84C4477716D2}"/>
    <dgm:cxn modelId="{0355417B-8029-4563-9903-E43C5131DD5E}" srcId="{F2ECB76C-01B3-43BF-996E-243936CBA969}" destId="{F691CD1F-A62A-4118-94C7-AE0E54FFB811}" srcOrd="1" destOrd="0" parTransId="{55475E1A-4A7B-4A58-875F-B189C7F76112}" sibTransId="{FC6F748D-28BA-4610-85AC-CEDC357BC9AD}"/>
    <dgm:cxn modelId="{84E56593-0ADC-48B7-89CE-A174D22151EF}" srcId="{F2ECB76C-01B3-43BF-996E-243936CBA969}" destId="{9E97368F-790F-4880-8D59-DE287512DC26}" srcOrd="0" destOrd="0" parTransId="{EC43D2AF-F0AA-43E8-8D86-D2D6DCE477C5}" sibTransId="{E817BB3B-0BC5-4F99-BF6C-1633294F135F}"/>
    <dgm:cxn modelId="{ED878DB3-B408-4703-9BBE-A6B191726A0C}" type="presOf" srcId="{F2ECB76C-01B3-43BF-996E-243936CBA969}" destId="{77D64E6C-ADA1-4FE2-849B-B687CE929C9A}" srcOrd="0" destOrd="0" presId="urn:microsoft.com/office/officeart/2018/5/layout/IconCircleLabelList"/>
    <dgm:cxn modelId="{AADC40BC-FB19-48D5-A6F6-904BC763DBB6}" type="presOf" srcId="{F691CD1F-A62A-4118-94C7-AE0E54FFB811}" destId="{3DFC8E11-3618-4DFF-80D1-3A2ED693F960}" srcOrd="0" destOrd="0" presId="urn:microsoft.com/office/officeart/2018/5/layout/IconCircleLabelList"/>
    <dgm:cxn modelId="{9140C6D8-4208-4C97-8AFA-81C0BDB54CA9}" type="presOf" srcId="{9E97368F-790F-4880-8D59-DE287512DC26}" destId="{29E04C44-0711-4A38-AE0E-CE52D51EAE84}" srcOrd="0" destOrd="0" presId="urn:microsoft.com/office/officeart/2018/5/layout/IconCircleLabelList"/>
    <dgm:cxn modelId="{FDFE15DE-C663-4C42-94C6-6A4C16970133}" srcId="{F2ECB76C-01B3-43BF-996E-243936CBA969}" destId="{EAAD5086-948A-43D1-B8AD-8D8010B05C54}" srcOrd="3" destOrd="0" parTransId="{8517DC67-F857-4F87-B12E-6C235C2AF560}" sibTransId="{DC51C7A1-40B7-4872-ACE5-32EEBCCB233E}"/>
    <dgm:cxn modelId="{28BE92E1-3D2B-4345-BDF1-369406BD322E}" type="presParOf" srcId="{77D64E6C-ADA1-4FE2-849B-B687CE929C9A}" destId="{E2317067-F055-47C9-BCAB-CA86C122C16D}" srcOrd="0" destOrd="0" presId="urn:microsoft.com/office/officeart/2018/5/layout/IconCircleLabelList"/>
    <dgm:cxn modelId="{29D29305-4968-4725-B017-DF6450CF09FF}" type="presParOf" srcId="{E2317067-F055-47C9-BCAB-CA86C122C16D}" destId="{28EB57F2-143E-4813-A95E-3B6B133DA9C4}" srcOrd="0" destOrd="0" presId="urn:microsoft.com/office/officeart/2018/5/layout/IconCircleLabelList"/>
    <dgm:cxn modelId="{20E1C31B-CEC5-443F-9414-FF96E9CC5D18}" type="presParOf" srcId="{E2317067-F055-47C9-BCAB-CA86C122C16D}" destId="{332F84E1-E17A-49C2-A0A7-39770C4C83F1}" srcOrd="1" destOrd="0" presId="urn:microsoft.com/office/officeart/2018/5/layout/IconCircleLabelList"/>
    <dgm:cxn modelId="{0365232C-4042-4160-9670-3D9E0F70397C}" type="presParOf" srcId="{E2317067-F055-47C9-BCAB-CA86C122C16D}" destId="{C6EB4995-0521-418E-8D23-C4740A2DA4A2}" srcOrd="2" destOrd="0" presId="urn:microsoft.com/office/officeart/2018/5/layout/IconCircleLabelList"/>
    <dgm:cxn modelId="{9D6F138D-8BD1-4689-8CB3-EB1CC6FF3466}" type="presParOf" srcId="{E2317067-F055-47C9-BCAB-CA86C122C16D}" destId="{29E04C44-0711-4A38-AE0E-CE52D51EAE84}" srcOrd="3" destOrd="0" presId="urn:microsoft.com/office/officeart/2018/5/layout/IconCircleLabelList"/>
    <dgm:cxn modelId="{31D59503-4F95-4C49-8FDD-5A53A88133EA}" type="presParOf" srcId="{77D64E6C-ADA1-4FE2-849B-B687CE929C9A}" destId="{7705B4C8-0F56-4366-8936-7B8643468DDE}" srcOrd="1" destOrd="0" presId="urn:microsoft.com/office/officeart/2018/5/layout/IconCircleLabelList"/>
    <dgm:cxn modelId="{AFAE8C10-AD39-4231-AA84-E22CCBD4AB3A}" type="presParOf" srcId="{77D64E6C-ADA1-4FE2-849B-B687CE929C9A}" destId="{A43CC1EB-E8EE-4172-83DF-6A9FFB1939BA}" srcOrd="2" destOrd="0" presId="urn:microsoft.com/office/officeart/2018/5/layout/IconCircleLabelList"/>
    <dgm:cxn modelId="{DF09EABA-410C-4B7C-929F-C1BF52AAEF1F}" type="presParOf" srcId="{A43CC1EB-E8EE-4172-83DF-6A9FFB1939BA}" destId="{3D16DDFA-A02B-4EA2-AD62-D0CD4986FE00}" srcOrd="0" destOrd="0" presId="urn:microsoft.com/office/officeart/2018/5/layout/IconCircleLabelList"/>
    <dgm:cxn modelId="{F5C7DCBD-8595-4900-B5D6-8FE0473247BC}" type="presParOf" srcId="{A43CC1EB-E8EE-4172-83DF-6A9FFB1939BA}" destId="{DAC02DF7-B117-4CC0-A924-CD7AEA0DE472}" srcOrd="1" destOrd="0" presId="urn:microsoft.com/office/officeart/2018/5/layout/IconCircleLabelList"/>
    <dgm:cxn modelId="{36CB3008-18FF-4A4C-9962-3302F3A77C60}" type="presParOf" srcId="{A43CC1EB-E8EE-4172-83DF-6A9FFB1939BA}" destId="{3512C664-6E56-4CC2-AC10-D3F0B82C5A42}" srcOrd="2" destOrd="0" presId="urn:microsoft.com/office/officeart/2018/5/layout/IconCircleLabelList"/>
    <dgm:cxn modelId="{1D06DAD3-4B68-4E6E-932F-625E462F49D3}" type="presParOf" srcId="{A43CC1EB-E8EE-4172-83DF-6A9FFB1939BA}" destId="{3DFC8E11-3618-4DFF-80D1-3A2ED693F960}" srcOrd="3" destOrd="0" presId="urn:microsoft.com/office/officeart/2018/5/layout/IconCircleLabelList"/>
    <dgm:cxn modelId="{404079E3-6E70-4306-96CA-16C5DE93B39D}" type="presParOf" srcId="{77D64E6C-ADA1-4FE2-849B-B687CE929C9A}" destId="{FA111811-4910-4E92-AB0A-226D5C09FFFA}" srcOrd="3" destOrd="0" presId="urn:microsoft.com/office/officeart/2018/5/layout/IconCircleLabelList"/>
    <dgm:cxn modelId="{5673B74D-6924-4BDB-A215-49FC31B22C9E}" type="presParOf" srcId="{77D64E6C-ADA1-4FE2-849B-B687CE929C9A}" destId="{AA81A441-2488-4B67-843E-EDF85BA16110}" srcOrd="4" destOrd="0" presId="urn:microsoft.com/office/officeart/2018/5/layout/IconCircleLabelList"/>
    <dgm:cxn modelId="{4E1E84F6-5806-4D45-B0F8-509137267208}" type="presParOf" srcId="{AA81A441-2488-4B67-843E-EDF85BA16110}" destId="{B6E48BC2-DD46-4BA8-A02E-11B132177312}" srcOrd="0" destOrd="0" presId="urn:microsoft.com/office/officeart/2018/5/layout/IconCircleLabelList"/>
    <dgm:cxn modelId="{EC7F9121-87C8-4F3C-81E7-B6D9F9232B66}" type="presParOf" srcId="{AA81A441-2488-4B67-843E-EDF85BA16110}" destId="{B60BD7D4-485C-46AB-B604-FCD666648BAB}" srcOrd="1" destOrd="0" presId="urn:microsoft.com/office/officeart/2018/5/layout/IconCircleLabelList"/>
    <dgm:cxn modelId="{F2DE17C3-AEC1-4C29-8BCB-DD1DC971606B}" type="presParOf" srcId="{AA81A441-2488-4B67-843E-EDF85BA16110}" destId="{FC40967D-B00A-4D1A-926E-FA4251A6226F}" srcOrd="2" destOrd="0" presId="urn:microsoft.com/office/officeart/2018/5/layout/IconCircleLabelList"/>
    <dgm:cxn modelId="{ECD1DAA6-8D7E-4BBC-8801-1D2A182F7A58}" type="presParOf" srcId="{AA81A441-2488-4B67-843E-EDF85BA16110}" destId="{BA7615A1-239C-48BD-952F-F081B28C005F}" srcOrd="3" destOrd="0" presId="urn:microsoft.com/office/officeart/2018/5/layout/IconCircleLabelList"/>
    <dgm:cxn modelId="{D74FA522-8568-4176-B619-F73F2CF26E67}" type="presParOf" srcId="{77D64E6C-ADA1-4FE2-849B-B687CE929C9A}" destId="{A7965EF7-92ED-4A8C-B0E9-22F640E068D6}" srcOrd="5" destOrd="0" presId="urn:microsoft.com/office/officeart/2018/5/layout/IconCircleLabelList"/>
    <dgm:cxn modelId="{40E8DE60-7A79-4DD5-ACEF-FFC161BAB96E}" type="presParOf" srcId="{77D64E6C-ADA1-4FE2-849B-B687CE929C9A}" destId="{4AAA30B4-37D7-4C8C-AEA7-1658B6FD28C0}" srcOrd="6" destOrd="0" presId="urn:microsoft.com/office/officeart/2018/5/layout/IconCircleLabelList"/>
    <dgm:cxn modelId="{430A2EDE-53D5-48F0-8759-B54CCDC511CF}" type="presParOf" srcId="{4AAA30B4-37D7-4C8C-AEA7-1658B6FD28C0}" destId="{C0F7C29F-45DD-4A1E-9FD9-5B80E3741741}" srcOrd="0" destOrd="0" presId="urn:microsoft.com/office/officeart/2018/5/layout/IconCircleLabelList"/>
    <dgm:cxn modelId="{F1B294CD-E1BA-4D4A-93CD-A3F905BB7EDE}" type="presParOf" srcId="{4AAA30B4-37D7-4C8C-AEA7-1658B6FD28C0}" destId="{D92E31BC-310A-444A-B225-8CE708513997}" srcOrd="1" destOrd="0" presId="urn:microsoft.com/office/officeart/2018/5/layout/IconCircleLabelList"/>
    <dgm:cxn modelId="{F58579C7-FBF6-499E-BCB7-B889533EA179}" type="presParOf" srcId="{4AAA30B4-37D7-4C8C-AEA7-1658B6FD28C0}" destId="{D9B5C79C-469D-4C3F-BEAF-842781B34903}" srcOrd="2" destOrd="0" presId="urn:microsoft.com/office/officeart/2018/5/layout/IconCircleLabelList"/>
    <dgm:cxn modelId="{8F671DD6-F5D6-4769-9147-9BE24A3980BC}" type="presParOf" srcId="{4AAA30B4-37D7-4C8C-AEA7-1658B6FD28C0}" destId="{323880E2-8AD1-45FC-84E1-09D5551F16FF}"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4CA6A589-D45C-4A28-A008-828B561F92C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6C392E3-E535-47DA-A33D-CA8ACF9BC0AA}">
      <dgm:prSet/>
      <dgm:spPr/>
      <dgm:t>
        <a:bodyPr/>
        <a:lstStyle/>
        <a:p>
          <a:r>
            <a:rPr lang="en-GB"/>
            <a:t>Claudino et al (2019) compared clinicians’ diagnosis of different eating disorders between ICD-10 and ICD-11</a:t>
          </a:r>
          <a:endParaRPr lang="en-US"/>
        </a:p>
      </dgm:t>
    </dgm:pt>
    <dgm:pt modelId="{E0E0FDE2-5826-4967-988D-3664356F45A6}" type="parTrans" cxnId="{3173F0EB-4D29-4D76-81D6-5BB2ACE4B1ED}">
      <dgm:prSet/>
      <dgm:spPr/>
      <dgm:t>
        <a:bodyPr/>
        <a:lstStyle/>
        <a:p>
          <a:endParaRPr lang="en-US"/>
        </a:p>
      </dgm:t>
    </dgm:pt>
    <dgm:pt modelId="{161855E2-2B76-43EA-B018-9B0FE9FFE44B}" type="sibTrans" cxnId="{3173F0EB-4D29-4D76-81D6-5BB2ACE4B1ED}">
      <dgm:prSet/>
      <dgm:spPr/>
      <dgm:t>
        <a:bodyPr/>
        <a:lstStyle/>
        <a:p>
          <a:endParaRPr lang="en-US"/>
        </a:p>
      </dgm:t>
    </dgm:pt>
    <dgm:pt modelId="{84260BDB-8EE2-4A95-B6BA-AEB028AAACB0}">
      <dgm:prSet/>
      <dgm:spPr/>
      <dgm:t>
        <a:bodyPr/>
        <a:lstStyle/>
        <a:p>
          <a:r>
            <a:rPr lang="en-GB" dirty="0"/>
            <a:t>No difference in AN </a:t>
          </a:r>
          <a:endParaRPr lang="en-US" dirty="0"/>
        </a:p>
      </dgm:t>
    </dgm:pt>
    <dgm:pt modelId="{F716BABC-19AD-4E44-A241-7D34D929B309}" type="parTrans" cxnId="{42B4691E-4E48-4434-88D1-DA17DB036B23}">
      <dgm:prSet/>
      <dgm:spPr/>
      <dgm:t>
        <a:bodyPr/>
        <a:lstStyle/>
        <a:p>
          <a:endParaRPr lang="en-US"/>
        </a:p>
      </dgm:t>
    </dgm:pt>
    <dgm:pt modelId="{1BBBED3C-215E-4DA8-A16B-95BE96E8FF90}" type="sibTrans" cxnId="{42B4691E-4E48-4434-88D1-DA17DB036B23}">
      <dgm:prSet/>
      <dgm:spPr/>
      <dgm:t>
        <a:bodyPr/>
        <a:lstStyle/>
        <a:p>
          <a:endParaRPr lang="en-US"/>
        </a:p>
      </dgm:t>
    </dgm:pt>
    <dgm:pt modelId="{00F26B87-1D1D-48B5-B0FB-34642B6BA03F}">
      <dgm:prSet/>
      <dgm:spPr/>
      <dgm:t>
        <a:bodyPr/>
        <a:lstStyle/>
        <a:p>
          <a:r>
            <a:rPr lang="en-GB"/>
            <a:t>Clinicians more likely to classify Binge Eating disorder as Obesity using ICD-10 </a:t>
          </a:r>
          <a:endParaRPr lang="en-US"/>
        </a:p>
      </dgm:t>
    </dgm:pt>
    <dgm:pt modelId="{751AFBB8-167E-4F1D-AD37-D328238FFCBA}" type="parTrans" cxnId="{6BA9DC1D-3505-4119-BE41-78BBD76E8CA5}">
      <dgm:prSet/>
      <dgm:spPr/>
      <dgm:t>
        <a:bodyPr/>
        <a:lstStyle/>
        <a:p>
          <a:endParaRPr lang="en-US"/>
        </a:p>
      </dgm:t>
    </dgm:pt>
    <dgm:pt modelId="{7FF00549-BF4A-487C-9CBC-81503BEFB52F}" type="sibTrans" cxnId="{6BA9DC1D-3505-4119-BE41-78BBD76E8CA5}">
      <dgm:prSet/>
      <dgm:spPr/>
      <dgm:t>
        <a:bodyPr/>
        <a:lstStyle/>
        <a:p>
          <a:endParaRPr lang="en-US"/>
        </a:p>
      </dgm:t>
    </dgm:pt>
    <dgm:pt modelId="{447F277B-F183-4CD5-A66E-3833B686A9E1}" type="pres">
      <dgm:prSet presAssocID="{4CA6A589-D45C-4A28-A008-828B561F92CB}" presName="linear" presStyleCnt="0">
        <dgm:presLayoutVars>
          <dgm:animLvl val="lvl"/>
          <dgm:resizeHandles val="exact"/>
        </dgm:presLayoutVars>
      </dgm:prSet>
      <dgm:spPr/>
    </dgm:pt>
    <dgm:pt modelId="{E1D4DF22-2FA9-409B-A0EE-ECF9261055D9}" type="pres">
      <dgm:prSet presAssocID="{C6C392E3-E535-47DA-A33D-CA8ACF9BC0AA}" presName="parentText" presStyleLbl="node1" presStyleIdx="0" presStyleCnt="3">
        <dgm:presLayoutVars>
          <dgm:chMax val="0"/>
          <dgm:bulletEnabled val="1"/>
        </dgm:presLayoutVars>
      </dgm:prSet>
      <dgm:spPr/>
    </dgm:pt>
    <dgm:pt modelId="{52AD6AEF-7433-4B27-A1A0-DB1D1EECA2F8}" type="pres">
      <dgm:prSet presAssocID="{161855E2-2B76-43EA-B018-9B0FE9FFE44B}" presName="spacer" presStyleCnt="0"/>
      <dgm:spPr/>
    </dgm:pt>
    <dgm:pt modelId="{85CD7017-3EDB-458D-9B6B-1FC3D39B6966}" type="pres">
      <dgm:prSet presAssocID="{84260BDB-8EE2-4A95-B6BA-AEB028AAACB0}" presName="parentText" presStyleLbl="node1" presStyleIdx="1" presStyleCnt="3">
        <dgm:presLayoutVars>
          <dgm:chMax val="0"/>
          <dgm:bulletEnabled val="1"/>
        </dgm:presLayoutVars>
      </dgm:prSet>
      <dgm:spPr/>
    </dgm:pt>
    <dgm:pt modelId="{035A1E89-8B7A-46F2-95E2-827A563E3D65}" type="pres">
      <dgm:prSet presAssocID="{1BBBED3C-215E-4DA8-A16B-95BE96E8FF90}" presName="spacer" presStyleCnt="0"/>
      <dgm:spPr/>
    </dgm:pt>
    <dgm:pt modelId="{43A88C10-4513-4D09-8916-9A1C2CA4888A}" type="pres">
      <dgm:prSet presAssocID="{00F26B87-1D1D-48B5-B0FB-34642B6BA03F}" presName="parentText" presStyleLbl="node1" presStyleIdx="2" presStyleCnt="3">
        <dgm:presLayoutVars>
          <dgm:chMax val="0"/>
          <dgm:bulletEnabled val="1"/>
        </dgm:presLayoutVars>
      </dgm:prSet>
      <dgm:spPr/>
    </dgm:pt>
  </dgm:ptLst>
  <dgm:cxnLst>
    <dgm:cxn modelId="{6BA9DC1D-3505-4119-BE41-78BBD76E8CA5}" srcId="{4CA6A589-D45C-4A28-A008-828B561F92CB}" destId="{00F26B87-1D1D-48B5-B0FB-34642B6BA03F}" srcOrd="2" destOrd="0" parTransId="{751AFBB8-167E-4F1D-AD37-D328238FFCBA}" sibTransId="{7FF00549-BF4A-487C-9CBC-81503BEFB52F}"/>
    <dgm:cxn modelId="{42B4691E-4E48-4434-88D1-DA17DB036B23}" srcId="{4CA6A589-D45C-4A28-A008-828B561F92CB}" destId="{84260BDB-8EE2-4A95-B6BA-AEB028AAACB0}" srcOrd="1" destOrd="0" parTransId="{F716BABC-19AD-4E44-A241-7D34D929B309}" sibTransId="{1BBBED3C-215E-4DA8-A16B-95BE96E8FF90}"/>
    <dgm:cxn modelId="{6B0BDA26-0814-4A16-8241-A42D8AD58837}" type="presOf" srcId="{84260BDB-8EE2-4A95-B6BA-AEB028AAACB0}" destId="{85CD7017-3EDB-458D-9B6B-1FC3D39B6966}" srcOrd="0" destOrd="0" presId="urn:microsoft.com/office/officeart/2005/8/layout/vList2"/>
    <dgm:cxn modelId="{9225426F-21E2-44E5-A470-81C7B957E4EE}" type="presOf" srcId="{00F26B87-1D1D-48B5-B0FB-34642B6BA03F}" destId="{43A88C10-4513-4D09-8916-9A1C2CA4888A}" srcOrd="0" destOrd="0" presId="urn:microsoft.com/office/officeart/2005/8/layout/vList2"/>
    <dgm:cxn modelId="{30323355-4D56-4836-9BF1-60E9BF4FC138}" type="presOf" srcId="{C6C392E3-E535-47DA-A33D-CA8ACF9BC0AA}" destId="{E1D4DF22-2FA9-409B-A0EE-ECF9261055D9}" srcOrd="0" destOrd="0" presId="urn:microsoft.com/office/officeart/2005/8/layout/vList2"/>
    <dgm:cxn modelId="{C4A4CDCE-CC74-458C-9F54-D766AB77040C}" type="presOf" srcId="{4CA6A589-D45C-4A28-A008-828B561F92CB}" destId="{447F277B-F183-4CD5-A66E-3833B686A9E1}" srcOrd="0" destOrd="0" presId="urn:microsoft.com/office/officeart/2005/8/layout/vList2"/>
    <dgm:cxn modelId="{3173F0EB-4D29-4D76-81D6-5BB2ACE4B1ED}" srcId="{4CA6A589-D45C-4A28-A008-828B561F92CB}" destId="{C6C392E3-E535-47DA-A33D-CA8ACF9BC0AA}" srcOrd="0" destOrd="0" parTransId="{E0E0FDE2-5826-4967-988D-3664356F45A6}" sibTransId="{161855E2-2B76-43EA-B018-9B0FE9FFE44B}"/>
    <dgm:cxn modelId="{7034F331-8070-4B26-9442-48B005BA2568}" type="presParOf" srcId="{447F277B-F183-4CD5-A66E-3833B686A9E1}" destId="{E1D4DF22-2FA9-409B-A0EE-ECF9261055D9}" srcOrd="0" destOrd="0" presId="urn:microsoft.com/office/officeart/2005/8/layout/vList2"/>
    <dgm:cxn modelId="{850D41F4-1246-4E41-AD88-4E90CD381C92}" type="presParOf" srcId="{447F277B-F183-4CD5-A66E-3833B686A9E1}" destId="{52AD6AEF-7433-4B27-A1A0-DB1D1EECA2F8}" srcOrd="1" destOrd="0" presId="urn:microsoft.com/office/officeart/2005/8/layout/vList2"/>
    <dgm:cxn modelId="{379AAC4B-BD7C-47C3-B893-DB5A21843AA1}" type="presParOf" srcId="{447F277B-F183-4CD5-A66E-3833B686A9E1}" destId="{85CD7017-3EDB-458D-9B6B-1FC3D39B6966}" srcOrd="2" destOrd="0" presId="urn:microsoft.com/office/officeart/2005/8/layout/vList2"/>
    <dgm:cxn modelId="{8BA69A6C-7970-4F05-BB58-E862DDA5D504}" type="presParOf" srcId="{447F277B-F183-4CD5-A66E-3833B686A9E1}" destId="{035A1E89-8B7A-46F2-95E2-827A563E3D65}" srcOrd="3" destOrd="0" presId="urn:microsoft.com/office/officeart/2005/8/layout/vList2"/>
    <dgm:cxn modelId="{0B154397-FA3E-4BA4-93BB-837D4A4DD4F9}" type="presParOf" srcId="{447F277B-F183-4CD5-A66E-3833B686A9E1}" destId="{43A88C10-4513-4D09-8916-9A1C2CA4888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AAEF86C5-9D8B-433C-AED4-6232EC26BD51}" type="doc">
      <dgm:prSet loTypeId="urn:microsoft.com/office/officeart/2005/8/layout/hList1" loCatId="list" qsTypeId="urn:microsoft.com/office/officeart/2005/8/quickstyle/simple1" qsCatId="simple" csTypeId="urn:microsoft.com/office/officeart/2005/8/colors/colorful5" csCatId="colorful"/>
      <dgm:spPr/>
      <dgm:t>
        <a:bodyPr/>
        <a:lstStyle/>
        <a:p>
          <a:endParaRPr lang="en-US"/>
        </a:p>
      </dgm:t>
    </dgm:pt>
    <dgm:pt modelId="{1D1F96C6-F113-4F9E-A2DC-CAEBF9DE3BC5}">
      <dgm:prSet/>
      <dgm:spPr/>
      <dgm:t>
        <a:bodyPr/>
        <a:lstStyle/>
        <a:p>
          <a:r>
            <a:rPr lang="en-GB"/>
            <a:t>Differentiated across the subtypes </a:t>
          </a:r>
          <a:endParaRPr lang="en-US"/>
        </a:p>
      </dgm:t>
    </dgm:pt>
    <dgm:pt modelId="{1083E29C-1FD1-4F28-A63C-F14FE72F23BA}" type="parTrans" cxnId="{71097A38-ABFB-491D-9D02-8A03AE90954E}">
      <dgm:prSet/>
      <dgm:spPr/>
      <dgm:t>
        <a:bodyPr/>
        <a:lstStyle/>
        <a:p>
          <a:endParaRPr lang="en-US"/>
        </a:p>
      </dgm:t>
    </dgm:pt>
    <dgm:pt modelId="{729AD838-D4A2-4D52-A7CF-D0E02BA8AC8B}" type="sibTrans" cxnId="{71097A38-ABFB-491D-9D02-8A03AE90954E}">
      <dgm:prSet/>
      <dgm:spPr/>
      <dgm:t>
        <a:bodyPr/>
        <a:lstStyle/>
        <a:p>
          <a:endParaRPr lang="en-US"/>
        </a:p>
      </dgm:t>
    </dgm:pt>
    <dgm:pt modelId="{A46F0516-3C21-4E25-A9C4-BEAB016A8A99}">
      <dgm:prSet/>
      <dgm:spPr/>
      <dgm:t>
        <a:bodyPr/>
        <a:lstStyle/>
        <a:p>
          <a:r>
            <a:rPr lang="en-GB"/>
            <a:t>Also depend on the severity and impacts on the person’s psychological and physical health </a:t>
          </a:r>
          <a:endParaRPr lang="en-US"/>
        </a:p>
      </dgm:t>
    </dgm:pt>
    <dgm:pt modelId="{7AF36D7D-97A0-458F-B852-4FE3902FCDC7}" type="parTrans" cxnId="{22D5003F-0A6A-49ED-A40E-C739EA7BB0BC}">
      <dgm:prSet/>
      <dgm:spPr/>
      <dgm:t>
        <a:bodyPr/>
        <a:lstStyle/>
        <a:p>
          <a:endParaRPr lang="en-US"/>
        </a:p>
      </dgm:t>
    </dgm:pt>
    <dgm:pt modelId="{7E89AA38-9FA6-4465-818D-78227E13A1BF}" type="sibTrans" cxnId="{22D5003F-0A6A-49ED-A40E-C739EA7BB0BC}">
      <dgm:prSet/>
      <dgm:spPr/>
      <dgm:t>
        <a:bodyPr/>
        <a:lstStyle/>
        <a:p>
          <a:endParaRPr lang="en-US"/>
        </a:p>
      </dgm:t>
    </dgm:pt>
    <dgm:pt modelId="{1921BAEE-5D5F-45C7-81F2-A210E58D8B37}">
      <dgm:prSet/>
      <dgm:spPr/>
      <dgm:t>
        <a:bodyPr/>
        <a:lstStyle/>
        <a:p>
          <a:r>
            <a:rPr lang="en-GB"/>
            <a:t>In severe cases, medical interventions may be risky as the body been worn down by malnutrition or acid damaged </a:t>
          </a:r>
          <a:endParaRPr lang="en-US"/>
        </a:p>
      </dgm:t>
    </dgm:pt>
    <dgm:pt modelId="{562E96EC-D466-4DA6-85C9-11CD4426E948}" type="parTrans" cxnId="{7FACEC15-A077-40B4-9704-3CF37110FA79}">
      <dgm:prSet/>
      <dgm:spPr/>
      <dgm:t>
        <a:bodyPr/>
        <a:lstStyle/>
        <a:p>
          <a:endParaRPr lang="en-US"/>
        </a:p>
      </dgm:t>
    </dgm:pt>
    <dgm:pt modelId="{8F697DF6-09C6-4D67-B978-128CDDDC0D44}" type="sibTrans" cxnId="{7FACEC15-A077-40B4-9704-3CF37110FA79}">
      <dgm:prSet/>
      <dgm:spPr/>
      <dgm:t>
        <a:bodyPr/>
        <a:lstStyle/>
        <a:p>
          <a:endParaRPr lang="en-US"/>
        </a:p>
      </dgm:t>
    </dgm:pt>
    <dgm:pt modelId="{4808C891-9DC6-445E-BDC7-2FBF099C6E3A}" type="pres">
      <dgm:prSet presAssocID="{AAEF86C5-9D8B-433C-AED4-6232EC26BD51}" presName="Name0" presStyleCnt="0">
        <dgm:presLayoutVars>
          <dgm:dir/>
          <dgm:animLvl val="lvl"/>
          <dgm:resizeHandles val="exact"/>
        </dgm:presLayoutVars>
      </dgm:prSet>
      <dgm:spPr/>
    </dgm:pt>
    <dgm:pt modelId="{BA74C153-E512-4D48-AA22-31D9868DD25A}" type="pres">
      <dgm:prSet presAssocID="{1D1F96C6-F113-4F9E-A2DC-CAEBF9DE3BC5}" presName="composite" presStyleCnt="0"/>
      <dgm:spPr/>
    </dgm:pt>
    <dgm:pt modelId="{E566535F-C880-4AEC-A45C-D36A7FC9541E}" type="pres">
      <dgm:prSet presAssocID="{1D1F96C6-F113-4F9E-A2DC-CAEBF9DE3BC5}" presName="parTx" presStyleLbl="alignNode1" presStyleIdx="0" presStyleCnt="2">
        <dgm:presLayoutVars>
          <dgm:chMax val="0"/>
          <dgm:chPref val="0"/>
          <dgm:bulletEnabled val="1"/>
        </dgm:presLayoutVars>
      </dgm:prSet>
      <dgm:spPr/>
    </dgm:pt>
    <dgm:pt modelId="{3A49D988-A731-4537-AE6C-6F301D79ED84}" type="pres">
      <dgm:prSet presAssocID="{1D1F96C6-F113-4F9E-A2DC-CAEBF9DE3BC5}" presName="desTx" presStyleLbl="alignAccFollowNode1" presStyleIdx="0" presStyleCnt="2">
        <dgm:presLayoutVars>
          <dgm:bulletEnabled val="1"/>
        </dgm:presLayoutVars>
      </dgm:prSet>
      <dgm:spPr/>
    </dgm:pt>
    <dgm:pt modelId="{73E3FC8A-E916-41A3-AE67-EA824C7A994E}" type="pres">
      <dgm:prSet presAssocID="{729AD838-D4A2-4D52-A7CF-D0E02BA8AC8B}" presName="space" presStyleCnt="0"/>
      <dgm:spPr/>
    </dgm:pt>
    <dgm:pt modelId="{8B6B3B9C-BAE3-45D0-AF49-7D3678C0EF0C}" type="pres">
      <dgm:prSet presAssocID="{1921BAEE-5D5F-45C7-81F2-A210E58D8B37}" presName="composite" presStyleCnt="0"/>
      <dgm:spPr/>
    </dgm:pt>
    <dgm:pt modelId="{4F1018E4-3000-4450-A4AB-1CD84B4FA063}" type="pres">
      <dgm:prSet presAssocID="{1921BAEE-5D5F-45C7-81F2-A210E58D8B37}" presName="parTx" presStyleLbl="alignNode1" presStyleIdx="1" presStyleCnt="2">
        <dgm:presLayoutVars>
          <dgm:chMax val="0"/>
          <dgm:chPref val="0"/>
          <dgm:bulletEnabled val="1"/>
        </dgm:presLayoutVars>
      </dgm:prSet>
      <dgm:spPr/>
    </dgm:pt>
    <dgm:pt modelId="{48B445DE-13F1-4728-8BCB-5E98D140467E}" type="pres">
      <dgm:prSet presAssocID="{1921BAEE-5D5F-45C7-81F2-A210E58D8B37}" presName="desTx" presStyleLbl="alignAccFollowNode1" presStyleIdx="1" presStyleCnt="2">
        <dgm:presLayoutVars>
          <dgm:bulletEnabled val="1"/>
        </dgm:presLayoutVars>
      </dgm:prSet>
      <dgm:spPr/>
    </dgm:pt>
  </dgm:ptLst>
  <dgm:cxnLst>
    <dgm:cxn modelId="{7FACEC15-A077-40B4-9704-3CF37110FA79}" srcId="{AAEF86C5-9D8B-433C-AED4-6232EC26BD51}" destId="{1921BAEE-5D5F-45C7-81F2-A210E58D8B37}" srcOrd="1" destOrd="0" parTransId="{562E96EC-D466-4DA6-85C9-11CD4426E948}" sibTransId="{8F697DF6-09C6-4D67-B978-128CDDDC0D44}"/>
    <dgm:cxn modelId="{71097A38-ABFB-491D-9D02-8A03AE90954E}" srcId="{AAEF86C5-9D8B-433C-AED4-6232EC26BD51}" destId="{1D1F96C6-F113-4F9E-A2DC-CAEBF9DE3BC5}" srcOrd="0" destOrd="0" parTransId="{1083E29C-1FD1-4F28-A63C-F14FE72F23BA}" sibTransId="{729AD838-D4A2-4D52-A7CF-D0E02BA8AC8B}"/>
    <dgm:cxn modelId="{22D5003F-0A6A-49ED-A40E-C739EA7BB0BC}" srcId="{1D1F96C6-F113-4F9E-A2DC-CAEBF9DE3BC5}" destId="{A46F0516-3C21-4E25-A9C4-BEAB016A8A99}" srcOrd="0" destOrd="0" parTransId="{7AF36D7D-97A0-458F-B852-4FE3902FCDC7}" sibTransId="{7E89AA38-9FA6-4465-818D-78227E13A1BF}"/>
    <dgm:cxn modelId="{57DAAECF-F4B4-4CA1-A2AD-04881EF35A07}" type="presOf" srcId="{1921BAEE-5D5F-45C7-81F2-A210E58D8B37}" destId="{4F1018E4-3000-4450-A4AB-1CD84B4FA063}" srcOrd="0" destOrd="0" presId="urn:microsoft.com/office/officeart/2005/8/layout/hList1"/>
    <dgm:cxn modelId="{26673ED0-583A-4AE4-9F79-F190B1BD3084}" type="presOf" srcId="{1D1F96C6-F113-4F9E-A2DC-CAEBF9DE3BC5}" destId="{E566535F-C880-4AEC-A45C-D36A7FC9541E}" srcOrd="0" destOrd="0" presId="urn:microsoft.com/office/officeart/2005/8/layout/hList1"/>
    <dgm:cxn modelId="{E3D19DE4-E57D-43B4-A9FC-DAFF6D599BBF}" type="presOf" srcId="{A46F0516-3C21-4E25-A9C4-BEAB016A8A99}" destId="{3A49D988-A731-4537-AE6C-6F301D79ED84}" srcOrd="0" destOrd="0" presId="urn:microsoft.com/office/officeart/2005/8/layout/hList1"/>
    <dgm:cxn modelId="{0E431EF4-D2FA-4072-B159-726BC309E49A}" type="presOf" srcId="{AAEF86C5-9D8B-433C-AED4-6232EC26BD51}" destId="{4808C891-9DC6-445E-BDC7-2FBF099C6E3A}" srcOrd="0" destOrd="0" presId="urn:microsoft.com/office/officeart/2005/8/layout/hList1"/>
    <dgm:cxn modelId="{A93BFA94-148C-436A-B4CE-4D90450AAE87}" type="presParOf" srcId="{4808C891-9DC6-445E-BDC7-2FBF099C6E3A}" destId="{BA74C153-E512-4D48-AA22-31D9868DD25A}" srcOrd="0" destOrd="0" presId="urn:microsoft.com/office/officeart/2005/8/layout/hList1"/>
    <dgm:cxn modelId="{29D63E79-E451-4B8E-91D9-0054F2A241F7}" type="presParOf" srcId="{BA74C153-E512-4D48-AA22-31D9868DD25A}" destId="{E566535F-C880-4AEC-A45C-D36A7FC9541E}" srcOrd="0" destOrd="0" presId="urn:microsoft.com/office/officeart/2005/8/layout/hList1"/>
    <dgm:cxn modelId="{B11C4A68-BD03-424F-B406-B8A519F6A90E}" type="presParOf" srcId="{BA74C153-E512-4D48-AA22-31D9868DD25A}" destId="{3A49D988-A731-4537-AE6C-6F301D79ED84}" srcOrd="1" destOrd="0" presId="urn:microsoft.com/office/officeart/2005/8/layout/hList1"/>
    <dgm:cxn modelId="{31576C05-EC74-4158-8A43-4F5A9D98964F}" type="presParOf" srcId="{4808C891-9DC6-445E-BDC7-2FBF099C6E3A}" destId="{73E3FC8A-E916-41A3-AE67-EA824C7A994E}" srcOrd="1" destOrd="0" presId="urn:microsoft.com/office/officeart/2005/8/layout/hList1"/>
    <dgm:cxn modelId="{E3312141-7D21-40A1-8A48-D35E51C1BDFA}" type="presParOf" srcId="{4808C891-9DC6-445E-BDC7-2FBF099C6E3A}" destId="{8B6B3B9C-BAE3-45D0-AF49-7D3678C0EF0C}" srcOrd="2" destOrd="0" presId="urn:microsoft.com/office/officeart/2005/8/layout/hList1"/>
    <dgm:cxn modelId="{06351217-721E-48D2-9F66-6884E9C8E02C}" type="presParOf" srcId="{8B6B3B9C-BAE3-45D0-AF49-7D3678C0EF0C}" destId="{4F1018E4-3000-4450-A4AB-1CD84B4FA063}" srcOrd="0" destOrd="0" presId="urn:microsoft.com/office/officeart/2005/8/layout/hList1"/>
    <dgm:cxn modelId="{1EA237AC-4D3C-43C2-AB81-B0CC4EBB66BB}" type="presParOf" srcId="{8B6B3B9C-BAE3-45D0-AF49-7D3678C0EF0C}" destId="{48B445DE-13F1-4728-8BCB-5E98D140467E}"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81D249-C6FC-45F3-9C3C-79480CFD40A8}">
      <dsp:nvSpPr>
        <dsp:cNvPr id="0" name=""/>
        <dsp:cNvSpPr/>
      </dsp:nvSpPr>
      <dsp:spPr>
        <a:xfrm>
          <a:off x="0" y="0"/>
          <a:ext cx="9288654" cy="1257841"/>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Help people to recover from complex and chronic mental health conditions </a:t>
          </a:r>
          <a:endParaRPr lang="en-US" sz="1800" kern="1200"/>
        </a:p>
      </dsp:txBody>
      <dsp:txXfrm>
        <a:off x="36841" y="36841"/>
        <a:ext cx="7931345" cy="1184159"/>
      </dsp:txXfrm>
    </dsp:sp>
    <dsp:sp modelId="{BC2EE4A9-7015-44CC-A456-AA379CC71DA1}">
      <dsp:nvSpPr>
        <dsp:cNvPr id="0" name=""/>
        <dsp:cNvSpPr/>
      </dsp:nvSpPr>
      <dsp:spPr>
        <a:xfrm>
          <a:off x="819587" y="1467481"/>
          <a:ext cx="9288654" cy="1257841"/>
        </a:xfrm>
        <a:prstGeom prst="roundRect">
          <a:avLst>
            <a:gd name="adj" fmla="val 10000"/>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Treatment and rehabilitation can be either in-patient or community based. </a:t>
          </a:r>
          <a:endParaRPr lang="en-US" sz="1800" kern="1200"/>
        </a:p>
      </dsp:txBody>
      <dsp:txXfrm>
        <a:off x="856428" y="1504322"/>
        <a:ext cx="7577788" cy="1184159"/>
      </dsp:txXfrm>
    </dsp:sp>
    <dsp:sp modelId="{5EEBD7B4-E675-4F95-BC7A-C360FF50797C}">
      <dsp:nvSpPr>
        <dsp:cNvPr id="0" name=""/>
        <dsp:cNvSpPr/>
      </dsp:nvSpPr>
      <dsp:spPr>
        <a:xfrm>
          <a:off x="1639174" y="2934963"/>
          <a:ext cx="9288654" cy="1257841"/>
        </a:xfrm>
        <a:prstGeom prst="roundRect">
          <a:avLst>
            <a:gd name="adj" fmla="val 10000"/>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Predominately (about 80%) individuals with psychosis including </a:t>
          </a:r>
          <a:r>
            <a:rPr lang="en-GB" sz="1800" i="0" kern="1200"/>
            <a:t>primary diagnosis of schizophrenia, schizoaffective disorder, bipolar disorder or other psychosis</a:t>
          </a:r>
          <a:r>
            <a:rPr lang="en-GB" sz="1800" kern="1200"/>
            <a:t> (Dalton-Locke et al., 2021; Getting It Right First Time, 2018; National Health Services, n.d.) </a:t>
          </a:r>
          <a:endParaRPr lang="en-US" sz="1800" kern="1200"/>
        </a:p>
      </dsp:txBody>
      <dsp:txXfrm>
        <a:off x="1676015" y="2971804"/>
        <a:ext cx="7577788" cy="1184159"/>
      </dsp:txXfrm>
    </dsp:sp>
    <dsp:sp modelId="{9DF2517F-519B-42DC-A994-BA5555B3745E}">
      <dsp:nvSpPr>
        <dsp:cNvPr id="0" name=""/>
        <dsp:cNvSpPr/>
      </dsp:nvSpPr>
      <dsp:spPr>
        <a:xfrm>
          <a:off x="8471057" y="953863"/>
          <a:ext cx="817596" cy="817596"/>
        </a:xfrm>
        <a:prstGeom prst="downArrow">
          <a:avLst>
            <a:gd name="adj1" fmla="val 55000"/>
            <a:gd name="adj2" fmla="val 45000"/>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655016" y="953863"/>
        <a:ext cx="449678" cy="615241"/>
      </dsp:txXfrm>
    </dsp:sp>
    <dsp:sp modelId="{A895E36D-279D-46BD-B7ED-FCC5F6EE9BF1}">
      <dsp:nvSpPr>
        <dsp:cNvPr id="0" name=""/>
        <dsp:cNvSpPr/>
      </dsp:nvSpPr>
      <dsp:spPr>
        <a:xfrm>
          <a:off x="9290644" y="2412959"/>
          <a:ext cx="817596" cy="817596"/>
        </a:xfrm>
        <a:prstGeom prst="downArrow">
          <a:avLst>
            <a:gd name="adj1" fmla="val 55000"/>
            <a:gd name="adj2" fmla="val 45000"/>
          </a:avLst>
        </a:prstGeom>
        <a:solidFill>
          <a:schemeClr val="accent5">
            <a:tint val="40000"/>
            <a:alpha val="90000"/>
            <a:hueOff val="-11944666"/>
            <a:satOff val="2667"/>
            <a:lumOff val="401"/>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474603" y="2412959"/>
        <a:ext cx="449678" cy="61524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1F0B26-3748-4169-8673-B1A0AE0A34AD}">
      <dsp:nvSpPr>
        <dsp:cNvPr id="0" name=""/>
        <dsp:cNvSpPr/>
      </dsp:nvSpPr>
      <dsp:spPr>
        <a:xfrm rot="5400000">
          <a:off x="6499254" y="-2731502"/>
          <a:ext cx="832908" cy="6508902"/>
        </a:xfrm>
        <a:prstGeom prst="round2SameRect">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85750" lvl="1" indent="-285750" algn="l" defTabSz="1244600">
            <a:lnSpc>
              <a:spcPct val="90000"/>
            </a:lnSpc>
            <a:spcBef>
              <a:spcPct val="0"/>
            </a:spcBef>
            <a:spcAft>
              <a:spcPct val="15000"/>
            </a:spcAft>
            <a:buFont typeface="Arial" panose="020B0604020202020204" pitchFamily="34" charset="0"/>
            <a:buChar char="•"/>
          </a:pPr>
          <a:r>
            <a:rPr lang="en-GB" sz="2800" kern="1200" dirty="0"/>
            <a:t>To help patients learn or re-learn life skills.</a:t>
          </a:r>
        </a:p>
      </dsp:txBody>
      <dsp:txXfrm rot="-5400000">
        <a:off x="3661258" y="147153"/>
        <a:ext cx="6468243" cy="751590"/>
      </dsp:txXfrm>
    </dsp:sp>
    <dsp:sp modelId="{68E71433-1023-4DB7-B315-6B95D898AA92}">
      <dsp:nvSpPr>
        <dsp:cNvPr id="0" name=""/>
        <dsp:cNvSpPr/>
      </dsp:nvSpPr>
      <dsp:spPr>
        <a:xfrm>
          <a:off x="0" y="2381"/>
          <a:ext cx="3661257" cy="1041135"/>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Font typeface="Arial" panose="020B0604020202020204" pitchFamily="34" charset="0"/>
            <a:buNone/>
          </a:pPr>
          <a:r>
            <a:rPr lang="en-GB" sz="2600" kern="1200" dirty="0"/>
            <a:t>Relearning</a:t>
          </a:r>
        </a:p>
      </dsp:txBody>
      <dsp:txXfrm>
        <a:off x="50824" y="53205"/>
        <a:ext cx="3559609" cy="939487"/>
      </dsp:txXfrm>
    </dsp:sp>
    <dsp:sp modelId="{F26D0714-AA85-4C2B-BE1D-74784E4E1E7A}">
      <dsp:nvSpPr>
        <dsp:cNvPr id="0" name=""/>
        <dsp:cNvSpPr/>
      </dsp:nvSpPr>
      <dsp:spPr>
        <a:xfrm rot="5400000">
          <a:off x="6499254" y="-1638309"/>
          <a:ext cx="832908" cy="6508902"/>
        </a:xfrm>
        <a:prstGeom prst="round2SameRect">
          <a:avLst/>
        </a:prstGeom>
        <a:solidFill>
          <a:schemeClr val="accent3">
            <a:tint val="40000"/>
            <a:alpha val="90000"/>
            <a:hueOff val="1263789"/>
            <a:satOff val="11176"/>
            <a:lumOff val="1324"/>
            <a:alphaOff val="0"/>
          </a:schemeClr>
        </a:solidFill>
        <a:ln w="19050" cap="flat" cmpd="sng" algn="ctr">
          <a:solidFill>
            <a:schemeClr val="accent3">
              <a:tint val="40000"/>
              <a:alpha val="90000"/>
              <a:hueOff val="1263789"/>
              <a:satOff val="11176"/>
              <a:lumOff val="132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85750" lvl="1" indent="-285750" algn="l" defTabSz="1244600">
            <a:lnSpc>
              <a:spcPct val="90000"/>
            </a:lnSpc>
            <a:spcBef>
              <a:spcPct val="0"/>
            </a:spcBef>
            <a:spcAft>
              <a:spcPct val="15000"/>
            </a:spcAft>
            <a:buChar char="•"/>
          </a:pPr>
          <a:r>
            <a:rPr lang="en-GB" sz="2800" kern="1200" dirty="0"/>
            <a:t>To help patients get their confidence back.</a:t>
          </a:r>
        </a:p>
      </dsp:txBody>
      <dsp:txXfrm rot="-5400000">
        <a:off x="3661258" y="1240346"/>
        <a:ext cx="6468243" cy="751590"/>
      </dsp:txXfrm>
    </dsp:sp>
    <dsp:sp modelId="{BBC6B20D-F1E4-4A27-9E62-1521EF0E5707}">
      <dsp:nvSpPr>
        <dsp:cNvPr id="0" name=""/>
        <dsp:cNvSpPr/>
      </dsp:nvSpPr>
      <dsp:spPr>
        <a:xfrm>
          <a:off x="0" y="1095573"/>
          <a:ext cx="3661257" cy="1041135"/>
        </a:xfrm>
        <a:prstGeom prst="roundRect">
          <a:avLst/>
        </a:prstGeom>
        <a:solidFill>
          <a:schemeClr val="accent3">
            <a:hueOff val="1029291"/>
            <a:satOff val="6178"/>
            <a:lumOff val="470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kern="1200" dirty="0"/>
            <a:t>Confidence Building</a:t>
          </a:r>
        </a:p>
      </dsp:txBody>
      <dsp:txXfrm>
        <a:off x="50824" y="1146397"/>
        <a:ext cx="3559609" cy="939487"/>
      </dsp:txXfrm>
    </dsp:sp>
    <dsp:sp modelId="{B1EB23DE-A04A-42B9-8F1C-177F43EE6C9A}">
      <dsp:nvSpPr>
        <dsp:cNvPr id="0" name=""/>
        <dsp:cNvSpPr/>
      </dsp:nvSpPr>
      <dsp:spPr>
        <a:xfrm rot="5400000">
          <a:off x="6499254" y="-545117"/>
          <a:ext cx="832908" cy="6508902"/>
        </a:xfrm>
        <a:prstGeom prst="round2SameRect">
          <a:avLst/>
        </a:prstGeom>
        <a:solidFill>
          <a:schemeClr val="accent3">
            <a:tint val="40000"/>
            <a:alpha val="90000"/>
            <a:hueOff val="2527578"/>
            <a:satOff val="22352"/>
            <a:lumOff val="2648"/>
            <a:alphaOff val="0"/>
          </a:schemeClr>
        </a:solidFill>
        <a:ln w="19050" cap="flat" cmpd="sng" algn="ctr">
          <a:solidFill>
            <a:schemeClr val="accent3">
              <a:tint val="40000"/>
              <a:alpha val="90000"/>
              <a:hueOff val="2527578"/>
              <a:satOff val="22352"/>
              <a:lumOff val="264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85750" lvl="1" indent="-285750" algn="l" defTabSz="1244600">
            <a:lnSpc>
              <a:spcPct val="90000"/>
            </a:lnSpc>
            <a:spcBef>
              <a:spcPct val="0"/>
            </a:spcBef>
            <a:spcAft>
              <a:spcPct val="15000"/>
            </a:spcAft>
            <a:buChar char="•"/>
          </a:pPr>
          <a:r>
            <a:rPr lang="en-GB" sz="2800" kern="1200" dirty="0"/>
            <a:t>To help them cope better without much help.</a:t>
          </a:r>
        </a:p>
      </dsp:txBody>
      <dsp:txXfrm rot="-5400000">
        <a:off x="3661258" y="2333538"/>
        <a:ext cx="6468243" cy="751590"/>
      </dsp:txXfrm>
    </dsp:sp>
    <dsp:sp modelId="{1DBFB5A9-0315-404E-B961-829942B28752}">
      <dsp:nvSpPr>
        <dsp:cNvPr id="0" name=""/>
        <dsp:cNvSpPr/>
      </dsp:nvSpPr>
      <dsp:spPr>
        <a:xfrm>
          <a:off x="0" y="2188765"/>
          <a:ext cx="3661257" cy="1041135"/>
        </a:xfrm>
        <a:prstGeom prst="roundRect">
          <a:avLst/>
        </a:prstGeom>
        <a:solidFill>
          <a:schemeClr val="accent3">
            <a:hueOff val="2058582"/>
            <a:satOff val="12356"/>
            <a:lumOff val="941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kern="1200" dirty="0"/>
            <a:t>Self-Dependence</a:t>
          </a:r>
        </a:p>
      </dsp:txBody>
      <dsp:txXfrm>
        <a:off x="50824" y="2239589"/>
        <a:ext cx="3559609" cy="939487"/>
      </dsp:txXfrm>
    </dsp:sp>
    <dsp:sp modelId="{C882868E-6378-412F-B05F-374211996992}">
      <dsp:nvSpPr>
        <dsp:cNvPr id="0" name=""/>
        <dsp:cNvSpPr/>
      </dsp:nvSpPr>
      <dsp:spPr>
        <a:xfrm rot="5400000">
          <a:off x="6499254" y="548074"/>
          <a:ext cx="832908" cy="6508902"/>
        </a:xfrm>
        <a:prstGeom prst="round2SameRect">
          <a:avLst/>
        </a:prstGeom>
        <a:solidFill>
          <a:schemeClr val="accent3">
            <a:tint val="40000"/>
            <a:alpha val="90000"/>
            <a:hueOff val="3791366"/>
            <a:satOff val="33529"/>
            <a:lumOff val="3971"/>
            <a:alphaOff val="0"/>
          </a:schemeClr>
        </a:solidFill>
        <a:ln w="19050" cap="flat" cmpd="sng" algn="ctr">
          <a:solidFill>
            <a:schemeClr val="accent3">
              <a:tint val="40000"/>
              <a:alpha val="90000"/>
              <a:hueOff val="3791366"/>
              <a:satOff val="33529"/>
              <a:lumOff val="397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1066800">
            <a:lnSpc>
              <a:spcPct val="90000"/>
            </a:lnSpc>
            <a:spcBef>
              <a:spcPct val="0"/>
            </a:spcBef>
            <a:spcAft>
              <a:spcPct val="15000"/>
            </a:spcAft>
            <a:buChar char="•"/>
          </a:pPr>
          <a:r>
            <a:rPr lang="en-GB" sz="2400" kern="1200" dirty="0"/>
            <a:t>To achieve the things patients want or dream about-like living in their own flat, getting a job or having a family.</a:t>
          </a:r>
        </a:p>
      </dsp:txBody>
      <dsp:txXfrm rot="-5400000">
        <a:off x="3661258" y="3426730"/>
        <a:ext cx="6468243" cy="751590"/>
      </dsp:txXfrm>
    </dsp:sp>
    <dsp:sp modelId="{06EF3CE5-36DB-4BFC-BE08-9F2D5CAEBEC3}">
      <dsp:nvSpPr>
        <dsp:cNvPr id="0" name=""/>
        <dsp:cNvSpPr/>
      </dsp:nvSpPr>
      <dsp:spPr>
        <a:xfrm>
          <a:off x="0" y="3281958"/>
          <a:ext cx="3661257" cy="1041135"/>
        </a:xfrm>
        <a:prstGeom prst="roundRect">
          <a:avLst/>
        </a:prstGeom>
        <a:solidFill>
          <a:schemeClr val="accent3">
            <a:hueOff val="3087872"/>
            <a:satOff val="18534"/>
            <a:lumOff val="1411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kern="1200" dirty="0"/>
            <a:t>Empowerment</a:t>
          </a:r>
        </a:p>
      </dsp:txBody>
      <dsp:txXfrm>
        <a:off x="50824" y="3332782"/>
        <a:ext cx="3559609" cy="939487"/>
      </dsp:txXfrm>
    </dsp:sp>
    <dsp:sp modelId="{394527E4-C5E5-4D7F-BFFA-05EF2B783E46}">
      <dsp:nvSpPr>
        <dsp:cNvPr id="0" name=""/>
        <dsp:cNvSpPr/>
      </dsp:nvSpPr>
      <dsp:spPr>
        <a:xfrm rot="5400000">
          <a:off x="6499254" y="1641266"/>
          <a:ext cx="832908" cy="6508902"/>
        </a:xfrm>
        <a:prstGeom prst="round2SameRect">
          <a:avLst/>
        </a:prstGeom>
        <a:solidFill>
          <a:schemeClr val="accent3">
            <a:tint val="40000"/>
            <a:alpha val="90000"/>
            <a:hueOff val="5055155"/>
            <a:satOff val="44705"/>
            <a:lumOff val="5295"/>
            <a:alphaOff val="0"/>
          </a:schemeClr>
        </a:solidFill>
        <a:ln w="19050" cap="flat" cmpd="sng" algn="ctr">
          <a:solidFill>
            <a:schemeClr val="accent3">
              <a:tint val="40000"/>
              <a:alpha val="90000"/>
              <a:hueOff val="5055155"/>
              <a:satOff val="44705"/>
              <a:lumOff val="529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85750" lvl="1" indent="-285750" algn="l" defTabSz="1244600">
            <a:lnSpc>
              <a:spcPct val="90000"/>
            </a:lnSpc>
            <a:spcBef>
              <a:spcPct val="0"/>
            </a:spcBef>
            <a:spcAft>
              <a:spcPct val="15000"/>
            </a:spcAft>
            <a:buChar char="•"/>
          </a:pPr>
          <a:r>
            <a:rPr lang="en-GB" sz="2800" kern="1200" dirty="0"/>
            <a:t>To feel independent and comfortable with life.</a:t>
          </a:r>
        </a:p>
      </dsp:txBody>
      <dsp:txXfrm rot="-5400000">
        <a:off x="3661258" y="4519922"/>
        <a:ext cx="6468243" cy="751590"/>
      </dsp:txXfrm>
    </dsp:sp>
    <dsp:sp modelId="{DB9A3FBF-4BD8-4E94-8290-ED01134BCB3F}">
      <dsp:nvSpPr>
        <dsp:cNvPr id="0" name=""/>
        <dsp:cNvSpPr/>
      </dsp:nvSpPr>
      <dsp:spPr>
        <a:xfrm>
          <a:off x="0" y="4375150"/>
          <a:ext cx="3661257" cy="1041135"/>
        </a:xfrm>
        <a:prstGeom prst="roundRect">
          <a:avLst/>
        </a:prstGeom>
        <a:solidFill>
          <a:schemeClr val="accent3">
            <a:hueOff val="4117163"/>
            <a:satOff val="24712"/>
            <a:lumOff val="1882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kern="1200" dirty="0"/>
            <a:t>Promoting Self-esteem and independent living</a:t>
          </a:r>
        </a:p>
      </dsp:txBody>
      <dsp:txXfrm>
        <a:off x="50824" y="4425974"/>
        <a:ext cx="3559609" cy="93948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6052BB-92B3-4839-85D8-860EE13D683C}">
      <dsp:nvSpPr>
        <dsp:cNvPr id="0" name=""/>
        <dsp:cNvSpPr/>
      </dsp:nvSpPr>
      <dsp:spPr>
        <a:xfrm>
          <a:off x="0" y="2917780"/>
          <a:ext cx="10396535" cy="191438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These services assist one to recover, while accepting that some individuals may still have serious difficulties that need continuing help and support (RCP, 2019)</a:t>
          </a:r>
          <a:endParaRPr lang="en-US" sz="2400" kern="1200"/>
        </a:p>
      </dsp:txBody>
      <dsp:txXfrm>
        <a:off x="0" y="2917780"/>
        <a:ext cx="10396535" cy="1914380"/>
      </dsp:txXfrm>
    </dsp:sp>
    <dsp:sp modelId="{3367B270-3BCE-4632-97F8-01DF9159C974}">
      <dsp:nvSpPr>
        <dsp:cNvPr id="0" name=""/>
        <dsp:cNvSpPr/>
      </dsp:nvSpPr>
      <dsp:spPr>
        <a:xfrm rot="10800000">
          <a:off x="0" y="2179"/>
          <a:ext cx="10396535" cy="2944316"/>
        </a:xfrm>
        <a:prstGeom prst="upArrowCallou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The rehabilitation team includes psychiatrists, nurses, occupational therapists, psychologists and social workers.</a:t>
          </a:r>
          <a:endParaRPr lang="en-US" sz="2400" kern="1200"/>
        </a:p>
      </dsp:txBody>
      <dsp:txXfrm rot="-10800000">
        <a:off x="0" y="2179"/>
        <a:ext cx="10396535" cy="1033455"/>
      </dsp:txXfrm>
    </dsp:sp>
    <dsp:sp modelId="{F0DF470B-435F-45DE-941A-B3C8C4B0A187}">
      <dsp:nvSpPr>
        <dsp:cNvPr id="0" name=""/>
        <dsp:cNvSpPr/>
      </dsp:nvSpPr>
      <dsp:spPr>
        <a:xfrm>
          <a:off x="0" y="1035635"/>
          <a:ext cx="5198267" cy="880350"/>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GB" sz="1700" kern="1200"/>
            <a:t>In the UK, just over half mental health rehabilitation units are based in the community with the rest based in hospital sites (In-patient Rehabilitation).</a:t>
          </a:r>
          <a:endParaRPr lang="en-US" sz="1700" kern="1200"/>
        </a:p>
      </dsp:txBody>
      <dsp:txXfrm>
        <a:off x="0" y="1035635"/>
        <a:ext cx="5198267" cy="880350"/>
      </dsp:txXfrm>
    </dsp:sp>
    <dsp:sp modelId="{3BB8198A-3B79-41B4-8463-86A51B84149E}">
      <dsp:nvSpPr>
        <dsp:cNvPr id="0" name=""/>
        <dsp:cNvSpPr/>
      </dsp:nvSpPr>
      <dsp:spPr>
        <a:xfrm>
          <a:off x="5198267" y="1035635"/>
          <a:ext cx="5198267" cy="880350"/>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GB" sz="1700" kern="1200"/>
            <a:t>Placements are usually for months or years till the patients feel more confident and their condition improved.</a:t>
          </a:r>
          <a:endParaRPr lang="en-US" sz="1700" kern="1200"/>
        </a:p>
      </dsp:txBody>
      <dsp:txXfrm>
        <a:off x="5198267" y="1035635"/>
        <a:ext cx="5198267" cy="8803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6D8825-95EF-4890-8B95-524DBD8A0E2F}">
      <dsp:nvSpPr>
        <dsp:cNvPr id="0" name=""/>
        <dsp:cNvSpPr/>
      </dsp:nvSpPr>
      <dsp:spPr>
        <a:xfrm>
          <a:off x="233" y="2122495"/>
          <a:ext cx="2816948" cy="3380338"/>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52" tIns="0" rIns="278252" bIns="330200" numCol="1" spcCol="1270" anchor="t" anchorCtr="0">
          <a:noAutofit/>
        </a:bodyPr>
        <a:lstStyle/>
        <a:p>
          <a:pPr marL="0" lvl="0" indent="0" algn="l" defTabSz="800100">
            <a:lnSpc>
              <a:spcPct val="90000"/>
            </a:lnSpc>
            <a:spcBef>
              <a:spcPct val="0"/>
            </a:spcBef>
            <a:spcAft>
              <a:spcPct val="35000"/>
            </a:spcAft>
            <a:buNone/>
            <a:defRPr b="1"/>
          </a:pPr>
          <a:r>
            <a:rPr lang="en-GB" sz="1800" kern="1200" dirty="0"/>
            <a:t>have specialist expertise in the long-term treatment and care of people with severe mental illness and complex needs. </a:t>
          </a:r>
          <a:endParaRPr lang="en-US" sz="1800" kern="1200" dirty="0"/>
        </a:p>
      </dsp:txBody>
      <dsp:txXfrm>
        <a:off x="233" y="3474630"/>
        <a:ext cx="2816948" cy="2028203"/>
      </dsp:txXfrm>
    </dsp:sp>
    <dsp:sp modelId="{07F56F9B-2788-4C7E-8FE1-C51AA5323AC2}">
      <dsp:nvSpPr>
        <dsp:cNvPr id="0" name=""/>
        <dsp:cNvSpPr/>
      </dsp:nvSpPr>
      <dsp:spPr>
        <a:xfrm>
          <a:off x="233" y="2122495"/>
          <a:ext cx="2816948" cy="1352135"/>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78252" tIns="165100" rIns="278252"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233" y="2122495"/>
        <a:ext cx="2816948" cy="1352135"/>
      </dsp:txXfrm>
    </dsp:sp>
    <dsp:sp modelId="{0C375180-1DBC-4AA4-AA63-7A6EDB5FC4EB}">
      <dsp:nvSpPr>
        <dsp:cNvPr id="0" name=""/>
        <dsp:cNvSpPr/>
      </dsp:nvSpPr>
      <dsp:spPr>
        <a:xfrm>
          <a:off x="3042538" y="2122495"/>
          <a:ext cx="2816948" cy="3998906"/>
        </a:xfrm>
        <a:prstGeom prst="rect">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52" tIns="0" rIns="278252" bIns="330200" numCol="1" spcCol="1270" anchor="t" anchorCtr="0">
          <a:noAutofit/>
        </a:bodyPr>
        <a:lstStyle/>
        <a:p>
          <a:pPr marL="0" lvl="0" indent="0" algn="l" defTabSz="800100">
            <a:lnSpc>
              <a:spcPct val="90000"/>
            </a:lnSpc>
            <a:spcBef>
              <a:spcPct val="0"/>
            </a:spcBef>
            <a:spcAft>
              <a:spcPct val="35000"/>
            </a:spcAft>
            <a:buNone/>
            <a:defRPr b="1"/>
          </a:pPr>
          <a:r>
            <a:rPr lang="en-GB" sz="1800" kern="1200" dirty="0"/>
            <a:t>Look at  long-term possibilities for the patient, not just symptoms of the illness, and work closely within a team of other professionals. </a:t>
          </a:r>
          <a:endParaRPr lang="en-US" sz="1800" kern="1200" dirty="0"/>
        </a:p>
      </dsp:txBody>
      <dsp:txXfrm>
        <a:off x="3042538" y="3722058"/>
        <a:ext cx="2816948" cy="2399344"/>
      </dsp:txXfrm>
    </dsp:sp>
    <dsp:sp modelId="{ABE9D894-F788-4AAB-A153-0BA2A77D1B04}">
      <dsp:nvSpPr>
        <dsp:cNvPr id="0" name=""/>
        <dsp:cNvSpPr/>
      </dsp:nvSpPr>
      <dsp:spPr>
        <a:xfrm>
          <a:off x="3042538" y="2431779"/>
          <a:ext cx="2816948" cy="1352135"/>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78252" tIns="165100" rIns="278252"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042538" y="2431779"/>
        <a:ext cx="2816948" cy="1352135"/>
      </dsp:txXfrm>
    </dsp:sp>
    <dsp:sp modelId="{967E918C-E5BD-4A8F-B76B-2F90FD4DE05E}">
      <dsp:nvSpPr>
        <dsp:cNvPr id="0" name=""/>
        <dsp:cNvSpPr/>
      </dsp:nvSpPr>
      <dsp:spPr>
        <a:xfrm>
          <a:off x="6084842" y="2122495"/>
          <a:ext cx="2816948" cy="3380338"/>
        </a:xfrm>
        <a:prstGeom prst="rect">
          <a:avLst/>
        </a:prstGeom>
        <a:solidFill>
          <a:schemeClr val="accent2">
            <a:hueOff val="4295743"/>
            <a:satOff val="-12329"/>
            <a:lumOff val="-19739"/>
            <a:alphaOff val="0"/>
          </a:schemeClr>
        </a:solidFill>
        <a:ln w="19050" cap="flat" cmpd="sng" algn="ctr">
          <a:solidFill>
            <a:schemeClr val="accent2">
              <a:hueOff val="4295743"/>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52" tIns="0" rIns="278252" bIns="330200" numCol="1" spcCol="1270" anchor="t" anchorCtr="0">
          <a:noAutofit/>
        </a:bodyPr>
        <a:lstStyle/>
        <a:p>
          <a:pPr marL="0" lvl="0" indent="0" algn="l" defTabSz="800100">
            <a:lnSpc>
              <a:spcPct val="90000"/>
            </a:lnSpc>
            <a:spcBef>
              <a:spcPct val="0"/>
            </a:spcBef>
            <a:spcAft>
              <a:spcPct val="35000"/>
            </a:spcAft>
            <a:buNone/>
            <a:defRPr b="1"/>
          </a:pPr>
          <a:r>
            <a:rPr lang="en-GB" sz="1800" kern="1200" dirty="0"/>
            <a:t>Carry out thorough assessment and treatment</a:t>
          </a:r>
          <a:endParaRPr lang="en-US" sz="1800" kern="1200" dirty="0"/>
        </a:p>
      </dsp:txBody>
      <dsp:txXfrm>
        <a:off x="6084842" y="3474630"/>
        <a:ext cx="2816948" cy="2028203"/>
      </dsp:txXfrm>
    </dsp:sp>
    <dsp:sp modelId="{927D4E86-3AA9-4A9C-BF90-EC34FD79DE5A}">
      <dsp:nvSpPr>
        <dsp:cNvPr id="0" name=""/>
        <dsp:cNvSpPr/>
      </dsp:nvSpPr>
      <dsp:spPr>
        <a:xfrm>
          <a:off x="6084842" y="2122495"/>
          <a:ext cx="2816948" cy="1352135"/>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78252" tIns="165100" rIns="278252" bIns="165100" numCol="1" spcCol="1270" anchor="ctr" anchorCtr="0">
          <a:noAutofit/>
        </a:bodyPr>
        <a:lstStyle/>
        <a:p>
          <a:pPr marL="0" lvl="0" indent="0" algn="l" defTabSz="2933700">
            <a:lnSpc>
              <a:spcPct val="90000"/>
            </a:lnSpc>
            <a:spcBef>
              <a:spcPct val="0"/>
            </a:spcBef>
            <a:spcAft>
              <a:spcPct val="35000"/>
            </a:spcAft>
            <a:buNone/>
          </a:pPr>
          <a:r>
            <a:rPr lang="en-GB" sz="6600" kern="1200"/>
            <a:t>03</a:t>
          </a:r>
        </a:p>
      </dsp:txBody>
      <dsp:txXfrm>
        <a:off x="6084842" y="2122495"/>
        <a:ext cx="2816948" cy="1352135"/>
      </dsp:txXfrm>
    </dsp:sp>
    <dsp:sp modelId="{A1E77FB2-1751-44A4-987E-F1F8DBDEA560}">
      <dsp:nvSpPr>
        <dsp:cNvPr id="0" name=""/>
        <dsp:cNvSpPr/>
      </dsp:nvSpPr>
      <dsp:spPr>
        <a:xfrm>
          <a:off x="9127147" y="2122495"/>
          <a:ext cx="2816948" cy="4370372"/>
        </a:xfrm>
        <a:prstGeom prst="rect">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52" tIns="0" rIns="278252" bIns="330200" numCol="1" spcCol="1270" anchor="t" anchorCtr="0">
          <a:noAutofit/>
        </a:bodyPr>
        <a:lstStyle/>
        <a:p>
          <a:pPr marL="0" lvl="0" indent="0" algn="l" defTabSz="800100">
            <a:lnSpc>
              <a:spcPct val="90000"/>
            </a:lnSpc>
            <a:spcBef>
              <a:spcPct val="0"/>
            </a:spcBef>
            <a:spcAft>
              <a:spcPct val="35000"/>
            </a:spcAft>
            <a:buNone/>
            <a:defRPr b="1"/>
          </a:pPr>
          <a:r>
            <a:rPr lang="en-GB" sz="1800" kern="1200" dirty="0"/>
            <a:t>advise colleagues on the diagnosis and management of severe and complex mental health problems for people who are not helped quickly by standard treatments</a:t>
          </a:r>
          <a:endParaRPr lang="en-US" sz="1800" kern="1200" dirty="0"/>
        </a:p>
      </dsp:txBody>
      <dsp:txXfrm>
        <a:off x="9127147" y="3870644"/>
        <a:ext cx="2816948" cy="2622223"/>
      </dsp:txXfrm>
    </dsp:sp>
    <dsp:sp modelId="{593361E0-324E-49B5-8125-ADE05B57E27F}">
      <dsp:nvSpPr>
        <dsp:cNvPr id="0" name=""/>
        <dsp:cNvSpPr/>
      </dsp:nvSpPr>
      <dsp:spPr>
        <a:xfrm>
          <a:off x="9127147" y="2617512"/>
          <a:ext cx="2816948" cy="1352135"/>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78252" tIns="165100" rIns="278252" bIns="165100" numCol="1" spcCol="1270" anchor="ctr" anchorCtr="0">
          <a:noAutofit/>
        </a:bodyPr>
        <a:lstStyle/>
        <a:p>
          <a:pPr marL="0" lvl="0" indent="0" algn="l" defTabSz="2933700">
            <a:lnSpc>
              <a:spcPct val="90000"/>
            </a:lnSpc>
            <a:spcBef>
              <a:spcPct val="0"/>
            </a:spcBef>
            <a:spcAft>
              <a:spcPct val="35000"/>
            </a:spcAft>
            <a:buNone/>
          </a:pPr>
          <a:r>
            <a:rPr lang="en-US" sz="6600" kern="1200"/>
            <a:t>04</a:t>
          </a:r>
        </a:p>
      </dsp:txBody>
      <dsp:txXfrm>
        <a:off x="9127147" y="2617512"/>
        <a:ext cx="2816948" cy="135213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CCD34D-441E-4A7E-8146-3D285A206A2A}">
      <dsp:nvSpPr>
        <dsp:cNvPr id="0" name=""/>
        <dsp:cNvSpPr/>
      </dsp:nvSpPr>
      <dsp:spPr>
        <a:xfrm rot="5400000">
          <a:off x="7025571" y="-2749134"/>
          <a:ext cx="1422411" cy="7281672"/>
        </a:xfrm>
        <a:prstGeom prst="round2SameRect">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889000">
            <a:lnSpc>
              <a:spcPct val="90000"/>
            </a:lnSpc>
            <a:spcBef>
              <a:spcPct val="0"/>
            </a:spcBef>
            <a:spcAft>
              <a:spcPct val="15000"/>
            </a:spcAft>
            <a:buFont typeface="Arial" panose="020B0604020202020204" pitchFamily="34" charset="0"/>
            <a:buChar char="•"/>
          </a:pPr>
          <a:r>
            <a:rPr lang="en-GB" sz="2000" kern="1200" dirty="0"/>
            <a:t>Medication Management</a:t>
          </a:r>
        </a:p>
        <a:p>
          <a:pPr marL="228600" lvl="1" indent="-228600" algn="l" defTabSz="889000">
            <a:lnSpc>
              <a:spcPct val="90000"/>
            </a:lnSpc>
            <a:spcBef>
              <a:spcPct val="0"/>
            </a:spcBef>
            <a:spcAft>
              <a:spcPct val="15000"/>
            </a:spcAft>
            <a:buChar char="•"/>
          </a:pPr>
          <a:r>
            <a:rPr lang="en-GB" sz="2000" kern="1200" dirty="0"/>
            <a:t>Talking therapies: CBT and specific work with families and carers).</a:t>
          </a:r>
        </a:p>
      </dsp:txBody>
      <dsp:txXfrm rot="-5400000">
        <a:off x="4095941" y="249932"/>
        <a:ext cx="7212236" cy="1283539"/>
      </dsp:txXfrm>
    </dsp:sp>
    <dsp:sp modelId="{F337CEB8-0929-488B-98AE-9A023A22BE32}">
      <dsp:nvSpPr>
        <dsp:cNvPr id="0" name=""/>
        <dsp:cNvSpPr/>
      </dsp:nvSpPr>
      <dsp:spPr>
        <a:xfrm>
          <a:off x="0" y="2693"/>
          <a:ext cx="4095940" cy="1778014"/>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76200" rIns="152400" bIns="76200" numCol="1" spcCol="1270" anchor="ctr" anchorCtr="0">
          <a:noAutofit/>
        </a:bodyPr>
        <a:lstStyle/>
        <a:p>
          <a:pPr marL="0" lvl="0" indent="0" algn="ctr" defTabSz="1778000">
            <a:lnSpc>
              <a:spcPct val="90000"/>
            </a:lnSpc>
            <a:spcBef>
              <a:spcPct val="0"/>
            </a:spcBef>
            <a:spcAft>
              <a:spcPct val="35000"/>
            </a:spcAft>
            <a:buNone/>
          </a:pPr>
          <a:r>
            <a:rPr lang="en-GB" sz="4000" kern="1200" dirty="0"/>
            <a:t>Treatments</a:t>
          </a:r>
        </a:p>
      </dsp:txBody>
      <dsp:txXfrm>
        <a:off x="86795" y="89488"/>
        <a:ext cx="3922350" cy="1604424"/>
      </dsp:txXfrm>
    </dsp:sp>
    <dsp:sp modelId="{6FD5407A-105F-45AC-B6A5-10A2A4E6D008}">
      <dsp:nvSpPr>
        <dsp:cNvPr id="0" name=""/>
        <dsp:cNvSpPr/>
      </dsp:nvSpPr>
      <dsp:spPr>
        <a:xfrm rot="5400000">
          <a:off x="7025571" y="-882219"/>
          <a:ext cx="1422411" cy="7281672"/>
        </a:xfrm>
        <a:prstGeom prst="round2SameRect">
          <a:avLst/>
        </a:prstGeom>
        <a:solidFill>
          <a:schemeClr val="accent4">
            <a:tint val="40000"/>
            <a:alpha val="90000"/>
            <a:hueOff val="3079768"/>
            <a:satOff val="-15334"/>
            <a:lumOff val="-1455"/>
            <a:alphaOff val="0"/>
          </a:schemeClr>
        </a:solidFill>
        <a:ln w="19050" cap="flat" cmpd="sng" algn="ctr">
          <a:solidFill>
            <a:schemeClr val="accent4">
              <a:tint val="40000"/>
              <a:alpha val="90000"/>
              <a:hueOff val="3079768"/>
              <a:satOff val="-15334"/>
              <a:lumOff val="-145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889000">
            <a:lnSpc>
              <a:spcPct val="90000"/>
            </a:lnSpc>
            <a:spcBef>
              <a:spcPct val="0"/>
            </a:spcBef>
            <a:spcAft>
              <a:spcPct val="15000"/>
            </a:spcAft>
            <a:buFont typeface="Arial" panose="020B0604020202020204" pitchFamily="34" charset="0"/>
            <a:buChar char="•"/>
          </a:pPr>
          <a:r>
            <a:rPr lang="en-GB" sz="2000" kern="1200" dirty="0"/>
            <a:t>Reduce or stop alcohol and street drug use.</a:t>
          </a:r>
        </a:p>
        <a:p>
          <a:pPr marL="228600" lvl="1" indent="-228600" algn="l" defTabSz="889000">
            <a:lnSpc>
              <a:spcPct val="90000"/>
            </a:lnSpc>
            <a:spcBef>
              <a:spcPct val="0"/>
            </a:spcBef>
            <a:spcAft>
              <a:spcPct val="15000"/>
            </a:spcAft>
            <a:buChar char="•"/>
          </a:pPr>
          <a:r>
            <a:rPr lang="en-GB" sz="2000" kern="1200" dirty="0"/>
            <a:t>Manage everyday activities: personal hygiene, laundry and more complex living skills such as budgeting, shopping and cooking.</a:t>
          </a:r>
        </a:p>
      </dsp:txBody>
      <dsp:txXfrm rot="-5400000">
        <a:off x="4095941" y="2116847"/>
        <a:ext cx="7212236" cy="1283539"/>
      </dsp:txXfrm>
    </dsp:sp>
    <dsp:sp modelId="{AC62E06A-2FD9-4875-BB7A-F47BE45E89D7}">
      <dsp:nvSpPr>
        <dsp:cNvPr id="0" name=""/>
        <dsp:cNvSpPr/>
      </dsp:nvSpPr>
      <dsp:spPr>
        <a:xfrm>
          <a:off x="0" y="1869609"/>
          <a:ext cx="4095940" cy="1778014"/>
        </a:xfrm>
        <a:prstGeom prst="roundRect">
          <a:avLst/>
        </a:prstGeom>
        <a:solidFill>
          <a:schemeClr val="accent4">
            <a:hueOff val="3299968"/>
            <a:satOff val="-14601"/>
            <a:lumOff val="-245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GB" sz="3600" kern="1200" dirty="0"/>
            <a:t>Support and help</a:t>
          </a:r>
        </a:p>
      </dsp:txBody>
      <dsp:txXfrm>
        <a:off x="86795" y="1956404"/>
        <a:ext cx="3922350" cy="1604424"/>
      </dsp:txXfrm>
    </dsp:sp>
    <dsp:sp modelId="{EC61B4BA-44A1-479B-9919-4F8E29F22559}">
      <dsp:nvSpPr>
        <dsp:cNvPr id="0" name=""/>
        <dsp:cNvSpPr/>
      </dsp:nvSpPr>
      <dsp:spPr>
        <a:xfrm rot="5400000">
          <a:off x="7025571" y="984695"/>
          <a:ext cx="1422411" cy="7281672"/>
        </a:xfrm>
        <a:prstGeom prst="round2SameRect">
          <a:avLst/>
        </a:prstGeom>
        <a:solidFill>
          <a:schemeClr val="accent4">
            <a:tint val="40000"/>
            <a:alpha val="90000"/>
            <a:hueOff val="6159535"/>
            <a:satOff val="-30669"/>
            <a:lumOff val="-2910"/>
            <a:alphaOff val="0"/>
          </a:schemeClr>
        </a:solidFill>
        <a:ln w="19050" cap="flat" cmpd="sng" algn="ctr">
          <a:solidFill>
            <a:schemeClr val="accent4">
              <a:tint val="40000"/>
              <a:alpha val="90000"/>
              <a:hueOff val="6159535"/>
              <a:satOff val="-30669"/>
              <a:lumOff val="-291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889000">
            <a:lnSpc>
              <a:spcPct val="90000"/>
            </a:lnSpc>
            <a:spcBef>
              <a:spcPct val="0"/>
            </a:spcBef>
            <a:spcAft>
              <a:spcPct val="15000"/>
            </a:spcAft>
            <a:buFont typeface="Arial" panose="020B0604020202020204" pitchFamily="34" charset="0"/>
            <a:buChar char="•"/>
          </a:pPr>
          <a:r>
            <a:rPr lang="en-GB" sz="2000" kern="1200" dirty="0"/>
            <a:t>Healthy living: diet, exercise and stopping smoking).</a:t>
          </a:r>
        </a:p>
        <a:p>
          <a:pPr marL="228600" lvl="1" indent="-228600" algn="l" defTabSz="889000">
            <a:lnSpc>
              <a:spcPct val="90000"/>
            </a:lnSpc>
            <a:spcBef>
              <a:spcPct val="0"/>
            </a:spcBef>
            <a:spcAft>
              <a:spcPct val="15000"/>
            </a:spcAft>
            <a:buFont typeface="Arial" panose="020B0604020202020204" pitchFamily="34" charset="0"/>
            <a:buChar char="•"/>
          </a:pPr>
          <a:r>
            <a:rPr lang="en-GB" sz="2000" kern="1200" dirty="0"/>
            <a:t>Help with accommodation and social security benefits.</a:t>
          </a:r>
        </a:p>
        <a:p>
          <a:pPr marL="228600" lvl="1" indent="-228600" algn="l" defTabSz="889000">
            <a:lnSpc>
              <a:spcPct val="90000"/>
            </a:lnSpc>
            <a:spcBef>
              <a:spcPct val="0"/>
            </a:spcBef>
            <a:spcAft>
              <a:spcPct val="15000"/>
            </a:spcAft>
            <a:buFont typeface="Arial" panose="020B0604020202020204" pitchFamily="34" charset="0"/>
            <a:buChar char="•"/>
          </a:pPr>
          <a:r>
            <a:rPr lang="en-GB" sz="2000" kern="1200" dirty="0"/>
            <a:t>Legal advice</a:t>
          </a:r>
        </a:p>
      </dsp:txBody>
      <dsp:txXfrm rot="-5400000">
        <a:off x="4095941" y="3983761"/>
        <a:ext cx="7212236" cy="1283539"/>
      </dsp:txXfrm>
    </dsp:sp>
    <dsp:sp modelId="{939EE09D-A00B-4F2C-8812-87C2A42707C7}">
      <dsp:nvSpPr>
        <dsp:cNvPr id="0" name=""/>
        <dsp:cNvSpPr/>
      </dsp:nvSpPr>
      <dsp:spPr>
        <a:xfrm>
          <a:off x="0" y="3736524"/>
          <a:ext cx="4095940" cy="1778014"/>
        </a:xfrm>
        <a:prstGeom prst="roundRect">
          <a:avLst/>
        </a:prstGeom>
        <a:solidFill>
          <a:schemeClr val="accent4">
            <a:hueOff val="6599937"/>
            <a:satOff val="-29202"/>
            <a:lumOff val="-490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GB" sz="3600" kern="1200" dirty="0"/>
            <a:t>Advice and guidance</a:t>
          </a:r>
        </a:p>
      </dsp:txBody>
      <dsp:txXfrm>
        <a:off x="86795" y="3823319"/>
        <a:ext cx="3922350" cy="160442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7C3A1D-7CD1-4958-A587-52A9A48AE68D}">
      <dsp:nvSpPr>
        <dsp:cNvPr id="0" name=""/>
        <dsp:cNvSpPr/>
      </dsp:nvSpPr>
      <dsp:spPr>
        <a:xfrm>
          <a:off x="0" y="358957"/>
          <a:ext cx="6902364" cy="121621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Advise on residential and community support services</a:t>
          </a:r>
          <a:endParaRPr lang="en-US" sz="2200" kern="1200"/>
        </a:p>
      </dsp:txBody>
      <dsp:txXfrm>
        <a:off x="59371" y="418328"/>
        <a:ext cx="6783622" cy="1097473"/>
      </dsp:txXfrm>
    </dsp:sp>
    <dsp:sp modelId="{A1A49A8F-18E5-400F-906B-5ACC1C49EA08}">
      <dsp:nvSpPr>
        <dsp:cNvPr id="0" name=""/>
        <dsp:cNvSpPr/>
      </dsp:nvSpPr>
      <dsp:spPr>
        <a:xfrm>
          <a:off x="0" y="1638532"/>
          <a:ext cx="6902364" cy="121621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Assist in joint working with voluntary sector agencies that provide supported housing and work opportunities for rehabilitation patients as they recover.</a:t>
          </a:r>
          <a:endParaRPr lang="en-US" sz="2200" kern="1200"/>
        </a:p>
      </dsp:txBody>
      <dsp:txXfrm>
        <a:off x="59371" y="1697903"/>
        <a:ext cx="6783622" cy="1097473"/>
      </dsp:txXfrm>
    </dsp:sp>
    <dsp:sp modelId="{F4668EBE-24FC-4FD6-A2A5-B3A28F9F9C04}">
      <dsp:nvSpPr>
        <dsp:cNvPr id="0" name=""/>
        <dsp:cNvSpPr/>
      </dsp:nvSpPr>
      <dsp:spPr>
        <a:xfrm>
          <a:off x="0" y="2918107"/>
          <a:ext cx="6902364" cy="121621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Advice to commissioners about what services should be developed, and how to run high-cost placements</a:t>
          </a:r>
          <a:endParaRPr lang="en-US" sz="2200" kern="1200"/>
        </a:p>
      </dsp:txBody>
      <dsp:txXfrm>
        <a:off x="59371" y="2977478"/>
        <a:ext cx="6783622" cy="109747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7860D0-9BD6-4B98-957B-FE8C3F758435}">
      <dsp:nvSpPr>
        <dsp:cNvPr id="0" name=""/>
        <dsp:cNvSpPr/>
      </dsp:nvSpPr>
      <dsp:spPr>
        <a:xfrm>
          <a:off x="0" y="682"/>
          <a:ext cx="6245265" cy="159656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15B936-20BF-4DDD-A72B-7D798EB053C8}">
      <dsp:nvSpPr>
        <dsp:cNvPr id="0" name=""/>
        <dsp:cNvSpPr/>
      </dsp:nvSpPr>
      <dsp:spPr>
        <a:xfrm>
          <a:off x="482961" y="359909"/>
          <a:ext cx="878111" cy="8781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934201D-8F5C-4F42-945A-A7211DE95476}">
      <dsp:nvSpPr>
        <dsp:cNvPr id="0" name=""/>
        <dsp:cNvSpPr/>
      </dsp:nvSpPr>
      <dsp:spPr>
        <a:xfrm>
          <a:off x="1844034" y="682"/>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977900">
            <a:lnSpc>
              <a:spcPct val="90000"/>
            </a:lnSpc>
            <a:spcBef>
              <a:spcPct val="0"/>
            </a:spcBef>
            <a:spcAft>
              <a:spcPct val="35000"/>
            </a:spcAft>
            <a:buNone/>
          </a:pPr>
          <a:r>
            <a:rPr lang="en-GB" sz="2200" kern="1200"/>
            <a:t>Routine out-of-area placements despite their negative impacts on recovery and costing</a:t>
          </a:r>
          <a:endParaRPr lang="en-US" sz="2200" kern="1200"/>
        </a:p>
      </dsp:txBody>
      <dsp:txXfrm>
        <a:off x="1844034" y="682"/>
        <a:ext cx="4401230" cy="1596566"/>
      </dsp:txXfrm>
    </dsp:sp>
    <dsp:sp modelId="{3EBD6F0E-C82B-4B37-835B-8E823B0E2332}">
      <dsp:nvSpPr>
        <dsp:cNvPr id="0" name=""/>
        <dsp:cNvSpPr/>
      </dsp:nvSpPr>
      <dsp:spPr>
        <a:xfrm>
          <a:off x="0" y="1996390"/>
          <a:ext cx="6245265" cy="159656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A04F41-5EEF-4AA8-BD67-19675F2EE368}">
      <dsp:nvSpPr>
        <dsp:cNvPr id="0" name=""/>
        <dsp:cNvSpPr/>
      </dsp:nvSpPr>
      <dsp:spPr>
        <a:xfrm>
          <a:off x="482961" y="2355617"/>
          <a:ext cx="878111" cy="8781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98D5DD7-9802-44CF-B81C-29A60DDF995E}">
      <dsp:nvSpPr>
        <dsp:cNvPr id="0" name=""/>
        <dsp:cNvSpPr/>
      </dsp:nvSpPr>
      <dsp:spPr>
        <a:xfrm>
          <a:off x="1844034" y="1996390"/>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977900">
            <a:lnSpc>
              <a:spcPct val="90000"/>
            </a:lnSpc>
            <a:spcBef>
              <a:spcPct val="0"/>
            </a:spcBef>
            <a:spcAft>
              <a:spcPct val="35000"/>
            </a:spcAft>
            <a:buNone/>
          </a:pPr>
          <a:r>
            <a:rPr lang="en-GB" sz="2200" kern="1200"/>
            <a:t>Gaps in provision that can affect care and outcomes</a:t>
          </a:r>
          <a:endParaRPr lang="en-US" sz="2200" kern="1200"/>
        </a:p>
      </dsp:txBody>
      <dsp:txXfrm>
        <a:off x="1844034" y="1996390"/>
        <a:ext cx="4401230" cy="1596566"/>
      </dsp:txXfrm>
    </dsp:sp>
    <dsp:sp modelId="{0021E4F9-66A2-4057-84D8-CC44EF31B129}">
      <dsp:nvSpPr>
        <dsp:cNvPr id="0" name=""/>
        <dsp:cNvSpPr/>
      </dsp:nvSpPr>
      <dsp:spPr>
        <a:xfrm>
          <a:off x="0" y="3992098"/>
          <a:ext cx="6245265" cy="159656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D15B36-28BF-49B4-AAF6-1C1721F66608}">
      <dsp:nvSpPr>
        <dsp:cNvPr id="0" name=""/>
        <dsp:cNvSpPr/>
      </dsp:nvSpPr>
      <dsp:spPr>
        <a:xfrm>
          <a:off x="482961" y="4351325"/>
          <a:ext cx="878111" cy="8781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351A1B-764B-40B5-BD91-5ABAD1D8053E}">
      <dsp:nvSpPr>
        <dsp:cNvPr id="0" name=""/>
        <dsp:cNvSpPr/>
      </dsp:nvSpPr>
      <dsp:spPr>
        <a:xfrm>
          <a:off x="1844034" y="3992098"/>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977900">
            <a:lnSpc>
              <a:spcPct val="90000"/>
            </a:lnSpc>
            <a:spcBef>
              <a:spcPct val="0"/>
            </a:spcBef>
            <a:spcAft>
              <a:spcPct val="35000"/>
            </a:spcAft>
            <a:buNone/>
          </a:pPr>
          <a:r>
            <a:rPr lang="en-GB" sz="2200" kern="1200"/>
            <a:t>Ensuring the mental health rehabilitation system is fit for purpose requires greater national and local focus</a:t>
          </a:r>
          <a:endParaRPr lang="en-US" sz="2200" kern="1200"/>
        </a:p>
      </dsp:txBody>
      <dsp:txXfrm>
        <a:off x="1844034" y="3992098"/>
        <a:ext cx="4401230" cy="159656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7678B7-28B0-4CE0-BD25-299CBA56DD82}">
      <dsp:nvSpPr>
        <dsp:cNvPr id="0" name=""/>
        <dsp:cNvSpPr/>
      </dsp:nvSpPr>
      <dsp:spPr>
        <a:xfrm>
          <a:off x="8153328" y="1489429"/>
          <a:ext cx="2440111" cy="2440236"/>
        </a:xfrm>
        <a:prstGeom prst="ellipse">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88F1AC-8E0A-45DA-A7DF-95A21CD337DD}">
      <dsp:nvSpPr>
        <dsp:cNvPr id="0" name=""/>
        <dsp:cNvSpPr/>
      </dsp:nvSpPr>
      <dsp:spPr>
        <a:xfrm>
          <a:off x="8234944" y="1570784"/>
          <a:ext cx="2277925" cy="2277525"/>
        </a:xfrm>
        <a:prstGeom prst="ellipse">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Health, housing and social care must work together locally and nationally </a:t>
          </a:r>
        </a:p>
      </dsp:txBody>
      <dsp:txXfrm>
        <a:off x="8560362" y="1896206"/>
        <a:ext cx="1627089" cy="1626681"/>
      </dsp:txXfrm>
    </dsp:sp>
    <dsp:sp modelId="{90D5A117-8CAF-4C3F-8F62-6E74BE72CB40}">
      <dsp:nvSpPr>
        <dsp:cNvPr id="0" name=""/>
        <dsp:cNvSpPr/>
      </dsp:nvSpPr>
      <dsp:spPr>
        <a:xfrm rot="2700000">
          <a:off x="5621117" y="1489257"/>
          <a:ext cx="2440151" cy="2440151"/>
        </a:xfrm>
        <a:prstGeom prst="teardrop">
          <a:avLst>
            <a:gd name="adj" fmla="val 10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62D0C2-A0B7-42D7-A6D9-E9EE870D0581}">
      <dsp:nvSpPr>
        <dsp:cNvPr id="0" name=""/>
        <dsp:cNvSpPr/>
      </dsp:nvSpPr>
      <dsp:spPr>
        <a:xfrm>
          <a:off x="5713217" y="1570784"/>
          <a:ext cx="2277925" cy="2277525"/>
        </a:xfrm>
        <a:prstGeom prst="ellipse">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Person cared for in community by local experts </a:t>
          </a:r>
        </a:p>
      </dsp:txBody>
      <dsp:txXfrm>
        <a:off x="6038635" y="1896206"/>
        <a:ext cx="1627089" cy="1626681"/>
      </dsp:txXfrm>
    </dsp:sp>
    <dsp:sp modelId="{41F81BD5-BC5D-4977-8ACF-41DF862F9170}">
      <dsp:nvSpPr>
        <dsp:cNvPr id="0" name=""/>
        <dsp:cNvSpPr/>
      </dsp:nvSpPr>
      <dsp:spPr>
        <a:xfrm rot="2700000">
          <a:off x="3109854" y="1489257"/>
          <a:ext cx="2440151" cy="2440151"/>
        </a:xfrm>
        <a:prstGeom prst="teardrop">
          <a:avLst>
            <a:gd name="adj" fmla="val 10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251A67-1327-4E0C-86AB-34C9FBDB172A}">
      <dsp:nvSpPr>
        <dsp:cNvPr id="0" name=""/>
        <dsp:cNvSpPr/>
      </dsp:nvSpPr>
      <dsp:spPr>
        <a:xfrm>
          <a:off x="3191490" y="1570784"/>
          <a:ext cx="2277925" cy="2277525"/>
        </a:xfrm>
        <a:prstGeom prst="ellipse">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A whole system approach to end the out-of-area placements</a:t>
          </a:r>
        </a:p>
      </dsp:txBody>
      <dsp:txXfrm>
        <a:off x="3516908" y="1896206"/>
        <a:ext cx="1627089" cy="1626681"/>
      </dsp:txXfrm>
    </dsp:sp>
    <dsp:sp modelId="{91E1EC5A-9A9A-416B-9C13-7324B458C484}">
      <dsp:nvSpPr>
        <dsp:cNvPr id="0" name=""/>
        <dsp:cNvSpPr/>
      </dsp:nvSpPr>
      <dsp:spPr>
        <a:xfrm rot="2700000">
          <a:off x="588126" y="1489257"/>
          <a:ext cx="2440151" cy="2440151"/>
        </a:xfrm>
        <a:prstGeom prst="teardrop">
          <a:avLst>
            <a:gd name="adj" fmla="val 10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73AE5A-9E2B-4A60-BEA1-21305A059CC2}">
      <dsp:nvSpPr>
        <dsp:cNvPr id="0" name=""/>
        <dsp:cNvSpPr/>
      </dsp:nvSpPr>
      <dsp:spPr>
        <a:xfrm>
          <a:off x="669762" y="1570784"/>
          <a:ext cx="2277925" cy="2277525"/>
        </a:xfrm>
        <a:prstGeom prst="ellipse">
          <a:avLst/>
        </a:prstGeom>
        <a:solidFill>
          <a:schemeClr val="lt1">
            <a:alpha val="90000"/>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End inappropriate out-of-area placements </a:t>
          </a:r>
        </a:p>
      </dsp:txBody>
      <dsp:txXfrm>
        <a:off x="995180" y="1896206"/>
        <a:ext cx="1627089" cy="162668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898A92-0013-4898-BE11-C6BA755C3D5E}">
      <dsp:nvSpPr>
        <dsp:cNvPr id="0" name=""/>
        <dsp:cNvSpPr/>
      </dsp:nvSpPr>
      <dsp:spPr>
        <a:xfrm rot="16200000">
          <a:off x="2338" y="1178"/>
          <a:ext cx="4348981" cy="4348981"/>
        </a:xfrm>
        <a:prstGeom prst="downArrow">
          <a:avLst>
            <a:gd name="adj1" fmla="val 50000"/>
            <a:gd name="adj2" fmla="val 35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3144" tIns="263144" rIns="263144" bIns="263144" numCol="1" spcCol="1270" anchor="ctr" anchorCtr="0">
          <a:noAutofit/>
        </a:bodyPr>
        <a:lstStyle/>
        <a:p>
          <a:pPr marL="0" lvl="0" indent="0" algn="ctr" defTabSz="1644650">
            <a:lnSpc>
              <a:spcPct val="90000"/>
            </a:lnSpc>
            <a:spcBef>
              <a:spcPct val="0"/>
            </a:spcBef>
            <a:spcAft>
              <a:spcPct val="35000"/>
            </a:spcAft>
            <a:buNone/>
          </a:pPr>
          <a:r>
            <a:rPr lang="en-GB" sz="3700" kern="1200" dirty="0"/>
            <a:t>Medical model (rehabilitation)</a:t>
          </a:r>
        </a:p>
      </dsp:txBody>
      <dsp:txXfrm rot="5400000">
        <a:off x="2338" y="1088423"/>
        <a:ext cx="3587909" cy="2174491"/>
      </dsp:txXfrm>
    </dsp:sp>
    <dsp:sp modelId="{54596D8F-36D6-4B1C-97B0-CB7F3CCF5B9B}">
      <dsp:nvSpPr>
        <dsp:cNvPr id="0" name=""/>
        <dsp:cNvSpPr/>
      </dsp:nvSpPr>
      <dsp:spPr>
        <a:xfrm rot="5400000">
          <a:off x="6164280" y="1178"/>
          <a:ext cx="4348981" cy="4348981"/>
        </a:xfrm>
        <a:prstGeom prst="downArrow">
          <a:avLst>
            <a:gd name="adj1" fmla="val 50000"/>
            <a:gd name="adj2" fmla="val 35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3144" tIns="263144" rIns="263144" bIns="263144" numCol="1" spcCol="1270" anchor="ctr" anchorCtr="0">
          <a:noAutofit/>
        </a:bodyPr>
        <a:lstStyle/>
        <a:p>
          <a:pPr marL="0" lvl="0" indent="0" algn="ctr" defTabSz="1644650">
            <a:lnSpc>
              <a:spcPct val="90000"/>
            </a:lnSpc>
            <a:spcBef>
              <a:spcPct val="0"/>
            </a:spcBef>
            <a:spcAft>
              <a:spcPct val="35000"/>
            </a:spcAft>
            <a:buNone/>
          </a:pPr>
          <a:r>
            <a:rPr lang="en-GB" sz="3700" kern="1200" dirty="0"/>
            <a:t>Recovery model </a:t>
          </a:r>
        </a:p>
      </dsp:txBody>
      <dsp:txXfrm rot="-5400000">
        <a:off x="6925352" y="1088423"/>
        <a:ext cx="3587909" cy="217449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025DF6-A0C3-4A80-9C27-CDF980F1EB50}">
      <dsp:nvSpPr>
        <dsp:cNvPr id="0" name=""/>
        <dsp:cNvSpPr/>
      </dsp:nvSpPr>
      <dsp:spPr>
        <a:xfrm>
          <a:off x="280654" y="0"/>
          <a:ext cx="2311081" cy="1733311"/>
        </a:xfrm>
        <a:prstGeom prst="upArrow">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63C104-0867-4BEB-8E26-C4EC1916E35F}">
      <dsp:nvSpPr>
        <dsp:cNvPr id="0" name=""/>
        <dsp:cNvSpPr/>
      </dsp:nvSpPr>
      <dsp:spPr>
        <a:xfrm>
          <a:off x="2501072" y="0"/>
          <a:ext cx="4219161" cy="17333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0" rIns="170688" bIns="170688" numCol="1" spcCol="1270" anchor="ctr" anchorCtr="0">
          <a:noAutofit/>
        </a:bodyPr>
        <a:lstStyle/>
        <a:p>
          <a:pPr marL="0" lvl="0" indent="0" algn="l" defTabSz="1066800">
            <a:lnSpc>
              <a:spcPct val="90000"/>
            </a:lnSpc>
            <a:spcBef>
              <a:spcPct val="0"/>
            </a:spcBef>
            <a:spcAft>
              <a:spcPct val="35000"/>
            </a:spcAft>
            <a:buNone/>
          </a:pPr>
          <a:r>
            <a:rPr lang="en-GB" sz="2400" kern="1200" dirty="0"/>
            <a:t>The chance of living a full and meaningful life in spite of the symptoms is achievable </a:t>
          </a:r>
        </a:p>
      </dsp:txBody>
      <dsp:txXfrm>
        <a:off x="2501072" y="0"/>
        <a:ext cx="4219161" cy="1733311"/>
      </dsp:txXfrm>
    </dsp:sp>
    <dsp:sp modelId="{BA6E7088-B9A5-4699-BC5E-3025A908397E}">
      <dsp:nvSpPr>
        <dsp:cNvPr id="0" name=""/>
        <dsp:cNvSpPr/>
      </dsp:nvSpPr>
      <dsp:spPr>
        <a:xfrm>
          <a:off x="813982" y="1877753"/>
          <a:ext cx="2311081" cy="1733311"/>
        </a:xfrm>
        <a:prstGeom prst="downArrow">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4608DB-0FCC-40B7-93FA-76D2F98D5404}">
      <dsp:nvSpPr>
        <dsp:cNvPr id="0" name=""/>
        <dsp:cNvSpPr/>
      </dsp:nvSpPr>
      <dsp:spPr>
        <a:xfrm>
          <a:off x="3194397" y="1877753"/>
          <a:ext cx="4219161" cy="17333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0" rIns="170688" bIns="170688" numCol="1" spcCol="1270" anchor="ctr" anchorCtr="0">
          <a:noAutofit/>
        </a:bodyPr>
        <a:lstStyle/>
        <a:p>
          <a:pPr marL="0" lvl="0" indent="0" algn="l" defTabSz="1066800">
            <a:lnSpc>
              <a:spcPct val="90000"/>
            </a:lnSpc>
            <a:spcBef>
              <a:spcPct val="0"/>
            </a:spcBef>
            <a:spcAft>
              <a:spcPct val="35000"/>
            </a:spcAft>
            <a:buNone/>
          </a:pPr>
          <a:r>
            <a:rPr lang="en-GB" sz="2400" kern="1200" dirty="0"/>
            <a:t>Complete medical recovery and the absence of all symptoms are not achievable for many. </a:t>
          </a:r>
        </a:p>
      </dsp:txBody>
      <dsp:txXfrm>
        <a:off x="3194397" y="1877753"/>
        <a:ext cx="4219161" cy="173331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E12111-E542-4E37-B3D0-A9EF59D9A96E}">
      <dsp:nvSpPr>
        <dsp:cNvPr id="0" name=""/>
        <dsp:cNvSpPr/>
      </dsp:nvSpPr>
      <dsp:spPr>
        <a:xfrm>
          <a:off x="249403" y="2307"/>
          <a:ext cx="1441431" cy="1441431"/>
        </a:xfrm>
        <a:prstGeom prst="ellipse">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Personal recovery </a:t>
          </a:r>
        </a:p>
      </dsp:txBody>
      <dsp:txXfrm>
        <a:off x="460496" y="213400"/>
        <a:ext cx="1019245" cy="1019245"/>
      </dsp:txXfrm>
    </dsp:sp>
    <dsp:sp modelId="{57E38497-FD86-43EB-BE2D-159271E67D16}">
      <dsp:nvSpPr>
        <dsp:cNvPr id="0" name=""/>
        <dsp:cNvSpPr/>
      </dsp:nvSpPr>
      <dsp:spPr>
        <a:xfrm>
          <a:off x="552104" y="1560782"/>
          <a:ext cx="836030" cy="836030"/>
        </a:xfrm>
        <a:prstGeom prst="mathPlus">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662920" y="1880480"/>
        <a:ext cx="614398" cy="196634"/>
      </dsp:txXfrm>
    </dsp:sp>
    <dsp:sp modelId="{44C802A8-5D5D-4797-B4DE-2E0D7F2B794B}">
      <dsp:nvSpPr>
        <dsp:cNvPr id="0" name=""/>
        <dsp:cNvSpPr/>
      </dsp:nvSpPr>
      <dsp:spPr>
        <a:xfrm>
          <a:off x="249403" y="2513857"/>
          <a:ext cx="1441431" cy="1441431"/>
        </a:xfrm>
        <a:prstGeom prst="ellipse">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Social recovery </a:t>
          </a:r>
        </a:p>
      </dsp:txBody>
      <dsp:txXfrm>
        <a:off x="460496" y="2724950"/>
        <a:ext cx="1019245" cy="1019245"/>
      </dsp:txXfrm>
    </dsp:sp>
    <dsp:sp modelId="{DCFA8475-07CC-427E-B0E7-99514D6A183A}">
      <dsp:nvSpPr>
        <dsp:cNvPr id="0" name=""/>
        <dsp:cNvSpPr/>
      </dsp:nvSpPr>
      <dsp:spPr>
        <a:xfrm>
          <a:off x="1907049" y="1710691"/>
          <a:ext cx="458375" cy="536212"/>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a:off x="1907049" y="1817933"/>
        <a:ext cx="320863" cy="321728"/>
      </dsp:txXfrm>
    </dsp:sp>
    <dsp:sp modelId="{3AC31402-CAE8-4B29-BD02-E7C3D1224600}">
      <dsp:nvSpPr>
        <dsp:cNvPr id="0" name=""/>
        <dsp:cNvSpPr/>
      </dsp:nvSpPr>
      <dsp:spPr>
        <a:xfrm>
          <a:off x="2555693" y="537366"/>
          <a:ext cx="2882862" cy="2882862"/>
        </a:xfrm>
        <a:prstGeom prst="ellipse">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r>
            <a:rPr lang="en-GB" sz="2900" kern="1200" dirty="0"/>
            <a:t>Recovery in illness </a:t>
          </a:r>
        </a:p>
        <a:p>
          <a:pPr marL="0" lvl="0" indent="0" algn="ctr" defTabSz="1289050">
            <a:lnSpc>
              <a:spcPct val="90000"/>
            </a:lnSpc>
            <a:spcBef>
              <a:spcPct val="0"/>
            </a:spcBef>
            <a:spcAft>
              <a:spcPct val="35000"/>
            </a:spcAft>
            <a:buNone/>
          </a:pPr>
          <a:r>
            <a:rPr lang="en-GB" sz="1800" kern="1200" dirty="0"/>
            <a:t>(Perkins &amp; Slade, 2012) </a:t>
          </a:r>
        </a:p>
      </dsp:txBody>
      <dsp:txXfrm>
        <a:off x="2977878" y="959551"/>
        <a:ext cx="2038492" cy="203849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1ABD95-C296-449B-91F3-392943B4CF58}">
      <dsp:nvSpPr>
        <dsp:cNvPr id="0" name=""/>
        <dsp:cNvSpPr/>
      </dsp:nvSpPr>
      <dsp:spPr>
        <a:xfrm>
          <a:off x="0" y="163819"/>
          <a:ext cx="10515600" cy="10998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Measuring the quality of Supported Accommodation using Quality Indicator for Rehabilitative Care (QuIRC-SA): living environment, therapeutic environment, treatments and interventions, self-management and autonomy, social interface, human rights and recovery-based practice.</a:t>
          </a:r>
          <a:endParaRPr lang="en-US" sz="2000" kern="1200"/>
        </a:p>
      </dsp:txBody>
      <dsp:txXfrm>
        <a:off x="53688" y="217507"/>
        <a:ext cx="10408224" cy="992424"/>
      </dsp:txXfrm>
    </dsp:sp>
    <dsp:sp modelId="{F72D8CD7-81FB-4F05-A800-AB4B7F2934D1}">
      <dsp:nvSpPr>
        <dsp:cNvPr id="0" name=""/>
        <dsp:cNvSpPr/>
      </dsp:nvSpPr>
      <dsp:spPr>
        <a:xfrm>
          <a:off x="0" y="1321220"/>
          <a:ext cx="10515600" cy="10998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Patients ‘moving on’ was facilitated in services where recovery-based practice was used more and human right were promoted</a:t>
          </a:r>
          <a:endParaRPr lang="en-US" sz="2000" kern="1200"/>
        </a:p>
      </dsp:txBody>
      <dsp:txXfrm>
        <a:off x="53688" y="1374908"/>
        <a:ext cx="10408224" cy="992424"/>
      </dsp:txXfrm>
    </dsp:sp>
    <dsp:sp modelId="{DD63ECFD-38A4-4947-AD74-119183C1EC1B}">
      <dsp:nvSpPr>
        <dsp:cNvPr id="0" name=""/>
        <dsp:cNvSpPr/>
      </dsp:nvSpPr>
      <dsp:spPr>
        <a:xfrm>
          <a:off x="0" y="2478620"/>
          <a:ext cx="10515600" cy="10998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Service promotes collaboration between staff and service users in care planning and running of the service  </a:t>
          </a:r>
          <a:endParaRPr lang="en-US" sz="2000" kern="1200" dirty="0"/>
        </a:p>
      </dsp:txBody>
      <dsp:txXfrm>
        <a:off x="53688" y="2532308"/>
        <a:ext cx="10408224" cy="992424"/>
      </dsp:txXfrm>
    </dsp:sp>
    <dsp:sp modelId="{B460F288-8EA8-4A28-8700-6AD960B1BD03}">
      <dsp:nvSpPr>
        <dsp:cNvPr id="0" name=""/>
        <dsp:cNvSpPr/>
      </dsp:nvSpPr>
      <dsp:spPr>
        <a:xfrm>
          <a:off x="0" y="3636020"/>
          <a:ext cx="10515600" cy="10998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Government set target of 2 years in rehabilitation may lead to some service users’ needs not being met as they may need longer term support  </a:t>
          </a:r>
          <a:endParaRPr lang="en-US" sz="2000" kern="1200"/>
        </a:p>
      </dsp:txBody>
      <dsp:txXfrm>
        <a:off x="53688" y="3689708"/>
        <a:ext cx="10408224" cy="99242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D2996E-6426-4FC2-8D62-7FAF10EFBEAB}">
      <dsp:nvSpPr>
        <dsp:cNvPr id="0" name=""/>
        <dsp:cNvSpPr/>
      </dsp:nvSpPr>
      <dsp:spPr>
        <a:xfrm>
          <a:off x="4783655" y="2580930"/>
          <a:ext cx="1706398" cy="1706398"/>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GB" sz="2200" kern="1200" dirty="0"/>
            <a:t>Feeding or eating disorders </a:t>
          </a:r>
        </a:p>
      </dsp:txBody>
      <dsp:txXfrm>
        <a:off x="5033551" y="2830826"/>
        <a:ext cx="1206606" cy="1206606"/>
      </dsp:txXfrm>
    </dsp:sp>
    <dsp:sp modelId="{A4ED4864-29F5-4551-8F60-A87423EE3D3B}">
      <dsp:nvSpPr>
        <dsp:cNvPr id="0" name=""/>
        <dsp:cNvSpPr/>
      </dsp:nvSpPr>
      <dsp:spPr>
        <a:xfrm rot="16200000">
          <a:off x="5408220" y="1838710"/>
          <a:ext cx="457267" cy="647556"/>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a:off x="5476810" y="2036811"/>
        <a:ext cx="320087" cy="388534"/>
      </dsp:txXfrm>
    </dsp:sp>
    <dsp:sp modelId="{49EDEE0F-F0D2-45E2-9629-298EFF0C9700}">
      <dsp:nvSpPr>
        <dsp:cNvPr id="0" name=""/>
        <dsp:cNvSpPr/>
      </dsp:nvSpPr>
      <dsp:spPr>
        <a:xfrm>
          <a:off x="4561939" y="4043"/>
          <a:ext cx="2149830" cy="1714118"/>
        </a:xfrm>
        <a:prstGeom prst="ellipse">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i="0" kern="1200" dirty="0"/>
            <a:t>6B80 Anorexia Nervosa (AN)</a:t>
          </a:r>
          <a:endParaRPr lang="en-GB" sz="1800" kern="1200" dirty="0"/>
        </a:p>
      </dsp:txBody>
      <dsp:txXfrm>
        <a:off x="4876774" y="255070"/>
        <a:ext cx="1520160" cy="1212064"/>
      </dsp:txXfrm>
    </dsp:sp>
    <dsp:sp modelId="{5CCB32A4-BDC7-4DE6-86FA-AD954A435FCC}">
      <dsp:nvSpPr>
        <dsp:cNvPr id="0" name=""/>
        <dsp:cNvSpPr/>
      </dsp:nvSpPr>
      <dsp:spPr>
        <a:xfrm rot="19285714">
          <a:off x="6387008" y="2358336"/>
          <a:ext cx="385687" cy="647556"/>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a:off x="6399630" y="2523918"/>
        <a:ext cx="269981" cy="388534"/>
      </dsp:txXfrm>
    </dsp:sp>
    <dsp:sp modelId="{B61E1EEC-5C5F-4950-9677-DCDA60D2485E}">
      <dsp:nvSpPr>
        <dsp:cNvPr id="0" name=""/>
        <dsp:cNvSpPr/>
      </dsp:nvSpPr>
      <dsp:spPr>
        <a:xfrm>
          <a:off x="6527888" y="972814"/>
          <a:ext cx="2241279" cy="1714118"/>
        </a:xfrm>
        <a:prstGeom prst="ellipse">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i="0" kern="1200" dirty="0"/>
            <a:t>6B81 Bulimia Nervosa</a:t>
          </a:r>
          <a:endParaRPr lang="en-GB" sz="1800" kern="1200" dirty="0"/>
        </a:p>
      </dsp:txBody>
      <dsp:txXfrm>
        <a:off x="6856116" y="1223841"/>
        <a:ext cx="1584823" cy="1212064"/>
      </dsp:txXfrm>
    </dsp:sp>
    <dsp:sp modelId="{97ACA389-3542-4792-8100-122AAA00CE4D}">
      <dsp:nvSpPr>
        <dsp:cNvPr id="0" name=""/>
        <dsp:cNvSpPr/>
      </dsp:nvSpPr>
      <dsp:spPr>
        <a:xfrm rot="771429">
          <a:off x="6621015" y="3379317"/>
          <a:ext cx="388505" cy="647556"/>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a:off x="6622476" y="3495860"/>
        <a:ext cx="271954" cy="388534"/>
      </dsp:txXfrm>
    </dsp:sp>
    <dsp:sp modelId="{8FB60C5A-043A-4F61-A8A7-B4C7D5F1CC45}">
      <dsp:nvSpPr>
        <dsp:cNvPr id="0" name=""/>
        <dsp:cNvSpPr/>
      </dsp:nvSpPr>
      <dsp:spPr>
        <a:xfrm>
          <a:off x="7150092" y="3149622"/>
          <a:ext cx="1990554" cy="1714118"/>
        </a:xfrm>
        <a:prstGeom prst="ellipse">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i="0" kern="1200" dirty="0"/>
            <a:t>6B82 Binge eating disorder (BED)</a:t>
          </a:r>
          <a:endParaRPr lang="en-GB" sz="1800" kern="1200" dirty="0"/>
        </a:p>
      </dsp:txBody>
      <dsp:txXfrm>
        <a:off x="7441602" y="3400649"/>
        <a:ext cx="1407534" cy="1212064"/>
      </dsp:txXfrm>
    </dsp:sp>
    <dsp:sp modelId="{BDBEFE45-AD7E-4518-9D15-C3F62F7E197F}">
      <dsp:nvSpPr>
        <dsp:cNvPr id="0" name=""/>
        <dsp:cNvSpPr/>
      </dsp:nvSpPr>
      <dsp:spPr>
        <a:xfrm rot="3501638">
          <a:off x="6074530" y="4222506"/>
          <a:ext cx="495159" cy="647556"/>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a:off x="6109842" y="4288783"/>
        <a:ext cx="346611" cy="388534"/>
      </dsp:txXfrm>
    </dsp:sp>
    <dsp:sp modelId="{9D462A19-9B6E-403E-AA7B-B67F101D76FE}">
      <dsp:nvSpPr>
        <dsp:cNvPr id="0" name=""/>
        <dsp:cNvSpPr/>
      </dsp:nvSpPr>
      <dsp:spPr>
        <a:xfrm>
          <a:off x="5973137" y="4868164"/>
          <a:ext cx="2150756" cy="1714118"/>
        </a:xfrm>
        <a:prstGeom prst="ellipse">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i="0" kern="1200" dirty="0"/>
            <a:t>6B83 Avoidant-restrictive food intake disorder</a:t>
          </a:r>
          <a:endParaRPr lang="en-GB" sz="1800" kern="1200" dirty="0"/>
        </a:p>
      </dsp:txBody>
      <dsp:txXfrm>
        <a:off x="6288108" y="5119191"/>
        <a:ext cx="1520814" cy="1212064"/>
      </dsp:txXfrm>
    </dsp:sp>
    <dsp:sp modelId="{7E250934-03FB-405E-A002-B3E8807F14A0}">
      <dsp:nvSpPr>
        <dsp:cNvPr id="0" name=""/>
        <dsp:cNvSpPr/>
      </dsp:nvSpPr>
      <dsp:spPr>
        <a:xfrm rot="6942857">
          <a:off x="4877014" y="4237184"/>
          <a:ext cx="434371" cy="647556"/>
        </a:xfrm>
        <a:prstGeom prst="rightArrow">
          <a:avLst>
            <a:gd name="adj1" fmla="val 60000"/>
            <a:gd name="adj2" fmla="val 5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rot="10800000">
        <a:off x="4970439" y="4307992"/>
        <a:ext cx="304060" cy="388534"/>
      </dsp:txXfrm>
    </dsp:sp>
    <dsp:sp modelId="{AFFE5117-A8B0-4CD2-904E-61850D768D5F}">
      <dsp:nvSpPr>
        <dsp:cNvPr id="0" name=""/>
        <dsp:cNvSpPr/>
      </dsp:nvSpPr>
      <dsp:spPr>
        <a:xfrm>
          <a:off x="3311346" y="4895287"/>
          <a:ext cx="2418227" cy="1714118"/>
        </a:xfrm>
        <a:prstGeom prst="ellipse">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i="0" kern="1200" dirty="0"/>
            <a:t>Rumination-regurgitation disorder</a:t>
          </a:r>
          <a:endParaRPr lang="en-GB" sz="1800" kern="1200" dirty="0"/>
        </a:p>
      </dsp:txBody>
      <dsp:txXfrm>
        <a:off x="3665487" y="5146314"/>
        <a:ext cx="1709945" cy="1212064"/>
      </dsp:txXfrm>
    </dsp:sp>
    <dsp:sp modelId="{898A395E-27E4-47AE-B251-526B42C52D37}">
      <dsp:nvSpPr>
        <dsp:cNvPr id="0" name=""/>
        <dsp:cNvSpPr/>
      </dsp:nvSpPr>
      <dsp:spPr>
        <a:xfrm rot="10028571">
          <a:off x="4264446" y="3379279"/>
          <a:ext cx="388320" cy="647556"/>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rot="10800000">
        <a:off x="4379482" y="3495829"/>
        <a:ext cx="271824" cy="388534"/>
      </dsp:txXfrm>
    </dsp:sp>
    <dsp:sp modelId="{EA0EA9BD-2EDC-4386-BC31-2B3DC90451BD}">
      <dsp:nvSpPr>
        <dsp:cNvPr id="0" name=""/>
        <dsp:cNvSpPr/>
      </dsp:nvSpPr>
      <dsp:spPr>
        <a:xfrm>
          <a:off x="2132684" y="3149622"/>
          <a:ext cx="1991309" cy="1714118"/>
        </a:xfrm>
        <a:prstGeom prst="ellipse">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i="0" kern="1200" dirty="0"/>
            <a:t>6B84 Pica</a:t>
          </a:r>
          <a:endParaRPr lang="en-GB" sz="1800" kern="1200" dirty="0"/>
        </a:p>
      </dsp:txBody>
      <dsp:txXfrm>
        <a:off x="2424304" y="3400649"/>
        <a:ext cx="1408069" cy="1212064"/>
      </dsp:txXfrm>
    </dsp:sp>
    <dsp:sp modelId="{3D52B65C-B467-461B-8F25-8C9BF8BAD922}">
      <dsp:nvSpPr>
        <dsp:cNvPr id="0" name=""/>
        <dsp:cNvSpPr/>
      </dsp:nvSpPr>
      <dsp:spPr>
        <a:xfrm rot="13114286">
          <a:off x="4485646" y="2351123"/>
          <a:ext cx="398329" cy="647556"/>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rot="10800000">
        <a:off x="4592110" y="2517887"/>
        <a:ext cx="278830" cy="388534"/>
      </dsp:txXfrm>
    </dsp:sp>
    <dsp:sp modelId="{20A055B1-2328-4D93-8196-5F2911FB5413}">
      <dsp:nvSpPr>
        <dsp:cNvPr id="0" name=""/>
        <dsp:cNvSpPr/>
      </dsp:nvSpPr>
      <dsp:spPr>
        <a:xfrm>
          <a:off x="2558681" y="972814"/>
          <a:ext cx="2132998" cy="1714118"/>
        </a:xfrm>
        <a:prstGeom prst="ellipse">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i="0" kern="1200" dirty="0"/>
            <a:t>6B8Y Other specified feeding or eating disorders</a:t>
          </a:r>
          <a:endParaRPr lang="en-GB" sz="1800" kern="1200" dirty="0"/>
        </a:p>
      </dsp:txBody>
      <dsp:txXfrm>
        <a:off x="2871051" y="1223841"/>
        <a:ext cx="1508258" cy="1212064"/>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3051E9-F590-479E-AC4A-D5B885366C4A}">
      <dsp:nvSpPr>
        <dsp:cNvPr id="0" name=""/>
        <dsp:cNvSpPr/>
      </dsp:nvSpPr>
      <dsp:spPr>
        <a:xfrm>
          <a:off x="4271513" y="1632090"/>
          <a:ext cx="1972573" cy="684694"/>
        </a:xfrm>
        <a:custGeom>
          <a:avLst/>
          <a:gdLst/>
          <a:ahLst/>
          <a:cxnLst/>
          <a:rect l="0" t="0" r="0" b="0"/>
          <a:pathLst>
            <a:path>
              <a:moveTo>
                <a:pt x="0" y="0"/>
              </a:moveTo>
              <a:lnTo>
                <a:pt x="0" y="342347"/>
              </a:lnTo>
              <a:lnTo>
                <a:pt x="1972573" y="342347"/>
              </a:lnTo>
              <a:lnTo>
                <a:pt x="1972573" y="684694"/>
              </a:lnTo>
            </a:path>
          </a:pathLst>
        </a:custGeom>
        <a:noFill/>
        <a:ln w="19050" cap="flat" cmpd="sng" algn="ctr">
          <a:solidFill>
            <a:schemeClr val="accent4">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AA52A32-A5E5-40BC-AFB7-473F9408504F}">
      <dsp:nvSpPr>
        <dsp:cNvPr id="0" name=""/>
        <dsp:cNvSpPr/>
      </dsp:nvSpPr>
      <dsp:spPr>
        <a:xfrm>
          <a:off x="2298939" y="1632090"/>
          <a:ext cx="1972573" cy="684694"/>
        </a:xfrm>
        <a:custGeom>
          <a:avLst/>
          <a:gdLst/>
          <a:ahLst/>
          <a:cxnLst/>
          <a:rect l="0" t="0" r="0" b="0"/>
          <a:pathLst>
            <a:path>
              <a:moveTo>
                <a:pt x="1972573" y="0"/>
              </a:moveTo>
              <a:lnTo>
                <a:pt x="1972573" y="342347"/>
              </a:lnTo>
              <a:lnTo>
                <a:pt x="0" y="342347"/>
              </a:lnTo>
              <a:lnTo>
                <a:pt x="0" y="684694"/>
              </a:lnTo>
            </a:path>
          </a:pathLst>
        </a:custGeom>
        <a:noFill/>
        <a:ln w="19050" cap="flat" cmpd="sng" algn="ctr">
          <a:solidFill>
            <a:schemeClr val="accent4">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B37B681-20F0-4FA1-96C5-9DAA42D68FC4}">
      <dsp:nvSpPr>
        <dsp:cNvPr id="0" name=""/>
        <dsp:cNvSpPr/>
      </dsp:nvSpPr>
      <dsp:spPr>
        <a:xfrm>
          <a:off x="2641287" y="1864"/>
          <a:ext cx="3260452" cy="1630226"/>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a:t>Anorexia Nervosa has the highest mortality rate of all mental health disorders</a:t>
          </a:r>
          <a:endParaRPr lang="en-US" sz="1600" kern="1200"/>
        </a:p>
      </dsp:txBody>
      <dsp:txXfrm>
        <a:off x="2641287" y="1864"/>
        <a:ext cx="3260452" cy="1630226"/>
      </dsp:txXfrm>
    </dsp:sp>
    <dsp:sp modelId="{B088028D-409E-419D-ACFC-42799916903E}">
      <dsp:nvSpPr>
        <dsp:cNvPr id="0" name=""/>
        <dsp:cNvSpPr/>
      </dsp:nvSpPr>
      <dsp:spPr>
        <a:xfrm>
          <a:off x="668713" y="2316785"/>
          <a:ext cx="3260452" cy="1630226"/>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a:t>Organ failures including heart damages, refeeding syndrome  and some by suicide  </a:t>
          </a:r>
          <a:endParaRPr lang="en-US" sz="1600" kern="1200"/>
        </a:p>
      </dsp:txBody>
      <dsp:txXfrm>
        <a:off x="668713" y="2316785"/>
        <a:ext cx="3260452" cy="1630226"/>
      </dsp:txXfrm>
    </dsp:sp>
    <dsp:sp modelId="{610CB32C-65EE-489C-BBB6-E2109ABC9746}">
      <dsp:nvSpPr>
        <dsp:cNvPr id="0" name=""/>
        <dsp:cNvSpPr/>
      </dsp:nvSpPr>
      <dsp:spPr>
        <a:xfrm>
          <a:off x="4613860" y="2316785"/>
          <a:ext cx="3260452" cy="1630226"/>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a:t>Shrunk organs and reduced metabolism and blood flow may cause further morbidity when food is reintroduced without careful monitoring   </a:t>
          </a:r>
          <a:endParaRPr lang="en-US" sz="1600" kern="1200"/>
        </a:p>
      </dsp:txBody>
      <dsp:txXfrm>
        <a:off x="4613860" y="2316785"/>
        <a:ext cx="3260452" cy="1630226"/>
      </dsp:txXfrm>
    </dsp:sp>
    <dsp:sp modelId="{75891871-D811-4CE4-AD6A-14546FC9340C}">
      <dsp:nvSpPr>
        <dsp:cNvPr id="0" name=""/>
        <dsp:cNvSpPr/>
      </dsp:nvSpPr>
      <dsp:spPr>
        <a:xfrm>
          <a:off x="6586434" y="1864"/>
          <a:ext cx="3260452" cy="1630226"/>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a:t>86% of men with diagnosed with eating orders would have died by their 70s compared to 23.7% of men in the entire Danish population (n =7,378,598 individuals) between 2000 and 2018 (Micali &amp; Herle, 2023).  </a:t>
          </a:r>
          <a:endParaRPr lang="en-US" sz="1600" kern="1200"/>
        </a:p>
      </dsp:txBody>
      <dsp:txXfrm>
        <a:off x="6586434" y="1864"/>
        <a:ext cx="3260452" cy="1630226"/>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EB57F2-143E-4813-A95E-3B6B133DA9C4}">
      <dsp:nvSpPr>
        <dsp:cNvPr id="0" name=""/>
        <dsp:cNvSpPr/>
      </dsp:nvSpPr>
      <dsp:spPr>
        <a:xfrm>
          <a:off x="973190" y="785492"/>
          <a:ext cx="1264141" cy="126414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2F84E1-E17A-49C2-A0A7-39770C4C83F1}">
      <dsp:nvSpPr>
        <dsp:cNvPr id="0" name=""/>
        <dsp:cNvSpPr/>
      </dsp:nvSpPr>
      <dsp:spPr>
        <a:xfrm>
          <a:off x="1242597" y="1054900"/>
          <a:ext cx="725326" cy="7253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E04C44-0711-4A38-AE0E-CE52D51EAE84}">
      <dsp:nvSpPr>
        <dsp:cNvPr id="0" name=""/>
        <dsp:cNvSpPr/>
      </dsp:nvSpPr>
      <dsp:spPr>
        <a:xfrm>
          <a:off x="569079" y="2443382"/>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OCD:</a:t>
          </a:r>
          <a:endParaRPr lang="en-US" sz="2500" kern="1200"/>
        </a:p>
      </dsp:txBody>
      <dsp:txXfrm>
        <a:off x="569079" y="2443382"/>
        <a:ext cx="2072362" cy="720000"/>
      </dsp:txXfrm>
    </dsp:sp>
    <dsp:sp modelId="{3D16DDFA-A02B-4EA2-AD62-D0CD4986FE00}">
      <dsp:nvSpPr>
        <dsp:cNvPr id="0" name=""/>
        <dsp:cNvSpPr/>
      </dsp:nvSpPr>
      <dsp:spPr>
        <a:xfrm>
          <a:off x="3408216" y="785492"/>
          <a:ext cx="1264141" cy="126414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C02DF7-B117-4CC0-A924-CD7AEA0DE472}">
      <dsp:nvSpPr>
        <dsp:cNvPr id="0" name=""/>
        <dsp:cNvSpPr/>
      </dsp:nvSpPr>
      <dsp:spPr>
        <a:xfrm>
          <a:off x="3677623" y="1054900"/>
          <a:ext cx="725326" cy="7253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FC8E11-3618-4DFF-80D1-3A2ED693F960}">
      <dsp:nvSpPr>
        <dsp:cNvPr id="0" name=""/>
        <dsp:cNvSpPr/>
      </dsp:nvSpPr>
      <dsp:spPr>
        <a:xfrm>
          <a:off x="3004105" y="2443382"/>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Anxiety </a:t>
          </a:r>
          <a:endParaRPr lang="en-US" sz="2500" kern="1200"/>
        </a:p>
      </dsp:txBody>
      <dsp:txXfrm>
        <a:off x="3004105" y="2443382"/>
        <a:ext cx="2072362" cy="720000"/>
      </dsp:txXfrm>
    </dsp:sp>
    <dsp:sp modelId="{B6E48BC2-DD46-4BA8-A02E-11B132177312}">
      <dsp:nvSpPr>
        <dsp:cNvPr id="0" name=""/>
        <dsp:cNvSpPr/>
      </dsp:nvSpPr>
      <dsp:spPr>
        <a:xfrm>
          <a:off x="5843242" y="785492"/>
          <a:ext cx="1264141" cy="126414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0BD7D4-485C-46AB-B604-FCD666648BAB}">
      <dsp:nvSpPr>
        <dsp:cNvPr id="0" name=""/>
        <dsp:cNvSpPr/>
      </dsp:nvSpPr>
      <dsp:spPr>
        <a:xfrm>
          <a:off x="6112649" y="1054900"/>
          <a:ext cx="725326" cy="7253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7615A1-239C-48BD-952F-F081B28C005F}">
      <dsp:nvSpPr>
        <dsp:cNvPr id="0" name=""/>
        <dsp:cNvSpPr/>
      </dsp:nvSpPr>
      <dsp:spPr>
        <a:xfrm>
          <a:off x="5439131" y="2443382"/>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Depression  </a:t>
          </a:r>
          <a:endParaRPr lang="en-US" sz="2500" kern="1200"/>
        </a:p>
      </dsp:txBody>
      <dsp:txXfrm>
        <a:off x="5439131" y="2443382"/>
        <a:ext cx="2072362" cy="720000"/>
      </dsp:txXfrm>
    </dsp:sp>
    <dsp:sp modelId="{C0F7C29F-45DD-4A1E-9FD9-5B80E3741741}">
      <dsp:nvSpPr>
        <dsp:cNvPr id="0" name=""/>
        <dsp:cNvSpPr/>
      </dsp:nvSpPr>
      <dsp:spPr>
        <a:xfrm>
          <a:off x="8278268" y="785492"/>
          <a:ext cx="1264141" cy="126414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2E31BC-310A-444A-B225-8CE708513997}">
      <dsp:nvSpPr>
        <dsp:cNvPr id="0" name=""/>
        <dsp:cNvSpPr/>
      </dsp:nvSpPr>
      <dsp:spPr>
        <a:xfrm>
          <a:off x="8547675" y="1054900"/>
          <a:ext cx="725326" cy="7253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23880E2-8AD1-45FC-84E1-09D5551F16FF}">
      <dsp:nvSpPr>
        <dsp:cNvPr id="0" name=""/>
        <dsp:cNvSpPr/>
      </dsp:nvSpPr>
      <dsp:spPr>
        <a:xfrm>
          <a:off x="7874157" y="2443382"/>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Guilt and shame </a:t>
          </a:r>
          <a:endParaRPr lang="en-US" sz="2500" kern="1200"/>
        </a:p>
      </dsp:txBody>
      <dsp:txXfrm>
        <a:off x="7874157" y="2443382"/>
        <a:ext cx="2072362" cy="72000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D4DF22-2FA9-409B-A0EE-ECF9261055D9}">
      <dsp:nvSpPr>
        <dsp:cNvPr id="0" name=""/>
        <dsp:cNvSpPr/>
      </dsp:nvSpPr>
      <dsp:spPr>
        <a:xfrm>
          <a:off x="0" y="35388"/>
          <a:ext cx="10515600" cy="1233179"/>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Claudino et al (2019) compared clinicians’ diagnosis of different eating disorders between ICD-10 and ICD-11</a:t>
          </a:r>
          <a:endParaRPr lang="en-US" sz="3100" kern="1200"/>
        </a:p>
      </dsp:txBody>
      <dsp:txXfrm>
        <a:off x="60199" y="95587"/>
        <a:ext cx="10395202" cy="1112781"/>
      </dsp:txXfrm>
    </dsp:sp>
    <dsp:sp modelId="{85CD7017-3EDB-458D-9B6B-1FC3D39B6966}">
      <dsp:nvSpPr>
        <dsp:cNvPr id="0" name=""/>
        <dsp:cNvSpPr/>
      </dsp:nvSpPr>
      <dsp:spPr>
        <a:xfrm>
          <a:off x="0" y="1357848"/>
          <a:ext cx="10515600" cy="1233179"/>
        </a:xfrm>
        <a:prstGeom prst="round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No difference in AN </a:t>
          </a:r>
          <a:endParaRPr lang="en-US" sz="3100" kern="1200" dirty="0"/>
        </a:p>
      </dsp:txBody>
      <dsp:txXfrm>
        <a:off x="60199" y="1418047"/>
        <a:ext cx="10395202" cy="1112781"/>
      </dsp:txXfrm>
    </dsp:sp>
    <dsp:sp modelId="{43A88C10-4513-4D09-8916-9A1C2CA4888A}">
      <dsp:nvSpPr>
        <dsp:cNvPr id="0" name=""/>
        <dsp:cNvSpPr/>
      </dsp:nvSpPr>
      <dsp:spPr>
        <a:xfrm>
          <a:off x="0" y="2680308"/>
          <a:ext cx="10515600" cy="1233179"/>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Clinicians more likely to classify Binge Eating disorder as Obesity using ICD-10 </a:t>
          </a:r>
          <a:endParaRPr lang="en-US" sz="3100" kern="1200"/>
        </a:p>
      </dsp:txBody>
      <dsp:txXfrm>
        <a:off x="60199" y="2740507"/>
        <a:ext cx="10395202" cy="1112781"/>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66535F-C880-4AEC-A45C-D36A7FC9541E}">
      <dsp:nvSpPr>
        <dsp:cNvPr id="0" name=""/>
        <dsp:cNvSpPr/>
      </dsp:nvSpPr>
      <dsp:spPr>
        <a:xfrm>
          <a:off x="51" y="152281"/>
          <a:ext cx="4913783" cy="1754380"/>
        </a:xfrm>
        <a:prstGeom prst="rect">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09728" rIns="192024" bIns="109728" numCol="1" spcCol="1270" anchor="ctr" anchorCtr="0">
          <a:noAutofit/>
        </a:bodyPr>
        <a:lstStyle/>
        <a:p>
          <a:pPr marL="0" lvl="0" indent="0" algn="ctr" defTabSz="1200150">
            <a:lnSpc>
              <a:spcPct val="90000"/>
            </a:lnSpc>
            <a:spcBef>
              <a:spcPct val="0"/>
            </a:spcBef>
            <a:spcAft>
              <a:spcPct val="35000"/>
            </a:spcAft>
            <a:buNone/>
          </a:pPr>
          <a:r>
            <a:rPr lang="en-GB" sz="2700" kern="1200"/>
            <a:t>Differentiated across the subtypes </a:t>
          </a:r>
          <a:endParaRPr lang="en-US" sz="2700" kern="1200"/>
        </a:p>
      </dsp:txBody>
      <dsp:txXfrm>
        <a:off x="51" y="152281"/>
        <a:ext cx="4913783" cy="1754380"/>
      </dsp:txXfrm>
    </dsp:sp>
    <dsp:sp modelId="{3A49D988-A731-4537-AE6C-6F301D79ED84}">
      <dsp:nvSpPr>
        <dsp:cNvPr id="0" name=""/>
        <dsp:cNvSpPr/>
      </dsp:nvSpPr>
      <dsp:spPr>
        <a:xfrm>
          <a:off x="51" y="1906661"/>
          <a:ext cx="4913783" cy="1889932"/>
        </a:xfrm>
        <a:prstGeom prst="rect">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4018" tIns="144018" rIns="192024" bIns="216027" numCol="1" spcCol="1270" anchor="t" anchorCtr="0">
          <a:noAutofit/>
        </a:bodyPr>
        <a:lstStyle/>
        <a:p>
          <a:pPr marL="228600" lvl="1" indent="-228600" algn="l" defTabSz="1200150">
            <a:lnSpc>
              <a:spcPct val="90000"/>
            </a:lnSpc>
            <a:spcBef>
              <a:spcPct val="0"/>
            </a:spcBef>
            <a:spcAft>
              <a:spcPct val="15000"/>
            </a:spcAft>
            <a:buChar char="•"/>
          </a:pPr>
          <a:r>
            <a:rPr lang="en-GB" sz="2700" kern="1200"/>
            <a:t>Also depend on the severity and impacts on the person’s psychological and physical health </a:t>
          </a:r>
          <a:endParaRPr lang="en-US" sz="2700" kern="1200"/>
        </a:p>
      </dsp:txBody>
      <dsp:txXfrm>
        <a:off x="51" y="1906661"/>
        <a:ext cx="4913783" cy="1889932"/>
      </dsp:txXfrm>
    </dsp:sp>
    <dsp:sp modelId="{4F1018E4-3000-4450-A4AB-1CD84B4FA063}">
      <dsp:nvSpPr>
        <dsp:cNvPr id="0" name=""/>
        <dsp:cNvSpPr/>
      </dsp:nvSpPr>
      <dsp:spPr>
        <a:xfrm>
          <a:off x="5601764" y="152281"/>
          <a:ext cx="4913783" cy="1754380"/>
        </a:xfrm>
        <a:prstGeom prst="rect">
          <a:avLst/>
        </a:prstGeom>
        <a:solidFill>
          <a:schemeClr val="accent5">
            <a:hueOff val="-12152150"/>
            <a:satOff val="-826"/>
            <a:lumOff val="1961"/>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09728" rIns="192024" bIns="109728" numCol="1" spcCol="1270" anchor="ctr" anchorCtr="0">
          <a:noAutofit/>
        </a:bodyPr>
        <a:lstStyle/>
        <a:p>
          <a:pPr marL="0" lvl="0" indent="0" algn="ctr" defTabSz="1200150">
            <a:lnSpc>
              <a:spcPct val="90000"/>
            </a:lnSpc>
            <a:spcBef>
              <a:spcPct val="0"/>
            </a:spcBef>
            <a:spcAft>
              <a:spcPct val="35000"/>
            </a:spcAft>
            <a:buNone/>
          </a:pPr>
          <a:r>
            <a:rPr lang="en-GB" sz="2700" kern="1200"/>
            <a:t>In severe cases, medical interventions may be risky as the body been worn down by malnutrition or acid damaged </a:t>
          </a:r>
          <a:endParaRPr lang="en-US" sz="2700" kern="1200"/>
        </a:p>
      </dsp:txBody>
      <dsp:txXfrm>
        <a:off x="5601764" y="152281"/>
        <a:ext cx="4913783" cy="1754380"/>
      </dsp:txXfrm>
    </dsp:sp>
    <dsp:sp modelId="{48B445DE-13F1-4728-8BCB-5E98D140467E}">
      <dsp:nvSpPr>
        <dsp:cNvPr id="0" name=""/>
        <dsp:cNvSpPr/>
      </dsp:nvSpPr>
      <dsp:spPr>
        <a:xfrm>
          <a:off x="5601764" y="1906661"/>
          <a:ext cx="4913783" cy="1889932"/>
        </a:xfrm>
        <a:prstGeom prst="rect">
          <a:avLst/>
        </a:prstGeom>
        <a:solidFill>
          <a:schemeClr val="accent5">
            <a:tint val="40000"/>
            <a:alpha val="90000"/>
            <a:hueOff val="-11944666"/>
            <a:satOff val="2667"/>
            <a:lumOff val="401"/>
            <a:alphaOff val="0"/>
          </a:schemeClr>
        </a:solidFill>
        <a:ln w="19050" cap="flat" cmpd="sng" algn="ctr">
          <a:solidFill>
            <a:schemeClr val="accent5">
              <a:tint val="40000"/>
              <a:alpha val="90000"/>
              <a:hueOff val="-11944666"/>
              <a:satOff val="2667"/>
              <a:lumOff val="401"/>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arrow4">
  <dgm:title val=""/>
  <dgm:desc val=""/>
  <dgm:catLst>
    <dgm:cat type="relationship" pri="8000"/>
    <dgm:cat type="process" pri="30000"/>
  </dgm:catLst>
  <dgm:samp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shape xmlns:r="http://schemas.openxmlformats.org/officeDocument/2006/relationships" r:blip="">
      <dgm:adjLst/>
    </dgm:shape>
    <dgm:presOf/>
    <dgm:choose name="Name0">
      <dgm:if name="Name1" func="var" arg="dir" op="equ" val="norm">
        <dgm:choose name="Name2">
          <dgm:if name="Name3" axis="ch" ptType="node" func="cnt" op="lte" val="1">
            <dgm:constrLst>
              <dgm:constr type="primFontSz" for="des" ptType="node" op="equ" val="65"/>
              <dgm:constr type="w" for="ch" forName="upArrow" refType="w" fact="0.33"/>
              <dgm:constr type="h" for="ch" forName="upArrow" refType="h"/>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dgm:constr type="b" for="ch" forName="upArrowText" refType="h" fact="0.48"/>
              <dgm:constr type="l" for="ch" forName="upArrowText" refType="w" refFor="ch" refForName="upArrow" fact="1.03"/>
            </dgm:constrLst>
          </dgm:if>
          <dgm:else name="Name4">
            <dgm:constrLst>
              <dgm:constr type="primFontSz" for="des" ptType="node" op="equ" val="65"/>
              <dgm:constr type="w" for="ch" forName="upArrow" refType="w" fact="0.33"/>
              <dgm:constr type="h" for="ch" forName="upArrow" refType="h" fact="0.48"/>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fact="0.48"/>
              <dgm:constr type="b" for="ch" forName="upArrowText" refType="h" fact="0.48"/>
              <dgm:constr type="l" for="ch" forName="upArrowText" refType="w" refFor="ch" refForName="upArrow" fact="1.03"/>
              <dgm:constr type="w" for="ch" forName="downArrow" refType="w" fact="0.33"/>
              <dgm:constr type="h" for="ch" forName="downArrow" refType="h" fact="0.48"/>
              <dgm:constr type="t" for="ch" forName="downArrow" refType="h" fact="0.52"/>
              <dgm:constr type="l" for="ch" forName="downArrow" refType="w" refFor="ch" refForName="downArrow" fact="0.3"/>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refType="w" refFor="ch" refForName="downArrow" fact="1.33"/>
            </dgm:constrLst>
          </dgm:else>
        </dgm:choose>
      </dgm:if>
      <dgm:else name="Name5">
        <dgm:choose name="Name6">
          <dgm:if name="Name7" axis="ch" ptType="node" func="cnt" op="lte" val="1">
            <dgm:constrLst>
              <dgm:constr type="primFontSz" for="des" ptType="node" op="equ" val="65"/>
              <dgm:constr type="w" for="ch" forName="upArrow" refType="w" fact="0.33"/>
              <dgm:constr type="h" for="ch" forName="upArrow" refType="h"/>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dgm:constr type="t" for="ch" forName="upArrowText"/>
              <dgm:constr type="l" for="ch" forName="upArrowText" refType="w" fact="0.1"/>
            </dgm:constrLst>
          </dgm:if>
          <dgm:else name="Name8">
            <dgm:constrLst>
              <dgm:constr type="primFontSz" for="des" ptType="node" op="equ" val="65"/>
              <dgm:constr type="w" for="ch" forName="upArrow" refType="w" fact="0.33"/>
              <dgm:constr type="h" for="ch" forName="upArrow" refType="h" fact="0.48"/>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fact="0.48"/>
              <dgm:constr type="t" for="ch" forName="upArrowText"/>
              <dgm:constr type="l" for="ch" forName="upArrowText" refType="w" fact="0.1"/>
              <dgm:constr type="w" for="ch" forName="downArrow" refType="w" fact="0.33"/>
              <dgm:constr type="h" for="ch" forName="downArrow" refType="h" fact="0.48"/>
              <dgm:constr type="t" for="ch" forName="downArrow" refType="h" fact="0.52"/>
              <dgm:constr type="l" for="ch" forName="downArrow" refType="w" fact="0.57"/>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dgm:constrLst>
          </dgm:else>
        </dgm:choose>
      </dgm:else>
    </dgm:choose>
    <dgm:ruleLst/>
    <dgm:forEach name="Name9" axis="ch" ptType="node" cnt="1">
      <dgm:layoutNode name="upArrow" styleLbl="node1">
        <dgm:alg type="sp"/>
        <dgm:shape xmlns:r="http://schemas.openxmlformats.org/officeDocument/2006/relationships" type="upArrow" r:blip="">
          <dgm:adjLst/>
        </dgm:shape>
        <dgm:presOf/>
        <dgm:constrLst/>
        <dgm:ruleLst/>
      </dgm:layoutNode>
      <dgm:layoutNode name="upArrowText" styleLbl="revTx">
        <dgm:varLst>
          <dgm:chMax val="0"/>
          <dgm:bulletEnabled val="1"/>
        </dgm:varLst>
        <dgm:choose name="Name10">
          <dgm:if name="Name11" axis="root des" ptType="all node" func="maxDepth" op="gt" val="1">
            <dgm:alg type="tx">
              <dgm:param type="parTxLTRAlign" val="l"/>
              <dgm:param type="parTxRTLAlign" val="r"/>
              <dgm:param type="txAnchorVertCh" val="mid"/>
            </dgm:alg>
          </dgm:if>
          <dgm:else name="Name12">
            <dgm:choose name="Name13">
              <dgm:if name="Name14" func="var" arg="dir" op="equ" val="norm">
                <dgm:alg type="tx">
                  <dgm:param type="parTxLTRAlign" val="l"/>
                  <dgm:param type="parTxRTLAlign" val="l"/>
                  <dgm:param type="txAnchorVertCh" val="mid"/>
                </dgm:alg>
              </dgm:if>
              <dgm:else name="Name15">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forEach name="Name16" axis="ch" ptType="node" st="2"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chMax val="0"/>
          <dgm:bulletEnabled val="1"/>
        </dgm:varLst>
        <dgm:choose name="Name17">
          <dgm:if name="Name18" axis="root des" ptType="all node" func="maxDepth" op="gt" val="1">
            <dgm:alg type="tx">
              <dgm:param type="parTxLTRAlign" val="l"/>
              <dgm:param type="parTxRTLAlign" val="r"/>
              <dgm:param type="txAnchorVertCh" val="mid"/>
            </dgm:alg>
          </dgm:if>
          <dgm:else name="Name19">
            <dgm:choose name="Name20">
              <dgm:if name="Name21" func="var" arg="dir" op="equ" val="norm">
                <dgm:alg type="tx">
                  <dgm:param type="parTxLTRAlign" val="l"/>
                  <dgm:param type="parTxRTLAlign" val="l"/>
                  <dgm:param type="txAnchorVertCh" val="mid"/>
                </dgm:alg>
              </dgm:if>
              <dgm:else name="Name22">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equation2">
  <dgm:title val=""/>
  <dgm:desc val=""/>
  <dgm:catLst>
    <dgm:cat type="relationship" pri="18000"/>
    <dgm:cat type="process" pri="2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linDir" val="fromL"/>
          <dgm:param type="fallback" val="2D"/>
        </dgm:alg>
      </dgm:if>
      <dgm:else name="Name3">
        <dgm:alg type="lin">
          <dgm:param type="linDir" val="fromR"/>
          <dgm:param type="fallback" val="2D"/>
        </dgm:alg>
      </dgm:else>
    </dgm:choose>
    <dgm:shape xmlns:r="http://schemas.openxmlformats.org/officeDocument/2006/relationships" r:blip="">
      <dgm:adjLst/>
    </dgm:shape>
    <dgm:presOf/>
    <dgm:choose name="Name4">
      <dgm:if name="Name5" axis="ch" ptType="node" func="cnt" op="gte" val="3">
        <dgm:constrLst>
          <dgm:constr type="h" for="des" forName="node" refType="w" fact="0.5"/>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ch" forName="lastNode" op="equ" val="65"/>
          <dgm:constr type="primFontSz" for="des" forName="node" op="equ" val="65"/>
          <dgm:constr type="primFontSz" for="des" forName="sibTrans" val="55"/>
          <dgm:constr type="primFontSz" for="des" forName="sibTrans" refType="primFontSz" refFor="des" refForName="node" op="lte" fact="0.8"/>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if>
      <dgm:else name="Name6">
        <dgm:constrLst>
          <dgm:constr type="h" for="des" forName="node" refType="w"/>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des" forName="node" val="65"/>
          <dgm:constr type="primFontSz" for="ch" forName="lastNode" refType="primFontSz" refFor="des" refForName="node" op="equ"/>
          <dgm:constr type="primFontSz" for="des" forName="sibTrans" val="55"/>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else>
    </dgm:choose>
    <dgm:ruleLst/>
    <dgm:choose name="Name7">
      <dgm:if name="Name8" axis="ch" ptType="node" func="cnt" op="gte" val="1">
        <dgm:layoutNode name="vNodes">
          <dgm:alg type="lin">
            <dgm:param type="linDir" val="fromT"/>
            <dgm:param type="fallback" val="2D"/>
          </dgm:alg>
          <dgm:shape xmlns:r="http://schemas.openxmlformats.org/officeDocument/2006/relationships" r:blip="">
            <dgm:adjLst/>
          </dgm:shape>
          <dgm:presOf/>
          <dgm:constrLst/>
          <dgm:ruleLst/>
          <dgm:forEach name="Name9" axis="ch" ptType="node">
            <dgm:choose name="Name10">
              <dgm:if name="Name11" axis="self" func="revPos" op="neq" val="1">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choose name="Name12">
                  <dgm:if name="Name13" axis="self" ptType="node" func="revPos" op="gt" val="2">
                    <dgm:forEach name="sibTransForEach" axis="followSib" ptType="sibTrans" cnt="1">
                      <dgm:layoutNode name="spacerT">
                        <dgm:alg type="sp"/>
                        <dgm:shape xmlns:r="http://schemas.openxmlformats.org/officeDocument/2006/relationships" r:blip="">
                          <dgm:adjLst/>
                        </dgm:shape>
                        <dgm:presOf axis="self"/>
                        <dgm:constrLst/>
                        <dgm:ruleLst/>
                      </dgm:layoutNode>
                      <dgm:layoutNode name="sibTrans">
                        <dgm:alg type="tx"/>
                        <dgm:shape xmlns:r="http://schemas.openxmlformats.org/officeDocument/2006/relationships" type="mathPlus" r:blip="">
                          <dgm:adjLst/>
                        </dgm:shape>
                        <dgm:presOf axis="self"/>
                        <dgm:constrLst>
                          <dgm:constr type="h" refType="w"/>
                          <dgm:constr type="lMarg"/>
                          <dgm:constr type="rMarg"/>
                          <dgm:constr type="tMarg"/>
                          <dgm:constr type="bMarg"/>
                        </dgm:constrLst>
                        <dgm:ruleLst>
                          <dgm:rule type="primFontSz" val="5" fact="NaN" max="NaN"/>
                        </dgm:ruleLst>
                      </dgm:layoutNode>
                      <dgm:layoutNode name="spacerB">
                        <dgm:alg type="sp"/>
                        <dgm:shape xmlns:r="http://schemas.openxmlformats.org/officeDocument/2006/relationships" r:blip="">
                          <dgm:adjLst/>
                        </dgm:shape>
                        <dgm:presOf axis="self"/>
                        <dgm:constrLst/>
                        <dgm:ruleLst/>
                      </dgm:layoutNode>
                    </dgm:forEach>
                  </dgm:if>
                  <dgm:else name="Name14"/>
                </dgm:choose>
              </dgm:if>
              <dgm:else name="Name15"/>
            </dgm:choose>
          </dgm:forEach>
        </dgm:layoutNode>
        <dgm:choose name="Name16">
          <dgm:if name="Name17" axis="ch" ptType="node" func="cnt" op="gt" val="1">
            <dgm:layoutNode name="sibTransLast">
              <dgm:alg type="conn">
                <dgm:param type="begPts" val="auto"/>
                <dgm:param type="endPts" val="auto"/>
                <dgm:param type="srcNode" val="vNodes"/>
                <dgm:param type="dstNode" val="lastNode"/>
              </dgm:alg>
              <dgm:shape xmlns:r="http://schemas.openxmlformats.org/officeDocument/2006/relationships" type="conn" r:blip="">
                <dgm:adjLst/>
              </dgm:shape>
              <dgm:presOf axis="ch" ptType="sibTrans" st="-1" cnt="1"/>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ch desOrSelf" ptType="sibTrans sibTrans" st="-1 1" cnt="1 0"/>
                <dgm:constrLst>
                  <dgm:constr type="lMarg"/>
                  <dgm:constr type="rMarg"/>
                  <dgm:constr type="tMarg"/>
                  <dgm:constr type="bMarg"/>
                </dgm:constrLst>
                <dgm:ruleLst>
                  <dgm:rule type="primFontSz" val="5" fact="NaN" max="NaN"/>
                </dgm:ruleLst>
              </dgm:layoutNode>
            </dgm:layoutNode>
          </dgm:if>
          <dgm:else name="Name18"/>
        </dgm:choose>
        <dgm:layoutNode name="lastNode">
          <dgm:varLst>
            <dgm:bulletEnabled val="1"/>
          </dgm:varLst>
          <dgm:alg type="tx">
            <dgm:param type="txAnchorVertCh" val="mid"/>
          </dgm:alg>
          <dgm:shape xmlns:r="http://schemas.openxmlformats.org/officeDocument/2006/relationships" type="ellipse" r:blip="">
            <dgm:adjLst/>
          </dgm:shape>
          <dgm:presOf axis="ch desOrSelf" ptType="node node" st="-1 1" cnt="1 0"/>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19"/>
    </dgm:choose>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3A1F5E-861F-4A26-9495-32F577145394}" type="datetimeFigureOut">
              <a:rPr lang="en-GB" smtClean="0"/>
              <a:t>06/02/2025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E79B9E-95E7-4821-888A-41867BB3968F}" type="slidenum">
              <a:rPr lang="en-GB" smtClean="0"/>
              <a:t>‹#›</a:t>
            </a:fld>
            <a:endParaRPr lang="en-GB"/>
          </a:p>
        </p:txBody>
      </p:sp>
    </p:spTree>
    <p:extLst>
      <p:ext uri="{BB962C8B-B14F-4D97-AF65-F5344CB8AC3E}">
        <p14:creationId xmlns:p14="http://schemas.microsoft.com/office/powerpoint/2010/main" val="8996786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gettingitrightfirsttime.co.uk/medical_specialties/mh-rehab/"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rcpsych.ac.uk/docs/default-source/members/faculties/rehabilitation-and-social-psychiatry/rehab-enabling-recovery-for-people-with-complex-mental-health-needs.pdf?sfvrsn=6b90f31_4"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file:///C:\Users\j.chen-wilson\Downloads\Acta%20Psychiatr%20Scand%20-%202023%20-%20Micali%20-%20Gone%20too%20soon%20%20Studying%20mortality%20in%20eating%20disorders.pdf"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s.telegraph.co.uk/graphics/projects/inside-the-world-of-anorexia-blogging/" TargetMode="External"/><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pubmed.ncbi.nlm.nih.gov/30368814/" TargetMode="External"/><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7D2D336-AEAD-4B17-8E06-C445770D75A4}" type="slidenum">
              <a:rPr lang="en-GB" smtClean="0"/>
              <a:t>2</a:t>
            </a:fld>
            <a:endParaRPr lang="en-GB"/>
          </a:p>
        </p:txBody>
      </p:sp>
    </p:spTree>
    <p:extLst>
      <p:ext uri="{BB962C8B-B14F-4D97-AF65-F5344CB8AC3E}">
        <p14:creationId xmlns:p14="http://schemas.microsoft.com/office/powerpoint/2010/main" val="38903119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word Rehabilitation is derived from the Latin word ‘</a:t>
            </a:r>
            <a:r>
              <a:rPr lang="en-GB" dirty="0" err="1"/>
              <a:t>habilitas</a:t>
            </a:r>
            <a:r>
              <a:rPr lang="en-GB" dirty="0"/>
              <a:t>’ and it means to prepare someone to reinstate or resume normal life post illness. </a:t>
            </a:r>
          </a:p>
          <a:p>
            <a:r>
              <a:rPr lang="en-GB" dirty="0"/>
              <a:t>It’s about supporting individuals to restore to their former capacity or pre-illness state. </a:t>
            </a:r>
          </a:p>
          <a:p>
            <a:endParaRPr lang="en-GB" dirty="0"/>
          </a:p>
          <a:p>
            <a:r>
              <a:rPr lang="en-GB" b="0" i="0" dirty="0">
                <a:solidFill>
                  <a:srgbClr val="425563"/>
                </a:solidFill>
                <a:effectLst/>
                <a:latin typeface="Lato" panose="020F0502020204030203" pitchFamily="34" charset="0"/>
              </a:rPr>
              <a:t>community and inpatient treatment and rehabilitation of adults with severe mental illness, </a:t>
            </a:r>
            <a:r>
              <a:rPr lang="en-GB" i="0" dirty="0">
                <a:effectLst/>
                <a:latin typeface="var( --e-global-typography-text-font-family )"/>
              </a:rPr>
              <a:t>predominantly psychosis; around 80% of people have a primary diagnosis of schizophrenia, schizoaffective disorder or other psychosis. </a:t>
            </a:r>
            <a:r>
              <a:rPr lang="en-GB" dirty="0">
                <a:hlinkClick r:id="rId3"/>
              </a:rPr>
              <a:t>Mental Health - Rehabilitation - Getting It Right First Time - GIRFT</a:t>
            </a:r>
            <a:endParaRPr lang="en-GB" dirty="0"/>
          </a:p>
        </p:txBody>
      </p:sp>
      <p:sp>
        <p:nvSpPr>
          <p:cNvPr id="4" name="Slide Number Placeholder 3"/>
          <p:cNvSpPr>
            <a:spLocks noGrp="1"/>
          </p:cNvSpPr>
          <p:nvPr>
            <p:ph type="sldNum" sz="quarter" idx="5"/>
          </p:nvPr>
        </p:nvSpPr>
        <p:spPr/>
        <p:txBody>
          <a:bodyPr/>
          <a:lstStyle/>
          <a:p>
            <a:fld id="{E14F4B47-C3AF-4526-8F28-7B4D8F0B8784}" type="slidenum">
              <a:rPr lang="en-GB" smtClean="0"/>
              <a:t>3</a:t>
            </a:fld>
            <a:endParaRPr lang="en-GB"/>
          </a:p>
        </p:txBody>
      </p:sp>
    </p:spTree>
    <p:extLst>
      <p:ext uri="{BB962C8B-B14F-4D97-AF65-F5344CB8AC3E}">
        <p14:creationId xmlns:p14="http://schemas.microsoft.com/office/powerpoint/2010/main" val="10790220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report has a very accessible way of explain what MA rehabilitation is</a:t>
            </a:r>
          </a:p>
          <a:p>
            <a:r>
              <a:rPr lang="en-GB" dirty="0"/>
              <a:t>Encourage students to read the text and ask them to explain the concept to each other</a:t>
            </a:r>
          </a:p>
          <a:p>
            <a:endParaRPr lang="en-GB" dirty="0"/>
          </a:p>
          <a:p>
            <a:r>
              <a:rPr lang="en-GB" dirty="0"/>
              <a:t> The diagram/table on page 6 is a helpful way for students to see how it is carried out in real life and be more critical to see how there might barriers in providing treatment and care </a:t>
            </a:r>
          </a:p>
        </p:txBody>
      </p:sp>
      <p:sp>
        <p:nvSpPr>
          <p:cNvPr id="4" name="Slide Number Placeholder 3"/>
          <p:cNvSpPr>
            <a:spLocks noGrp="1"/>
          </p:cNvSpPr>
          <p:nvPr>
            <p:ph type="sldNum" sz="quarter" idx="5"/>
          </p:nvPr>
        </p:nvSpPr>
        <p:spPr/>
        <p:txBody>
          <a:bodyPr/>
          <a:lstStyle/>
          <a:p>
            <a:fld id="{6FE79B9E-95E7-4821-888A-41867BB3968F}" type="slidenum">
              <a:rPr lang="en-GB" smtClean="0"/>
              <a:t>4</a:t>
            </a:fld>
            <a:endParaRPr lang="en-GB"/>
          </a:p>
        </p:txBody>
      </p:sp>
    </p:spTree>
    <p:extLst>
      <p:ext uri="{BB962C8B-B14F-4D97-AF65-F5344CB8AC3E}">
        <p14:creationId xmlns:p14="http://schemas.microsoft.com/office/powerpoint/2010/main" val="19870534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 students to recall the principles of mental capacity acts, especially the differences between the two acts </a:t>
            </a:r>
          </a:p>
          <a:p>
            <a:endParaRPr lang="en-GB" dirty="0"/>
          </a:p>
          <a:p>
            <a:pPr lvl="1"/>
            <a:r>
              <a:rPr lang="en-GB" dirty="0"/>
              <a:t>Suggested for those who usually have had several hospital admissions or are suffering from mental health problems for a few years. </a:t>
            </a:r>
          </a:p>
          <a:p>
            <a:pPr lvl="1"/>
            <a:r>
              <a:rPr lang="en-GB" dirty="0"/>
              <a:t>Can also sometimes be helpful if an</a:t>
            </a:r>
          </a:p>
        </p:txBody>
      </p:sp>
      <p:sp>
        <p:nvSpPr>
          <p:cNvPr id="4" name="Slide Number Placeholder 3"/>
          <p:cNvSpPr>
            <a:spLocks noGrp="1"/>
          </p:cNvSpPr>
          <p:nvPr>
            <p:ph type="sldNum" sz="quarter" idx="5"/>
          </p:nvPr>
        </p:nvSpPr>
        <p:spPr/>
        <p:txBody>
          <a:bodyPr/>
          <a:lstStyle/>
          <a:p>
            <a:fld id="{6FE79B9E-95E7-4821-888A-41867BB3968F}" type="slidenum">
              <a:rPr lang="en-GB" smtClean="0"/>
              <a:t>5</a:t>
            </a:fld>
            <a:endParaRPr lang="en-GB"/>
          </a:p>
        </p:txBody>
      </p:sp>
    </p:spTree>
    <p:extLst>
      <p:ext uri="{BB962C8B-B14F-4D97-AF65-F5344CB8AC3E}">
        <p14:creationId xmlns:p14="http://schemas.microsoft.com/office/powerpoint/2010/main" val="4891135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the discourse you are hearing about rehabilitation? </a:t>
            </a:r>
          </a:p>
          <a:p>
            <a:endParaRPr lang="en-GB" dirty="0"/>
          </a:p>
          <a:p>
            <a:r>
              <a:rPr lang="en-GB" dirty="0"/>
              <a:t>Discussing the broad range of professionals involved in the multidiscipline team. </a:t>
            </a:r>
          </a:p>
          <a:p>
            <a:r>
              <a:rPr lang="en-GB" dirty="0"/>
              <a:t>A positive framework</a:t>
            </a:r>
          </a:p>
          <a:p>
            <a:endParaRPr lang="en-GB" dirty="0"/>
          </a:p>
          <a:p>
            <a:r>
              <a:rPr lang="en-GB" dirty="0"/>
              <a:t>Why did Mark repeatedly mention 'trust' and the importance for them to feel respected during recovering?  </a:t>
            </a:r>
          </a:p>
          <a:p>
            <a:endParaRPr lang="en-GB" dirty="0"/>
          </a:p>
        </p:txBody>
      </p:sp>
      <p:sp>
        <p:nvSpPr>
          <p:cNvPr id="4" name="Slide Number Placeholder 3"/>
          <p:cNvSpPr>
            <a:spLocks noGrp="1"/>
          </p:cNvSpPr>
          <p:nvPr>
            <p:ph type="sldNum" sz="quarter" idx="5"/>
          </p:nvPr>
        </p:nvSpPr>
        <p:spPr/>
        <p:txBody>
          <a:bodyPr/>
          <a:lstStyle/>
          <a:p>
            <a:fld id="{E14F4B47-C3AF-4526-8F28-7B4D8F0B8784}" type="slidenum">
              <a:rPr lang="en-GB" smtClean="0"/>
              <a:t>7</a:t>
            </a:fld>
            <a:endParaRPr lang="en-GB"/>
          </a:p>
        </p:txBody>
      </p:sp>
    </p:spTree>
    <p:extLst>
      <p:ext uri="{BB962C8B-B14F-4D97-AF65-F5344CB8AC3E}">
        <p14:creationId xmlns:p14="http://schemas.microsoft.com/office/powerpoint/2010/main" val="40707551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 </a:t>
            </a:r>
          </a:p>
          <a:p>
            <a:pPr marL="0" indent="0" algn="l">
              <a:buNone/>
            </a:pPr>
            <a:r>
              <a:rPr lang="en-GB" b="1" i="1" dirty="0"/>
              <a:t>1)Inpatient Rehabilitation- </a:t>
            </a:r>
            <a:r>
              <a:rPr lang="en-GB" dirty="0"/>
              <a:t>This service is provided when patients are first admitted to a rehabilitation service. Then a detailed assessment is conducted which will include patients  views and preferences.</a:t>
            </a:r>
          </a:p>
          <a:p>
            <a:pPr algn="l"/>
            <a:r>
              <a:rPr lang="en-GB" dirty="0"/>
              <a:t>The staff will also discuss a care plan with patients and confirm  sometimes with a carer or family members.</a:t>
            </a:r>
          </a:p>
          <a:p>
            <a:pPr marL="0" indent="0" algn="l">
              <a:buNone/>
            </a:pPr>
            <a:r>
              <a:rPr lang="en-GB" b="1" i="1" dirty="0"/>
              <a:t>2) Community Rehabilitation-</a:t>
            </a:r>
            <a:r>
              <a:rPr lang="en-GB" dirty="0"/>
              <a:t>These services support people who have made the move from a rehabilitation unit to some form of supported accommodation, but who require ongoing support with their day-to-day lives, both social and personal.</a:t>
            </a:r>
            <a:r>
              <a:rPr lang="en-GB" b="0" i="0" dirty="0">
                <a:solidFill>
                  <a:srgbClr val="666666"/>
                </a:solidFill>
                <a:effectLst/>
                <a:latin typeface="Montserrat"/>
              </a:rPr>
              <a:t> </a:t>
            </a:r>
          </a:p>
          <a:p>
            <a:pPr algn="l"/>
            <a:r>
              <a:rPr lang="en-GB" sz="1200" dirty="0"/>
              <a:t>The community support teams will continue the work of the rehabilitation unit. They will work with patients to update their care plan and make sure that it progresses. They will support patients with medication management, daily activities and also look after their domestic chores.</a:t>
            </a:r>
          </a:p>
          <a:p>
            <a:endParaRPr lang="en-GB" dirty="0"/>
          </a:p>
        </p:txBody>
      </p:sp>
      <p:sp>
        <p:nvSpPr>
          <p:cNvPr id="4" name="Slide Number Placeholder 3"/>
          <p:cNvSpPr>
            <a:spLocks noGrp="1"/>
          </p:cNvSpPr>
          <p:nvPr>
            <p:ph type="sldNum" sz="quarter" idx="5"/>
          </p:nvPr>
        </p:nvSpPr>
        <p:spPr/>
        <p:txBody>
          <a:bodyPr/>
          <a:lstStyle/>
          <a:p>
            <a:fld id="{E14F4B47-C3AF-4526-8F28-7B4D8F0B8784}" type="slidenum">
              <a:rPr lang="en-GB" smtClean="0"/>
              <a:t>8</a:t>
            </a:fld>
            <a:endParaRPr lang="en-GB"/>
          </a:p>
        </p:txBody>
      </p:sp>
    </p:spTree>
    <p:extLst>
      <p:ext uri="{BB962C8B-B14F-4D97-AF65-F5344CB8AC3E}">
        <p14:creationId xmlns:p14="http://schemas.microsoft.com/office/powerpoint/2010/main" val="27137950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14F4B47-C3AF-4526-8F28-7B4D8F0B8784}" type="slidenum">
              <a:rPr lang="en-GB" smtClean="0"/>
              <a:t>10</a:t>
            </a:fld>
            <a:endParaRPr lang="en-GB"/>
          </a:p>
        </p:txBody>
      </p:sp>
    </p:spTree>
    <p:extLst>
      <p:ext uri="{BB962C8B-B14F-4D97-AF65-F5344CB8AC3E}">
        <p14:creationId xmlns:p14="http://schemas.microsoft.com/office/powerpoint/2010/main" val="41010857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https://youtu.be/7u4YEagO9WY?feature=shared</a:t>
            </a:r>
          </a:p>
          <a:p>
            <a:endParaRPr lang="en-GB" dirty="0"/>
          </a:p>
          <a:p>
            <a:endParaRPr lang="en-GB" dirty="0"/>
          </a:p>
        </p:txBody>
      </p:sp>
      <p:sp>
        <p:nvSpPr>
          <p:cNvPr id="4" name="Slide Number Placeholder 3"/>
          <p:cNvSpPr>
            <a:spLocks noGrp="1"/>
          </p:cNvSpPr>
          <p:nvPr>
            <p:ph type="sldNum" sz="quarter" idx="5"/>
          </p:nvPr>
        </p:nvSpPr>
        <p:spPr/>
        <p:txBody>
          <a:bodyPr/>
          <a:lstStyle/>
          <a:p>
            <a:fld id="{6FE79B9E-95E7-4821-888A-41867BB3968F}" type="slidenum">
              <a:rPr lang="en-GB" smtClean="0"/>
              <a:t>12</a:t>
            </a:fld>
            <a:endParaRPr lang="en-GB"/>
          </a:p>
        </p:txBody>
      </p:sp>
    </p:spTree>
    <p:extLst>
      <p:ext uri="{BB962C8B-B14F-4D97-AF65-F5344CB8AC3E}">
        <p14:creationId xmlns:p14="http://schemas.microsoft.com/office/powerpoint/2010/main" val="38527644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As patients get better, they will be encouraged to spend more time in the community- to do some sport, have a social life, do a course, learn some skills for work, or to get a job.</a:t>
            </a:r>
          </a:p>
          <a:p>
            <a:endParaRPr lang="en-GB" dirty="0"/>
          </a:p>
          <a:p>
            <a:r>
              <a:rPr lang="en-GB" dirty="0">
                <a:hlinkClick r:id="rId3"/>
              </a:rPr>
              <a:t>rehab-enabling-recovery-for-people-with-complex-mental-health-needs.pdf (rcpsych.ac.uk)</a:t>
            </a:r>
          </a:p>
          <a:p>
            <a:endParaRPr lang="en-GB" dirty="0"/>
          </a:p>
          <a:p>
            <a:r>
              <a:rPr lang="en-GB" dirty="0"/>
              <a:t>Discussion about specific behaviours that indicate potential return to functioning level</a:t>
            </a:r>
          </a:p>
          <a:p>
            <a:r>
              <a:rPr lang="en-GB" dirty="0"/>
              <a:t>A holistic decision by the team </a:t>
            </a:r>
          </a:p>
          <a:p>
            <a:r>
              <a:rPr lang="en-GB" dirty="0"/>
              <a:t>A gradual process with small steps, supported by the involvement of local 3rd sector agencies </a:t>
            </a:r>
          </a:p>
          <a:p>
            <a:r>
              <a:rPr lang="en-GB" dirty="0"/>
              <a:t>Q1: able to engage with activities outside of the unit: shopping, volunteering (watch out for DBS and safeguarding), supporting local charities; attending regular psychical activities or social events  </a:t>
            </a:r>
          </a:p>
          <a:p>
            <a:endParaRPr lang="en-GB" dirty="0"/>
          </a:p>
          <a:p>
            <a:r>
              <a:rPr lang="en-GB" dirty="0"/>
              <a:t>Q2 Mind, charity shops, Arts &amp; Craft groups, shelters for homeless  </a:t>
            </a:r>
          </a:p>
        </p:txBody>
      </p:sp>
      <p:sp>
        <p:nvSpPr>
          <p:cNvPr id="4" name="Slide Number Placeholder 3"/>
          <p:cNvSpPr>
            <a:spLocks noGrp="1"/>
          </p:cNvSpPr>
          <p:nvPr>
            <p:ph type="sldNum" sz="quarter" idx="5"/>
          </p:nvPr>
        </p:nvSpPr>
        <p:spPr/>
        <p:txBody>
          <a:bodyPr/>
          <a:lstStyle/>
          <a:p>
            <a:fld id="{E14F4B47-C3AF-4526-8F28-7B4D8F0B8784}" type="slidenum">
              <a:rPr lang="en-GB" smtClean="0"/>
              <a:t>13</a:t>
            </a:fld>
            <a:endParaRPr lang="en-GB"/>
          </a:p>
        </p:txBody>
      </p:sp>
    </p:spTree>
    <p:extLst>
      <p:ext uri="{BB962C8B-B14F-4D97-AF65-F5344CB8AC3E}">
        <p14:creationId xmlns:p14="http://schemas.microsoft.com/office/powerpoint/2010/main" val="19336156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A joint report on mental health in-patient rehabilitation published in 2020</a:t>
            </a:r>
          </a:p>
          <a:p>
            <a:pPr marL="0" indent="0">
              <a:buNone/>
            </a:pPr>
            <a:r>
              <a:rPr lang="en-GB" dirty="0"/>
              <a:t>We will look at these challenges in more details</a:t>
            </a:r>
          </a:p>
          <a:p>
            <a:pPr marL="0" indent="0">
              <a:buNone/>
            </a:pPr>
            <a:endParaRPr lang="en-GB" dirty="0"/>
          </a:p>
          <a:p>
            <a:pPr marL="0" indent="0">
              <a:buNone/>
            </a:pPr>
            <a:r>
              <a:rPr lang="en-GB" dirty="0"/>
              <a:t>Students should find some of the issues relevant to their poster and report</a:t>
            </a:r>
          </a:p>
        </p:txBody>
      </p:sp>
      <p:sp>
        <p:nvSpPr>
          <p:cNvPr id="4" name="Slide Number Placeholder 3"/>
          <p:cNvSpPr>
            <a:spLocks noGrp="1"/>
          </p:cNvSpPr>
          <p:nvPr>
            <p:ph type="sldNum" sz="quarter" idx="5"/>
          </p:nvPr>
        </p:nvSpPr>
        <p:spPr/>
        <p:txBody>
          <a:bodyPr/>
          <a:lstStyle/>
          <a:p>
            <a:fld id="{6FE79B9E-95E7-4821-888A-41867BB3968F}" type="slidenum">
              <a:rPr lang="en-GB" smtClean="0"/>
              <a:t>14</a:t>
            </a:fld>
            <a:endParaRPr lang="en-GB"/>
          </a:p>
        </p:txBody>
      </p:sp>
    </p:spTree>
    <p:extLst>
      <p:ext uri="{BB962C8B-B14F-4D97-AF65-F5344CB8AC3E}">
        <p14:creationId xmlns:p14="http://schemas.microsoft.com/office/powerpoint/2010/main" val="12857705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found that 1,313 people had been placed more than a two-hour round trip from their home and, of those, 141 were placed in a unit that was a round trip of seven hours or more. This makes maintaining contact with loved ones at a vital time extremely challenging – both emotionally and in practical terms – and we have heard first-hand accounts of how psychologically dislocating out-of-area placements can be. </a:t>
            </a:r>
          </a:p>
          <a:p>
            <a:endParaRPr lang="en-GB" dirty="0"/>
          </a:p>
          <a:p>
            <a:r>
              <a:rPr lang="en-GB" dirty="0"/>
              <a:t>One mother told us about her son’s experience: “He was sent for care 30 miles away to a hospital in the middle of the countryside. It was the worst possible thing for him. He was the only young black man in the area, surrounded by countryside rather than the city buildings he had grown up with and felt comfortable around. It was a terrible thing having to drive all that way to see my son and to not know who I’d find when I got there. Being sent so far from home sent his paranoia through the roof, and he admitted to me that he had begun to feel suicidal.</a:t>
            </a:r>
          </a:p>
        </p:txBody>
      </p:sp>
      <p:sp>
        <p:nvSpPr>
          <p:cNvPr id="4" name="Slide Number Placeholder 3"/>
          <p:cNvSpPr>
            <a:spLocks noGrp="1"/>
          </p:cNvSpPr>
          <p:nvPr>
            <p:ph type="sldNum" sz="quarter" idx="5"/>
          </p:nvPr>
        </p:nvSpPr>
        <p:spPr/>
        <p:txBody>
          <a:bodyPr/>
          <a:lstStyle/>
          <a:p>
            <a:fld id="{6FE79B9E-95E7-4821-888A-41867BB3968F}" type="slidenum">
              <a:rPr lang="en-GB" smtClean="0"/>
              <a:t>15</a:t>
            </a:fld>
            <a:endParaRPr lang="en-GB"/>
          </a:p>
        </p:txBody>
      </p:sp>
    </p:spTree>
    <p:extLst>
      <p:ext uri="{BB962C8B-B14F-4D97-AF65-F5344CB8AC3E}">
        <p14:creationId xmlns:p14="http://schemas.microsoft.com/office/powerpoint/2010/main" val="27934296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National Housing Federation has estimated a general shortfall of nearly 35,000 supported housing places in 2020/21 that will rise to 47,000 by 2024/25.8 </a:t>
            </a:r>
          </a:p>
        </p:txBody>
      </p:sp>
      <p:sp>
        <p:nvSpPr>
          <p:cNvPr id="4" name="Slide Number Placeholder 3"/>
          <p:cNvSpPr>
            <a:spLocks noGrp="1"/>
          </p:cNvSpPr>
          <p:nvPr>
            <p:ph type="sldNum" sz="quarter" idx="5"/>
          </p:nvPr>
        </p:nvSpPr>
        <p:spPr/>
        <p:txBody>
          <a:bodyPr/>
          <a:lstStyle/>
          <a:p>
            <a:fld id="{6FE79B9E-95E7-4821-888A-41867BB3968F}" type="slidenum">
              <a:rPr lang="en-GB" smtClean="0"/>
              <a:t>16</a:t>
            </a:fld>
            <a:endParaRPr lang="en-GB"/>
          </a:p>
        </p:txBody>
      </p:sp>
    </p:spTree>
    <p:extLst>
      <p:ext uri="{BB962C8B-B14F-4D97-AF65-F5344CB8AC3E}">
        <p14:creationId xmlns:p14="http://schemas.microsoft.com/office/powerpoint/2010/main" val="8623780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 recommendations </a:t>
            </a:r>
          </a:p>
        </p:txBody>
      </p:sp>
      <p:sp>
        <p:nvSpPr>
          <p:cNvPr id="4" name="Slide Number Placeholder 3"/>
          <p:cNvSpPr>
            <a:spLocks noGrp="1"/>
          </p:cNvSpPr>
          <p:nvPr>
            <p:ph type="sldNum" sz="quarter" idx="5"/>
          </p:nvPr>
        </p:nvSpPr>
        <p:spPr/>
        <p:txBody>
          <a:bodyPr/>
          <a:lstStyle/>
          <a:p>
            <a:fld id="{6FE79B9E-95E7-4821-888A-41867BB3968F}" type="slidenum">
              <a:rPr lang="en-GB" smtClean="0"/>
              <a:t>17</a:t>
            </a:fld>
            <a:endParaRPr lang="en-GB"/>
          </a:p>
        </p:txBody>
      </p:sp>
    </p:spTree>
    <p:extLst>
      <p:ext uri="{BB962C8B-B14F-4D97-AF65-F5344CB8AC3E}">
        <p14:creationId xmlns:p14="http://schemas.microsoft.com/office/powerpoint/2010/main" val="12462007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Rehabilitation is more of a medical model where the goal is to be symptoms free and to regain prior level of functioning</a:t>
            </a:r>
          </a:p>
          <a:p>
            <a:endParaRPr lang="en-GB" dirty="0"/>
          </a:p>
          <a:p>
            <a:r>
              <a:rPr lang="en-GB" dirty="0"/>
              <a:t>On the other hand, the recovery model is more individualistic and focuses more on the process, how best to live life fully with symptoms   </a:t>
            </a:r>
          </a:p>
        </p:txBody>
      </p:sp>
      <p:sp>
        <p:nvSpPr>
          <p:cNvPr id="4" name="Slide Number Placeholder 3"/>
          <p:cNvSpPr>
            <a:spLocks noGrp="1"/>
          </p:cNvSpPr>
          <p:nvPr>
            <p:ph type="sldNum" sz="quarter" idx="5"/>
          </p:nvPr>
        </p:nvSpPr>
        <p:spPr/>
        <p:txBody>
          <a:bodyPr/>
          <a:lstStyle/>
          <a:p>
            <a:fld id="{6FE79B9E-95E7-4821-888A-41867BB3968F}" type="slidenum">
              <a:rPr lang="en-GB" smtClean="0"/>
              <a:t>18</a:t>
            </a:fld>
            <a:endParaRPr lang="en-GB"/>
          </a:p>
        </p:txBody>
      </p:sp>
    </p:spTree>
    <p:extLst>
      <p:ext uri="{BB962C8B-B14F-4D97-AF65-F5344CB8AC3E}">
        <p14:creationId xmlns:p14="http://schemas.microsoft.com/office/powerpoint/2010/main" val="74403388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Anthony’s notion of a recovery focused mental health movement is different from the medical model and it describes the trends of more community based provisions and ‘rehabilitating’ rather than ‘curing’ </a:t>
            </a:r>
          </a:p>
          <a:p>
            <a:endParaRPr lang="en-GB" dirty="0"/>
          </a:p>
          <a:p>
            <a:r>
              <a:rPr lang="en-GB" dirty="0"/>
              <a:t>This led to the social recovery model that acknowledges a cure with no symptom is unachievable, but living a meaningful live with the symptoms is achievement</a:t>
            </a:r>
          </a:p>
          <a:p>
            <a:endParaRPr lang="en-GB" dirty="0"/>
          </a:p>
          <a:p>
            <a:r>
              <a:rPr lang="en-GB" dirty="0"/>
              <a:t>Therefore, recovery and hope (not just for recovery but to actively contribute to society according to Marino, 2015 ) are what we should focus on in treatments and care   </a:t>
            </a:r>
          </a:p>
        </p:txBody>
      </p:sp>
      <p:sp>
        <p:nvSpPr>
          <p:cNvPr id="4" name="Slide Number Placeholder 3"/>
          <p:cNvSpPr>
            <a:spLocks noGrp="1"/>
          </p:cNvSpPr>
          <p:nvPr>
            <p:ph type="sldNum" sz="quarter" idx="5"/>
          </p:nvPr>
        </p:nvSpPr>
        <p:spPr/>
        <p:txBody>
          <a:bodyPr/>
          <a:lstStyle/>
          <a:p>
            <a:fld id="{6FE79B9E-95E7-4821-888A-41867BB3968F}" type="slidenum">
              <a:rPr lang="en-GB" smtClean="0"/>
              <a:t>19</a:t>
            </a:fld>
            <a:endParaRPr lang="en-GB"/>
          </a:p>
        </p:txBody>
      </p:sp>
    </p:spTree>
    <p:extLst>
      <p:ext uri="{BB962C8B-B14F-4D97-AF65-F5344CB8AC3E}">
        <p14:creationId xmlns:p14="http://schemas.microsoft.com/office/powerpoint/2010/main" val="101026200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explains how recovery model differs from the medical model/rehabilitation </a:t>
            </a:r>
          </a:p>
          <a:p>
            <a:endParaRPr lang="en-GB" dirty="0"/>
          </a:p>
          <a:p>
            <a:r>
              <a:rPr lang="en-GB" dirty="0"/>
              <a:t>It is not possible to achieve symptoms free and regain the same level of functioning before the illness </a:t>
            </a:r>
            <a:r>
              <a:rPr lang="en-GB" dirty="0">
                <a:sym typeface="Wingdings" panose="05000000000000000000" pitchFamily="2" charset="2"/>
              </a:rPr>
              <a:t> recover from illness </a:t>
            </a:r>
          </a:p>
          <a:p>
            <a:endParaRPr lang="en-GB" dirty="0">
              <a:sym typeface="Wingdings" panose="05000000000000000000" pitchFamily="2" charset="2"/>
            </a:endParaRPr>
          </a:p>
          <a:p>
            <a:r>
              <a:rPr lang="en-GB" dirty="0">
                <a:sym typeface="Wingdings" panose="05000000000000000000" pitchFamily="2" charset="2"/>
              </a:rPr>
              <a:t>The recovery model has two layers: personal and social recovery </a:t>
            </a:r>
          </a:p>
          <a:p>
            <a:r>
              <a:rPr lang="en-GB" dirty="0">
                <a:sym typeface="Wingdings" panose="05000000000000000000" pitchFamily="2" charset="2"/>
              </a:rPr>
              <a:t>More holistic and more of a journey rather than getting to the destination.   </a:t>
            </a:r>
          </a:p>
          <a:p>
            <a:r>
              <a:rPr lang="en-GB" b="1" dirty="0">
                <a:solidFill>
                  <a:srgbClr val="FF0000"/>
                </a:solidFill>
                <a:sym typeface="Wingdings" panose="05000000000000000000" pitchFamily="2" charset="2"/>
              </a:rPr>
              <a:t>The end goal is to live a meaningful life with purpose and reconnect with society, restore lost skills and remediate deficits in functioning </a:t>
            </a:r>
          </a:p>
          <a:p>
            <a:r>
              <a:rPr lang="en-GB" dirty="0">
                <a:sym typeface="Wingdings" panose="05000000000000000000" pitchFamily="2" charset="2"/>
              </a:rPr>
              <a:t> </a:t>
            </a:r>
          </a:p>
          <a:p>
            <a:endParaRPr lang="en-GB" dirty="0">
              <a:sym typeface="Wingdings" panose="05000000000000000000" pitchFamily="2" charset="2"/>
            </a:endParaRPr>
          </a:p>
          <a:p>
            <a:endParaRPr lang="en-GB" dirty="0">
              <a:sym typeface="Wingdings" panose="05000000000000000000" pitchFamily="2" charset="2"/>
            </a:endParaRPr>
          </a:p>
          <a:p>
            <a:endParaRPr lang="en-GB" dirty="0"/>
          </a:p>
        </p:txBody>
      </p:sp>
      <p:sp>
        <p:nvSpPr>
          <p:cNvPr id="4" name="Slide Number Placeholder 3"/>
          <p:cNvSpPr>
            <a:spLocks noGrp="1"/>
          </p:cNvSpPr>
          <p:nvPr>
            <p:ph type="sldNum" sz="quarter" idx="5"/>
          </p:nvPr>
        </p:nvSpPr>
        <p:spPr/>
        <p:txBody>
          <a:bodyPr/>
          <a:lstStyle/>
          <a:p>
            <a:fld id="{6FE79B9E-95E7-4821-888A-41867BB3968F}" type="slidenum">
              <a:rPr lang="en-GB" smtClean="0"/>
              <a:t>20</a:t>
            </a:fld>
            <a:endParaRPr lang="en-GB"/>
          </a:p>
        </p:txBody>
      </p:sp>
    </p:spTree>
    <p:extLst>
      <p:ext uri="{BB962C8B-B14F-4D97-AF65-F5344CB8AC3E}">
        <p14:creationId xmlns:p14="http://schemas.microsoft.com/office/powerpoint/2010/main" val="38142940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Large scale national study </a:t>
            </a:r>
          </a:p>
          <a:p>
            <a:endParaRPr lang="en-GB" dirty="0"/>
          </a:p>
          <a:p>
            <a:r>
              <a:rPr lang="en-GB" dirty="0"/>
              <a:t>7 domains</a:t>
            </a:r>
          </a:p>
          <a:p>
            <a:endParaRPr lang="en-GB" dirty="0"/>
          </a:p>
          <a:p>
            <a:r>
              <a:rPr lang="en-GB" dirty="0"/>
              <a:t>Moving on to less supported accommodation.   </a:t>
            </a:r>
          </a:p>
          <a:p>
            <a:endParaRPr lang="en-GB" dirty="0"/>
          </a:p>
          <a:p>
            <a:r>
              <a:rPr lang="en-GB" dirty="0"/>
              <a:t>The recovery-based practice domain includes the degree to which the service promotes collaboration between staff and service users in care planning, involves service users in the running of the service, helps service users to gain independent living skills and holds a culture that embodies hope for service users to progress, which includes a maximum expected length of stay. T</a:t>
            </a:r>
          </a:p>
        </p:txBody>
      </p:sp>
      <p:sp>
        <p:nvSpPr>
          <p:cNvPr id="4" name="Slide Number Placeholder 3"/>
          <p:cNvSpPr>
            <a:spLocks noGrp="1"/>
          </p:cNvSpPr>
          <p:nvPr>
            <p:ph type="sldNum" sz="quarter" idx="5"/>
          </p:nvPr>
        </p:nvSpPr>
        <p:spPr/>
        <p:txBody>
          <a:bodyPr/>
          <a:lstStyle/>
          <a:p>
            <a:fld id="{6FE79B9E-95E7-4821-888A-41867BB3968F}" type="slidenum">
              <a:rPr lang="en-GB" smtClean="0"/>
              <a:t>22</a:t>
            </a:fld>
            <a:endParaRPr lang="en-GB"/>
          </a:p>
        </p:txBody>
      </p:sp>
    </p:spTree>
    <p:extLst>
      <p:ext uri="{BB962C8B-B14F-4D97-AF65-F5344CB8AC3E}">
        <p14:creationId xmlns:p14="http://schemas.microsoft.com/office/powerpoint/2010/main" val="53294468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Could use </a:t>
            </a:r>
            <a:r>
              <a:rPr lang="en-GB" dirty="0" err="1"/>
              <a:t>post-it</a:t>
            </a:r>
            <a:r>
              <a:rPr lang="en-GB" dirty="0"/>
              <a:t> notes for this </a:t>
            </a:r>
            <a:r>
              <a:rPr lang="en-GB" dirty="0" err="1"/>
              <a:t>exercide</a:t>
            </a:r>
            <a:r>
              <a:rPr lang="en-GB" dirty="0"/>
              <a:t> </a:t>
            </a:r>
          </a:p>
        </p:txBody>
      </p:sp>
      <p:sp>
        <p:nvSpPr>
          <p:cNvPr id="4" name="Slide Number Placeholder 3"/>
          <p:cNvSpPr>
            <a:spLocks noGrp="1"/>
          </p:cNvSpPr>
          <p:nvPr>
            <p:ph type="sldNum" sz="quarter" idx="5"/>
          </p:nvPr>
        </p:nvSpPr>
        <p:spPr/>
        <p:txBody>
          <a:bodyPr/>
          <a:lstStyle/>
          <a:p>
            <a:fld id="{6FE79B9E-95E7-4821-888A-41867BB3968F}" type="slidenum">
              <a:rPr lang="en-GB" smtClean="0"/>
              <a:t>25</a:t>
            </a:fld>
            <a:endParaRPr lang="en-GB"/>
          </a:p>
        </p:txBody>
      </p:sp>
    </p:spTree>
    <p:extLst>
      <p:ext uri="{BB962C8B-B14F-4D97-AF65-F5344CB8AC3E}">
        <p14:creationId xmlns:p14="http://schemas.microsoft.com/office/powerpoint/2010/main" val="246794588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E79B9E-95E7-4821-888A-41867BB3968F}" type="slidenum">
              <a:rPr lang="en-GB" smtClean="0"/>
              <a:t>28</a:t>
            </a:fld>
            <a:endParaRPr lang="en-GB"/>
          </a:p>
        </p:txBody>
      </p:sp>
    </p:spTree>
    <p:extLst>
      <p:ext uri="{BB962C8B-B14F-4D97-AF65-F5344CB8AC3E}">
        <p14:creationId xmlns:p14="http://schemas.microsoft.com/office/powerpoint/2010/main" val="82244475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*Acta </a:t>
            </a:r>
            <a:r>
              <a:rPr lang="en-GB" dirty="0" err="1">
                <a:hlinkClick r:id="rId3"/>
              </a:rPr>
              <a:t>Psychiatr</a:t>
            </a:r>
            <a:r>
              <a:rPr lang="en-GB" dirty="0">
                <a:hlinkClick r:id="rId3"/>
              </a:rPr>
              <a:t> </a:t>
            </a:r>
            <a:r>
              <a:rPr lang="en-GB" dirty="0" err="1">
                <a:hlinkClick r:id="rId3"/>
              </a:rPr>
              <a:t>Scand</a:t>
            </a:r>
            <a:r>
              <a:rPr lang="en-GB" dirty="0">
                <a:hlinkClick r:id="rId3"/>
              </a:rPr>
              <a:t> - 2023 - </a:t>
            </a:r>
            <a:r>
              <a:rPr lang="en-GB" dirty="0" err="1">
                <a:hlinkClick r:id="rId3"/>
              </a:rPr>
              <a:t>Micali</a:t>
            </a:r>
            <a:r>
              <a:rPr lang="en-GB" dirty="0">
                <a:hlinkClick r:id="rId3"/>
              </a:rPr>
              <a:t> - Gone too soon Studying mortality in eating disorders.pdf</a:t>
            </a:r>
            <a:endParaRPr lang="en-GB" dirty="0"/>
          </a:p>
        </p:txBody>
      </p:sp>
      <p:sp>
        <p:nvSpPr>
          <p:cNvPr id="4" name="Slide Number Placeholder 3"/>
          <p:cNvSpPr>
            <a:spLocks noGrp="1"/>
          </p:cNvSpPr>
          <p:nvPr>
            <p:ph type="sldNum" sz="quarter" idx="5"/>
          </p:nvPr>
        </p:nvSpPr>
        <p:spPr/>
        <p:txBody>
          <a:bodyPr/>
          <a:lstStyle/>
          <a:p>
            <a:fld id="{6FE79B9E-95E7-4821-888A-41867BB3968F}" type="slidenum">
              <a:rPr lang="en-GB" smtClean="0"/>
              <a:t>29</a:t>
            </a:fld>
            <a:endParaRPr lang="en-GB"/>
          </a:p>
        </p:txBody>
      </p:sp>
    </p:spTree>
    <p:extLst>
      <p:ext uri="{BB962C8B-B14F-4D97-AF65-F5344CB8AC3E}">
        <p14:creationId xmlns:p14="http://schemas.microsoft.com/office/powerpoint/2010/main" val="334274012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Secretly starving: inside the virtual world of anorexia (telegraph.co.uk)</a:t>
            </a:r>
            <a:endParaRPr lang="en-GB" dirty="0"/>
          </a:p>
          <a:p>
            <a:endParaRPr lang="en-GB" dirty="0"/>
          </a:p>
        </p:txBody>
      </p:sp>
      <p:sp>
        <p:nvSpPr>
          <p:cNvPr id="4" name="Slide Number Placeholder 3"/>
          <p:cNvSpPr>
            <a:spLocks noGrp="1"/>
          </p:cNvSpPr>
          <p:nvPr>
            <p:ph type="sldNum" sz="quarter" idx="5"/>
          </p:nvPr>
        </p:nvSpPr>
        <p:spPr/>
        <p:txBody>
          <a:bodyPr/>
          <a:lstStyle/>
          <a:p>
            <a:fld id="{6FE79B9E-95E7-4821-888A-41867BB3968F}" type="slidenum">
              <a:rPr lang="en-GB" smtClean="0"/>
              <a:t>37</a:t>
            </a:fld>
            <a:endParaRPr lang="en-GB"/>
          </a:p>
        </p:txBody>
      </p:sp>
    </p:spTree>
    <p:extLst>
      <p:ext uri="{BB962C8B-B14F-4D97-AF65-F5344CB8AC3E}">
        <p14:creationId xmlns:p14="http://schemas.microsoft.com/office/powerpoint/2010/main" val="19439034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Perceived body shape </a:t>
            </a:r>
          </a:p>
          <a:p>
            <a:r>
              <a:rPr lang="en-GB" dirty="0"/>
              <a:t>Newer scales less negatively biased towards larger body shapes as shown in the scale on the right </a:t>
            </a:r>
          </a:p>
          <a:p>
            <a:r>
              <a:rPr lang="en-GB" dirty="0">
                <a:hlinkClick r:id="rId3"/>
              </a:rPr>
              <a:t>Visual Body Scale for Men (VBSM): Validation of a new figural rating scale to measure perceived-desired body discrepancy in men - PubMed (nih.gov)</a:t>
            </a:r>
            <a:endParaRPr lang="en-GB" dirty="0"/>
          </a:p>
        </p:txBody>
      </p:sp>
      <p:sp>
        <p:nvSpPr>
          <p:cNvPr id="4" name="Slide Number Placeholder 3"/>
          <p:cNvSpPr>
            <a:spLocks noGrp="1"/>
          </p:cNvSpPr>
          <p:nvPr>
            <p:ph type="sldNum" sz="quarter" idx="5"/>
          </p:nvPr>
        </p:nvSpPr>
        <p:spPr/>
        <p:txBody>
          <a:bodyPr/>
          <a:lstStyle/>
          <a:p>
            <a:fld id="{6FE79B9E-95E7-4821-888A-41867BB3968F}" type="slidenum">
              <a:rPr lang="en-GB" smtClean="0"/>
              <a:t>38</a:t>
            </a:fld>
            <a:endParaRPr lang="en-GB"/>
          </a:p>
        </p:txBody>
      </p:sp>
    </p:spTree>
    <p:extLst>
      <p:ext uri="{BB962C8B-B14F-4D97-AF65-F5344CB8AC3E}">
        <p14:creationId xmlns:p14="http://schemas.microsoft.com/office/powerpoint/2010/main" val="418985798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https://www.researchgate.net/profile/Rebecka-Peebles/publication/44683518/figure/fig2/AS:349490826498048@1460336514207/Example-of-a-thinspiration-page.png</a:t>
            </a:r>
          </a:p>
          <a:p>
            <a:endParaRPr lang="en-GB" dirty="0"/>
          </a:p>
        </p:txBody>
      </p:sp>
      <p:sp>
        <p:nvSpPr>
          <p:cNvPr id="4" name="Slide Number Placeholder 3"/>
          <p:cNvSpPr>
            <a:spLocks noGrp="1"/>
          </p:cNvSpPr>
          <p:nvPr>
            <p:ph type="sldNum" sz="quarter" idx="5"/>
          </p:nvPr>
        </p:nvSpPr>
        <p:spPr/>
        <p:txBody>
          <a:bodyPr/>
          <a:lstStyle/>
          <a:p>
            <a:fld id="{6FE79B9E-95E7-4821-888A-41867BB3968F}" type="slidenum">
              <a:rPr lang="en-GB" smtClean="0"/>
              <a:t>39</a:t>
            </a:fld>
            <a:endParaRPr lang="en-GB"/>
          </a:p>
        </p:txBody>
      </p:sp>
    </p:spTree>
    <p:extLst>
      <p:ext uri="{BB962C8B-B14F-4D97-AF65-F5344CB8AC3E}">
        <p14:creationId xmlns:p14="http://schemas.microsoft.com/office/powerpoint/2010/main" val="23996608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CBF54-7EE1-85A2-2948-8955C2043A4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B2CB289-587B-3D27-6AA4-99F092762F9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6344365-3B82-C5D7-872B-BF76E41FD981}"/>
              </a:ext>
            </a:extLst>
          </p:cNvPr>
          <p:cNvSpPr>
            <a:spLocks noGrp="1"/>
          </p:cNvSpPr>
          <p:nvPr>
            <p:ph type="dt" sz="half" idx="10"/>
          </p:nvPr>
        </p:nvSpPr>
        <p:spPr/>
        <p:txBody>
          <a:bodyPr/>
          <a:lstStyle/>
          <a:p>
            <a:fld id="{1B95EB78-05A1-476D-B841-BB09FA6881E3}" type="datetimeFigureOut">
              <a:rPr lang="en-GB" smtClean="0"/>
              <a:t>06/02/2025</a:t>
            </a:fld>
            <a:endParaRPr lang="en-GB"/>
          </a:p>
        </p:txBody>
      </p:sp>
      <p:sp>
        <p:nvSpPr>
          <p:cNvPr id="5" name="Footer Placeholder 4">
            <a:extLst>
              <a:ext uri="{FF2B5EF4-FFF2-40B4-BE49-F238E27FC236}">
                <a16:creationId xmlns:a16="http://schemas.microsoft.com/office/drawing/2014/main" id="{DFEC8ACF-3B63-65E1-A6C8-A4168FFB1C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86628B-EA26-9B17-EB4A-6C849C61704F}"/>
              </a:ext>
            </a:extLst>
          </p:cNvPr>
          <p:cNvSpPr>
            <a:spLocks noGrp="1"/>
          </p:cNvSpPr>
          <p:nvPr>
            <p:ph type="sldNum" sz="quarter" idx="12"/>
          </p:nvPr>
        </p:nvSpPr>
        <p:spPr/>
        <p:txBody>
          <a:bodyPr/>
          <a:lstStyle/>
          <a:p>
            <a:fld id="{171A6C06-2D5F-473B-AEF7-E209B0D9F284}" type="slidenum">
              <a:rPr lang="en-GB" smtClean="0"/>
              <a:t>‹#›</a:t>
            </a:fld>
            <a:endParaRPr lang="en-GB"/>
          </a:p>
        </p:txBody>
      </p:sp>
    </p:spTree>
    <p:extLst>
      <p:ext uri="{BB962C8B-B14F-4D97-AF65-F5344CB8AC3E}">
        <p14:creationId xmlns:p14="http://schemas.microsoft.com/office/powerpoint/2010/main" val="34348705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60B38-A861-6BEA-5A6B-0D4458A626A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65E69ED-25C6-35B1-4B6C-4322230EB46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B1A1CE-6247-FF8A-9F8D-1B6E634037A8}"/>
              </a:ext>
            </a:extLst>
          </p:cNvPr>
          <p:cNvSpPr>
            <a:spLocks noGrp="1"/>
          </p:cNvSpPr>
          <p:nvPr>
            <p:ph type="dt" sz="half" idx="10"/>
          </p:nvPr>
        </p:nvSpPr>
        <p:spPr/>
        <p:txBody>
          <a:bodyPr/>
          <a:lstStyle/>
          <a:p>
            <a:fld id="{1B95EB78-05A1-476D-B841-BB09FA6881E3}" type="datetimeFigureOut">
              <a:rPr lang="en-GB" smtClean="0"/>
              <a:t>06/02/2025</a:t>
            </a:fld>
            <a:endParaRPr lang="en-GB"/>
          </a:p>
        </p:txBody>
      </p:sp>
      <p:sp>
        <p:nvSpPr>
          <p:cNvPr id="5" name="Footer Placeholder 4">
            <a:extLst>
              <a:ext uri="{FF2B5EF4-FFF2-40B4-BE49-F238E27FC236}">
                <a16:creationId xmlns:a16="http://schemas.microsoft.com/office/drawing/2014/main" id="{646AF020-A1CC-5D85-F34E-0197D07ECB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2A2D64-BC59-4BCB-DCA3-185D0BF82E84}"/>
              </a:ext>
            </a:extLst>
          </p:cNvPr>
          <p:cNvSpPr>
            <a:spLocks noGrp="1"/>
          </p:cNvSpPr>
          <p:nvPr>
            <p:ph type="sldNum" sz="quarter" idx="12"/>
          </p:nvPr>
        </p:nvSpPr>
        <p:spPr/>
        <p:txBody>
          <a:bodyPr/>
          <a:lstStyle/>
          <a:p>
            <a:fld id="{171A6C06-2D5F-473B-AEF7-E209B0D9F284}" type="slidenum">
              <a:rPr lang="en-GB" smtClean="0"/>
              <a:t>‹#›</a:t>
            </a:fld>
            <a:endParaRPr lang="en-GB"/>
          </a:p>
        </p:txBody>
      </p:sp>
    </p:spTree>
    <p:extLst>
      <p:ext uri="{BB962C8B-B14F-4D97-AF65-F5344CB8AC3E}">
        <p14:creationId xmlns:p14="http://schemas.microsoft.com/office/powerpoint/2010/main" val="34877838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2E98F-52DD-03EC-D1E7-20C03FDF985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3BCFA88-A1BA-F974-384D-742AAA38089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F493956-D77E-BEFA-2AF3-976CD4570BED}"/>
              </a:ext>
            </a:extLst>
          </p:cNvPr>
          <p:cNvSpPr>
            <a:spLocks noGrp="1"/>
          </p:cNvSpPr>
          <p:nvPr>
            <p:ph type="dt" sz="half" idx="10"/>
          </p:nvPr>
        </p:nvSpPr>
        <p:spPr/>
        <p:txBody>
          <a:bodyPr/>
          <a:lstStyle/>
          <a:p>
            <a:fld id="{1B95EB78-05A1-476D-B841-BB09FA6881E3}" type="datetimeFigureOut">
              <a:rPr lang="en-GB" smtClean="0"/>
              <a:t>06/02/2025</a:t>
            </a:fld>
            <a:endParaRPr lang="en-GB"/>
          </a:p>
        </p:txBody>
      </p:sp>
      <p:sp>
        <p:nvSpPr>
          <p:cNvPr id="5" name="Footer Placeholder 4">
            <a:extLst>
              <a:ext uri="{FF2B5EF4-FFF2-40B4-BE49-F238E27FC236}">
                <a16:creationId xmlns:a16="http://schemas.microsoft.com/office/drawing/2014/main" id="{76D15A01-AFCE-EC30-B055-F88E70BDD4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B13BE5-590A-5EEC-554B-730ABAB97E7A}"/>
              </a:ext>
            </a:extLst>
          </p:cNvPr>
          <p:cNvSpPr>
            <a:spLocks noGrp="1"/>
          </p:cNvSpPr>
          <p:nvPr>
            <p:ph type="sldNum" sz="quarter" idx="12"/>
          </p:nvPr>
        </p:nvSpPr>
        <p:spPr/>
        <p:txBody>
          <a:bodyPr/>
          <a:lstStyle/>
          <a:p>
            <a:fld id="{171A6C06-2D5F-473B-AEF7-E209B0D9F284}" type="slidenum">
              <a:rPr lang="en-GB" smtClean="0"/>
              <a:t>‹#›</a:t>
            </a:fld>
            <a:endParaRPr lang="en-GB"/>
          </a:p>
        </p:txBody>
      </p:sp>
    </p:spTree>
    <p:extLst>
      <p:ext uri="{BB962C8B-B14F-4D97-AF65-F5344CB8AC3E}">
        <p14:creationId xmlns:p14="http://schemas.microsoft.com/office/powerpoint/2010/main" val="37169012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B9383-2A62-A955-3A39-F35D3B1E7C4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E500B42-72F4-336C-BBB8-8DF196389EE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44040E0-AE83-2D48-72E2-EABAD0C9E61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6CEACC8-F182-9EB0-66D3-B6F3FE22C40F}"/>
              </a:ext>
            </a:extLst>
          </p:cNvPr>
          <p:cNvSpPr>
            <a:spLocks noGrp="1"/>
          </p:cNvSpPr>
          <p:nvPr>
            <p:ph type="dt" sz="half" idx="10"/>
          </p:nvPr>
        </p:nvSpPr>
        <p:spPr/>
        <p:txBody>
          <a:bodyPr/>
          <a:lstStyle/>
          <a:p>
            <a:fld id="{1B95EB78-05A1-476D-B841-BB09FA6881E3}" type="datetimeFigureOut">
              <a:rPr lang="en-GB" smtClean="0"/>
              <a:t>06/02/2025</a:t>
            </a:fld>
            <a:endParaRPr lang="en-GB"/>
          </a:p>
        </p:txBody>
      </p:sp>
      <p:sp>
        <p:nvSpPr>
          <p:cNvPr id="6" name="Footer Placeholder 5">
            <a:extLst>
              <a:ext uri="{FF2B5EF4-FFF2-40B4-BE49-F238E27FC236}">
                <a16:creationId xmlns:a16="http://schemas.microsoft.com/office/drawing/2014/main" id="{EF6F81DF-3FD3-434D-93F4-02C214DA1B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24FADB3-B367-6CCB-D143-F084C39C34E9}"/>
              </a:ext>
            </a:extLst>
          </p:cNvPr>
          <p:cNvSpPr>
            <a:spLocks noGrp="1"/>
          </p:cNvSpPr>
          <p:nvPr>
            <p:ph type="sldNum" sz="quarter" idx="12"/>
          </p:nvPr>
        </p:nvSpPr>
        <p:spPr/>
        <p:txBody>
          <a:bodyPr/>
          <a:lstStyle/>
          <a:p>
            <a:fld id="{171A6C06-2D5F-473B-AEF7-E209B0D9F284}" type="slidenum">
              <a:rPr lang="en-GB" smtClean="0"/>
              <a:t>‹#›</a:t>
            </a:fld>
            <a:endParaRPr lang="en-GB"/>
          </a:p>
        </p:txBody>
      </p:sp>
    </p:spTree>
    <p:extLst>
      <p:ext uri="{BB962C8B-B14F-4D97-AF65-F5344CB8AC3E}">
        <p14:creationId xmlns:p14="http://schemas.microsoft.com/office/powerpoint/2010/main" val="1263632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D7FB9-9D1E-4260-88CB-8040A7A50C0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6067B92-FE2B-A92A-C791-FD8976E293A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171D3D0-28B2-7C39-8B0B-362915C0D20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7FBC743-2472-C070-5CA5-6F0F69BBE8E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B8816AE-5F05-A451-84AD-C50F3EAA860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938F52-27D8-82C3-BDB8-1012CB9B5B32}"/>
              </a:ext>
            </a:extLst>
          </p:cNvPr>
          <p:cNvSpPr>
            <a:spLocks noGrp="1"/>
          </p:cNvSpPr>
          <p:nvPr>
            <p:ph type="dt" sz="half" idx="10"/>
          </p:nvPr>
        </p:nvSpPr>
        <p:spPr/>
        <p:txBody>
          <a:bodyPr/>
          <a:lstStyle/>
          <a:p>
            <a:fld id="{1B95EB78-05A1-476D-B841-BB09FA6881E3}" type="datetimeFigureOut">
              <a:rPr lang="en-GB" smtClean="0"/>
              <a:t>06/02/2025</a:t>
            </a:fld>
            <a:endParaRPr lang="en-GB"/>
          </a:p>
        </p:txBody>
      </p:sp>
      <p:sp>
        <p:nvSpPr>
          <p:cNvPr id="8" name="Footer Placeholder 7">
            <a:extLst>
              <a:ext uri="{FF2B5EF4-FFF2-40B4-BE49-F238E27FC236}">
                <a16:creationId xmlns:a16="http://schemas.microsoft.com/office/drawing/2014/main" id="{9D51AADB-F013-AEC4-6FF0-F5D3BEB54B4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FE1D151-EF7E-696E-CA55-F5608ACD97A2}"/>
              </a:ext>
            </a:extLst>
          </p:cNvPr>
          <p:cNvSpPr>
            <a:spLocks noGrp="1"/>
          </p:cNvSpPr>
          <p:nvPr>
            <p:ph type="sldNum" sz="quarter" idx="12"/>
          </p:nvPr>
        </p:nvSpPr>
        <p:spPr/>
        <p:txBody>
          <a:bodyPr/>
          <a:lstStyle/>
          <a:p>
            <a:fld id="{171A6C06-2D5F-473B-AEF7-E209B0D9F284}" type="slidenum">
              <a:rPr lang="en-GB" smtClean="0"/>
              <a:t>‹#›</a:t>
            </a:fld>
            <a:endParaRPr lang="en-GB"/>
          </a:p>
        </p:txBody>
      </p:sp>
    </p:spTree>
    <p:extLst>
      <p:ext uri="{BB962C8B-B14F-4D97-AF65-F5344CB8AC3E}">
        <p14:creationId xmlns:p14="http://schemas.microsoft.com/office/powerpoint/2010/main" val="34051509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ADD35-78CA-1893-444D-3E1513A04F0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F353162-8492-FB8C-2D41-C3F21FBF3A1C}"/>
              </a:ext>
            </a:extLst>
          </p:cNvPr>
          <p:cNvSpPr>
            <a:spLocks noGrp="1"/>
          </p:cNvSpPr>
          <p:nvPr>
            <p:ph type="dt" sz="half" idx="10"/>
          </p:nvPr>
        </p:nvSpPr>
        <p:spPr/>
        <p:txBody>
          <a:bodyPr/>
          <a:lstStyle/>
          <a:p>
            <a:fld id="{1B95EB78-05A1-476D-B841-BB09FA6881E3}" type="datetimeFigureOut">
              <a:rPr lang="en-GB" smtClean="0"/>
              <a:t>06/02/2025</a:t>
            </a:fld>
            <a:endParaRPr lang="en-GB"/>
          </a:p>
        </p:txBody>
      </p:sp>
      <p:sp>
        <p:nvSpPr>
          <p:cNvPr id="4" name="Footer Placeholder 3">
            <a:extLst>
              <a:ext uri="{FF2B5EF4-FFF2-40B4-BE49-F238E27FC236}">
                <a16:creationId xmlns:a16="http://schemas.microsoft.com/office/drawing/2014/main" id="{4F1AD60E-5011-A163-FCE1-EC454F496F5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D980344-FE18-CA67-8D0A-F342CCC61899}"/>
              </a:ext>
            </a:extLst>
          </p:cNvPr>
          <p:cNvSpPr>
            <a:spLocks noGrp="1"/>
          </p:cNvSpPr>
          <p:nvPr>
            <p:ph type="sldNum" sz="quarter" idx="12"/>
          </p:nvPr>
        </p:nvSpPr>
        <p:spPr/>
        <p:txBody>
          <a:bodyPr/>
          <a:lstStyle/>
          <a:p>
            <a:fld id="{171A6C06-2D5F-473B-AEF7-E209B0D9F284}" type="slidenum">
              <a:rPr lang="en-GB" smtClean="0"/>
              <a:t>‹#›</a:t>
            </a:fld>
            <a:endParaRPr lang="en-GB"/>
          </a:p>
        </p:txBody>
      </p:sp>
    </p:spTree>
    <p:extLst>
      <p:ext uri="{BB962C8B-B14F-4D97-AF65-F5344CB8AC3E}">
        <p14:creationId xmlns:p14="http://schemas.microsoft.com/office/powerpoint/2010/main" val="13800191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B839932-DE0D-D359-BC55-A5015EC9AE0F}"/>
              </a:ext>
            </a:extLst>
          </p:cNvPr>
          <p:cNvSpPr>
            <a:spLocks noGrp="1"/>
          </p:cNvSpPr>
          <p:nvPr>
            <p:ph type="dt" sz="half" idx="10"/>
          </p:nvPr>
        </p:nvSpPr>
        <p:spPr/>
        <p:txBody>
          <a:bodyPr/>
          <a:lstStyle/>
          <a:p>
            <a:fld id="{1B95EB78-05A1-476D-B841-BB09FA6881E3}" type="datetimeFigureOut">
              <a:rPr lang="en-GB" smtClean="0"/>
              <a:t>06/02/2025</a:t>
            </a:fld>
            <a:endParaRPr lang="en-GB"/>
          </a:p>
        </p:txBody>
      </p:sp>
      <p:sp>
        <p:nvSpPr>
          <p:cNvPr id="3" name="Footer Placeholder 2">
            <a:extLst>
              <a:ext uri="{FF2B5EF4-FFF2-40B4-BE49-F238E27FC236}">
                <a16:creationId xmlns:a16="http://schemas.microsoft.com/office/drawing/2014/main" id="{620F22BE-B482-1DC9-E29B-48304D7D5D7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328A281-BA95-ADBF-5F67-4E3FA732E48A}"/>
              </a:ext>
            </a:extLst>
          </p:cNvPr>
          <p:cNvSpPr>
            <a:spLocks noGrp="1"/>
          </p:cNvSpPr>
          <p:nvPr>
            <p:ph type="sldNum" sz="quarter" idx="12"/>
          </p:nvPr>
        </p:nvSpPr>
        <p:spPr/>
        <p:txBody>
          <a:bodyPr/>
          <a:lstStyle/>
          <a:p>
            <a:fld id="{171A6C06-2D5F-473B-AEF7-E209B0D9F284}" type="slidenum">
              <a:rPr lang="en-GB" smtClean="0"/>
              <a:t>‹#›</a:t>
            </a:fld>
            <a:endParaRPr lang="en-GB"/>
          </a:p>
        </p:txBody>
      </p:sp>
    </p:spTree>
    <p:extLst>
      <p:ext uri="{BB962C8B-B14F-4D97-AF65-F5344CB8AC3E}">
        <p14:creationId xmlns:p14="http://schemas.microsoft.com/office/powerpoint/2010/main" val="2542671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06BA5-73A4-52DD-4B05-D100A243801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0EC8476-3586-2FE9-3BEB-033E79E921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AF7C3A8-79BB-AEF2-6CAF-4BC89508AD3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1DA71AA-2065-D783-257C-4F065DD405FC}"/>
              </a:ext>
            </a:extLst>
          </p:cNvPr>
          <p:cNvSpPr>
            <a:spLocks noGrp="1"/>
          </p:cNvSpPr>
          <p:nvPr>
            <p:ph type="dt" sz="half" idx="10"/>
          </p:nvPr>
        </p:nvSpPr>
        <p:spPr/>
        <p:txBody>
          <a:bodyPr/>
          <a:lstStyle/>
          <a:p>
            <a:fld id="{1B95EB78-05A1-476D-B841-BB09FA6881E3}" type="datetimeFigureOut">
              <a:rPr lang="en-GB" smtClean="0"/>
              <a:t>06/02/2025</a:t>
            </a:fld>
            <a:endParaRPr lang="en-GB"/>
          </a:p>
        </p:txBody>
      </p:sp>
      <p:sp>
        <p:nvSpPr>
          <p:cNvPr id="6" name="Footer Placeholder 5">
            <a:extLst>
              <a:ext uri="{FF2B5EF4-FFF2-40B4-BE49-F238E27FC236}">
                <a16:creationId xmlns:a16="http://schemas.microsoft.com/office/drawing/2014/main" id="{66EF5336-762D-384D-BFDB-CB1A2690F86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B3B6DEB-911B-C057-EE2C-79A77EA7ED35}"/>
              </a:ext>
            </a:extLst>
          </p:cNvPr>
          <p:cNvSpPr>
            <a:spLocks noGrp="1"/>
          </p:cNvSpPr>
          <p:nvPr>
            <p:ph type="sldNum" sz="quarter" idx="12"/>
          </p:nvPr>
        </p:nvSpPr>
        <p:spPr/>
        <p:txBody>
          <a:bodyPr/>
          <a:lstStyle/>
          <a:p>
            <a:fld id="{171A6C06-2D5F-473B-AEF7-E209B0D9F284}" type="slidenum">
              <a:rPr lang="en-GB" smtClean="0"/>
              <a:t>‹#›</a:t>
            </a:fld>
            <a:endParaRPr lang="en-GB"/>
          </a:p>
        </p:txBody>
      </p:sp>
    </p:spTree>
    <p:extLst>
      <p:ext uri="{BB962C8B-B14F-4D97-AF65-F5344CB8AC3E}">
        <p14:creationId xmlns:p14="http://schemas.microsoft.com/office/powerpoint/2010/main" val="23102509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02A14-CC48-93CF-87B0-1E00027BD39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F4F81B8-1E82-63B9-B9DB-1211B41D47B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1C2A440-CC95-ED7D-98FD-99334A0638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52CBDE-6258-C7B7-6077-4DD8D2CE9D3D}"/>
              </a:ext>
            </a:extLst>
          </p:cNvPr>
          <p:cNvSpPr>
            <a:spLocks noGrp="1"/>
          </p:cNvSpPr>
          <p:nvPr>
            <p:ph type="dt" sz="half" idx="10"/>
          </p:nvPr>
        </p:nvSpPr>
        <p:spPr/>
        <p:txBody>
          <a:bodyPr/>
          <a:lstStyle/>
          <a:p>
            <a:fld id="{1B95EB78-05A1-476D-B841-BB09FA6881E3}" type="datetimeFigureOut">
              <a:rPr lang="en-GB" smtClean="0"/>
              <a:t>06/02/2025</a:t>
            </a:fld>
            <a:endParaRPr lang="en-GB"/>
          </a:p>
        </p:txBody>
      </p:sp>
      <p:sp>
        <p:nvSpPr>
          <p:cNvPr id="6" name="Footer Placeholder 5">
            <a:extLst>
              <a:ext uri="{FF2B5EF4-FFF2-40B4-BE49-F238E27FC236}">
                <a16:creationId xmlns:a16="http://schemas.microsoft.com/office/drawing/2014/main" id="{DA0D0823-4A6F-1659-136A-7DBA91A6F5C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C9B4764-677C-02DB-901D-92DA8DD3B709}"/>
              </a:ext>
            </a:extLst>
          </p:cNvPr>
          <p:cNvSpPr>
            <a:spLocks noGrp="1"/>
          </p:cNvSpPr>
          <p:nvPr>
            <p:ph type="sldNum" sz="quarter" idx="12"/>
          </p:nvPr>
        </p:nvSpPr>
        <p:spPr/>
        <p:txBody>
          <a:bodyPr/>
          <a:lstStyle/>
          <a:p>
            <a:fld id="{171A6C06-2D5F-473B-AEF7-E209B0D9F284}" type="slidenum">
              <a:rPr lang="en-GB" smtClean="0"/>
              <a:t>‹#›</a:t>
            </a:fld>
            <a:endParaRPr lang="en-GB"/>
          </a:p>
        </p:txBody>
      </p:sp>
    </p:spTree>
    <p:extLst>
      <p:ext uri="{BB962C8B-B14F-4D97-AF65-F5344CB8AC3E}">
        <p14:creationId xmlns:p14="http://schemas.microsoft.com/office/powerpoint/2010/main" val="7641073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F7C52-297A-CDF4-224F-347AF76E775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E9347DC-D168-3682-6D32-D08E6ED2760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41F3B2-3A75-BEB3-5ED7-AD2A5627FE2D}"/>
              </a:ext>
            </a:extLst>
          </p:cNvPr>
          <p:cNvSpPr>
            <a:spLocks noGrp="1"/>
          </p:cNvSpPr>
          <p:nvPr>
            <p:ph type="dt" sz="half" idx="10"/>
          </p:nvPr>
        </p:nvSpPr>
        <p:spPr/>
        <p:txBody>
          <a:bodyPr/>
          <a:lstStyle/>
          <a:p>
            <a:fld id="{1B95EB78-05A1-476D-B841-BB09FA6881E3}" type="datetimeFigureOut">
              <a:rPr lang="en-GB" smtClean="0"/>
              <a:t>06/02/2025</a:t>
            </a:fld>
            <a:endParaRPr lang="en-GB"/>
          </a:p>
        </p:txBody>
      </p:sp>
      <p:sp>
        <p:nvSpPr>
          <p:cNvPr id="5" name="Footer Placeholder 4">
            <a:extLst>
              <a:ext uri="{FF2B5EF4-FFF2-40B4-BE49-F238E27FC236}">
                <a16:creationId xmlns:a16="http://schemas.microsoft.com/office/drawing/2014/main" id="{61FEC703-5E78-6455-D692-C9F7A3DA51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E06403-94B6-D5F0-B929-A6329A0BB251}"/>
              </a:ext>
            </a:extLst>
          </p:cNvPr>
          <p:cNvSpPr>
            <a:spLocks noGrp="1"/>
          </p:cNvSpPr>
          <p:nvPr>
            <p:ph type="sldNum" sz="quarter" idx="12"/>
          </p:nvPr>
        </p:nvSpPr>
        <p:spPr/>
        <p:txBody>
          <a:bodyPr/>
          <a:lstStyle/>
          <a:p>
            <a:fld id="{171A6C06-2D5F-473B-AEF7-E209B0D9F284}" type="slidenum">
              <a:rPr lang="en-GB" smtClean="0"/>
              <a:t>‹#›</a:t>
            </a:fld>
            <a:endParaRPr lang="en-GB"/>
          </a:p>
        </p:txBody>
      </p:sp>
    </p:spTree>
    <p:extLst>
      <p:ext uri="{BB962C8B-B14F-4D97-AF65-F5344CB8AC3E}">
        <p14:creationId xmlns:p14="http://schemas.microsoft.com/office/powerpoint/2010/main" val="17090099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0C02CEB-5EBB-E5EF-A779-2228710018B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ABF4791-89C4-EBDE-8A69-1FE68B41CD1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CA54C9-13B6-3760-C882-FDC0D807E4C9}"/>
              </a:ext>
            </a:extLst>
          </p:cNvPr>
          <p:cNvSpPr>
            <a:spLocks noGrp="1"/>
          </p:cNvSpPr>
          <p:nvPr>
            <p:ph type="dt" sz="half" idx="10"/>
          </p:nvPr>
        </p:nvSpPr>
        <p:spPr/>
        <p:txBody>
          <a:bodyPr/>
          <a:lstStyle/>
          <a:p>
            <a:fld id="{1B95EB78-05A1-476D-B841-BB09FA6881E3}" type="datetimeFigureOut">
              <a:rPr lang="en-GB" smtClean="0"/>
              <a:t>06/02/2025</a:t>
            </a:fld>
            <a:endParaRPr lang="en-GB"/>
          </a:p>
        </p:txBody>
      </p:sp>
      <p:sp>
        <p:nvSpPr>
          <p:cNvPr id="5" name="Footer Placeholder 4">
            <a:extLst>
              <a:ext uri="{FF2B5EF4-FFF2-40B4-BE49-F238E27FC236}">
                <a16:creationId xmlns:a16="http://schemas.microsoft.com/office/drawing/2014/main" id="{B2937B28-FAE3-A683-595D-FA4AD13FE3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BCD379-C228-9B4E-4A51-D4934A80C414}"/>
              </a:ext>
            </a:extLst>
          </p:cNvPr>
          <p:cNvSpPr>
            <a:spLocks noGrp="1"/>
          </p:cNvSpPr>
          <p:nvPr>
            <p:ph type="sldNum" sz="quarter" idx="12"/>
          </p:nvPr>
        </p:nvSpPr>
        <p:spPr/>
        <p:txBody>
          <a:bodyPr/>
          <a:lstStyle/>
          <a:p>
            <a:fld id="{171A6C06-2D5F-473B-AEF7-E209B0D9F284}" type="slidenum">
              <a:rPr lang="en-GB" smtClean="0"/>
              <a:t>‹#›</a:t>
            </a:fld>
            <a:endParaRPr lang="en-GB"/>
          </a:p>
        </p:txBody>
      </p:sp>
    </p:spTree>
    <p:extLst>
      <p:ext uri="{BB962C8B-B14F-4D97-AF65-F5344CB8AC3E}">
        <p14:creationId xmlns:p14="http://schemas.microsoft.com/office/powerpoint/2010/main" val="12900411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1742222-68FF-D9E0-97C2-8A0A7D2D17C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A22D629-A6B7-AB0F-F842-DBC7C9F6B1F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D56D43-45C2-4C25-E4D5-DB035727E39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B95EB78-05A1-476D-B841-BB09FA6881E3}" type="datetimeFigureOut">
              <a:rPr lang="en-GB" smtClean="0"/>
              <a:t>06/02/2025</a:t>
            </a:fld>
            <a:endParaRPr lang="en-GB"/>
          </a:p>
        </p:txBody>
      </p:sp>
      <p:sp>
        <p:nvSpPr>
          <p:cNvPr id="5" name="Footer Placeholder 4">
            <a:extLst>
              <a:ext uri="{FF2B5EF4-FFF2-40B4-BE49-F238E27FC236}">
                <a16:creationId xmlns:a16="http://schemas.microsoft.com/office/drawing/2014/main" id="{70B6776E-423C-23D2-4A51-737ADF005B2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5FF48C0-E424-6CB7-5BA2-42A1DB83720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71A6C06-2D5F-473B-AEF7-E209B0D9F284}" type="slidenum">
              <a:rPr lang="en-GB" smtClean="0"/>
              <a:t>‹#›</a:t>
            </a:fld>
            <a:endParaRPr lang="en-GB"/>
          </a:p>
        </p:txBody>
      </p:sp>
    </p:spTree>
    <p:extLst>
      <p:ext uri="{BB962C8B-B14F-4D97-AF65-F5344CB8AC3E}">
        <p14:creationId xmlns:p14="http://schemas.microsoft.com/office/powerpoint/2010/main" val="22503463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8.xml"/><Relationship Id="rId5" Type="http://schemas.openxmlformats.org/officeDocument/2006/relationships/hyperlink" Target="https://creativecommons.org/licenses/by-sa/3.0/" TargetMode="External"/><Relationship Id="rId4" Type="http://schemas.openxmlformats.org/officeDocument/2006/relationships/hyperlink" Target="https://www.picserver.org/highway-signs2/s/structural.html" TargetMode="Externa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www.rcpsych.ac.uk/docs/default-source/members/faculties/rehabilitation-and-social-psychiatry/in-sight-and-in-mind_rehab-report_25-2-20.pdf?sfvrsn=4180abab_4" TargetMode="External"/><Relationship Id="rId5" Type="http://schemas.openxmlformats.org/officeDocument/2006/relationships/image" Target="../media/image4.png"/><Relationship Id="rId4" Type="http://schemas.openxmlformats.org/officeDocument/2006/relationships/hyperlink" Target="https://www.rawpixel.com/search/link"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video" Target="https://www.youtube.com/embed/Rg9RsIQRzL8?feature=oembed" TargetMode="External"/><Relationship Id="rId4" Type="http://schemas.openxmlformats.org/officeDocument/2006/relationships/image" Target="../media/image6.jpeg"/></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8" Type="http://schemas.openxmlformats.org/officeDocument/2006/relationships/hyperlink" Target="https://www.rawpixel.com/image/1050/free-photo-image-teamwork-team-fist" TargetMode="External"/><Relationship Id="rId3" Type="http://schemas.openxmlformats.org/officeDocument/2006/relationships/diagramLayout" Target="../diagrams/layout6.xml"/><Relationship Id="rId7" Type="http://schemas.openxmlformats.org/officeDocument/2006/relationships/image" Target="../media/image8.1"/><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video" Target="https://www.youtube.com/embed/7u4YEagO9WY?feature=oembed" TargetMode="External"/><Relationship Id="rId4" Type="http://schemas.openxmlformats.org/officeDocument/2006/relationships/image" Target="../media/image9.jpeg"/></Relationships>
</file>

<file path=ppt/slides/_rels/slide13.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www.josegalan.es/tipos-de-paginas-web/" TargetMode="Externa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game-icons.net/1x1/delapouite/path-distance.html"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interacc.typepad.com/synthesis/education/" TargetMode="Externa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0.xml.rels><?xml version="1.0" encoding="UTF-8" standalone="yes"?>
<Relationships xmlns="http://schemas.openxmlformats.org/package/2006/relationships"><Relationship Id="rId8" Type="http://schemas.openxmlformats.org/officeDocument/2006/relationships/diagramQuickStyle" Target="../diagrams/quickStyle11.xml"/><Relationship Id="rId3" Type="http://schemas.openxmlformats.org/officeDocument/2006/relationships/image" Target="../media/image19.jpg"/><Relationship Id="rId7" Type="http://schemas.openxmlformats.org/officeDocument/2006/relationships/diagramLayout" Target="../diagrams/layout11.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Data" Target="../diagrams/data11.xml"/><Relationship Id="rId5" Type="http://schemas.openxmlformats.org/officeDocument/2006/relationships/hyperlink" Target="https://creativecommons.org/licenses/by-sa/3.0/" TargetMode="External"/><Relationship Id="rId10" Type="http://schemas.microsoft.com/office/2007/relationships/diagramDrawing" Target="../diagrams/drawing11.xml"/><Relationship Id="rId4" Type="http://schemas.openxmlformats.org/officeDocument/2006/relationships/hyperlink" Target="https://www.thebluediamondgallery.com/wooden-tile/r/recovery.html" TargetMode="External"/><Relationship Id="rId9" Type="http://schemas.openxmlformats.org/officeDocument/2006/relationships/diagramColors" Target="../diagrams/colors11.xml"/></Relationships>
</file>

<file path=ppt/slides/_rels/slide21.xml.rels><?xml version="1.0" encoding="UTF-8" standalone="yes"?>
<Relationships xmlns="http://schemas.openxmlformats.org/package/2006/relationships"><Relationship Id="rId3" Type="http://schemas.openxmlformats.org/officeDocument/2006/relationships/hyperlink" Target="https://asiamd.com/tag/service-quality/" TargetMode="External"/><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22.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10" Type="http://schemas.openxmlformats.org/officeDocument/2006/relationships/hyperlink" Target="https://creativecommons.org/licenses/by-nc-nd/3.0/" TargetMode="External"/><Relationship Id="rId4" Type="http://schemas.openxmlformats.org/officeDocument/2006/relationships/diagramLayout" Target="../diagrams/layout12.xml"/><Relationship Id="rId9" Type="http://schemas.openxmlformats.org/officeDocument/2006/relationships/hyperlink" Target="https://asiamd.com/tag/service-quality/"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hyperlink" Target="https://www.rethink.org/advice-and-information/living-with-mental-illness/treatment-and-support/recovery-and-mental-illness/" TargetMode="External"/><Relationship Id="rId1" Type="http://schemas.openxmlformats.org/officeDocument/2006/relationships/slideLayout" Target="../slideLayouts/slideLayout2.xml"/><Relationship Id="rId4" Type="http://schemas.openxmlformats.org/officeDocument/2006/relationships/hyperlink" Target="https://pixabay.com/illustrations/question-mark-question-girl-5676782/"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s://knightfoundation.org/reports/on-the-table/"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slideLayout" Target="../slideLayouts/slideLayout2.xml"/><Relationship Id="rId1" Type="http://schemas.openxmlformats.org/officeDocument/2006/relationships/video" Target="https://www.youtube.com/embed/aBl6-UTvmn8?feature=oembed" TargetMode="Externa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31.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slideLayout" Target="../slideLayouts/slideLayout2.xml"/><Relationship Id="rId1" Type="http://schemas.openxmlformats.org/officeDocument/2006/relationships/video" Target="https://www.youtube.com/embed/_zKZsTJNud8?feature=oembed" TargetMode="Externa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34.xml.rels><?xml version="1.0" encoding="UTF-8" standalone="yes"?>
<Relationships xmlns="http://schemas.openxmlformats.org/package/2006/relationships"><Relationship Id="rId3" Type="http://schemas.openxmlformats.org/officeDocument/2006/relationships/hyperlink" Target="https://rosarubicondior.blogspot.com/2013/03/plink.html" TargetMode="External"/><Relationship Id="rId2" Type="http://schemas.openxmlformats.org/officeDocument/2006/relationships/image" Target="../media/image33.jp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35.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6.svg"/><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s.telegraph.co.uk/graphics/projects/inside-the-world-of-anorexia-blogging/"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37.png"/></Relationships>
</file>

<file path=ppt/slides/_rels/slide3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39.jpeg"/></Relationships>
</file>

<file path=ppt/slides/_rels/slide39.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42.jpg"/><Relationship Id="rId2" Type="http://schemas.openxmlformats.org/officeDocument/2006/relationships/image" Target="../media/image41.png"/><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batteredhope.blogspot.com/2017/12/what-would-you-like-your-superpower-to.html" TargetMode="External"/></Relationships>
</file>

<file path=ppt/slides/_rels/slide41.xml.rels><?xml version="1.0" encoding="UTF-8" standalone="yes"?>
<Relationships xmlns="http://schemas.openxmlformats.org/package/2006/relationships"><Relationship Id="rId3" Type="http://schemas.openxmlformats.org/officeDocument/2006/relationships/hyperlink" Target="https://pxhere.com/en/photo/1609307" TargetMode="External"/><Relationship Id="rId2" Type="http://schemas.openxmlformats.org/officeDocument/2006/relationships/image" Target="../media/image43.jp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s://unknowncystic.com/2012/05/" TargetMode="External"/><Relationship Id="rId2" Type="http://schemas.openxmlformats.org/officeDocument/2006/relationships/image" Target="../media/image44.jp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131D6E6-DB40-DD92-E26E-B2F39FCF92A6}"/>
              </a:ext>
            </a:extLst>
          </p:cNvPr>
          <p:cNvSpPr>
            <a:spLocks noGrp="1"/>
          </p:cNvSpPr>
          <p:nvPr>
            <p:ph type="ctrTitle"/>
          </p:nvPr>
        </p:nvSpPr>
        <p:spPr>
          <a:xfrm>
            <a:off x="398929" y="2144380"/>
            <a:ext cx="6001871" cy="3566160"/>
          </a:xfrm>
        </p:spPr>
        <p:txBody>
          <a:bodyPr anchor="b">
            <a:normAutofit fontScale="90000"/>
          </a:bodyPr>
          <a:lstStyle/>
          <a:p>
            <a:r>
              <a:rPr lang="en-GB" sz="4400" b="1" dirty="0">
                <a:latin typeface="+mn-lt"/>
              </a:rPr>
              <a:t>BMHP6029</a:t>
            </a:r>
            <a:br>
              <a:rPr lang="en-GB" sz="4400" b="1" dirty="0">
                <a:latin typeface="+mn-lt"/>
              </a:rPr>
            </a:br>
            <a:br>
              <a:rPr lang="en-GB" sz="4400" b="1" dirty="0">
                <a:latin typeface="+mn-lt"/>
              </a:rPr>
            </a:br>
            <a:r>
              <a:rPr lang="en-GB" sz="4400" b="1" i="0" dirty="0">
                <a:effectLst/>
              </a:rPr>
              <a:t>Psychopathological Classifications and Provisions</a:t>
            </a:r>
            <a:br>
              <a:rPr lang="en-GB" sz="12800" b="1" dirty="0">
                <a:latin typeface="+mn-lt"/>
              </a:rPr>
            </a:br>
            <a:r>
              <a:rPr lang="en-GB" sz="3100" dirty="0">
                <a:latin typeface="+mn-lt"/>
              </a:rPr>
              <a:t>Week 5</a:t>
            </a:r>
            <a:br>
              <a:rPr lang="en-GB" sz="3100" dirty="0">
                <a:latin typeface="+mn-lt"/>
              </a:rPr>
            </a:br>
            <a:r>
              <a:rPr lang="en-GB" sz="3100" b="1" i="0" dirty="0">
                <a:effectLst/>
              </a:rPr>
              <a:t>Rehabilitation</a:t>
            </a:r>
            <a:r>
              <a:rPr lang="en-GB" sz="3100" b="1" dirty="0"/>
              <a:t> and </a:t>
            </a:r>
            <a:br>
              <a:rPr lang="en-GB" sz="3100" b="1" i="0" dirty="0">
                <a:effectLst/>
              </a:rPr>
            </a:br>
            <a:r>
              <a:rPr lang="en-GB" sz="3100" b="1" dirty="0"/>
              <a:t>Feeding and Eating</a:t>
            </a:r>
            <a:r>
              <a:rPr lang="en-GB" sz="3100" b="1" i="0" dirty="0">
                <a:effectLst/>
              </a:rPr>
              <a:t> Disorders</a:t>
            </a:r>
            <a:br>
              <a:rPr lang="en-GB" sz="3100" dirty="0">
                <a:latin typeface="+mn-lt"/>
              </a:rPr>
            </a:br>
            <a:endParaRPr lang="en-GB" sz="3100" dirty="0">
              <a:latin typeface="+mn-lt"/>
            </a:endParaRPr>
          </a:p>
        </p:txBody>
      </p:sp>
      <p:pic>
        <p:nvPicPr>
          <p:cNvPr id="5" name="Picture 4" descr="A colorful brain drawing on a white background&#10;&#10;Description automatically generated">
            <a:extLst>
              <a:ext uri="{FF2B5EF4-FFF2-40B4-BE49-F238E27FC236}">
                <a16:creationId xmlns:a16="http://schemas.microsoft.com/office/drawing/2014/main" id="{F90C2FC3-CFA6-D93F-6B3B-13239EEBDCB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04647" y="1257580"/>
            <a:ext cx="6096000" cy="4638675"/>
          </a:xfrm>
          <a:prstGeom prst="rect">
            <a:avLst/>
          </a:prstGeom>
        </p:spPr>
      </p:pic>
    </p:spTree>
    <p:extLst>
      <p:ext uri="{BB962C8B-B14F-4D97-AF65-F5344CB8AC3E}">
        <p14:creationId xmlns:p14="http://schemas.microsoft.com/office/powerpoint/2010/main" val="31729064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A close-up of a street sign&#10;&#10;Description automatically generated">
            <a:extLst>
              <a:ext uri="{FF2B5EF4-FFF2-40B4-BE49-F238E27FC236}">
                <a16:creationId xmlns:a16="http://schemas.microsoft.com/office/drawing/2014/main" id="{573482CF-90A7-CDDA-3C6E-73BA4B29C6DD}"/>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708" r="4175" b="-1"/>
          <a:stretch/>
        </p:blipFill>
        <p:spPr>
          <a:xfrm>
            <a:off x="1" y="10"/>
            <a:ext cx="9669642" cy="6857990"/>
          </a:xfrm>
          <a:prstGeom prst="rect">
            <a:avLst/>
          </a:prstGeom>
        </p:spPr>
      </p:pic>
      <p:sp>
        <p:nvSpPr>
          <p:cNvPr id="6" name="Text Placeholder 5">
            <a:extLst>
              <a:ext uri="{FF2B5EF4-FFF2-40B4-BE49-F238E27FC236}">
                <a16:creationId xmlns:a16="http://schemas.microsoft.com/office/drawing/2014/main" id="{5E2CCE91-B376-ED81-1EF6-DA2371700E79}"/>
              </a:ext>
            </a:extLst>
          </p:cNvPr>
          <p:cNvSpPr>
            <a:spLocks noGrp="1"/>
          </p:cNvSpPr>
          <p:nvPr>
            <p:ph type="body" sz="half" idx="2"/>
          </p:nvPr>
        </p:nvSpPr>
        <p:spPr>
          <a:xfrm>
            <a:off x="6747456" y="311568"/>
            <a:ext cx="5444544" cy="3742762"/>
          </a:xfrm>
          <a:solidFill>
            <a:schemeClr val="bg1"/>
          </a:solidFill>
        </p:spPr>
        <p:txBody>
          <a:bodyPr vert="horz" lIns="91440" tIns="45720" rIns="91440" bIns="45720" rtlCol="0">
            <a:normAutofit/>
          </a:bodyPr>
          <a:lstStyle/>
          <a:p>
            <a:pPr indent="-228600">
              <a:buFont typeface="Arial" panose="020B0604020202020204" pitchFamily="34" charset="0"/>
              <a:buChar char="•"/>
            </a:pPr>
            <a:r>
              <a:rPr lang="en-US" sz="3600" b="1" dirty="0"/>
              <a:t>Mental health rehabilitation</a:t>
            </a:r>
          </a:p>
          <a:p>
            <a:pPr indent="-228600">
              <a:buFont typeface="Arial" panose="020B0604020202020204" pitchFamily="34" charset="0"/>
              <a:buChar char="•"/>
            </a:pPr>
            <a:r>
              <a:rPr lang="en-US" sz="3600" b="1" dirty="0"/>
              <a:t>Recovery model</a:t>
            </a:r>
          </a:p>
          <a:p>
            <a:pPr indent="-228600">
              <a:buFont typeface="Arial" panose="020B0604020202020204" pitchFamily="34" charset="0"/>
              <a:buChar char="•"/>
            </a:pPr>
            <a:r>
              <a:rPr lang="en-US" sz="3600" b="1" dirty="0"/>
              <a:t>Feeding and eating disorders </a:t>
            </a:r>
          </a:p>
        </p:txBody>
      </p:sp>
      <p:sp>
        <p:nvSpPr>
          <p:cNvPr id="9" name="TextBox 8">
            <a:extLst>
              <a:ext uri="{FF2B5EF4-FFF2-40B4-BE49-F238E27FC236}">
                <a16:creationId xmlns:a16="http://schemas.microsoft.com/office/drawing/2014/main" id="{1C0C565E-86AD-23C6-CA40-2C88F7D6F9EC}"/>
              </a:ext>
            </a:extLst>
          </p:cNvPr>
          <p:cNvSpPr txBox="1"/>
          <p:nvPr/>
        </p:nvSpPr>
        <p:spPr>
          <a:xfrm>
            <a:off x="7362601"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picserver.org/highway-signs2/s/structural.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10890829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101233A-A9BB-465F-A868-F567CD27A727}"/>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Mental Health Rehabilitation </a:t>
            </a:r>
          </a:p>
        </p:txBody>
      </p:sp>
      <p:graphicFrame>
        <p:nvGraphicFramePr>
          <p:cNvPr id="28" name="Content Placeholder 6">
            <a:extLst>
              <a:ext uri="{FF2B5EF4-FFF2-40B4-BE49-F238E27FC236}">
                <a16:creationId xmlns:a16="http://schemas.microsoft.com/office/drawing/2014/main" id="{2B01075B-58C2-E15E-0F2B-73465DD5BE59}"/>
              </a:ext>
            </a:extLst>
          </p:cNvPr>
          <p:cNvGraphicFramePr>
            <a:graphicFrameLocks noGrp="1"/>
          </p:cNvGraphicFramePr>
          <p:nvPr>
            <p:ph idx="1"/>
            <p:extLst>
              <p:ext uri="{D42A27DB-BD31-4B8C-83A1-F6EECF244321}">
                <p14:modId xmlns:p14="http://schemas.microsoft.com/office/powerpoint/2010/main" val="3437266814"/>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873870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3BD466F8-64FB-4944-BC45-C2ED33C758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A1829D23-8396-4D91-BFAA-40924F31D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11" y="-1"/>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F317B19D-7906-41CF-A544-B1E81CE69F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221" y="69891"/>
            <a:ext cx="5409178" cy="6482325"/>
            <a:chOff x="-19221" y="69891"/>
            <a:chExt cx="5409178" cy="6482325"/>
          </a:xfrm>
        </p:grpSpPr>
        <p:sp>
          <p:nvSpPr>
            <p:cNvPr id="28" name="Freeform: Shape 27">
              <a:extLst>
                <a:ext uri="{FF2B5EF4-FFF2-40B4-BE49-F238E27FC236}">
                  <a16:creationId xmlns:a16="http://schemas.microsoft.com/office/drawing/2014/main" id="{4B974EF1-A734-4E6A-8BF5-794FDA9515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31851"/>
              <a:ext cx="5380971" cy="6158554"/>
            </a:xfrm>
            <a:custGeom>
              <a:avLst/>
              <a:gdLst>
                <a:gd name="connsiteX0" fmla="*/ 2369925 w 5380971"/>
                <a:gd name="connsiteY0" fmla="*/ 1452 h 6158554"/>
                <a:gd name="connsiteX1" fmla="*/ 2674292 w 5380971"/>
                <a:gd name="connsiteY1" fmla="*/ 5969 h 6158554"/>
                <a:gd name="connsiteX2" fmla="*/ 3277239 w 5380971"/>
                <a:gd name="connsiteY2" fmla="*/ 99590 h 6158554"/>
                <a:gd name="connsiteX3" fmla="*/ 3850935 w 5380971"/>
                <a:gd name="connsiteY3" fmla="*/ 316872 h 6158554"/>
                <a:gd name="connsiteX4" fmla="*/ 4359245 w 5380971"/>
                <a:gd name="connsiteY4" fmla="*/ 662333 h 6158554"/>
                <a:gd name="connsiteX5" fmla="*/ 4765689 w 5380971"/>
                <a:gd name="connsiteY5" fmla="*/ 1120048 h 6158554"/>
                <a:gd name="connsiteX6" fmla="*/ 4809507 w 5380971"/>
                <a:gd name="connsiteY6" fmla="*/ 1182613 h 6158554"/>
                <a:gd name="connsiteX7" fmla="*/ 4851517 w 5380971"/>
                <a:gd name="connsiteY7" fmla="*/ 1246306 h 6158554"/>
                <a:gd name="connsiteX8" fmla="*/ 4892286 w 5380971"/>
                <a:gd name="connsiteY8" fmla="*/ 1310678 h 6158554"/>
                <a:gd name="connsiteX9" fmla="*/ 4931587 w 5380971"/>
                <a:gd name="connsiteY9" fmla="*/ 1375953 h 6158554"/>
                <a:gd name="connsiteX10" fmla="*/ 5075124 w 5380971"/>
                <a:gd name="connsiteY10" fmla="*/ 1644507 h 6158554"/>
                <a:gd name="connsiteX11" fmla="*/ 5271626 w 5380971"/>
                <a:gd name="connsiteY11" fmla="*/ 2218203 h 6158554"/>
                <a:gd name="connsiteX12" fmla="*/ 5317703 w 5380971"/>
                <a:gd name="connsiteY12" fmla="*/ 2516684 h 6158554"/>
                <a:gd name="connsiteX13" fmla="*/ 5347630 w 5380971"/>
                <a:gd name="connsiteY13" fmla="*/ 2815391 h 6158554"/>
                <a:gd name="connsiteX14" fmla="*/ 5371458 w 5380971"/>
                <a:gd name="connsiteY14" fmla="*/ 3114097 h 6158554"/>
                <a:gd name="connsiteX15" fmla="*/ 5376315 w 5380971"/>
                <a:gd name="connsiteY15" fmla="*/ 3188971 h 6158554"/>
                <a:gd name="connsiteX16" fmla="*/ 5378461 w 5380971"/>
                <a:gd name="connsiteY16" fmla="*/ 3227481 h 6158554"/>
                <a:gd name="connsiteX17" fmla="*/ 5380041 w 5380971"/>
                <a:gd name="connsiteY17" fmla="*/ 3266669 h 6158554"/>
                <a:gd name="connsiteX18" fmla="*/ 5377896 w 5380971"/>
                <a:gd name="connsiteY18" fmla="*/ 3424548 h 6158554"/>
                <a:gd name="connsiteX19" fmla="*/ 5217080 w 5380971"/>
                <a:gd name="connsiteY19" fmla="*/ 4044661 h 6158554"/>
                <a:gd name="connsiteX20" fmla="*/ 4859649 w 5380971"/>
                <a:gd name="connsiteY20" fmla="*/ 4571265 h 6158554"/>
                <a:gd name="connsiteX21" fmla="*/ 4641802 w 5380971"/>
                <a:gd name="connsiteY21" fmla="*/ 4790806 h 6158554"/>
                <a:gd name="connsiteX22" fmla="*/ 4414695 w 5380971"/>
                <a:gd name="connsiteY22" fmla="*/ 4990358 h 6158554"/>
                <a:gd name="connsiteX23" fmla="*/ 3953365 w 5380971"/>
                <a:gd name="connsiteY23" fmla="*/ 5349935 h 6158554"/>
                <a:gd name="connsiteX24" fmla="*/ 3837271 w 5380971"/>
                <a:gd name="connsiteY24" fmla="*/ 5437683 h 6158554"/>
                <a:gd name="connsiteX25" fmla="*/ 3718014 w 5380971"/>
                <a:gd name="connsiteY25" fmla="*/ 5525996 h 6158554"/>
                <a:gd name="connsiteX26" fmla="*/ 3595821 w 5380971"/>
                <a:gd name="connsiteY26" fmla="*/ 5613180 h 6158554"/>
                <a:gd name="connsiteX27" fmla="*/ 3469788 w 5380971"/>
                <a:gd name="connsiteY27" fmla="*/ 5697880 h 6158554"/>
                <a:gd name="connsiteX28" fmla="*/ 3205188 w 5380971"/>
                <a:gd name="connsiteY28" fmla="*/ 5856889 h 6158554"/>
                <a:gd name="connsiteX29" fmla="*/ 2920598 w 5380971"/>
                <a:gd name="connsiteY29" fmla="*/ 5992069 h 6158554"/>
                <a:gd name="connsiteX30" fmla="*/ 2301276 w 5380971"/>
                <a:gd name="connsiteY30" fmla="*/ 6147577 h 6158554"/>
                <a:gd name="connsiteX31" fmla="*/ 2141815 w 5380971"/>
                <a:gd name="connsiteY31" fmla="*/ 6157628 h 6158554"/>
                <a:gd name="connsiteX32" fmla="*/ 2101950 w 5380971"/>
                <a:gd name="connsiteY32" fmla="*/ 6158531 h 6158554"/>
                <a:gd name="connsiteX33" fmla="*/ 2062198 w 5380971"/>
                <a:gd name="connsiteY33" fmla="*/ 6158306 h 6158554"/>
                <a:gd name="connsiteX34" fmla="*/ 2022558 w 5380971"/>
                <a:gd name="connsiteY34" fmla="*/ 6157853 h 6158554"/>
                <a:gd name="connsiteX35" fmla="*/ 1984048 w 5380971"/>
                <a:gd name="connsiteY35" fmla="*/ 6156385 h 6158554"/>
                <a:gd name="connsiteX36" fmla="*/ 1676420 w 5380971"/>
                <a:gd name="connsiteY36" fmla="*/ 6131879 h 6158554"/>
                <a:gd name="connsiteX37" fmla="*/ 1370712 w 5380971"/>
                <a:gd name="connsiteY37" fmla="*/ 6077898 h 6158554"/>
                <a:gd name="connsiteX38" fmla="*/ 1070425 w 5380971"/>
                <a:gd name="connsiteY38" fmla="*/ 5993311 h 6158554"/>
                <a:gd name="connsiteX39" fmla="*/ 495598 w 5380971"/>
                <a:gd name="connsiteY39" fmla="*/ 5738987 h 6158554"/>
                <a:gd name="connsiteX40" fmla="*/ 11118 w 5380971"/>
                <a:gd name="connsiteY40" fmla="*/ 5343046 h 6158554"/>
                <a:gd name="connsiteX41" fmla="*/ 0 w 5380971"/>
                <a:gd name="connsiteY41" fmla="*/ 5330343 h 6158554"/>
                <a:gd name="connsiteX42" fmla="*/ 0 w 5380971"/>
                <a:gd name="connsiteY42" fmla="*/ 4710800 h 6158554"/>
                <a:gd name="connsiteX43" fmla="*/ 122158 w 5380971"/>
                <a:gd name="connsiteY43" fmla="*/ 4852227 h 6158554"/>
                <a:gd name="connsiteX44" fmla="*/ 313438 w 5380971"/>
                <a:gd name="connsiteY44" fmla="*/ 5049308 h 6158554"/>
                <a:gd name="connsiteX45" fmla="*/ 512086 w 5380971"/>
                <a:gd name="connsiteY45" fmla="*/ 5232936 h 6158554"/>
                <a:gd name="connsiteX46" fmla="*/ 720108 w 5380971"/>
                <a:gd name="connsiteY46" fmla="*/ 5402222 h 6158554"/>
                <a:gd name="connsiteX47" fmla="*/ 1184825 w 5380971"/>
                <a:gd name="connsiteY47" fmla="*/ 5669985 h 6158554"/>
                <a:gd name="connsiteX48" fmla="*/ 1444796 w 5380971"/>
                <a:gd name="connsiteY48" fmla="*/ 5745650 h 6158554"/>
                <a:gd name="connsiteX49" fmla="*/ 1511426 w 5380971"/>
                <a:gd name="connsiteY49" fmla="*/ 5758976 h 6158554"/>
                <a:gd name="connsiteX50" fmla="*/ 1578621 w 5380971"/>
                <a:gd name="connsiteY50" fmla="*/ 5770157 h 6158554"/>
                <a:gd name="connsiteX51" fmla="*/ 1714253 w 5380971"/>
                <a:gd name="connsiteY51" fmla="*/ 5786193 h 6158554"/>
                <a:gd name="connsiteX52" fmla="*/ 1782464 w 5380971"/>
                <a:gd name="connsiteY52" fmla="*/ 5791387 h 6158554"/>
                <a:gd name="connsiteX53" fmla="*/ 1850901 w 5380971"/>
                <a:gd name="connsiteY53" fmla="*/ 5795001 h 6158554"/>
                <a:gd name="connsiteX54" fmla="*/ 1919564 w 5380971"/>
                <a:gd name="connsiteY54" fmla="*/ 5796583 h 6158554"/>
                <a:gd name="connsiteX55" fmla="*/ 1988340 w 5380971"/>
                <a:gd name="connsiteY55" fmla="*/ 5796244 h 6158554"/>
                <a:gd name="connsiteX56" fmla="*/ 2022784 w 5380971"/>
                <a:gd name="connsiteY56" fmla="*/ 5795905 h 6158554"/>
                <a:gd name="connsiteX57" fmla="*/ 2055986 w 5380971"/>
                <a:gd name="connsiteY57" fmla="*/ 5794437 h 6158554"/>
                <a:gd name="connsiteX58" fmla="*/ 2089076 w 5380971"/>
                <a:gd name="connsiteY58" fmla="*/ 5792743 h 6158554"/>
                <a:gd name="connsiteX59" fmla="*/ 2122052 w 5380971"/>
                <a:gd name="connsiteY59" fmla="*/ 5790032 h 6158554"/>
                <a:gd name="connsiteX60" fmla="*/ 2252828 w 5380971"/>
                <a:gd name="connsiteY60" fmla="*/ 5773883 h 6158554"/>
                <a:gd name="connsiteX61" fmla="*/ 2750973 w 5380971"/>
                <a:gd name="connsiteY61" fmla="*/ 5610357 h 6158554"/>
                <a:gd name="connsiteX62" fmla="*/ 3211173 w 5380971"/>
                <a:gd name="connsiteY62" fmla="*/ 5323621 h 6158554"/>
                <a:gd name="connsiteX63" fmla="*/ 3322750 w 5380971"/>
                <a:gd name="connsiteY63" fmla="*/ 5239374 h 6158554"/>
                <a:gd name="connsiteX64" fmla="*/ 3434328 w 5380971"/>
                <a:gd name="connsiteY64" fmla="*/ 5152303 h 6158554"/>
                <a:gd name="connsiteX65" fmla="*/ 3660306 w 5380971"/>
                <a:gd name="connsiteY65" fmla="*/ 4971611 h 6158554"/>
                <a:gd name="connsiteX66" fmla="*/ 4124797 w 5380971"/>
                <a:gd name="connsiteY66" fmla="*/ 4621859 h 6158554"/>
                <a:gd name="connsiteX67" fmla="*/ 4557554 w 5380971"/>
                <a:gd name="connsiteY67" fmla="*/ 4274027 h 6158554"/>
                <a:gd name="connsiteX68" fmla="*/ 4903579 w 5380971"/>
                <a:gd name="connsiteY68" fmla="*/ 3875375 h 6158554"/>
                <a:gd name="connsiteX69" fmla="*/ 5021481 w 5380971"/>
                <a:gd name="connsiteY69" fmla="*/ 3643638 h 6158554"/>
                <a:gd name="connsiteX70" fmla="*/ 5093306 w 5380971"/>
                <a:gd name="connsiteY70" fmla="*/ 3390443 h 6158554"/>
                <a:gd name="connsiteX71" fmla="*/ 5113182 w 5380971"/>
                <a:gd name="connsiteY71" fmla="*/ 3257634 h 6158554"/>
                <a:gd name="connsiteX72" fmla="*/ 5116457 w 5380971"/>
                <a:gd name="connsiteY72" fmla="*/ 3223980 h 6158554"/>
                <a:gd name="connsiteX73" fmla="*/ 5118941 w 5380971"/>
                <a:gd name="connsiteY73" fmla="*/ 3189649 h 6158554"/>
                <a:gd name="connsiteX74" fmla="*/ 5122555 w 5380971"/>
                <a:gd name="connsiteY74" fmla="*/ 3118727 h 6158554"/>
                <a:gd name="connsiteX75" fmla="*/ 5116344 w 5380971"/>
                <a:gd name="connsiteY75" fmla="*/ 2835154 h 6158554"/>
                <a:gd name="connsiteX76" fmla="*/ 5076479 w 5380971"/>
                <a:gd name="connsiteY76" fmla="*/ 2555081 h 6158554"/>
                <a:gd name="connsiteX77" fmla="*/ 5008832 w 5380971"/>
                <a:gd name="connsiteY77" fmla="*/ 2281785 h 6158554"/>
                <a:gd name="connsiteX78" fmla="*/ 4834126 w 5380971"/>
                <a:gd name="connsiteY78" fmla="*/ 1751566 h 6158554"/>
                <a:gd name="connsiteX79" fmla="*/ 4715095 w 5380971"/>
                <a:gd name="connsiteY79" fmla="*/ 1499840 h 6158554"/>
                <a:gd name="connsiteX80" fmla="*/ 4680425 w 5380971"/>
                <a:gd name="connsiteY80" fmla="*/ 1439534 h 6158554"/>
                <a:gd name="connsiteX81" fmla="*/ 4643947 w 5380971"/>
                <a:gd name="connsiteY81" fmla="*/ 1380357 h 6158554"/>
                <a:gd name="connsiteX82" fmla="*/ 4605325 w 5380971"/>
                <a:gd name="connsiteY82" fmla="*/ 1322536 h 6158554"/>
                <a:gd name="connsiteX83" fmla="*/ 4565008 w 5380971"/>
                <a:gd name="connsiteY83" fmla="*/ 1265957 h 6158554"/>
                <a:gd name="connsiteX84" fmla="*/ 4183296 w 5380971"/>
                <a:gd name="connsiteY84" fmla="*/ 867644 h 6158554"/>
                <a:gd name="connsiteX85" fmla="*/ 3723774 w 5380971"/>
                <a:gd name="connsiteY85" fmla="*/ 567469 h 6158554"/>
                <a:gd name="connsiteX86" fmla="*/ 3206656 w 5380971"/>
                <a:gd name="connsiteY86" fmla="*/ 378985 h 6158554"/>
                <a:gd name="connsiteX87" fmla="*/ 2657917 w 5380971"/>
                <a:gd name="connsiteY87" fmla="*/ 300836 h 6158554"/>
                <a:gd name="connsiteX88" fmla="*/ 2101837 w 5380971"/>
                <a:gd name="connsiteY88" fmla="*/ 320712 h 6158554"/>
                <a:gd name="connsiteX89" fmla="*/ 1556034 w 5380971"/>
                <a:gd name="connsiteY89" fmla="*/ 435451 h 6158554"/>
                <a:gd name="connsiteX90" fmla="*/ 1033947 w 5380971"/>
                <a:gd name="connsiteY90" fmla="*/ 635116 h 6158554"/>
                <a:gd name="connsiteX91" fmla="*/ 101012 w 5380971"/>
                <a:gd name="connsiteY91" fmla="*/ 1248565 h 6158554"/>
                <a:gd name="connsiteX92" fmla="*/ 0 w 5380971"/>
                <a:gd name="connsiteY92" fmla="*/ 1348112 h 6158554"/>
                <a:gd name="connsiteX93" fmla="*/ 0 w 5380971"/>
                <a:gd name="connsiteY93" fmla="*/ 968874 h 6158554"/>
                <a:gd name="connsiteX94" fmla="*/ 138873 w 5380971"/>
                <a:gd name="connsiteY94" fmla="*/ 845566 h 6158554"/>
                <a:gd name="connsiteX95" fmla="*/ 380746 w 5380971"/>
                <a:gd name="connsiteY95" fmla="*/ 663462 h 6158554"/>
                <a:gd name="connsiteX96" fmla="*/ 904188 w 5380971"/>
                <a:gd name="connsiteY96" fmla="*/ 359222 h 6158554"/>
                <a:gd name="connsiteX97" fmla="*/ 2066151 w 5380971"/>
                <a:gd name="connsiteY97" fmla="*/ 23699 h 6158554"/>
                <a:gd name="connsiteX98" fmla="*/ 2369925 w 5380971"/>
                <a:gd name="connsiteY98" fmla="*/ 1452 h 6158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5380971" h="6158554">
                  <a:moveTo>
                    <a:pt x="2369925" y="1452"/>
                  </a:moveTo>
                  <a:cubicBezTo>
                    <a:pt x="2471494" y="-1484"/>
                    <a:pt x="2573161" y="40"/>
                    <a:pt x="2674292" y="5969"/>
                  </a:cubicBezTo>
                  <a:cubicBezTo>
                    <a:pt x="2876893" y="18279"/>
                    <a:pt x="3079381" y="48431"/>
                    <a:pt x="3277239" y="99590"/>
                  </a:cubicBezTo>
                  <a:cubicBezTo>
                    <a:pt x="3475096" y="150635"/>
                    <a:pt x="3668324" y="222912"/>
                    <a:pt x="3850935" y="316872"/>
                  </a:cubicBezTo>
                  <a:cubicBezTo>
                    <a:pt x="4033322" y="410832"/>
                    <a:pt x="4205995" y="525684"/>
                    <a:pt x="4359245" y="662333"/>
                  </a:cubicBezTo>
                  <a:cubicBezTo>
                    <a:pt x="4512607" y="798868"/>
                    <a:pt x="4647448" y="954376"/>
                    <a:pt x="4765689" y="1120048"/>
                  </a:cubicBezTo>
                  <a:lnTo>
                    <a:pt x="4809507" y="1182613"/>
                  </a:lnTo>
                  <a:lnTo>
                    <a:pt x="4851517" y="1246306"/>
                  </a:lnTo>
                  <a:cubicBezTo>
                    <a:pt x="4865069" y="1267764"/>
                    <a:pt x="4878960" y="1289108"/>
                    <a:pt x="4892286" y="1310678"/>
                  </a:cubicBezTo>
                  <a:lnTo>
                    <a:pt x="4931587" y="1375953"/>
                  </a:lnTo>
                  <a:cubicBezTo>
                    <a:pt x="4982971" y="1463589"/>
                    <a:pt x="5031419" y="1552918"/>
                    <a:pt x="5075124" y="1644507"/>
                  </a:cubicBezTo>
                  <a:cubicBezTo>
                    <a:pt x="5162759" y="1827683"/>
                    <a:pt x="5230293" y="2020459"/>
                    <a:pt x="5271626" y="2218203"/>
                  </a:cubicBezTo>
                  <a:cubicBezTo>
                    <a:pt x="5292180" y="2317132"/>
                    <a:pt x="5306522" y="2416852"/>
                    <a:pt x="5317703" y="2516684"/>
                  </a:cubicBezTo>
                  <a:cubicBezTo>
                    <a:pt x="5329109" y="2616404"/>
                    <a:pt x="5338256" y="2716010"/>
                    <a:pt x="5347630" y="2815391"/>
                  </a:cubicBezTo>
                  <a:cubicBezTo>
                    <a:pt x="5356552" y="2914884"/>
                    <a:pt x="5364457" y="3014378"/>
                    <a:pt x="5371458" y="3114097"/>
                  </a:cubicBezTo>
                  <a:lnTo>
                    <a:pt x="5376315" y="3188971"/>
                  </a:lnTo>
                  <a:cubicBezTo>
                    <a:pt x="5377218" y="3201281"/>
                    <a:pt x="5377783" y="3214494"/>
                    <a:pt x="5378461" y="3227481"/>
                  </a:cubicBezTo>
                  <a:cubicBezTo>
                    <a:pt x="5379138" y="3240468"/>
                    <a:pt x="5379816" y="3253569"/>
                    <a:pt x="5380041" y="3266669"/>
                  </a:cubicBezTo>
                  <a:cubicBezTo>
                    <a:pt x="5381736" y="3318957"/>
                    <a:pt x="5381171" y="3371696"/>
                    <a:pt x="5377896" y="3424548"/>
                  </a:cubicBezTo>
                  <a:cubicBezTo>
                    <a:pt x="5365699" y="3636071"/>
                    <a:pt x="5308894" y="3849175"/>
                    <a:pt x="5217080" y="4044661"/>
                  </a:cubicBezTo>
                  <a:cubicBezTo>
                    <a:pt x="5125492" y="4240712"/>
                    <a:pt x="4999233" y="4416660"/>
                    <a:pt x="4859649" y="4571265"/>
                  </a:cubicBezTo>
                  <a:cubicBezTo>
                    <a:pt x="4789856" y="4648850"/>
                    <a:pt x="4716563" y="4721578"/>
                    <a:pt x="4641802" y="4790806"/>
                  </a:cubicBezTo>
                  <a:cubicBezTo>
                    <a:pt x="4567040" y="4860033"/>
                    <a:pt x="4491263" y="4926664"/>
                    <a:pt x="4414695" y="4990358"/>
                  </a:cubicBezTo>
                  <a:cubicBezTo>
                    <a:pt x="4261897" y="5118310"/>
                    <a:pt x="4105711" y="5234969"/>
                    <a:pt x="3953365" y="5349935"/>
                  </a:cubicBezTo>
                  <a:lnTo>
                    <a:pt x="3837271" y="5437683"/>
                  </a:lnTo>
                  <a:cubicBezTo>
                    <a:pt x="3797970" y="5467159"/>
                    <a:pt x="3758331" y="5496860"/>
                    <a:pt x="3718014" y="5525996"/>
                  </a:cubicBezTo>
                  <a:cubicBezTo>
                    <a:pt x="3677810" y="5555246"/>
                    <a:pt x="3637154" y="5584382"/>
                    <a:pt x="3595821" y="5613180"/>
                  </a:cubicBezTo>
                  <a:cubicBezTo>
                    <a:pt x="3554375" y="5641752"/>
                    <a:pt x="3512590" y="5670098"/>
                    <a:pt x="3469788" y="5697880"/>
                  </a:cubicBezTo>
                  <a:cubicBezTo>
                    <a:pt x="3384637" y="5753555"/>
                    <a:pt x="3296776" y="5807537"/>
                    <a:pt x="3205188" y="5856889"/>
                  </a:cubicBezTo>
                  <a:cubicBezTo>
                    <a:pt x="3113712" y="5906466"/>
                    <a:pt x="3019075" y="5952542"/>
                    <a:pt x="2920598" y="5992069"/>
                  </a:cubicBezTo>
                  <a:cubicBezTo>
                    <a:pt x="2724547" y="6072251"/>
                    <a:pt x="2513928" y="6126346"/>
                    <a:pt x="2301276" y="6147577"/>
                  </a:cubicBezTo>
                  <a:cubicBezTo>
                    <a:pt x="2248085" y="6152659"/>
                    <a:pt x="2194893" y="6156498"/>
                    <a:pt x="2141815" y="6157628"/>
                  </a:cubicBezTo>
                  <a:lnTo>
                    <a:pt x="2101950" y="6158531"/>
                  </a:lnTo>
                  <a:cubicBezTo>
                    <a:pt x="2088737" y="6158644"/>
                    <a:pt x="2075411" y="6158306"/>
                    <a:pt x="2062198" y="6158306"/>
                  </a:cubicBezTo>
                  <a:lnTo>
                    <a:pt x="2022558" y="6157853"/>
                  </a:lnTo>
                  <a:lnTo>
                    <a:pt x="1984048" y="6156385"/>
                  </a:lnTo>
                  <a:cubicBezTo>
                    <a:pt x="1881506" y="6153111"/>
                    <a:pt x="1778737" y="6144979"/>
                    <a:pt x="1676420" y="6131879"/>
                  </a:cubicBezTo>
                  <a:cubicBezTo>
                    <a:pt x="1573991" y="6119457"/>
                    <a:pt x="1471787" y="6101613"/>
                    <a:pt x="1370712" y="6077898"/>
                  </a:cubicBezTo>
                  <a:cubicBezTo>
                    <a:pt x="1269751" y="6053955"/>
                    <a:pt x="1169579" y="6025610"/>
                    <a:pt x="1070425" y="5993311"/>
                  </a:cubicBezTo>
                  <a:cubicBezTo>
                    <a:pt x="872454" y="5928149"/>
                    <a:pt x="676742" y="5847064"/>
                    <a:pt x="495598" y="5738987"/>
                  </a:cubicBezTo>
                  <a:cubicBezTo>
                    <a:pt x="314342" y="5631136"/>
                    <a:pt x="152509" y="5494375"/>
                    <a:pt x="11118" y="5343046"/>
                  </a:cubicBezTo>
                  <a:lnTo>
                    <a:pt x="0" y="5330343"/>
                  </a:lnTo>
                  <a:lnTo>
                    <a:pt x="0" y="4710800"/>
                  </a:lnTo>
                  <a:lnTo>
                    <a:pt x="122158" y="4852227"/>
                  </a:lnTo>
                  <a:cubicBezTo>
                    <a:pt x="184751" y="4920058"/>
                    <a:pt x="248841" y="4985558"/>
                    <a:pt x="313438" y="5049308"/>
                  </a:cubicBezTo>
                  <a:cubicBezTo>
                    <a:pt x="378374" y="5112776"/>
                    <a:pt x="444440" y="5174099"/>
                    <a:pt x="512086" y="5232936"/>
                  </a:cubicBezTo>
                  <a:cubicBezTo>
                    <a:pt x="579733" y="5291775"/>
                    <a:pt x="648622" y="5348692"/>
                    <a:pt x="720108" y="5402222"/>
                  </a:cubicBezTo>
                  <a:cubicBezTo>
                    <a:pt x="862516" y="5509508"/>
                    <a:pt x="1016104" y="5605388"/>
                    <a:pt x="1184825" y="5669985"/>
                  </a:cubicBezTo>
                  <a:cubicBezTo>
                    <a:pt x="1268960" y="5702284"/>
                    <a:pt x="1356144" y="5727016"/>
                    <a:pt x="1444796" y="5745650"/>
                  </a:cubicBezTo>
                  <a:cubicBezTo>
                    <a:pt x="1467043" y="5750054"/>
                    <a:pt x="1489065" y="5755137"/>
                    <a:pt x="1511426" y="5758976"/>
                  </a:cubicBezTo>
                  <a:lnTo>
                    <a:pt x="1578621" y="5770157"/>
                  </a:lnTo>
                  <a:cubicBezTo>
                    <a:pt x="1623681" y="5776142"/>
                    <a:pt x="1668741" y="5782466"/>
                    <a:pt x="1714253" y="5786193"/>
                  </a:cubicBezTo>
                  <a:cubicBezTo>
                    <a:pt x="1736952" y="5788339"/>
                    <a:pt x="1759652" y="5790371"/>
                    <a:pt x="1782464" y="5791387"/>
                  </a:cubicBezTo>
                  <a:cubicBezTo>
                    <a:pt x="1805276" y="5792517"/>
                    <a:pt x="1827976" y="5794324"/>
                    <a:pt x="1850901" y="5795001"/>
                  </a:cubicBezTo>
                  <a:lnTo>
                    <a:pt x="1919564" y="5796583"/>
                  </a:lnTo>
                  <a:cubicBezTo>
                    <a:pt x="1942376" y="5797147"/>
                    <a:pt x="1965415" y="5796356"/>
                    <a:pt x="1988340" y="5796244"/>
                  </a:cubicBezTo>
                  <a:lnTo>
                    <a:pt x="2022784" y="5795905"/>
                  </a:lnTo>
                  <a:cubicBezTo>
                    <a:pt x="2033965" y="5795567"/>
                    <a:pt x="2044919" y="5794888"/>
                    <a:pt x="2055986" y="5794437"/>
                  </a:cubicBezTo>
                  <a:cubicBezTo>
                    <a:pt x="2067054" y="5793872"/>
                    <a:pt x="2078121" y="5793533"/>
                    <a:pt x="2089076" y="5792743"/>
                  </a:cubicBezTo>
                  <a:lnTo>
                    <a:pt x="2122052" y="5790032"/>
                  </a:lnTo>
                  <a:cubicBezTo>
                    <a:pt x="2165983" y="5786531"/>
                    <a:pt x="2209575" y="5780659"/>
                    <a:pt x="2252828" y="5773883"/>
                  </a:cubicBezTo>
                  <a:cubicBezTo>
                    <a:pt x="2425953" y="5745198"/>
                    <a:pt x="2592416" y="5689071"/>
                    <a:pt x="2750973" y="5610357"/>
                  </a:cubicBezTo>
                  <a:cubicBezTo>
                    <a:pt x="2910095" y="5532546"/>
                    <a:pt x="3061537" y="5432940"/>
                    <a:pt x="3211173" y="5323621"/>
                  </a:cubicBezTo>
                  <a:cubicBezTo>
                    <a:pt x="3248554" y="5296404"/>
                    <a:pt x="3285709" y="5268059"/>
                    <a:pt x="3322750" y="5239374"/>
                  </a:cubicBezTo>
                  <a:cubicBezTo>
                    <a:pt x="3360018" y="5210802"/>
                    <a:pt x="3397173" y="5181778"/>
                    <a:pt x="3434328" y="5152303"/>
                  </a:cubicBezTo>
                  <a:lnTo>
                    <a:pt x="3660306" y="4971611"/>
                  </a:lnTo>
                  <a:cubicBezTo>
                    <a:pt x="3815362" y="4848627"/>
                    <a:pt x="3971886" y="4734114"/>
                    <a:pt x="4124797" y="4621859"/>
                  </a:cubicBezTo>
                  <a:cubicBezTo>
                    <a:pt x="4277594" y="4509604"/>
                    <a:pt x="4424633" y="4396220"/>
                    <a:pt x="4557554" y="4274027"/>
                  </a:cubicBezTo>
                  <a:cubicBezTo>
                    <a:pt x="4690476" y="4152060"/>
                    <a:pt x="4810523" y="4022074"/>
                    <a:pt x="4903579" y="3875375"/>
                  </a:cubicBezTo>
                  <a:cubicBezTo>
                    <a:pt x="4950107" y="3802082"/>
                    <a:pt x="4989860" y="3724836"/>
                    <a:pt x="5021481" y="3643638"/>
                  </a:cubicBezTo>
                  <a:cubicBezTo>
                    <a:pt x="5053328" y="3562552"/>
                    <a:pt x="5076253" y="3477627"/>
                    <a:pt x="5093306" y="3390443"/>
                  </a:cubicBezTo>
                  <a:cubicBezTo>
                    <a:pt x="5101776" y="3346851"/>
                    <a:pt x="5108552" y="3302468"/>
                    <a:pt x="5113182" y="3257634"/>
                  </a:cubicBezTo>
                  <a:cubicBezTo>
                    <a:pt x="5114537" y="3246454"/>
                    <a:pt x="5115441" y="3235161"/>
                    <a:pt x="5116457" y="3223980"/>
                  </a:cubicBezTo>
                  <a:cubicBezTo>
                    <a:pt x="5117360" y="3212687"/>
                    <a:pt x="5118490" y="3201620"/>
                    <a:pt x="5118941" y="3189649"/>
                  </a:cubicBezTo>
                  <a:lnTo>
                    <a:pt x="5122555" y="3118727"/>
                  </a:lnTo>
                  <a:cubicBezTo>
                    <a:pt x="5125830" y="3024090"/>
                    <a:pt x="5123798" y="2929340"/>
                    <a:pt x="5116344" y="2835154"/>
                  </a:cubicBezTo>
                  <a:cubicBezTo>
                    <a:pt x="5109116" y="2740855"/>
                    <a:pt x="5095226" y="2647347"/>
                    <a:pt x="5076479" y="2555081"/>
                  </a:cubicBezTo>
                  <a:cubicBezTo>
                    <a:pt x="5057506" y="2462815"/>
                    <a:pt x="5033791" y="2371792"/>
                    <a:pt x="5008832" y="2281785"/>
                  </a:cubicBezTo>
                  <a:cubicBezTo>
                    <a:pt x="4959029" y="2101657"/>
                    <a:pt x="4904031" y="1923901"/>
                    <a:pt x="4834126" y="1751566"/>
                  </a:cubicBezTo>
                  <a:cubicBezTo>
                    <a:pt x="4799117" y="1665512"/>
                    <a:pt x="4760042" y="1581038"/>
                    <a:pt x="4715095" y="1499840"/>
                  </a:cubicBezTo>
                  <a:cubicBezTo>
                    <a:pt x="4704141" y="1479399"/>
                    <a:pt x="4692057" y="1459523"/>
                    <a:pt x="4680425" y="1439534"/>
                  </a:cubicBezTo>
                  <a:cubicBezTo>
                    <a:pt x="4668454" y="1419658"/>
                    <a:pt x="4656031" y="1400121"/>
                    <a:pt x="4643947" y="1380357"/>
                  </a:cubicBezTo>
                  <a:lnTo>
                    <a:pt x="4605325" y="1322536"/>
                  </a:lnTo>
                  <a:lnTo>
                    <a:pt x="4565008" y="1265957"/>
                  </a:lnTo>
                  <a:cubicBezTo>
                    <a:pt x="4454673" y="1117225"/>
                    <a:pt x="4325139" y="984190"/>
                    <a:pt x="4183296" y="867644"/>
                  </a:cubicBezTo>
                  <a:cubicBezTo>
                    <a:pt x="4041792" y="750759"/>
                    <a:pt x="3888090" y="649119"/>
                    <a:pt x="3723774" y="567469"/>
                  </a:cubicBezTo>
                  <a:cubicBezTo>
                    <a:pt x="3559570" y="485593"/>
                    <a:pt x="3385767" y="422803"/>
                    <a:pt x="3206656" y="378985"/>
                  </a:cubicBezTo>
                  <a:cubicBezTo>
                    <a:pt x="3027545" y="335054"/>
                    <a:pt x="2843465" y="309757"/>
                    <a:pt x="2657917" y="300836"/>
                  </a:cubicBezTo>
                  <a:cubicBezTo>
                    <a:pt x="2472030" y="291462"/>
                    <a:pt x="2286369" y="297674"/>
                    <a:pt x="2101837" y="320712"/>
                  </a:cubicBezTo>
                  <a:cubicBezTo>
                    <a:pt x="1917418" y="343863"/>
                    <a:pt x="1734694" y="382599"/>
                    <a:pt x="1556034" y="435451"/>
                  </a:cubicBezTo>
                  <a:cubicBezTo>
                    <a:pt x="1377262" y="488078"/>
                    <a:pt x="1202894" y="556176"/>
                    <a:pt x="1033947" y="635116"/>
                  </a:cubicBezTo>
                  <a:cubicBezTo>
                    <a:pt x="695037" y="791301"/>
                    <a:pt x="378600" y="998420"/>
                    <a:pt x="101012" y="1248565"/>
                  </a:cubicBezTo>
                  <a:lnTo>
                    <a:pt x="0" y="1348112"/>
                  </a:lnTo>
                  <a:lnTo>
                    <a:pt x="0" y="968874"/>
                  </a:lnTo>
                  <a:lnTo>
                    <a:pt x="138873" y="845566"/>
                  </a:lnTo>
                  <a:cubicBezTo>
                    <a:pt x="217050" y="781674"/>
                    <a:pt x="297797" y="720945"/>
                    <a:pt x="380746" y="663462"/>
                  </a:cubicBezTo>
                  <a:cubicBezTo>
                    <a:pt x="546869" y="548609"/>
                    <a:pt x="721689" y="446293"/>
                    <a:pt x="904188" y="359222"/>
                  </a:cubicBezTo>
                  <a:cubicBezTo>
                    <a:pt x="1269637" y="186322"/>
                    <a:pt x="1663094" y="72034"/>
                    <a:pt x="2066151" y="23699"/>
                  </a:cubicBezTo>
                  <a:cubicBezTo>
                    <a:pt x="2166887" y="11785"/>
                    <a:pt x="2268356" y="4388"/>
                    <a:pt x="2369925" y="14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179617A2-E6D2-4F17-9111-CFDF36BA7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73734"/>
              <a:ext cx="5364004" cy="6074639"/>
            </a:xfrm>
            <a:custGeom>
              <a:avLst/>
              <a:gdLst>
                <a:gd name="connsiteX0" fmla="*/ 2548484 w 5364004"/>
                <a:gd name="connsiteY0" fmla="*/ 0 h 6074639"/>
                <a:gd name="connsiteX1" fmla="*/ 5364004 w 5364004"/>
                <a:gd name="connsiteY1" fmla="*/ 3182664 h 6074639"/>
                <a:gd name="connsiteX2" fmla="*/ 3886170 w 5364004"/>
                <a:gd name="connsiteY2" fmla="*/ 5260508 h 6074639"/>
                <a:gd name="connsiteX3" fmla="*/ 2075975 w 5364004"/>
                <a:gd name="connsiteY3" fmla="*/ 6074639 h 6074639"/>
                <a:gd name="connsiteX4" fmla="*/ 21919 w 5364004"/>
                <a:gd name="connsiteY4" fmla="*/ 5139637 h 6074639"/>
                <a:gd name="connsiteX5" fmla="*/ 0 w 5364004"/>
                <a:gd name="connsiteY5" fmla="*/ 5113592 h 6074639"/>
                <a:gd name="connsiteX6" fmla="*/ 0 w 5364004"/>
                <a:gd name="connsiteY6" fmla="*/ 4169527 h 6074639"/>
                <a:gd name="connsiteX7" fmla="*/ 45364 w 5364004"/>
                <a:gd name="connsiteY7" fmla="*/ 4232131 h 6074639"/>
                <a:gd name="connsiteX8" fmla="*/ 149459 w 5364004"/>
                <a:gd name="connsiteY8" fmla="*/ 4381216 h 6074639"/>
                <a:gd name="connsiteX9" fmla="*/ 2075975 w 5364004"/>
                <a:gd name="connsiteY9" fmla="*/ 5509977 h 6074639"/>
                <a:gd name="connsiteX10" fmla="*/ 3538451 w 5364004"/>
                <a:gd name="connsiteY10" fmla="*/ 4815555 h 6074639"/>
                <a:gd name="connsiteX11" fmla="*/ 3716432 w 5364004"/>
                <a:gd name="connsiteY11" fmla="*/ 4677664 h 6074639"/>
                <a:gd name="connsiteX12" fmla="*/ 4525932 w 5364004"/>
                <a:gd name="connsiteY12" fmla="*/ 3956816 h 6074639"/>
                <a:gd name="connsiteX13" fmla="*/ 4799342 w 5364004"/>
                <a:gd name="connsiteY13" fmla="*/ 3182664 h 6074639"/>
                <a:gd name="connsiteX14" fmla="*/ 4185667 w 5364004"/>
                <a:gd name="connsiteY14" fmla="*/ 1295110 h 6074639"/>
                <a:gd name="connsiteX15" fmla="*/ 3495197 w 5364004"/>
                <a:gd name="connsiteY15" fmla="*/ 762181 h 6074639"/>
                <a:gd name="connsiteX16" fmla="*/ 2548484 w 5364004"/>
                <a:gd name="connsiteY16" fmla="*/ 564663 h 6074639"/>
                <a:gd name="connsiteX17" fmla="*/ 1443440 w 5364004"/>
                <a:gd name="connsiteY17" fmla="*/ 777089 h 6074639"/>
                <a:gd name="connsiteX18" fmla="*/ 461830 w 5364004"/>
                <a:gd name="connsiteY18" fmla="*/ 1360949 h 6074639"/>
                <a:gd name="connsiteX19" fmla="*/ 73272 w 5364004"/>
                <a:gd name="connsiteY19" fmla="*/ 1759206 h 6074639"/>
                <a:gd name="connsiteX20" fmla="*/ 0 w 5364004"/>
                <a:gd name="connsiteY20" fmla="*/ 1859770 h 6074639"/>
                <a:gd name="connsiteX21" fmla="*/ 0 w 5364004"/>
                <a:gd name="connsiteY21" fmla="*/ 1020639 h 6074639"/>
                <a:gd name="connsiteX22" fmla="*/ 94433 w 5364004"/>
                <a:gd name="connsiteY22" fmla="*/ 932159 h 6074639"/>
                <a:gd name="connsiteX23" fmla="*/ 2548484 w 5364004"/>
                <a:gd name="connsiteY23" fmla="*/ 0 h 6074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364004" h="6074639">
                  <a:moveTo>
                    <a:pt x="2548484" y="0"/>
                  </a:moveTo>
                  <a:cubicBezTo>
                    <a:pt x="4313619" y="0"/>
                    <a:pt x="5364004" y="1424869"/>
                    <a:pt x="5364004" y="3182664"/>
                  </a:cubicBezTo>
                  <a:cubicBezTo>
                    <a:pt x="5364004" y="4199734"/>
                    <a:pt x="4631750" y="4677890"/>
                    <a:pt x="3886170" y="5260508"/>
                  </a:cubicBezTo>
                  <a:cubicBezTo>
                    <a:pt x="3343077" y="5684909"/>
                    <a:pt x="2819861" y="6074639"/>
                    <a:pt x="2075975" y="6074639"/>
                  </a:cubicBezTo>
                  <a:cubicBezTo>
                    <a:pt x="1179686" y="6074639"/>
                    <a:pt x="538816" y="5724911"/>
                    <a:pt x="21919" y="5139637"/>
                  </a:cubicBezTo>
                  <a:lnTo>
                    <a:pt x="0" y="5113592"/>
                  </a:lnTo>
                  <a:lnTo>
                    <a:pt x="0" y="4169527"/>
                  </a:lnTo>
                  <a:lnTo>
                    <a:pt x="45364" y="4232131"/>
                  </a:lnTo>
                  <a:cubicBezTo>
                    <a:pt x="79610" y="4280001"/>
                    <a:pt x="114337" y="4329437"/>
                    <a:pt x="149459" y="4381216"/>
                  </a:cubicBezTo>
                  <a:cubicBezTo>
                    <a:pt x="686227" y="5172421"/>
                    <a:pt x="1262409" y="5509977"/>
                    <a:pt x="2075975" y="5509977"/>
                  </a:cubicBezTo>
                  <a:cubicBezTo>
                    <a:pt x="2609920" y="5509977"/>
                    <a:pt x="3001682" y="5234986"/>
                    <a:pt x="3538451" y="4815555"/>
                  </a:cubicBezTo>
                  <a:cubicBezTo>
                    <a:pt x="3598418" y="4768688"/>
                    <a:pt x="3658385" y="4722385"/>
                    <a:pt x="3716432" y="4677664"/>
                  </a:cubicBezTo>
                  <a:cubicBezTo>
                    <a:pt x="4031062" y="4434972"/>
                    <a:pt x="4328187" y="4205719"/>
                    <a:pt x="4525932" y="3956816"/>
                  </a:cubicBezTo>
                  <a:cubicBezTo>
                    <a:pt x="4714982" y="3718867"/>
                    <a:pt x="4799342" y="3480128"/>
                    <a:pt x="4799342" y="3182664"/>
                  </a:cubicBezTo>
                  <a:cubicBezTo>
                    <a:pt x="4799342" y="2437196"/>
                    <a:pt x="4581382" y="1766829"/>
                    <a:pt x="4185667" y="1295110"/>
                  </a:cubicBezTo>
                  <a:cubicBezTo>
                    <a:pt x="3991988" y="1064389"/>
                    <a:pt x="3759685" y="885052"/>
                    <a:pt x="3495197" y="762181"/>
                  </a:cubicBezTo>
                  <a:cubicBezTo>
                    <a:pt x="3212979" y="631180"/>
                    <a:pt x="2894509" y="564663"/>
                    <a:pt x="2548484" y="564663"/>
                  </a:cubicBezTo>
                  <a:cubicBezTo>
                    <a:pt x="2181567" y="564663"/>
                    <a:pt x="1809680" y="636036"/>
                    <a:pt x="1443440" y="777089"/>
                  </a:cubicBezTo>
                  <a:cubicBezTo>
                    <a:pt x="1086912" y="914189"/>
                    <a:pt x="747550" y="1116112"/>
                    <a:pt x="461830" y="1360949"/>
                  </a:cubicBezTo>
                  <a:cubicBezTo>
                    <a:pt x="316486" y="1485458"/>
                    <a:pt x="186699" y="1618549"/>
                    <a:pt x="73272" y="1759206"/>
                  </a:cubicBezTo>
                  <a:lnTo>
                    <a:pt x="0" y="1859770"/>
                  </a:lnTo>
                  <a:lnTo>
                    <a:pt x="0" y="1020639"/>
                  </a:lnTo>
                  <a:lnTo>
                    <a:pt x="94433" y="932159"/>
                  </a:lnTo>
                  <a:cubicBezTo>
                    <a:pt x="766607" y="356217"/>
                    <a:pt x="1660722" y="0"/>
                    <a:pt x="2548484"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Shape 29">
              <a:extLst>
                <a:ext uri="{FF2B5EF4-FFF2-40B4-BE49-F238E27FC236}">
                  <a16:creationId xmlns:a16="http://schemas.microsoft.com/office/drawing/2014/main" id="{55FC05EF-E815-49BA-AA7E-2AE79ECE8A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73734"/>
              <a:ext cx="5364004" cy="6074639"/>
            </a:xfrm>
            <a:custGeom>
              <a:avLst/>
              <a:gdLst>
                <a:gd name="connsiteX0" fmla="*/ 2548484 w 5364004"/>
                <a:gd name="connsiteY0" fmla="*/ 0 h 6074639"/>
                <a:gd name="connsiteX1" fmla="*/ 5364004 w 5364004"/>
                <a:gd name="connsiteY1" fmla="*/ 3182664 h 6074639"/>
                <a:gd name="connsiteX2" fmla="*/ 3886170 w 5364004"/>
                <a:gd name="connsiteY2" fmla="*/ 5260508 h 6074639"/>
                <a:gd name="connsiteX3" fmla="*/ 2075975 w 5364004"/>
                <a:gd name="connsiteY3" fmla="*/ 6074639 h 6074639"/>
                <a:gd name="connsiteX4" fmla="*/ 21919 w 5364004"/>
                <a:gd name="connsiteY4" fmla="*/ 5139637 h 6074639"/>
                <a:gd name="connsiteX5" fmla="*/ 0 w 5364004"/>
                <a:gd name="connsiteY5" fmla="*/ 5113592 h 6074639"/>
                <a:gd name="connsiteX6" fmla="*/ 0 w 5364004"/>
                <a:gd name="connsiteY6" fmla="*/ 3976968 h 6074639"/>
                <a:gd name="connsiteX7" fmla="*/ 35397 w 5364004"/>
                <a:gd name="connsiteY7" fmla="*/ 4025931 h 6074639"/>
                <a:gd name="connsiteX8" fmla="*/ 242967 w 5364004"/>
                <a:gd name="connsiteY8" fmla="*/ 4317861 h 6074639"/>
                <a:gd name="connsiteX9" fmla="*/ 1034850 w 5364004"/>
                <a:gd name="connsiteY9" fmla="*/ 5126232 h 6074639"/>
                <a:gd name="connsiteX10" fmla="*/ 2075975 w 5364004"/>
                <a:gd name="connsiteY10" fmla="*/ 5397044 h 6074639"/>
                <a:gd name="connsiteX11" fmla="*/ 2745664 w 5364004"/>
                <a:gd name="connsiteY11" fmla="*/ 5224596 h 6074639"/>
                <a:gd name="connsiteX12" fmla="*/ 3468884 w 5364004"/>
                <a:gd name="connsiteY12" fmla="*/ 4726677 h 6074639"/>
                <a:gd name="connsiteX13" fmla="*/ 3647430 w 5364004"/>
                <a:gd name="connsiteY13" fmla="*/ 4588334 h 6074639"/>
                <a:gd name="connsiteX14" fmla="*/ 4437506 w 5364004"/>
                <a:gd name="connsiteY14" fmla="*/ 3886572 h 6074639"/>
                <a:gd name="connsiteX15" fmla="*/ 4686409 w 5364004"/>
                <a:gd name="connsiteY15" fmla="*/ 3182664 h 6074639"/>
                <a:gd name="connsiteX16" fmla="*/ 4099047 w 5364004"/>
                <a:gd name="connsiteY16" fmla="*/ 1367726 h 6074639"/>
                <a:gd name="connsiteX17" fmla="*/ 3447540 w 5364004"/>
                <a:gd name="connsiteY17" fmla="*/ 864611 h 6074639"/>
                <a:gd name="connsiteX18" fmla="*/ 2548484 w 5364004"/>
                <a:gd name="connsiteY18" fmla="*/ 677595 h 6074639"/>
                <a:gd name="connsiteX19" fmla="*/ 1483982 w 5364004"/>
                <a:gd name="connsiteY19" fmla="*/ 882455 h 6074639"/>
                <a:gd name="connsiteX20" fmla="*/ 535349 w 5364004"/>
                <a:gd name="connsiteY20" fmla="*/ 1446665 h 6074639"/>
                <a:gd name="connsiteX21" fmla="*/ 10097 w 5364004"/>
                <a:gd name="connsiteY21" fmla="*/ 2038206 h 6074639"/>
                <a:gd name="connsiteX22" fmla="*/ 0 w 5364004"/>
                <a:gd name="connsiteY22" fmla="*/ 2055433 h 6074639"/>
                <a:gd name="connsiteX23" fmla="*/ 0 w 5364004"/>
                <a:gd name="connsiteY23" fmla="*/ 1020639 h 6074639"/>
                <a:gd name="connsiteX24" fmla="*/ 94433 w 5364004"/>
                <a:gd name="connsiteY24" fmla="*/ 932159 h 6074639"/>
                <a:gd name="connsiteX25" fmla="*/ 2548484 w 5364004"/>
                <a:gd name="connsiteY25" fmla="*/ 0 h 6074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364004" h="6074639">
                  <a:moveTo>
                    <a:pt x="2548484" y="0"/>
                  </a:moveTo>
                  <a:cubicBezTo>
                    <a:pt x="4313619" y="0"/>
                    <a:pt x="5364004" y="1424869"/>
                    <a:pt x="5364004" y="3182664"/>
                  </a:cubicBezTo>
                  <a:cubicBezTo>
                    <a:pt x="5364004" y="4199734"/>
                    <a:pt x="4631750" y="4677890"/>
                    <a:pt x="3886170" y="5260508"/>
                  </a:cubicBezTo>
                  <a:cubicBezTo>
                    <a:pt x="3343077" y="5684909"/>
                    <a:pt x="2819861" y="6074639"/>
                    <a:pt x="2075975" y="6074639"/>
                  </a:cubicBezTo>
                  <a:cubicBezTo>
                    <a:pt x="1179686" y="6074639"/>
                    <a:pt x="538816" y="5724911"/>
                    <a:pt x="21919" y="5139637"/>
                  </a:cubicBezTo>
                  <a:lnTo>
                    <a:pt x="0" y="5113592"/>
                  </a:lnTo>
                  <a:lnTo>
                    <a:pt x="0" y="3976968"/>
                  </a:lnTo>
                  <a:lnTo>
                    <a:pt x="35397" y="4025931"/>
                  </a:lnTo>
                  <a:cubicBezTo>
                    <a:pt x="102366" y="4117745"/>
                    <a:pt x="171594" y="4212721"/>
                    <a:pt x="242967" y="4317861"/>
                  </a:cubicBezTo>
                  <a:cubicBezTo>
                    <a:pt x="495371" y="4689861"/>
                    <a:pt x="754326" y="4954349"/>
                    <a:pt x="1034850" y="5126232"/>
                  </a:cubicBezTo>
                  <a:cubicBezTo>
                    <a:pt x="1332201" y="5308505"/>
                    <a:pt x="1672806" y="5397044"/>
                    <a:pt x="2075975" y="5397044"/>
                  </a:cubicBezTo>
                  <a:cubicBezTo>
                    <a:pt x="2304776" y="5397044"/>
                    <a:pt x="2517541" y="5342272"/>
                    <a:pt x="2745664" y="5224596"/>
                  </a:cubicBezTo>
                  <a:cubicBezTo>
                    <a:pt x="2979886" y="5103758"/>
                    <a:pt x="3211737" y="4927584"/>
                    <a:pt x="3468884" y="4726677"/>
                  </a:cubicBezTo>
                  <a:cubicBezTo>
                    <a:pt x="3529190" y="4679584"/>
                    <a:pt x="3589270" y="4633169"/>
                    <a:pt x="3647430" y="4588334"/>
                  </a:cubicBezTo>
                  <a:cubicBezTo>
                    <a:pt x="3956414" y="4349934"/>
                    <a:pt x="4248231" y="4124747"/>
                    <a:pt x="4437506" y="3886572"/>
                  </a:cubicBezTo>
                  <a:cubicBezTo>
                    <a:pt x="4611987" y="3667031"/>
                    <a:pt x="4686409" y="3456525"/>
                    <a:pt x="4686409" y="3182664"/>
                  </a:cubicBezTo>
                  <a:cubicBezTo>
                    <a:pt x="4686409" y="2463735"/>
                    <a:pt x="4477823" y="1819117"/>
                    <a:pt x="4099047" y="1367726"/>
                  </a:cubicBezTo>
                  <a:cubicBezTo>
                    <a:pt x="3916097" y="1149766"/>
                    <a:pt x="3697008" y="980480"/>
                    <a:pt x="3447540" y="864611"/>
                  </a:cubicBezTo>
                  <a:cubicBezTo>
                    <a:pt x="3180454" y="740498"/>
                    <a:pt x="2877908" y="677595"/>
                    <a:pt x="2548484" y="677595"/>
                  </a:cubicBezTo>
                  <a:cubicBezTo>
                    <a:pt x="2200426" y="677595"/>
                    <a:pt x="1832266" y="748404"/>
                    <a:pt x="1483982" y="882455"/>
                  </a:cubicBezTo>
                  <a:cubicBezTo>
                    <a:pt x="1139425" y="1015037"/>
                    <a:pt x="811356" y="1210185"/>
                    <a:pt x="535349" y="1446665"/>
                  </a:cubicBezTo>
                  <a:cubicBezTo>
                    <a:pt x="328598" y="1623772"/>
                    <a:pt x="150116" y="1825208"/>
                    <a:pt x="10097" y="2038206"/>
                  </a:cubicBezTo>
                  <a:lnTo>
                    <a:pt x="0" y="2055433"/>
                  </a:lnTo>
                  <a:lnTo>
                    <a:pt x="0" y="1020639"/>
                  </a:lnTo>
                  <a:lnTo>
                    <a:pt x="94433" y="932159"/>
                  </a:lnTo>
                  <a:cubicBezTo>
                    <a:pt x="766607" y="356217"/>
                    <a:pt x="1660722" y="0"/>
                    <a:pt x="2548484"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 name="Freeform: Shape 30">
              <a:extLst>
                <a:ext uri="{FF2B5EF4-FFF2-40B4-BE49-F238E27FC236}">
                  <a16:creationId xmlns:a16="http://schemas.microsoft.com/office/drawing/2014/main" id="{510A5372-D19A-45DA-8E40-54D23FFB19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69891"/>
              <a:ext cx="5409177" cy="6482325"/>
            </a:xfrm>
            <a:custGeom>
              <a:avLst/>
              <a:gdLst>
                <a:gd name="connsiteX0" fmla="*/ 2168015 w 5409177"/>
                <a:gd name="connsiteY0" fmla="*/ 0 h 6482325"/>
                <a:gd name="connsiteX1" fmla="*/ 5409177 w 5409177"/>
                <a:gd name="connsiteY1" fmla="*/ 3241163 h 6482325"/>
                <a:gd name="connsiteX2" fmla="*/ 2168015 w 5409177"/>
                <a:gd name="connsiteY2" fmla="*/ 6482325 h 6482325"/>
                <a:gd name="connsiteX3" fmla="*/ 106314 w 5409177"/>
                <a:gd name="connsiteY3" fmla="*/ 5742217 h 6482325"/>
                <a:gd name="connsiteX4" fmla="*/ 0 w 5409177"/>
                <a:gd name="connsiteY4" fmla="*/ 5645593 h 6482325"/>
                <a:gd name="connsiteX5" fmla="*/ 0 w 5409177"/>
                <a:gd name="connsiteY5" fmla="*/ 5278200 h 6482325"/>
                <a:gd name="connsiteX6" fmla="*/ 61824 w 5409177"/>
                <a:gd name="connsiteY6" fmla="*/ 5347778 h 6482325"/>
                <a:gd name="connsiteX7" fmla="*/ 163802 w 5409177"/>
                <a:gd name="connsiteY7" fmla="*/ 5453397 h 6482325"/>
                <a:gd name="connsiteX8" fmla="*/ 617000 w 5409177"/>
                <a:gd name="connsiteY8" fmla="*/ 5817379 h 6482325"/>
                <a:gd name="connsiteX9" fmla="*/ 866580 w 5409177"/>
                <a:gd name="connsiteY9" fmla="*/ 5953688 h 6482325"/>
                <a:gd name="connsiteX10" fmla="*/ 866806 w 5409177"/>
                <a:gd name="connsiteY10" fmla="*/ 5953801 h 6482325"/>
                <a:gd name="connsiteX11" fmla="*/ 867032 w 5409177"/>
                <a:gd name="connsiteY11" fmla="*/ 5953914 h 6482325"/>
                <a:gd name="connsiteX12" fmla="*/ 1130504 w 5409177"/>
                <a:gd name="connsiteY12" fmla="*/ 6056909 h 6482325"/>
                <a:gd name="connsiteX13" fmla="*/ 1405607 w 5409177"/>
                <a:gd name="connsiteY13" fmla="*/ 6128169 h 6482325"/>
                <a:gd name="connsiteX14" fmla="*/ 1545192 w 5409177"/>
                <a:gd name="connsiteY14" fmla="*/ 6151659 h 6482325"/>
                <a:gd name="connsiteX15" fmla="*/ 1685341 w 5409177"/>
                <a:gd name="connsiteY15" fmla="*/ 6167582 h 6482325"/>
                <a:gd name="connsiteX16" fmla="*/ 1975465 w 5409177"/>
                <a:gd name="connsiteY16" fmla="*/ 6180231 h 6482325"/>
                <a:gd name="connsiteX17" fmla="*/ 1990033 w 5409177"/>
                <a:gd name="connsiteY17" fmla="*/ 6180231 h 6482325"/>
                <a:gd name="connsiteX18" fmla="*/ 2009232 w 5409177"/>
                <a:gd name="connsiteY18" fmla="*/ 6180344 h 6482325"/>
                <a:gd name="connsiteX19" fmla="*/ 2046612 w 5409177"/>
                <a:gd name="connsiteY19" fmla="*/ 6179779 h 6482325"/>
                <a:gd name="connsiteX20" fmla="*/ 2046951 w 5409177"/>
                <a:gd name="connsiteY20" fmla="*/ 6179779 h 6482325"/>
                <a:gd name="connsiteX21" fmla="*/ 2047290 w 5409177"/>
                <a:gd name="connsiteY21" fmla="*/ 6179779 h 6482325"/>
                <a:gd name="connsiteX22" fmla="*/ 2082412 w 5409177"/>
                <a:gd name="connsiteY22" fmla="*/ 6178876 h 6482325"/>
                <a:gd name="connsiteX23" fmla="*/ 2117760 w 5409177"/>
                <a:gd name="connsiteY23" fmla="*/ 6177068 h 6482325"/>
                <a:gd name="connsiteX24" fmla="*/ 2256215 w 5409177"/>
                <a:gd name="connsiteY24" fmla="*/ 6164985 h 6482325"/>
                <a:gd name="connsiteX25" fmla="*/ 2791515 w 5409177"/>
                <a:gd name="connsiteY25" fmla="*/ 6020319 h 6482325"/>
                <a:gd name="connsiteX26" fmla="*/ 3045726 w 5409177"/>
                <a:gd name="connsiteY26" fmla="*/ 5894286 h 6482325"/>
                <a:gd name="connsiteX27" fmla="*/ 3292371 w 5409177"/>
                <a:gd name="connsiteY27" fmla="*/ 5740246 h 6482325"/>
                <a:gd name="connsiteX28" fmla="*/ 3533482 w 5409177"/>
                <a:gd name="connsiteY28" fmla="*/ 5565088 h 6482325"/>
                <a:gd name="connsiteX29" fmla="*/ 3652512 w 5409177"/>
                <a:gd name="connsiteY29" fmla="*/ 5472257 h 6482325"/>
                <a:gd name="connsiteX30" fmla="*/ 3773915 w 5409177"/>
                <a:gd name="connsiteY30" fmla="*/ 5375135 h 6482325"/>
                <a:gd name="connsiteX31" fmla="*/ 3978549 w 5409177"/>
                <a:gd name="connsiteY31" fmla="*/ 5214884 h 6482325"/>
                <a:gd name="connsiteX32" fmla="*/ 4260428 w 5409177"/>
                <a:gd name="connsiteY32" fmla="*/ 4992633 h 6482325"/>
                <a:gd name="connsiteX33" fmla="*/ 4698154 w 5409177"/>
                <a:gd name="connsiteY33" fmla="*/ 4594207 h 6482325"/>
                <a:gd name="connsiteX34" fmla="*/ 4879185 w 5409177"/>
                <a:gd name="connsiteY34" fmla="*/ 4374440 h 6482325"/>
                <a:gd name="connsiteX35" fmla="*/ 5022383 w 5409177"/>
                <a:gd name="connsiteY35" fmla="*/ 4135136 h 6482325"/>
                <a:gd name="connsiteX36" fmla="*/ 5172019 w 5409177"/>
                <a:gd name="connsiteY36" fmla="*/ 3599271 h 6482325"/>
                <a:gd name="connsiteX37" fmla="*/ 5180489 w 5409177"/>
                <a:gd name="connsiteY37" fmla="*/ 3456412 h 6482325"/>
                <a:gd name="connsiteX38" fmla="*/ 5180602 w 5409177"/>
                <a:gd name="connsiteY38" fmla="*/ 3450878 h 6482325"/>
                <a:gd name="connsiteX39" fmla="*/ 5180940 w 5409177"/>
                <a:gd name="connsiteY39" fmla="*/ 3382667 h 6482325"/>
                <a:gd name="connsiteX40" fmla="*/ 5180828 w 5409177"/>
                <a:gd name="connsiteY40" fmla="*/ 3361097 h 6482325"/>
                <a:gd name="connsiteX41" fmla="*/ 5180150 w 5409177"/>
                <a:gd name="connsiteY41" fmla="*/ 3307002 h 6482325"/>
                <a:gd name="connsiteX42" fmla="*/ 5165243 w 5409177"/>
                <a:gd name="connsiteY42" fmla="*/ 3005698 h 6482325"/>
                <a:gd name="connsiteX43" fmla="*/ 5074445 w 5409177"/>
                <a:gd name="connsiteY43" fmla="*/ 2409076 h 6482325"/>
                <a:gd name="connsiteX44" fmla="*/ 4891947 w 5409177"/>
                <a:gd name="connsiteY44" fmla="*/ 1834362 h 6482325"/>
                <a:gd name="connsiteX45" fmla="*/ 4831076 w 5409177"/>
                <a:gd name="connsiteY45" fmla="*/ 1696585 h 6482325"/>
                <a:gd name="connsiteX46" fmla="*/ 4763316 w 5409177"/>
                <a:gd name="connsiteY46" fmla="*/ 1561743 h 6482325"/>
                <a:gd name="connsiteX47" fmla="*/ 4608147 w 5409177"/>
                <a:gd name="connsiteY47" fmla="*/ 1303693 h 6482325"/>
                <a:gd name="connsiteX48" fmla="*/ 4221015 w 5409177"/>
                <a:gd name="connsiteY48" fmla="*/ 848123 h 6482325"/>
                <a:gd name="connsiteX49" fmla="*/ 3990632 w 5409177"/>
                <a:gd name="connsiteY49" fmla="*/ 659413 h 6482325"/>
                <a:gd name="connsiteX50" fmla="*/ 3738680 w 5409177"/>
                <a:gd name="connsiteY50" fmla="*/ 502098 h 6482325"/>
                <a:gd name="connsiteX51" fmla="*/ 3189150 w 5409177"/>
                <a:gd name="connsiteY51" fmla="*/ 289220 h 6482325"/>
                <a:gd name="connsiteX52" fmla="*/ 2901398 w 5409177"/>
                <a:gd name="connsiteY52" fmla="*/ 232867 h 6482325"/>
                <a:gd name="connsiteX53" fmla="*/ 2611162 w 5409177"/>
                <a:gd name="connsiteY53" fmla="*/ 207570 h 6482325"/>
                <a:gd name="connsiteX54" fmla="*/ 2484451 w 5409177"/>
                <a:gd name="connsiteY54" fmla="*/ 204860 h 6482325"/>
                <a:gd name="connsiteX55" fmla="*/ 2027414 w 5409177"/>
                <a:gd name="connsiteY55" fmla="*/ 238852 h 6482325"/>
                <a:gd name="connsiteX56" fmla="*/ 1740452 w 5409177"/>
                <a:gd name="connsiteY56" fmla="*/ 294867 h 6482325"/>
                <a:gd name="connsiteX57" fmla="*/ 1458686 w 5409177"/>
                <a:gd name="connsiteY57" fmla="*/ 375049 h 6482325"/>
                <a:gd name="connsiteX58" fmla="*/ 1183695 w 5409177"/>
                <a:gd name="connsiteY58" fmla="*/ 477366 h 6482325"/>
                <a:gd name="connsiteX59" fmla="*/ 916723 w 5409177"/>
                <a:gd name="connsiteY59" fmla="*/ 601140 h 6482325"/>
                <a:gd name="connsiteX60" fmla="*/ 410333 w 5409177"/>
                <a:gd name="connsiteY60" fmla="*/ 905154 h 6482325"/>
                <a:gd name="connsiteX61" fmla="*/ 290625 w 5409177"/>
                <a:gd name="connsiteY61" fmla="*/ 992677 h 6482325"/>
                <a:gd name="connsiteX62" fmla="*/ 290399 w 5409177"/>
                <a:gd name="connsiteY62" fmla="*/ 992902 h 6482325"/>
                <a:gd name="connsiteX63" fmla="*/ 290173 w 5409177"/>
                <a:gd name="connsiteY63" fmla="*/ 993128 h 6482325"/>
                <a:gd name="connsiteX64" fmla="*/ 241047 w 5409177"/>
                <a:gd name="connsiteY64" fmla="*/ 1030735 h 6482325"/>
                <a:gd name="connsiteX65" fmla="*/ 231109 w 5409177"/>
                <a:gd name="connsiteY65" fmla="*/ 1038527 h 6482325"/>
                <a:gd name="connsiteX66" fmla="*/ 173514 w 5409177"/>
                <a:gd name="connsiteY66" fmla="*/ 1084491 h 6482325"/>
                <a:gd name="connsiteX67" fmla="*/ 55330 w 5409177"/>
                <a:gd name="connsiteY67" fmla="*/ 1184549 h 6482325"/>
                <a:gd name="connsiteX68" fmla="*/ 0 w 5409177"/>
                <a:gd name="connsiteY68" fmla="*/ 1235015 h 6482325"/>
                <a:gd name="connsiteX69" fmla="*/ 0 w 5409177"/>
                <a:gd name="connsiteY69" fmla="*/ 836733 h 6482325"/>
                <a:gd name="connsiteX70" fmla="*/ 106314 w 5409177"/>
                <a:gd name="connsiteY70" fmla="*/ 740109 h 6482325"/>
                <a:gd name="connsiteX71" fmla="*/ 2168015 w 5409177"/>
                <a:gd name="connsiteY71" fmla="*/ 0 h 6482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Lst>
              <a:rect l="l" t="t" r="r" b="b"/>
              <a:pathLst>
                <a:path w="5409177" h="6482325">
                  <a:moveTo>
                    <a:pt x="2168015" y="0"/>
                  </a:moveTo>
                  <a:cubicBezTo>
                    <a:pt x="3958108" y="0"/>
                    <a:pt x="5409177" y="1451070"/>
                    <a:pt x="5409177" y="3241163"/>
                  </a:cubicBezTo>
                  <a:cubicBezTo>
                    <a:pt x="5409177" y="5031256"/>
                    <a:pt x="3958108" y="6482325"/>
                    <a:pt x="2168015" y="6482325"/>
                  </a:cubicBezTo>
                  <a:cubicBezTo>
                    <a:pt x="1384849" y="6482325"/>
                    <a:pt x="666575" y="6204582"/>
                    <a:pt x="106314" y="5742217"/>
                  </a:cubicBezTo>
                  <a:lnTo>
                    <a:pt x="0" y="5645593"/>
                  </a:lnTo>
                  <a:lnTo>
                    <a:pt x="0" y="5278200"/>
                  </a:lnTo>
                  <a:lnTo>
                    <a:pt x="61824" y="5347778"/>
                  </a:lnTo>
                  <a:cubicBezTo>
                    <a:pt x="95675" y="5384339"/>
                    <a:pt x="129753" y="5419631"/>
                    <a:pt x="163802" y="5453397"/>
                  </a:cubicBezTo>
                  <a:cubicBezTo>
                    <a:pt x="308807" y="5596483"/>
                    <a:pt x="461379" y="5719015"/>
                    <a:pt x="617000" y="5817379"/>
                  </a:cubicBezTo>
                  <a:cubicBezTo>
                    <a:pt x="705087" y="5872603"/>
                    <a:pt x="786624" y="5917211"/>
                    <a:pt x="866580" y="5953688"/>
                  </a:cubicBezTo>
                  <a:lnTo>
                    <a:pt x="866806" y="5953801"/>
                  </a:lnTo>
                  <a:lnTo>
                    <a:pt x="867032" y="5953914"/>
                  </a:lnTo>
                  <a:cubicBezTo>
                    <a:pt x="948344" y="5992198"/>
                    <a:pt x="1036996" y="6026868"/>
                    <a:pt x="1130504" y="6056909"/>
                  </a:cubicBezTo>
                  <a:cubicBezTo>
                    <a:pt x="1216558" y="6084577"/>
                    <a:pt x="1309163" y="6108631"/>
                    <a:pt x="1405607" y="6128169"/>
                  </a:cubicBezTo>
                  <a:cubicBezTo>
                    <a:pt x="1449990" y="6136977"/>
                    <a:pt x="1497083" y="6144883"/>
                    <a:pt x="1545192" y="6151659"/>
                  </a:cubicBezTo>
                  <a:cubicBezTo>
                    <a:pt x="1590365" y="6157983"/>
                    <a:pt x="1637571" y="6163291"/>
                    <a:pt x="1685341" y="6167582"/>
                  </a:cubicBezTo>
                  <a:cubicBezTo>
                    <a:pt x="1776704" y="6175939"/>
                    <a:pt x="1871567" y="6180005"/>
                    <a:pt x="1975465" y="6180231"/>
                  </a:cubicBezTo>
                  <a:lnTo>
                    <a:pt x="1990033" y="6180231"/>
                  </a:lnTo>
                  <a:cubicBezTo>
                    <a:pt x="1996470" y="6180344"/>
                    <a:pt x="2002794" y="6180344"/>
                    <a:pt x="2009232" y="6180344"/>
                  </a:cubicBezTo>
                  <a:cubicBezTo>
                    <a:pt x="2024703" y="6180344"/>
                    <a:pt x="2036222" y="6180231"/>
                    <a:pt x="2046612" y="6179779"/>
                  </a:cubicBezTo>
                  <a:lnTo>
                    <a:pt x="2046951" y="6179779"/>
                  </a:lnTo>
                  <a:lnTo>
                    <a:pt x="2047290" y="6179779"/>
                  </a:lnTo>
                  <a:lnTo>
                    <a:pt x="2082412" y="6178876"/>
                  </a:lnTo>
                  <a:lnTo>
                    <a:pt x="2117760" y="6177068"/>
                  </a:lnTo>
                  <a:cubicBezTo>
                    <a:pt x="2157963" y="6175262"/>
                    <a:pt x="2200765" y="6171535"/>
                    <a:pt x="2256215" y="6164985"/>
                  </a:cubicBezTo>
                  <a:cubicBezTo>
                    <a:pt x="2436342" y="6142963"/>
                    <a:pt x="2616469" y="6094289"/>
                    <a:pt x="2791515" y="6020319"/>
                  </a:cubicBezTo>
                  <a:cubicBezTo>
                    <a:pt x="2871810" y="5986777"/>
                    <a:pt x="2954928" y="5945557"/>
                    <a:pt x="3045726" y="5894286"/>
                  </a:cubicBezTo>
                  <a:cubicBezTo>
                    <a:pt x="3123876" y="5850468"/>
                    <a:pt x="3204509" y="5800100"/>
                    <a:pt x="3292371" y="5740246"/>
                  </a:cubicBezTo>
                  <a:cubicBezTo>
                    <a:pt x="3364647" y="5691007"/>
                    <a:pt x="3441329" y="5635332"/>
                    <a:pt x="3533482" y="5565088"/>
                  </a:cubicBezTo>
                  <a:cubicBezTo>
                    <a:pt x="3573911" y="5534370"/>
                    <a:pt x="3614680" y="5502184"/>
                    <a:pt x="3652512" y="5472257"/>
                  </a:cubicBezTo>
                  <a:lnTo>
                    <a:pt x="3773915" y="5375135"/>
                  </a:lnTo>
                  <a:cubicBezTo>
                    <a:pt x="3842239" y="5320928"/>
                    <a:pt x="3911580" y="5267059"/>
                    <a:pt x="3978549" y="5214884"/>
                  </a:cubicBezTo>
                  <a:cubicBezTo>
                    <a:pt x="4071831" y="5142268"/>
                    <a:pt x="4168388" y="5067168"/>
                    <a:pt x="4260428" y="4992633"/>
                  </a:cubicBezTo>
                  <a:cubicBezTo>
                    <a:pt x="4447557" y="4841190"/>
                    <a:pt x="4582624" y="4718207"/>
                    <a:pt x="4698154" y="4594207"/>
                  </a:cubicBezTo>
                  <a:cubicBezTo>
                    <a:pt x="4768511" y="4518203"/>
                    <a:pt x="4827801" y="4446265"/>
                    <a:pt x="4879185" y="4374440"/>
                  </a:cubicBezTo>
                  <a:cubicBezTo>
                    <a:pt x="4937120" y="4292790"/>
                    <a:pt x="4983874" y="4214641"/>
                    <a:pt x="5022383" y="4135136"/>
                  </a:cubicBezTo>
                  <a:cubicBezTo>
                    <a:pt x="5102904" y="3970932"/>
                    <a:pt x="5153273" y="3790579"/>
                    <a:pt x="5172019" y="3599271"/>
                  </a:cubicBezTo>
                  <a:cubicBezTo>
                    <a:pt x="5176424" y="3553873"/>
                    <a:pt x="5179247" y="3505651"/>
                    <a:pt x="5180489" y="3456412"/>
                  </a:cubicBezTo>
                  <a:lnTo>
                    <a:pt x="5180602" y="3450878"/>
                  </a:lnTo>
                  <a:cubicBezTo>
                    <a:pt x="5180940" y="3428743"/>
                    <a:pt x="5181280" y="3406044"/>
                    <a:pt x="5180940" y="3382667"/>
                  </a:cubicBezTo>
                  <a:cubicBezTo>
                    <a:pt x="5180940" y="3375440"/>
                    <a:pt x="5180828" y="3368325"/>
                    <a:pt x="5180828" y="3361097"/>
                  </a:cubicBezTo>
                  <a:cubicBezTo>
                    <a:pt x="5180828" y="3343366"/>
                    <a:pt x="5180715" y="3325184"/>
                    <a:pt x="5180150" y="3307002"/>
                  </a:cubicBezTo>
                  <a:cubicBezTo>
                    <a:pt x="5178230" y="3204008"/>
                    <a:pt x="5173148" y="3102595"/>
                    <a:pt x="5165243" y="3005698"/>
                  </a:cubicBezTo>
                  <a:cubicBezTo>
                    <a:pt x="5147513" y="2795418"/>
                    <a:pt x="5117021" y="2594737"/>
                    <a:pt x="5074445" y="2409076"/>
                  </a:cubicBezTo>
                  <a:cubicBezTo>
                    <a:pt x="5027804" y="2206136"/>
                    <a:pt x="4966369" y="2012796"/>
                    <a:pt x="4891947" y="1834362"/>
                  </a:cubicBezTo>
                  <a:cubicBezTo>
                    <a:pt x="4872635" y="1787834"/>
                    <a:pt x="4852081" y="1741419"/>
                    <a:pt x="4831076" y="1696585"/>
                  </a:cubicBezTo>
                  <a:cubicBezTo>
                    <a:pt x="4810522" y="1653219"/>
                    <a:pt x="4787709" y="1607933"/>
                    <a:pt x="4763316" y="1561743"/>
                  </a:cubicBezTo>
                  <a:cubicBezTo>
                    <a:pt x="4717466" y="1475124"/>
                    <a:pt x="4665517" y="1388392"/>
                    <a:pt x="4608147" y="1303693"/>
                  </a:cubicBezTo>
                  <a:cubicBezTo>
                    <a:pt x="4496457" y="1136666"/>
                    <a:pt x="4366133" y="983303"/>
                    <a:pt x="4221015" y="848123"/>
                  </a:cubicBezTo>
                  <a:cubicBezTo>
                    <a:pt x="4147721" y="780364"/>
                    <a:pt x="4070137" y="716783"/>
                    <a:pt x="3990632" y="659413"/>
                  </a:cubicBezTo>
                  <a:cubicBezTo>
                    <a:pt x="3906159" y="599220"/>
                    <a:pt x="3821459" y="546367"/>
                    <a:pt x="3738680" y="502098"/>
                  </a:cubicBezTo>
                  <a:cubicBezTo>
                    <a:pt x="3569281" y="410397"/>
                    <a:pt x="3384411" y="338797"/>
                    <a:pt x="3189150" y="289220"/>
                  </a:cubicBezTo>
                  <a:cubicBezTo>
                    <a:pt x="3095868" y="265504"/>
                    <a:pt x="2999085" y="246532"/>
                    <a:pt x="2901398" y="232867"/>
                  </a:cubicBezTo>
                  <a:cubicBezTo>
                    <a:pt x="2806422" y="219654"/>
                    <a:pt x="2708848" y="211184"/>
                    <a:pt x="2611162" y="207570"/>
                  </a:cubicBezTo>
                  <a:cubicBezTo>
                    <a:pt x="2569151" y="205763"/>
                    <a:pt x="2526575" y="204860"/>
                    <a:pt x="2484451" y="204860"/>
                  </a:cubicBezTo>
                  <a:cubicBezTo>
                    <a:pt x="2333912" y="204860"/>
                    <a:pt x="2179985" y="216266"/>
                    <a:pt x="2027414" y="238852"/>
                  </a:cubicBezTo>
                  <a:cubicBezTo>
                    <a:pt x="1928146" y="254098"/>
                    <a:pt x="1831589" y="272958"/>
                    <a:pt x="1740452" y="294867"/>
                  </a:cubicBezTo>
                  <a:cubicBezTo>
                    <a:pt x="1642427" y="318808"/>
                    <a:pt x="1547563" y="345799"/>
                    <a:pt x="1458686" y="375049"/>
                  </a:cubicBezTo>
                  <a:cubicBezTo>
                    <a:pt x="1365742" y="405541"/>
                    <a:pt x="1273251" y="439985"/>
                    <a:pt x="1183695" y="477366"/>
                  </a:cubicBezTo>
                  <a:cubicBezTo>
                    <a:pt x="1093801" y="515085"/>
                    <a:pt x="1004019" y="556757"/>
                    <a:pt x="916723" y="601140"/>
                  </a:cubicBezTo>
                  <a:cubicBezTo>
                    <a:pt x="741226" y="690469"/>
                    <a:pt x="570810" y="792673"/>
                    <a:pt x="410333" y="905154"/>
                  </a:cubicBezTo>
                  <a:cubicBezTo>
                    <a:pt x="377244" y="928531"/>
                    <a:pt x="333765" y="959587"/>
                    <a:pt x="290625" y="992677"/>
                  </a:cubicBezTo>
                  <a:lnTo>
                    <a:pt x="290399" y="992902"/>
                  </a:lnTo>
                  <a:lnTo>
                    <a:pt x="290173" y="993128"/>
                  </a:lnTo>
                  <a:cubicBezTo>
                    <a:pt x="273685" y="1005325"/>
                    <a:pt x="257084" y="1018199"/>
                    <a:pt x="241047" y="1030735"/>
                  </a:cubicBezTo>
                  <a:lnTo>
                    <a:pt x="231109" y="1038527"/>
                  </a:lnTo>
                  <a:cubicBezTo>
                    <a:pt x="210217" y="1054451"/>
                    <a:pt x="190341" y="1070713"/>
                    <a:pt x="173514" y="1084491"/>
                  </a:cubicBezTo>
                  <a:cubicBezTo>
                    <a:pt x="131729" y="1118710"/>
                    <a:pt x="92513" y="1151912"/>
                    <a:pt x="55330" y="1184549"/>
                  </a:cubicBezTo>
                  <a:lnTo>
                    <a:pt x="0" y="1235015"/>
                  </a:lnTo>
                  <a:lnTo>
                    <a:pt x="0" y="836733"/>
                  </a:lnTo>
                  <a:lnTo>
                    <a:pt x="106314" y="740109"/>
                  </a:lnTo>
                  <a:cubicBezTo>
                    <a:pt x="666575" y="277744"/>
                    <a:pt x="1384849" y="0"/>
                    <a:pt x="216801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2B8D9602-42B6-DED1-168D-98EC5BEBEAEA}"/>
              </a:ext>
            </a:extLst>
          </p:cNvPr>
          <p:cNvSpPr>
            <a:spLocks noGrp="1"/>
          </p:cNvSpPr>
          <p:nvPr>
            <p:ph type="title"/>
          </p:nvPr>
        </p:nvSpPr>
        <p:spPr>
          <a:xfrm>
            <a:off x="804672" y="2053641"/>
            <a:ext cx="3669161" cy="2760098"/>
          </a:xfrm>
        </p:spPr>
        <p:txBody>
          <a:bodyPr>
            <a:normAutofit/>
          </a:bodyPr>
          <a:lstStyle/>
          <a:p>
            <a:r>
              <a:rPr lang="en-GB" sz="3600" b="1">
                <a:solidFill>
                  <a:schemeClr val="tx2"/>
                </a:solidFill>
              </a:rPr>
              <a:t>Who need Mental Health Rehabilitation? </a:t>
            </a:r>
          </a:p>
        </p:txBody>
      </p:sp>
      <p:sp>
        <p:nvSpPr>
          <p:cNvPr id="33" name="Rectangle 32">
            <a:extLst>
              <a:ext uri="{FF2B5EF4-FFF2-40B4-BE49-F238E27FC236}">
                <a16:creationId xmlns:a16="http://schemas.microsoft.com/office/drawing/2014/main" id="{AFEDA996-5744-4A88-B0DD-EC49C6D87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5581" y="804672"/>
            <a:ext cx="4977975" cy="1979514"/>
          </a:xfrm>
          <a:prstGeom prst="rect">
            <a:avLst/>
          </a:prstGeom>
          <a:solidFill>
            <a:srgbClr val="FFFFF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eople holding a sign&#10;&#10;Description automatically generated">
            <a:extLst>
              <a:ext uri="{FF2B5EF4-FFF2-40B4-BE49-F238E27FC236}">
                <a16:creationId xmlns:a16="http://schemas.microsoft.com/office/drawing/2014/main" id="{926A877F-3117-FF96-C7AF-7BA6D5222CB7}"/>
              </a:ext>
            </a:extLst>
          </p:cNvPr>
          <p:cNvPicPr>
            <a:picLocks noChangeAspect="1"/>
          </p:cNvPicPr>
          <p:nvPr/>
        </p:nvPicPr>
        <p:blipFill>
          <a:blip r:embed="rId3">
            <a:alphaModFix/>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326749" y="969264"/>
            <a:ext cx="2073523" cy="1658819"/>
          </a:xfrm>
          <a:prstGeom prst="rect">
            <a:avLst/>
          </a:prstGeom>
          <a:effectLst>
            <a:softEdge rad="0"/>
          </a:effectLst>
        </p:spPr>
      </p:pic>
      <p:pic>
        <p:nvPicPr>
          <p:cNvPr id="6" name="Picture 5">
            <a:extLst>
              <a:ext uri="{FF2B5EF4-FFF2-40B4-BE49-F238E27FC236}">
                <a16:creationId xmlns:a16="http://schemas.microsoft.com/office/drawing/2014/main" id="{935988D9-5605-9E88-1221-37FB6D76659E}"/>
              </a:ext>
            </a:extLst>
          </p:cNvPr>
          <p:cNvPicPr>
            <a:picLocks noChangeAspect="1"/>
          </p:cNvPicPr>
          <p:nvPr/>
        </p:nvPicPr>
        <p:blipFill>
          <a:blip r:embed="rId5">
            <a:alphaModFix/>
          </a:blip>
          <a:stretch>
            <a:fillRect/>
          </a:stretch>
        </p:blipFill>
        <p:spPr>
          <a:xfrm>
            <a:off x="8656431" y="1532341"/>
            <a:ext cx="2246067" cy="532664"/>
          </a:xfrm>
          <a:prstGeom prst="rect">
            <a:avLst/>
          </a:prstGeom>
          <a:effectLst>
            <a:softEdge rad="0"/>
          </a:effectLst>
        </p:spPr>
      </p:pic>
      <p:sp>
        <p:nvSpPr>
          <p:cNvPr id="3" name="Content Placeholder 2">
            <a:extLst>
              <a:ext uri="{FF2B5EF4-FFF2-40B4-BE49-F238E27FC236}">
                <a16:creationId xmlns:a16="http://schemas.microsoft.com/office/drawing/2014/main" id="{80594D03-96AB-9F67-F622-19256BB8AD4D}"/>
              </a:ext>
            </a:extLst>
          </p:cNvPr>
          <p:cNvSpPr>
            <a:spLocks noGrp="1"/>
          </p:cNvSpPr>
          <p:nvPr>
            <p:ph idx="1"/>
          </p:nvPr>
        </p:nvSpPr>
        <p:spPr>
          <a:xfrm>
            <a:off x="5344783" y="2946147"/>
            <a:ext cx="6578512" cy="3402226"/>
          </a:xfrm>
        </p:spPr>
        <p:txBody>
          <a:bodyPr anchor="ctr">
            <a:normAutofit lnSpcReduction="10000"/>
          </a:bodyPr>
          <a:lstStyle/>
          <a:p>
            <a:r>
              <a:rPr lang="en-GB" sz="2400" dirty="0">
                <a:solidFill>
                  <a:schemeClr val="tx2"/>
                </a:solidFill>
              </a:rPr>
              <a:t>Read pp. 5-6 in </a:t>
            </a:r>
            <a:r>
              <a:rPr lang="en-GB" sz="2400" dirty="0">
                <a:solidFill>
                  <a:schemeClr val="tx2"/>
                </a:solidFill>
                <a:hlinkClick r:id="rId6"/>
              </a:rPr>
              <a:t>in-sight-and-in-mind_rehab-report_25-2-20.pdf (rcpsych.ac.uk)</a:t>
            </a:r>
            <a:r>
              <a:rPr lang="en-GB" sz="2400" dirty="0">
                <a:solidFill>
                  <a:schemeClr val="tx2"/>
                </a:solidFill>
              </a:rPr>
              <a:t>  to answer this question</a:t>
            </a:r>
          </a:p>
          <a:p>
            <a:endParaRPr lang="en-GB" sz="2400" dirty="0">
              <a:solidFill>
                <a:schemeClr val="tx2"/>
              </a:solidFill>
            </a:endParaRPr>
          </a:p>
          <a:p>
            <a:pPr marL="0" indent="0">
              <a:buNone/>
            </a:pPr>
            <a:endParaRPr lang="en-GB" sz="2400" dirty="0">
              <a:solidFill>
                <a:schemeClr val="tx2"/>
              </a:solidFill>
            </a:endParaRPr>
          </a:p>
          <a:p>
            <a:r>
              <a:rPr lang="en-GB" sz="2400" dirty="0">
                <a:solidFill>
                  <a:schemeClr val="tx2"/>
                </a:solidFill>
              </a:rPr>
              <a:t>The diagram on p. 6 is helpful to explain the processes involved</a:t>
            </a:r>
          </a:p>
          <a:p>
            <a:pPr lvl="1"/>
            <a:r>
              <a:rPr lang="en-GB" dirty="0">
                <a:solidFill>
                  <a:schemeClr val="tx2"/>
                </a:solidFill>
              </a:rPr>
              <a:t>What do you think of the two paths marked in red? </a:t>
            </a:r>
          </a:p>
        </p:txBody>
      </p:sp>
    </p:spTree>
    <p:extLst>
      <p:ext uri="{BB962C8B-B14F-4D97-AF65-F5344CB8AC3E}">
        <p14:creationId xmlns:p14="http://schemas.microsoft.com/office/powerpoint/2010/main" val="9502639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159EAC-5C4A-409A-A547-FFCC79A457AB}"/>
              </a:ext>
            </a:extLst>
          </p:cNvPr>
          <p:cNvSpPr>
            <a:spLocks noGrp="1"/>
          </p:cNvSpPr>
          <p:nvPr>
            <p:ph type="title"/>
          </p:nvPr>
        </p:nvSpPr>
        <p:spPr>
          <a:xfrm>
            <a:off x="761802" y="350196"/>
            <a:ext cx="11430198" cy="1159290"/>
          </a:xfrm>
        </p:spPr>
        <p:txBody>
          <a:bodyPr anchor="ctr">
            <a:normAutofit/>
          </a:bodyPr>
          <a:lstStyle/>
          <a:p>
            <a:r>
              <a:rPr lang="en-GB" sz="4000" b="1" dirty="0"/>
              <a:t>When are people referred to rehabilitation service?</a:t>
            </a:r>
          </a:p>
        </p:txBody>
      </p:sp>
      <p:sp>
        <p:nvSpPr>
          <p:cNvPr id="3" name="Content Placeholder 2">
            <a:extLst>
              <a:ext uri="{FF2B5EF4-FFF2-40B4-BE49-F238E27FC236}">
                <a16:creationId xmlns:a16="http://schemas.microsoft.com/office/drawing/2014/main" id="{4481719B-62E5-451A-99C7-F597ABA9E531}"/>
              </a:ext>
            </a:extLst>
          </p:cNvPr>
          <p:cNvSpPr>
            <a:spLocks noGrp="1"/>
          </p:cNvSpPr>
          <p:nvPr>
            <p:ph idx="1"/>
          </p:nvPr>
        </p:nvSpPr>
        <p:spPr>
          <a:xfrm>
            <a:off x="282680" y="1509543"/>
            <a:ext cx="7743825" cy="1385614"/>
          </a:xfrm>
        </p:spPr>
        <p:txBody>
          <a:bodyPr anchor="ctr">
            <a:normAutofit fontScale="77500" lnSpcReduction="20000"/>
          </a:bodyPr>
          <a:lstStyle/>
          <a:p>
            <a:r>
              <a:rPr lang="en-GB" sz="2400" dirty="0"/>
              <a:t>The structured environment on a rehabilitation unit can be very supportive for someone living with complex, severe or chronic mental illnesses.  </a:t>
            </a:r>
          </a:p>
          <a:p>
            <a:pPr marL="0" indent="0">
              <a:buNone/>
            </a:pPr>
            <a:endParaRPr lang="en-GB" sz="2400" dirty="0"/>
          </a:p>
          <a:p>
            <a:pPr marL="0" indent="0">
              <a:buNone/>
            </a:pPr>
            <a:r>
              <a:rPr lang="en-GB" sz="2400" dirty="0"/>
              <a:t>Who might use a rehabilitation unit?</a:t>
            </a:r>
          </a:p>
          <a:p>
            <a:pPr marL="0" indent="0">
              <a:buNone/>
            </a:pPr>
            <a:endParaRPr lang="en-GB" sz="1400" dirty="0"/>
          </a:p>
        </p:txBody>
      </p:sp>
      <p:pic>
        <p:nvPicPr>
          <p:cNvPr id="5" name="Picture 4" descr="Open doors">
            <a:extLst>
              <a:ext uri="{FF2B5EF4-FFF2-40B4-BE49-F238E27FC236}">
                <a16:creationId xmlns:a16="http://schemas.microsoft.com/office/drawing/2014/main" id="{CBB22F01-3266-6503-D2E6-F71EABE917AC}"/>
              </a:ext>
            </a:extLst>
          </p:cNvPr>
          <p:cNvPicPr>
            <a:picLocks noChangeAspect="1"/>
          </p:cNvPicPr>
          <p:nvPr/>
        </p:nvPicPr>
        <p:blipFill>
          <a:blip r:embed="rId3"/>
          <a:srcRect l="33998" r="6601" b="-2"/>
          <a:stretch/>
        </p:blipFill>
        <p:spPr>
          <a:xfrm>
            <a:off x="8026505" y="1337796"/>
            <a:ext cx="4068551" cy="2943033"/>
          </a:xfrm>
          <a:prstGeom prst="rect">
            <a:avLst/>
          </a:prstGeom>
        </p:spPr>
      </p:pic>
      <p:sp>
        <p:nvSpPr>
          <p:cNvPr id="4" name="TextBox 3">
            <a:extLst>
              <a:ext uri="{FF2B5EF4-FFF2-40B4-BE49-F238E27FC236}">
                <a16:creationId xmlns:a16="http://schemas.microsoft.com/office/drawing/2014/main" id="{1D14333E-4894-FFBF-8865-1FCD5199580D}"/>
              </a:ext>
            </a:extLst>
          </p:cNvPr>
          <p:cNvSpPr txBox="1"/>
          <p:nvPr/>
        </p:nvSpPr>
        <p:spPr>
          <a:xfrm>
            <a:off x="8220389" y="4631025"/>
            <a:ext cx="4068551" cy="2062103"/>
          </a:xfrm>
          <a:prstGeom prst="rect">
            <a:avLst/>
          </a:prstGeom>
          <a:noFill/>
        </p:spPr>
        <p:txBody>
          <a:bodyPr wrap="square" rtlCol="0">
            <a:spAutoFit/>
          </a:bodyPr>
          <a:lstStyle/>
          <a:p>
            <a:r>
              <a:rPr lang="en-GB" sz="3200" b="1" dirty="0"/>
              <a:t>Remember the principles of the Mental Capacity Acts ? </a:t>
            </a:r>
          </a:p>
        </p:txBody>
      </p:sp>
      <p:grpSp>
        <p:nvGrpSpPr>
          <p:cNvPr id="7" name="Group 6">
            <a:extLst>
              <a:ext uri="{FF2B5EF4-FFF2-40B4-BE49-F238E27FC236}">
                <a16:creationId xmlns:a16="http://schemas.microsoft.com/office/drawing/2014/main" id="{C87AD6E4-46A5-1462-73CA-5B49B26AF1DF}"/>
              </a:ext>
            </a:extLst>
          </p:cNvPr>
          <p:cNvGrpSpPr/>
          <p:nvPr/>
        </p:nvGrpSpPr>
        <p:grpSpPr>
          <a:xfrm>
            <a:off x="192505" y="3296653"/>
            <a:ext cx="7652084" cy="3234683"/>
            <a:chOff x="2032000" y="3102937"/>
            <a:chExt cx="8128000" cy="652124"/>
          </a:xfrm>
        </p:grpSpPr>
        <p:sp>
          <p:nvSpPr>
            <p:cNvPr id="8" name="Rectangle 7">
              <a:extLst>
                <a:ext uri="{FF2B5EF4-FFF2-40B4-BE49-F238E27FC236}">
                  <a16:creationId xmlns:a16="http://schemas.microsoft.com/office/drawing/2014/main" id="{9DFC7F32-DF8A-A738-9C30-4AC1E0D67C9E}"/>
                </a:ext>
              </a:extLst>
            </p:cNvPr>
            <p:cNvSpPr/>
            <p:nvPr/>
          </p:nvSpPr>
          <p:spPr>
            <a:xfrm>
              <a:off x="2032000" y="3176593"/>
              <a:ext cx="8128000" cy="125754"/>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0" name="Free-form: Shape 9">
              <a:extLst>
                <a:ext uri="{FF2B5EF4-FFF2-40B4-BE49-F238E27FC236}">
                  <a16:creationId xmlns:a16="http://schemas.microsoft.com/office/drawing/2014/main" id="{C451483A-CA70-0F74-882F-823EF7849016}"/>
                </a:ext>
              </a:extLst>
            </p:cNvPr>
            <p:cNvSpPr/>
            <p:nvPr/>
          </p:nvSpPr>
          <p:spPr>
            <a:xfrm>
              <a:off x="2438400" y="3102937"/>
              <a:ext cx="6899463" cy="198414"/>
            </a:xfrm>
            <a:custGeom>
              <a:avLst/>
              <a:gdLst>
                <a:gd name="connsiteX0" fmla="*/ 0 w 5689600"/>
                <a:gd name="connsiteY0" fmla="*/ 24552 h 147311"/>
                <a:gd name="connsiteX1" fmla="*/ 24552 w 5689600"/>
                <a:gd name="connsiteY1" fmla="*/ 0 h 147311"/>
                <a:gd name="connsiteX2" fmla="*/ 5665048 w 5689600"/>
                <a:gd name="connsiteY2" fmla="*/ 0 h 147311"/>
                <a:gd name="connsiteX3" fmla="*/ 5689600 w 5689600"/>
                <a:gd name="connsiteY3" fmla="*/ 24552 h 147311"/>
                <a:gd name="connsiteX4" fmla="*/ 5689600 w 5689600"/>
                <a:gd name="connsiteY4" fmla="*/ 122759 h 147311"/>
                <a:gd name="connsiteX5" fmla="*/ 5665048 w 5689600"/>
                <a:gd name="connsiteY5" fmla="*/ 147311 h 147311"/>
                <a:gd name="connsiteX6" fmla="*/ 24552 w 5689600"/>
                <a:gd name="connsiteY6" fmla="*/ 147311 h 147311"/>
                <a:gd name="connsiteX7" fmla="*/ 0 w 5689600"/>
                <a:gd name="connsiteY7" fmla="*/ 122759 h 147311"/>
                <a:gd name="connsiteX8" fmla="*/ 0 w 5689600"/>
                <a:gd name="connsiteY8" fmla="*/ 24552 h 147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147311">
                  <a:moveTo>
                    <a:pt x="0" y="24552"/>
                  </a:moveTo>
                  <a:cubicBezTo>
                    <a:pt x="0" y="10992"/>
                    <a:pt x="10992" y="0"/>
                    <a:pt x="24552" y="0"/>
                  </a:cubicBezTo>
                  <a:lnTo>
                    <a:pt x="5665048" y="0"/>
                  </a:lnTo>
                  <a:cubicBezTo>
                    <a:pt x="5678608" y="0"/>
                    <a:pt x="5689600" y="10992"/>
                    <a:pt x="5689600" y="24552"/>
                  </a:cubicBezTo>
                  <a:lnTo>
                    <a:pt x="5689600" y="122759"/>
                  </a:lnTo>
                  <a:cubicBezTo>
                    <a:pt x="5689600" y="136319"/>
                    <a:pt x="5678608" y="147311"/>
                    <a:pt x="5665048" y="147311"/>
                  </a:cubicBezTo>
                  <a:lnTo>
                    <a:pt x="24552" y="147311"/>
                  </a:lnTo>
                  <a:cubicBezTo>
                    <a:pt x="10992" y="147311"/>
                    <a:pt x="0" y="136319"/>
                    <a:pt x="0" y="122759"/>
                  </a:cubicBezTo>
                  <a:lnTo>
                    <a:pt x="0" y="2455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2244" tIns="7191" rIns="222244" bIns="7191" numCol="1" spcCol="1270" anchor="ctr" anchorCtr="0">
              <a:noAutofit/>
            </a:bodyPr>
            <a:lstStyle/>
            <a:p>
              <a:pPr marL="0" lvl="0" indent="0" algn="l" defTabSz="222250">
                <a:lnSpc>
                  <a:spcPct val="90000"/>
                </a:lnSpc>
                <a:spcBef>
                  <a:spcPct val="0"/>
                </a:spcBef>
                <a:spcAft>
                  <a:spcPct val="35000"/>
                </a:spcAft>
                <a:buNone/>
              </a:pPr>
              <a:r>
                <a:rPr lang="en-GB" sz="2000" kern="1200" dirty="0"/>
                <a:t>Individuals who have had several hospital admissions or are suffering from mental health problems for a few years. </a:t>
              </a:r>
            </a:p>
          </p:txBody>
        </p:sp>
        <p:sp>
          <p:nvSpPr>
            <p:cNvPr id="12" name="Rectangle 11">
              <a:extLst>
                <a:ext uri="{FF2B5EF4-FFF2-40B4-BE49-F238E27FC236}">
                  <a16:creationId xmlns:a16="http://schemas.microsoft.com/office/drawing/2014/main" id="{A757E257-323F-BB24-FE3F-08C2EE9C2799}"/>
                </a:ext>
              </a:extLst>
            </p:cNvPr>
            <p:cNvSpPr/>
            <p:nvPr/>
          </p:nvSpPr>
          <p:spPr>
            <a:xfrm>
              <a:off x="2032000" y="3402950"/>
              <a:ext cx="8128000" cy="125754"/>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3" name="Free-form: Shape 12">
              <a:extLst>
                <a:ext uri="{FF2B5EF4-FFF2-40B4-BE49-F238E27FC236}">
                  <a16:creationId xmlns:a16="http://schemas.microsoft.com/office/drawing/2014/main" id="{8C6BC3DB-9249-C6D9-C882-ACA3F397A8DF}"/>
                </a:ext>
              </a:extLst>
            </p:cNvPr>
            <p:cNvSpPr/>
            <p:nvPr/>
          </p:nvSpPr>
          <p:spPr>
            <a:xfrm>
              <a:off x="2438400" y="3329294"/>
              <a:ext cx="6899463" cy="147311"/>
            </a:xfrm>
            <a:custGeom>
              <a:avLst/>
              <a:gdLst>
                <a:gd name="connsiteX0" fmla="*/ 0 w 5689600"/>
                <a:gd name="connsiteY0" fmla="*/ 24552 h 147311"/>
                <a:gd name="connsiteX1" fmla="*/ 24552 w 5689600"/>
                <a:gd name="connsiteY1" fmla="*/ 0 h 147311"/>
                <a:gd name="connsiteX2" fmla="*/ 5665048 w 5689600"/>
                <a:gd name="connsiteY2" fmla="*/ 0 h 147311"/>
                <a:gd name="connsiteX3" fmla="*/ 5689600 w 5689600"/>
                <a:gd name="connsiteY3" fmla="*/ 24552 h 147311"/>
                <a:gd name="connsiteX4" fmla="*/ 5689600 w 5689600"/>
                <a:gd name="connsiteY4" fmla="*/ 122759 h 147311"/>
                <a:gd name="connsiteX5" fmla="*/ 5665048 w 5689600"/>
                <a:gd name="connsiteY5" fmla="*/ 147311 h 147311"/>
                <a:gd name="connsiteX6" fmla="*/ 24552 w 5689600"/>
                <a:gd name="connsiteY6" fmla="*/ 147311 h 147311"/>
                <a:gd name="connsiteX7" fmla="*/ 0 w 5689600"/>
                <a:gd name="connsiteY7" fmla="*/ 122759 h 147311"/>
                <a:gd name="connsiteX8" fmla="*/ 0 w 5689600"/>
                <a:gd name="connsiteY8" fmla="*/ 24552 h 147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147311">
                  <a:moveTo>
                    <a:pt x="0" y="24552"/>
                  </a:moveTo>
                  <a:cubicBezTo>
                    <a:pt x="0" y="10992"/>
                    <a:pt x="10992" y="0"/>
                    <a:pt x="24552" y="0"/>
                  </a:cubicBezTo>
                  <a:lnTo>
                    <a:pt x="5665048" y="0"/>
                  </a:lnTo>
                  <a:cubicBezTo>
                    <a:pt x="5678608" y="0"/>
                    <a:pt x="5689600" y="10992"/>
                    <a:pt x="5689600" y="24552"/>
                  </a:cubicBezTo>
                  <a:lnTo>
                    <a:pt x="5689600" y="122759"/>
                  </a:lnTo>
                  <a:cubicBezTo>
                    <a:pt x="5689600" y="136319"/>
                    <a:pt x="5678608" y="147311"/>
                    <a:pt x="5665048" y="147311"/>
                  </a:cubicBezTo>
                  <a:lnTo>
                    <a:pt x="24552" y="147311"/>
                  </a:lnTo>
                  <a:cubicBezTo>
                    <a:pt x="10992" y="147311"/>
                    <a:pt x="0" y="136319"/>
                    <a:pt x="0" y="122759"/>
                  </a:cubicBezTo>
                  <a:lnTo>
                    <a:pt x="0" y="2455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2244" tIns="7191" rIns="222244" bIns="7191" numCol="1" spcCol="1270" anchor="ctr" anchorCtr="0">
              <a:noAutofit/>
            </a:bodyPr>
            <a:lstStyle/>
            <a:p>
              <a:pPr marL="0" lvl="0" indent="0" algn="l" defTabSz="222250">
                <a:lnSpc>
                  <a:spcPct val="90000"/>
                </a:lnSpc>
                <a:spcBef>
                  <a:spcPct val="0"/>
                </a:spcBef>
                <a:spcAft>
                  <a:spcPct val="35000"/>
                </a:spcAft>
                <a:buNone/>
              </a:pPr>
              <a:r>
                <a:rPr lang="en-GB" sz="2000" kern="1200" dirty="0"/>
                <a:t>Individuals that recovering from a first episode of illness.</a:t>
              </a:r>
            </a:p>
          </p:txBody>
        </p:sp>
        <p:sp>
          <p:nvSpPr>
            <p:cNvPr id="14" name="Rectangle 13">
              <a:extLst>
                <a:ext uri="{FF2B5EF4-FFF2-40B4-BE49-F238E27FC236}">
                  <a16:creationId xmlns:a16="http://schemas.microsoft.com/office/drawing/2014/main" id="{AA56F5B8-11F4-C6A4-E727-1A3C7F3CA987}"/>
                </a:ext>
              </a:extLst>
            </p:cNvPr>
            <p:cNvSpPr/>
            <p:nvPr/>
          </p:nvSpPr>
          <p:spPr>
            <a:xfrm>
              <a:off x="2032000" y="3629307"/>
              <a:ext cx="8128000" cy="125754"/>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5" name="Free-form: Shape 14">
              <a:extLst>
                <a:ext uri="{FF2B5EF4-FFF2-40B4-BE49-F238E27FC236}">
                  <a16:creationId xmlns:a16="http://schemas.microsoft.com/office/drawing/2014/main" id="{9BB7129D-24A0-C264-9119-0B7121C1B544}"/>
                </a:ext>
              </a:extLst>
            </p:cNvPr>
            <p:cNvSpPr/>
            <p:nvPr/>
          </p:nvSpPr>
          <p:spPr>
            <a:xfrm>
              <a:off x="2438399" y="3503552"/>
              <a:ext cx="7520036" cy="251509"/>
            </a:xfrm>
            <a:custGeom>
              <a:avLst/>
              <a:gdLst>
                <a:gd name="connsiteX0" fmla="*/ 0 w 5689600"/>
                <a:gd name="connsiteY0" fmla="*/ 24552 h 147311"/>
                <a:gd name="connsiteX1" fmla="*/ 24552 w 5689600"/>
                <a:gd name="connsiteY1" fmla="*/ 0 h 147311"/>
                <a:gd name="connsiteX2" fmla="*/ 5665048 w 5689600"/>
                <a:gd name="connsiteY2" fmla="*/ 0 h 147311"/>
                <a:gd name="connsiteX3" fmla="*/ 5689600 w 5689600"/>
                <a:gd name="connsiteY3" fmla="*/ 24552 h 147311"/>
                <a:gd name="connsiteX4" fmla="*/ 5689600 w 5689600"/>
                <a:gd name="connsiteY4" fmla="*/ 122759 h 147311"/>
                <a:gd name="connsiteX5" fmla="*/ 5665048 w 5689600"/>
                <a:gd name="connsiteY5" fmla="*/ 147311 h 147311"/>
                <a:gd name="connsiteX6" fmla="*/ 24552 w 5689600"/>
                <a:gd name="connsiteY6" fmla="*/ 147311 h 147311"/>
                <a:gd name="connsiteX7" fmla="*/ 0 w 5689600"/>
                <a:gd name="connsiteY7" fmla="*/ 122759 h 147311"/>
                <a:gd name="connsiteX8" fmla="*/ 0 w 5689600"/>
                <a:gd name="connsiteY8" fmla="*/ 24552 h 147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147311">
                  <a:moveTo>
                    <a:pt x="0" y="24552"/>
                  </a:moveTo>
                  <a:cubicBezTo>
                    <a:pt x="0" y="10992"/>
                    <a:pt x="10992" y="0"/>
                    <a:pt x="24552" y="0"/>
                  </a:cubicBezTo>
                  <a:lnTo>
                    <a:pt x="5665048" y="0"/>
                  </a:lnTo>
                  <a:cubicBezTo>
                    <a:pt x="5678608" y="0"/>
                    <a:pt x="5689600" y="10992"/>
                    <a:pt x="5689600" y="24552"/>
                  </a:cubicBezTo>
                  <a:lnTo>
                    <a:pt x="5689600" y="122759"/>
                  </a:lnTo>
                  <a:cubicBezTo>
                    <a:pt x="5689600" y="136319"/>
                    <a:pt x="5678608" y="147311"/>
                    <a:pt x="5665048" y="147311"/>
                  </a:cubicBezTo>
                  <a:lnTo>
                    <a:pt x="24552" y="147311"/>
                  </a:lnTo>
                  <a:cubicBezTo>
                    <a:pt x="10992" y="147311"/>
                    <a:pt x="0" y="136319"/>
                    <a:pt x="0" y="122759"/>
                  </a:cubicBezTo>
                  <a:lnTo>
                    <a:pt x="0" y="2455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2244" tIns="7191" rIns="222244" bIns="7191" numCol="1" spcCol="1270" anchor="ctr" anchorCtr="0">
              <a:noAutofit/>
            </a:bodyPr>
            <a:lstStyle/>
            <a:p>
              <a:pPr marL="0" lvl="0" indent="0" algn="l" defTabSz="222250">
                <a:lnSpc>
                  <a:spcPct val="90000"/>
                </a:lnSpc>
                <a:spcBef>
                  <a:spcPct val="0"/>
                </a:spcBef>
                <a:spcAft>
                  <a:spcPct val="35000"/>
                </a:spcAft>
                <a:buNone/>
              </a:pPr>
              <a:r>
                <a:rPr lang="en-GB" sz="2000" kern="1200" dirty="0"/>
                <a:t>Individuals moving to a placement with less support and supervision - Such as leaving a forensic or secure service or when moving from residential care to a more independent home in the community.</a:t>
              </a:r>
            </a:p>
          </p:txBody>
        </p:sp>
      </p:grpSp>
    </p:spTree>
    <p:extLst>
      <p:ext uri="{BB962C8B-B14F-4D97-AF65-F5344CB8AC3E}">
        <p14:creationId xmlns:p14="http://schemas.microsoft.com/office/powerpoint/2010/main" val="9843826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3188C-E8E8-420E-A8D6-66711D97D5F3}"/>
              </a:ext>
            </a:extLst>
          </p:cNvPr>
          <p:cNvSpPr>
            <a:spLocks noGrp="1"/>
          </p:cNvSpPr>
          <p:nvPr>
            <p:ph type="title"/>
          </p:nvPr>
        </p:nvSpPr>
        <p:spPr>
          <a:xfrm>
            <a:off x="954315" y="-8255"/>
            <a:ext cx="10515600" cy="1325563"/>
          </a:xfrm>
        </p:spPr>
        <p:txBody>
          <a:bodyPr/>
          <a:lstStyle/>
          <a:p>
            <a:r>
              <a:rPr lang="en-GB" dirty="0"/>
              <a:t>Aims of mental health rehabilitation </a:t>
            </a:r>
          </a:p>
        </p:txBody>
      </p:sp>
      <p:sp>
        <p:nvSpPr>
          <p:cNvPr id="3" name="Content Placeholder 2">
            <a:extLst>
              <a:ext uri="{FF2B5EF4-FFF2-40B4-BE49-F238E27FC236}">
                <a16:creationId xmlns:a16="http://schemas.microsoft.com/office/drawing/2014/main" id="{022145A6-C032-4C53-84B7-3C265BDC22BE}"/>
              </a:ext>
            </a:extLst>
          </p:cNvPr>
          <p:cNvSpPr>
            <a:spLocks noGrp="1"/>
          </p:cNvSpPr>
          <p:nvPr>
            <p:ph idx="1"/>
          </p:nvPr>
        </p:nvSpPr>
        <p:spPr/>
        <p:txBody>
          <a:bodyPr>
            <a:normAutofit/>
          </a:bodyPr>
          <a:lstStyle/>
          <a:p>
            <a:pPr algn="l"/>
            <a:endParaRPr lang="en-GB" dirty="0"/>
          </a:p>
          <a:p>
            <a:pPr algn="l"/>
            <a:endParaRPr lang="en-GB" dirty="0"/>
          </a:p>
        </p:txBody>
      </p:sp>
      <p:graphicFrame>
        <p:nvGraphicFramePr>
          <p:cNvPr id="4" name="Diagram 3">
            <a:extLst>
              <a:ext uri="{FF2B5EF4-FFF2-40B4-BE49-F238E27FC236}">
                <a16:creationId xmlns:a16="http://schemas.microsoft.com/office/drawing/2014/main" id="{54EB8203-BC2F-0893-58C6-3A7BA460110C}"/>
              </a:ext>
            </a:extLst>
          </p:cNvPr>
          <p:cNvGraphicFramePr/>
          <p:nvPr>
            <p:extLst>
              <p:ext uri="{D42A27DB-BD31-4B8C-83A1-F6EECF244321}">
                <p14:modId xmlns:p14="http://schemas.microsoft.com/office/powerpoint/2010/main" val="4267096642"/>
              </p:ext>
            </p:extLst>
          </p:nvPr>
        </p:nvGraphicFramePr>
        <p:xfrm>
          <a:off x="599440" y="1171544"/>
          <a:ext cx="1017016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824982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0A604E4-7307-451C-93BE-F1F7E1BF3B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7F3A0AA-35E5-4085-942B-7378390306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82344"/>
            <a:ext cx="12191998" cy="159074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02F5C38-C747-4173-ABBF-656E39E82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5282344"/>
            <a:ext cx="8115300" cy="1590742"/>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37EECFC-A684-4391-AE85-4CDAF5565F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5282344"/>
            <a:ext cx="12191998" cy="1590742"/>
          </a:xfrm>
          <a:prstGeom prst="rect">
            <a:avLst/>
          </a:prstGeom>
          <a:gradFill>
            <a:gsLst>
              <a:gs pos="0">
                <a:srgbClr val="000000">
                  <a:alpha val="71765"/>
                </a:srgbClr>
              </a:gs>
              <a:gs pos="100000">
                <a:schemeClr val="accent1">
                  <a:alpha val="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AC35FFBC-95FA-3A36-9F49-C52818D0287E}"/>
              </a:ext>
            </a:extLst>
          </p:cNvPr>
          <p:cNvSpPr>
            <a:spLocks noGrp="1"/>
          </p:cNvSpPr>
          <p:nvPr>
            <p:ph type="title"/>
          </p:nvPr>
        </p:nvSpPr>
        <p:spPr>
          <a:xfrm>
            <a:off x="699712" y="5490971"/>
            <a:ext cx="11236255" cy="1159200"/>
          </a:xfrm>
          <a:solidFill>
            <a:schemeClr val="bg1"/>
          </a:solidFill>
        </p:spPr>
        <p:txBody>
          <a:bodyPr vert="horz" lIns="91440" tIns="45720" rIns="91440" bIns="45720" rtlCol="0" anchor="ctr">
            <a:noAutofit/>
          </a:bodyPr>
          <a:lstStyle/>
          <a:p>
            <a:r>
              <a:rPr lang="en-US" sz="2800" b="1" dirty="0"/>
              <a:t>Identify</a:t>
            </a:r>
            <a:r>
              <a:rPr lang="en-US" sz="2800" dirty="0"/>
              <a:t> h</a:t>
            </a:r>
            <a:r>
              <a:rPr lang="en-US" sz="2800" kern="1200" dirty="0"/>
              <a:t>ow many different professionals are featured in this video?</a:t>
            </a:r>
            <a:br>
              <a:rPr lang="en-US" sz="2800" kern="1200" dirty="0"/>
            </a:br>
            <a:r>
              <a:rPr lang="en-US" sz="2800" b="1" kern="1200" dirty="0"/>
              <a:t>Note down </a:t>
            </a:r>
            <a:r>
              <a:rPr lang="en-US" sz="2800" dirty="0"/>
              <a:t>the key points a</a:t>
            </a:r>
            <a:r>
              <a:rPr lang="en-US" sz="2800" kern="1200" dirty="0"/>
              <a:t>bout mental health support featured in the video.  </a:t>
            </a:r>
          </a:p>
        </p:txBody>
      </p:sp>
      <p:pic>
        <p:nvPicPr>
          <p:cNvPr id="4" name="Online Media 3" title="NHS Frontline: Mental Health Rehabilitation | NHS">
            <a:hlinkClick r:id="" action="ppaction://media"/>
            <a:extLst>
              <a:ext uri="{FF2B5EF4-FFF2-40B4-BE49-F238E27FC236}">
                <a16:creationId xmlns:a16="http://schemas.microsoft.com/office/drawing/2014/main" id="{E1077D1B-FB8A-69D3-FDDA-F6AAD0D352C0}"/>
              </a:ext>
            </a:extLst>
          </p:cNvPr>
          <p:cNvPicPr>
            <a:picLocks noGrp="1" noRot="1" noChangeAspect="1"/>
          </p:cNvPicPr>
          <p:nvPr>
            <p:ph idx="1"/>
            <a:videoFile r:link="rId1"/>
          </p:nvPr>
        </p:nvPicPr>
        <p:blipFill>
          <a:blip r:embed="rId4"/>
          <a:stretch>
            <a:fillRect/>
          </a:stretch>
        </p:blipFill>
        <p:spPr>
          <a:xfrm>
            <a:off x="2143094" y="390832"/>
            <a:ext cx="7998431" cy="4519114"/>
          </a:xfrm>
          <a:prstGeom prst="rect">
            <a:avLst/>
          </a:prstGeom>
        </p:spPr>
      </p:pic>
    </p:spTree>
    <p:extLst>
      <p:ext uri="{BB962C8B-B14F-4D97-AF65-F5344CB8AC3E}">
        <p14:creationId xmlns:p14="http://schemas.microsoft.com/office/powerpoint/2010/main" val="250274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childTnLst>
        </p:cTn>
      </p:par>
    </p:tnLst>
    <p:bldLst>
      <p:bldP spid="6"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9D3B33-6205-46DC-B274-3A5564BCD6AD}"/>
              </a:ext>
            </a:extLst>
          </p:cNvPr>
          <p:cNvSpPr>
            <a:spLocks noGrp="1"/>
          </p:cNvSpPr>
          <p:nvPr>
            <p:ph type="title"/>
          </p:nvPr>
        </p:nvSpPr>
        <p:spPr>
          <a:xfrm>
            <a:off x="1371599" y="294538"/>
            <a:ext cx="9895951" cy="1033669"/>
          </a:xfrm>
        </p:spPr>
        <p:txBody>
          <a:bodyPr>
            <a:noAutofit/>
          </a:bodyPr>
          <a:lstStyle/>
          <a:p>
            <a:r>
              <a:rPr lang="en-GB" dirty="0">
                <a:solidFill>
                  <a:srgbClr val="FFFFFF"/>
                </a:solidFill>
              </a:rPr>
              <a:t>Mental Health Rehabilitation Services</a:t>
            </a:r>
          </a:p>
        </p:txBody>
      </p:sp>
      <p:graphicFrame>
        <p:nvGraphicFramePr>
          <p:cNvPr id="20" name="Content Placeholder 2">
            <a:extLst>
              <a:ext uri="{FF2B5EF4-FFF2-40B4-BE49-F238E27FC236}">
                <a16:creationId xmlns:a16="http://schemas.microsoft.com/office/drawing/2014/main" id="{29DBA415-E058-A8E6-7584-2AC2103E68ED}"/>
              </a:ext>
            </a:extLst>
          </p:cNvPr>
          <p:cNvGraphicFramePr>
            <a:graphicFrameLocks noGrp="1"/>
          </p:cNvGraphicFramePr>
          <p:nvPr>
            <p:ph idx="1"/>
          </p:nvPr>
        </p:nvGraphicFramePr>
        <p:xfrm>
          <a:off x="757238" y="1891970"/>
          <a:ext cx="10396535" cy="48343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479218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4DEA021F-84D8-B57F-DD40-8696FDB356B0}"/>
              </a:ext>
            </a:extLst>
          </p:cNvPr>
          <p:cNvPicPr>
            <a:picLocks noChangeAspect="1"/>
          </p:cNvPicPr>
          <p:nvPr/>
        </p:nvPicPr>
        <p:blipFill>
          <a:blip r:embed="rId2">
            <a:duotone>
              <a:schemeClr val="bg2">
                <a:shade val="45000"/>
                <a:satMod val="135000"/>
              </a:schemeClr>
              <a:prstClr val="white"/>
            </a:duotone>
          </a:blip>
          <a:srcRect/>
          <a:stretch/>
        </p:blipFill>
        <p:spPr>
          <a:xfrm>
            <a:off x="20" y="10"/>
            <a:ext cx="12191980" cy="6857990"/>
          </a:xfrm>
          <a:prstGeom prst="rect">
            <a:avLst/>
          </a:prstGeom>
        </p:spPr>
      </p:pic>
      <p:sp>
        <p:nvSpPr>
          <p:cNvPr id="21" name="Rectangle 2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9019ED-3662-4B76-AB9F-460CD2AC0EFA}"/>
              </a:ext>
            </a:extLst>
          </p:cNvPr>
          <p:cNvSpPr>
            <a:spLocks noGrp="1"/>
          </p:cNvSpPr>
          <p:nvPr>
            <p:ph type="title"/>
          </p:nvPr>
        </p:nvSpPr>
        <p:spPr>
          <a:xfrm>
            <a:off x="838200" y="365125"/>
            <a:ext cx="10515600" cy="1325563"/>
          </a:xfrm>
        </p:spPr>
        <p:txBody>
          <a:bodyPr>
            <a:normAutofit/>
          </a:bodyPr>
          <a:lstStyle/>
          <a:p>
            <a:r>
              <a:rPr lang="en-GB" dirty="0"/>
              <a:t>Role of Rehabilitation psychiatrists and psychologists </a:t>
            </a:r>
          </a:p>
        </p:txBody>
      </p:sp>
      <p:graphicFrame>
        <p:nvGraphicFramePr>
          <p:cNvPr id="5" name="Content Placeholder 2">
            <a:extLst>
              <a:ext uri="{FF2B5EF4-FFF2-40B4-BE49-F238E27FC236}">
                <a16:creationId xmlns:a16="http://schemas.microsoft.com/office/drawing/2014/main" id="{1D751053-9651-D3C1-8D11-9692643273B3}"/>
              </a:ext>
            </a:extLst>
          </p:cNvPr>
          <p:cNvGraphicFramePr>
            <a:graphicFrameLocks noGrp="1"/>
          </p:cNvGraphicFramePr>
          <p:nvPr>
            <p:ph idx="1"/>
            <p:extLst>
              <p:ext uri="{D42A27DB-BD31-4B8C-83A1-F6EECF244321}">
                <p14:modId xmlns:p14="http://schemas.microsoft.com/office/powerpoint/2010/main" val="955590367"/>
              </p:ext>
            </p:extLst>
          </p:nvPr>
        </p:nvGraphicFramePr>
        <p:xfrm>
          <a:off x="247650" y="0"/>
          <a:ext cx="11944330" cy="8615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582685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37CB6-FA2F-4454-9411-45AD374DA8A2}"/>
              </a:ext>
            </a:extLst>
          </p:cNvPr>
          <p:cNvSpPr>
            <a:spLocks noGrp="1"/>
          </p:cNvSpPr>
          <p:nvPr>
            <p:ph type="title"/>
          </p:nvPr>
        </p:nvSpPr>
        <p:spPr>
          <a:xfrm>
            <a:off x="609600" y="197767"/>
            <a:ext cx="10972800" cy="1143000"/>
          </a:xfrm>
        </p:spPr>
        <p:txBody>
          <a:bodyPr/>
          <a:lstStyle/>
          <a:p>
            <a:r>
              <a:rPr lang="en-GB" dirty="0"/>
              <a:t>Support and Treatments Available </a:t>
            </a:r>
          </a:p>
        </p:txBody>
      </p:sp>
      <p:graphicFrame>
        <p:nvGraphicFramePr>
          <p:cNvPr id="4" name="Diagram 3">
            <a:extLst>
              <a:ext uri="{FF2B5EF4-FFF2-40B4-BE49-F238E27FC236}">
                <a16:creationId xmlns:a16="http://schemas.microsoft.com/office/drawing/2014/main" id="{BA0CA7D0-7CA0-82FF-1CC4-BB63C787254D}"/>
              </a:ext>
            </a:extLst>
          </p:cNvPr>
          <p:cNvGraphicFramePr/>
          <p:nvPr>
            <p:extLst>
              <p:ext uri="{D42A27DB-BD31-4B8C-83A1-F6EECF244321}">
                <p14:modId xmlns:p14="http://schemas.microsoft.com/office/powerpoint/2010/main" val="1895345655"/>
              </p:ext>
            </p:extLst>
          </p:nvPr>
        </p:nvGraphicFramePr>
        <p:xfrm>
          <a:off x="407193" y="1143000"/>
          <a:ext cx="11377613" cy="55172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024739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164F3C-0DD2-FAC9-61FA-91D37CC3770A}"/>
              </a:ext>
            </a:extLst>
          </p:cNvPr>
          <p:cNvSpPr>
            <a:spLocks noGrp="1"/>
          </p:cNvSpPr>
          <p:nvPr>
            <p:ph type="title"/>
          </p:nvPr>
        </p:nvSpPr>
        <p:spPr>
          <a:xfrm>
            <a:off x="572493" y="238539"/>
            <a:ext cx="11018520" cy="1434415"/>
          </a:xfrm>
        </p:spPr>
        <p:txBody>
          <a:bodyPr anchor="b">
            <a:normAutofit/>
          </a:bodyPr>
          <a:lstStyle/>
          <a:p>
            <a:r>
              <a:rPr lang="en-GB" sz="5400" dirty="0"/>
              <a:t>Role of MHR team </a:t>
            </a:r>
          </a:p>
        </p:txBody>
      </p:sp>
      <p:sp>
        <p:nvSpPr>
          <p:cNvPr id="1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6" name="Content Placeholder 2">
            <a:extLst>
              <a:ext uri="{FF2B5EF4-FFF2-40B4-BE49-F238E27FC236}">
                <a16:creationId xmlns:a16="http://schemas.microsoft.com/office/drawing/2014/main" id="{19EFB865-C698-4E83-64A9-ED4336AB3215}"/>
              </a:ext>
            </a:extLst>
          </p:cNvPr>
          <p:cNvGraphicFramePr>
            <a:graphicFrameLocks noGrp="1"/>
          </p:cNvGraphicFramePr>
          <p:nvPr>
            <p:ph idx="1"/>
          </p:nvPr>
        </p:nvGraphicFramePr>
        <p:xfrm>
          <a:off x="572493" y="2071316"/>
          <a:ext cx="6902364" cy="44932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descr="A group of hands holding each other's fists&#10;&#10;Description automatically generated">
            <a:extLst>
              <a:ext uri="{FF2B5EF4-FFF2-40B4-BE49-F238E27FC236}">
                <a16:creationId xmlns:a16="http://schemas.microsoft.com/office/drawing/2014/main" id="{F662E975-BCFB-D75D-90FC-E670F41462AB}"/>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l="3426" r="6382"/>
          <a:stretch/>
        </p:blipFill>
        <p:spPr>
          <a:xfrm>
            <a:off x="7675658" y="2093976"/>
            <a:ext cx="3941064" cy="4096512"/>
          </a:xfrm>
          <a:prstGeom prst="rect">
            <a:avLst/>
          </a:prstGeom>
        </p:spPr>
      </p:pic>
    </p:spTree>
    <p:extLst>
      <p:ext uri="{BB962C8B-B14F-4D97-AF65-F5344CB8AC3E}">
        <p14:creationId xmlns:p14="http://schemas.microsoft.com/office/powerpoint/2010/main" val="9085803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Mental Health Community Rehabilitation | NHS">
            <a:hlinkClick r:id="" action="ppaction://media"/>
            <a:extLst>
              <a:ext uri="{FF2B5EF4-FFF2-40B4-BE49-F238E27FC236}">
                <a16:creationId xmlns:a16="http://schemas.microsoft.com/office/drawing/2014/main" id="{8DB7BD7F-42CC-7332-0DA4-ACE1907835E2}"/>
              </a:ext>
            </a:extLst>
          </p:cNvPr>
          <p:cNvPicPr>
            <a:picLocks noGrp="1" noRot="1" noChangeAspect="1"/>
          </p:cNvPicPr>
          <p:nvPr>
            <p:ph idx="1"/>
            <a:videoFile r:link="rId1"/>
          </p:nvPr>
        </p:nvPicPr>
        <p:blipFill>
          <a:blip r:embed="rId4"/>
          <a:stretch>
            <a:fillRect/>
          </a:stretch>
        </p:blipFill>
        <p:spPr>
          <a:xfrm>
            <a:off x="329677" y="310560"/>
            <a:ext cx="10390875" cy="5866403"/>
          </a:xfrm>
          <a:prstGeom prst="rect">
            <a:avLst/>
          </a:prstGeom>
        </p:spPr>
      </p:pic>
    </p:spTree>
    <p:extLst>
      <p:ext uri="{BB962C8B-B14F-4D97-AF65-F5344CB8AC3E}">
        <p14:creationId xmlns:p14="http://schemas.microsoft.com/office/powerpoint/2010/main" val="3536807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1042F-4793-3500-4E2E-765273C9E952}"/>
              </a:ext>
            </a:extLst>
          </p:cNvPr>
          <p:cNvSpPr>
            <a:spLocks noGrp="1"/>
          </p:cNvSpPr>
          <p:nvPr>
            <p:ph type="title"/>
          </p:nvPr>
        </p:nvSpPr>
        <p:spPr/>
        <p:txBody>
          <a:bodyPr>
            <a:normAutofit/>
          </a:bodyPr>
          <a:lstStyle/>
          <a:p>
            <a:r>
              <a:rPr lang="en-GB" b="1" dirty="0"/>
              <a:t>What are indicators of patients ready to  transition back into community? </a:t>
            </a:r>
          </a:p>
        </p:txBody>
      </p:sp>
      <p:pic>
        <p:nvPicPr>
          <p:cNvPr id="5" name="Content Placeholder 4" descr="A group of people with speech bubbles&#10;&#10;Description automatically generated">
            <a:extLst>
              <a:ext uri="{FF2B5EF4-FFF2-40B4-BE49-F238E27FC236}">
                <a16:creationId xmlns:a16="http://schemas.microsoft.com/office/drawing/2014/main" id="{C3CAE182-3265-946E-E250-7126A64F1AA0}"/>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1843232"/>
            <a:ext cx="5081129" cy="3572669"/>
          </a:xfrm>
        </p:spPr>
      </p:pic>
      <p:sp>
        <p:nvSpPr>
          <p:cNvPr id="6" name="TextBox 5">
            <a:extLst>
              <a:ext uri="{FF2B5EF4-FFF2-40B4-BE49-F238E27FC236}">
                <a16:creationId xmlns:a16="http://schemas.microsoft.com/office/drawing/2014/main" id="{EC31B69B-0EDC-1024-7FD2-367555A35132}"/>
              </a:ext>
            </a:extLst>
          </p:cNvPr>
          <p:cNvSpPr txBox="1"/>
          <p:nvPr/>
        </p:nvSpPr>
        <p:spPr>
          <a:xfrm>
            <a:off x="252871" y="5415901"/>
            <a:ext cx="5081129" cy="230832"/>
          </a:xfrm>
          <a:prstGeom prst="rect">
            <a:avLst/>
          </a:prstGeom>
          <a:noFill/>
        </p:spPr>
        <p:txBody>
          <a:bodyPr wrap="square" rtlCol="0">
            <a:spAutoFit/>
          </a:bodyPr>
          <a:lstStyle/>
          <a:p>
            <a:r>
              <a:rPr lang="en-GB" sz="900">
                <a:hlinkClick r:id="rId4" tooltip="https://www.josegalan.es/tipos-de-paginas-web/"/>
              </a:rPr>
              <a:t>This Photo</a:t>
            </a:r>
            <a:r>
              <a:rPr lang="en-GB" sz="900"/>
              <a:t> by Unknown Author is licensed under </a:t>
            </a:r>
            <a:r>
              <a:rPr lang="en-GB" sz="900">
                <a:hlinkClick r:id="rId5" tooltip="https://creativecommons.org/licenses/by/3.0/"/>
              </a:rPr>
              <a:t>CC BY</a:t>
            </a:r>
            <a:endParaRPr lang="en-GB" sz="900"/>
          </a:p>
        </p:txBody>
      </p:sp>
      <p:sp>
        <p:nvSpPr>
          <p:cNvPr id="7" name="TextBox 6">
            <a:extLst>
              <a:ext uri="{FF2B5EF4-FFF2-40B4-BE49-F238E27FC236}">
                <a16:creationId xmlns:a16="http://schemas.microsoft.com/office/drawing/2014/main" id="{81617451-3156-C8A1-F485-0731C1D5DA68}"/>
              </a:ext>
            </a:extLst>
          </p:cNvPr>
          <p:cNvSpPr txBox="1"/>
          <p:nvPr/>
        </p:nvSpPr>
        <p:spPr>
          <a:xfrm>
            <a:off x="4615543" y="1991360"/>
            <a:ext cx="6966857" cy="4401205"/>
          </a:xfrm>
          <a:prstGeom prst="rect">
            <a:avLst/>
          </a:prstGeom>
          <a:noFill/>
        </p:spPr>
        <p:txBody>
          <a:bodyPr wrap="square" rtlCol="0">
            <a:spAutoFit/>
          </a:bodyPr>
          <a:lstStyle/>
          <a:p>
            <a:pPr marL="457200" indent="-457200">
              <a:buAutoNum type="arabicPeriod"/>
            </a:pPr>
            <a:r>
              <a:rPr lang="en-GB" sz="3200" dirty="0"/>
              <a:t>For a patient that is getting better, what would you encourage them to do in the community?  </a:t>
            </a:r>
          </a:p>
          <a:p>
            <a:pPr marL="457200" indent="-457200">
              <a:buAutoNum type="arabicPeriod"/>
            </a:pPr>
            <a:endParaRPr lang="en-GB" sz="3200" dirty="0"/>
          </a:p>
          <a:p>
            <a:pPr marL="457200" indent="-457200">
              <a:buAutoNum type="arabicPeriod"/>
            </a:pPr>
            <a:r>
              <a:rPr lang="en-GB" sz="3200" dirty="0"/>
              <a:t>Which voluntary sector agencies would you engage to provide support and opportunities to enable transition?  </a:t>
            </a:r>
          </a:p>
          <a:p>
            <a:pPr marL="457200" indent="-457200">
              <a:buAutoNum type="arabicPeriod"/>
            </a:pPr>
            <a:endParaRPr lang="en-GB" sz="2400" dirty="0"/>
          </a:p>
        </p:txBody>
      </p:sp>
    </p:spTree>
    <p:extLst>
      <p:ext uri="{BB962C8B-B14F-4D97-AF65-F5344CB8AC3E}">
        <p14:creationId xmlns:p14="http://schemas.microsoft.com/office/powerpoint/2010/main" val="26912217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70563415-93DB-1FE9-77EC-4C7FF1254C15}"/>
              </a:ext>
            </a:extLst>
          </p:cNvPr>
          <p:cNvSpPr>
            <a:spLocks noGrp="1"/>
          </p:cNvSpPr>
          <p:nvPr>
            <p:ph type="title"/>
          </p:nvPr>
        </p:nvSpPr>
        <p:spPr>
          <a:xfrm>
            <a:off x="479394" y="1070800"/>
            <a:ext cx="3939688" cy="5583126"/>
          </a:xfrm>
        </p:spPr>
        <p:txBody>
          <a:bodyPr>
            <a:normAutofit/>
          </a:bodyPr>
          <a:lstStyle/>
          <a:p>
            <a:pPr algn="r"/>
            <a:r>
              <a:rPr lang="en-GB" sz="3800" dirty="0"/>
              <a:t>Three challenges in the provision of mental health in-patient rehabilitation </a:t>
            </a:r>
            <a:br>
              <a:rPr lang="en-GB" sz="3800" dirty="0"/>
            </a:br>
            <a:br>
              <a:rPr lang="en-GB" sz="3800" dirty="0"/>
            </a:br>
            <a:br>
              <a:rPr lang="en-GB" sz="3800" dirty="0"/>
            </a:br>
            <a:r>
              <a:rPr lang="en-GB" sz="2000" dirty="0"/>
              <a:t>(Rethink Mental Illness and the Royal College of Psychiatrists, 2020)</a:t>
            </a:r>
          </a:p>
        </p:txBody>
      </p:sp>
      <p:cxnSp>
        <p:nvCxnSpPr>
          <p:cNvPr id="14" name="Straight Connector 13">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8" name="Content Placeholder 5">
            <a:extLst>
              <a:ext uri="{FF2B5EF4-FFF2-40B4-BE49-F238E27FC236}">
                <a16:creationId xmlns:a16="http://schemas.microsoft.com/office/drawing/2014/main" id="{F5DEF719-40F0-2A13-DF09-201D9D3BCB07}"/>
              </a:ext>
            </a:extLst>
          </p:cNvPr>
          <p:cNvGraphicFramePr>
            <a:graphicFrameLocks noGrp="1"/>
          </p:cNvGraphicFramePr>
          <p:nvPr>
            <p:ph idx="1"/>
            <p:extLst>
              <p:ext uri="{D42A27DB-BD31-4B8C-83A1-F6EECF244321}">
                <p14:modId xmlns:p14="http://schemas.microsoft.com/office/powerpoint/2010/main" val="868758450"/>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788749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tint">
            <a:extLst>
              <a:ext uri="{FF2B5EF4-FFF2-40B4-BE49-F238E27FC236}">
                <a16:creationId xmlns:a16="http://schemas.microsoft.com/office/drawing/2014/main" id="{D380959B-464C-9ED8-C9EB-AB6FC997C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25448" y="8300"/>
            <a:ext cx="10966551" cy="68497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06B83858-ED7D-57B6-6CAA-83168807C4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5" cy="6858000"/>
          </a:xfrm>
          <a:prstGeom prst="rect">
            <a:avLst/>
          </a:prstGeom>
          <a:ln>
            <a:noFill/>
          </a:ln>
          <a:effectLst>
            <a:outerShdw blurRad="317500" dist="127000" dir="2400000" sx="95000" sy="95000" algn="t"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586672-A2E0-22AE-98CB-59995809CF01}"/>
              </a:ext>
            </a:extLst>
          </p:cNvPr>
          <p:cNvSpPr>
            <a:spLocks noGrp="1"/>
          </p:cNvSpPr>
          <p:nvPr>
            <p:ph type="title"/>
          </p:nvPr>
        </p:nvSpPr>
        <p:spPr>
          <a:xfrm>
            <a:off x="5410199" y="423439"/>
            <a:ext cx="5292436" cy="1711119"/>
          </a:xfrm>
        </p:spPr>
        <p:txBody>
          <a:bodyPr anchor="ctr">
            <a:normAutofit/>
          </a:bodyPr>
          <a:lstStyle/>
          <a:p>
            <a:r>
              <a:rPr lang="en-GB" sz="2800" b="1" dirty="0"/>
              <a:t>Routinely out-of-area placements are used, despite their potential negative impacts on recovery and costing</a:t>
            </a:r>
          </a:p>
        </p:txBody>
      </p:sp>
      <p:sp>
        <p:nvSpPr>
          <p:cNvPr id="22" name="Rectangle 21">
            <a:extLst>
              <a:ext uri="{FF2B5EF4-FFF2-40B4-BE49-F238E27FC236}">
                <a16:creationId xmlns:a16="http://schemas.microsoft.com/office/drawing/2014/main" id="{FF97FFD4-A8B9-3D4D-1623-7BE467E46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10200" cy="6858000"/>
          </a:xfrm>
          <a:prstGeom prst="rect">
            <a:avLst/>
          </a:prstGeom>
          <a:solidFill>
            <a:srgbClr val="FFFFFF"/>
          </a:solidFill>
          <a:ln>
            <a:noFill/>
          </a:ln>
          <a:effectLst>
            <a:outerShdw blurRad="190500" dist="139700" dir="300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black background with a black square&#10;&#10;Description automatically generated with medium confidence">
            <a:extLst>
              <a:ext uri="{FF2B5EF4-FFF2-40B4-BE49-F238E27FC236}">
                <a16:creationId xmlns:a16="http://schemas.microsoft.com/office/drawing/2014/main" id="{0780AF3F-F943-B064-92C2-CEF815226D3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46054" y="2265781"/>
            <a:ext cx="4318091" cy="4318091"/>
          </a:xfrm>
          <a:prstGeom prst="rect">
            <a:avLst/>
          </a:prstGeom>
        </p:spPr>
      </p:pic>
      <p:sp>
        <p:nvSpPr>
          <p:cNvPr id="3" name="Content Placeholder 2">
            <a:extLst>
              <a:ext uri="{FF2B5EF4-FFF2-40B4-BE49-F238E27FC236}">
                <a16:creationId xmlns:a16="http://schemas.microsoft.com/office/drawing/2014/main" id="{3A19C4AC-9F12-7093-E03F-F5CD9F5613DB}"/>
              </a:ext>
            </a:extLst>
          </p:cNvPr>
          <p:cNvSpPr>
            <a:spLocks noGrp="1"/>
          </p:cNvSpPr>
          <p:nvPr>
            <p:ph idx="1"/>
          </p:nvPr>
        </p:nvSpPr>
        <p:spPr>
          <a:xfrm>
            <a:off x="5410199" y="2265781"/>
            <a:ext cx="6006216" cy="4460996"/>
          </a:xfrm>
        </p:spPr>
        <p:txBody>
          <a:bodyPr anchor="ctr">
            <a:normAutofit fontScale="85000" lnSpcReduction="10000"/>
          </a:bodyPr>
          <a:lstStyle/>
          <a:p>
            <a:r>
              <a:rPr lang="en-GB" sz="3000" dirty="0"/>
              <a:t>63% of in-patient placements are in different geographical areas to a patients home address.  (CQC, 2018)</a:t>
            </a:r>
          </a:p>
          <a:p>
            <a:r>
              <a:rPr lang="en-GB" sz="3000" dirty="0"/>
              <a:t>Two thirds of the £535m cost is spent on out-of-area placements</a:t>
            </a:r>
          </a:p>
          <a:p>
            <a:r>
              <a:rPr lang="en-GB" sz="3000" dirty="0"/>
              <a:t>Out-of-area placements often do not follow recognised service models</a:t>
            </a:r>
          </a:p>
          <a:p>
            <a:r>
              <a:rPr lang="en-GB" sz="3000" dirty="0"/>
              <a:t>Transitioning between care settings becomes difficult to coordinate</a:t>
            </a:r>
          </a:p>
          <a:p>
            <a:r>
              <a:rPr lang="en-GB" sz="3000" dirty="0">
                <a:sym typeface="Wingdings" panose="05000000000000000000" pitchFamily="2" charset="2"/>
              </a:rPr>
              <a:t>Distance from </a:t>
            </a:r>
            <a:r>
              <a:rPr lang="en-GB" sz="3000" dirty="0"/>
              <a:t>family and engaging with local community </a:t>
            </a:r>
          </a:p>
          <a:p>
            <a:pPr marL="0" indent="0">
              <a:buNone/>
            </a:pPr>
            <a:endParaRPr lang="en-GB" sz="2000" dirty="0"/>
          </a:p>
        </p:txBody>
      </p:sp>
      <p:sp>
        <p:nvSpPr>
          <p:cNvPr id="9" name="TextBox 8">
            <a:extLst>
              <a:ext uri="{FF2B5EF4-FFF2-40B4-BE49-F238E27FC236}">
                <a16:creationId xmlns:a16="http://schemas.microsoft.com/office/drawing/2014/main" id="{B3E677C9-85A9-A334-A8BF-FDC23F1784F3}"/>
              </a:ext>
            </a:extLst>
          </p:cNvPr>
          <p:cNvSpPr txBox="1"/>
          <p:nvPr/>
        </p:nvSpPr>
        <p:spPr>
          <a:xfrm>
            <a:off x="2063683" y="5855458"/>
            <a:ext cx="2335043" cy="200055"/>
          </a:xfrm>
          <a:prstGeom prst="rect">
            <a:avLst/>
          </a:prstGeom>
          <a:solidFill>
            <a:srgbClr val="000000"/>
          </a:solidFill>
        </p:spPr>
        <p:txBody>
          <a:bodyPr wrap="square" rtlCol="0">
            <a:spAutoFit/>
          </a:bodyPr>
          <a:lstStyle/>
          <a:p>
            <a:pPr algn="r">
              <a:spcAft>
                <a:spcPts val="600"/>
              </a:spcAft>
            </a:pPr>
            <a:r>
              <a:rPr lang="en-GB" sz="700" dirty="0">
                <a:solidFill>
                  <a:srgbClr val="FFFFFF"/>
                </a:solidFill>
                <a:hlinkClick r:id="rId4" tooltip="https://game-icons.net/1x1/delapouite/path-distance.html">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dirty="0">
              <a:solidFill>
                <a:srgbClr val="FFFFFF"/>
              </a:solidFill>
            </a:endParaRPr>
          </a:p>
        </p:txBody>
      </p:sp>
      <p:sp>
        <p:nvSpPr>
          <p:cNvPr id="4" name="TextBox 3">
            <a:extLst>
              <a:ext uri="{FF2B5EF4-FFF2-40B4-BE49-F238E27FC236}">
                <a16:creationId xmlns:a16="http://schemas.microsoft.com/office/drawing/2014/main" id="{38829F81-00C2-3A90-36D8-4B399B8391DB}"/>
              </a:ext>
            </a:extLst>
          </p:cNvPr>
          <p:cNvSpPr txBox="1"/>
          <p:nvPr/>
        </p:nvSpPr>
        <p:spPr>
          <a:xfrm>
            <a:off x="402336" y="352427"/>
            <a:ext cx="4084320" cy="2009061"/>
          </a:xfrm>
          <a:prstGeom prst="round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ctr"/>
            <a:r>
              <a:rPr lang="en-GB" sz="2800" b="1" dirty="0"/>
              <a:t>Is Mental Health Rehabilitation available in your </a:t>
            </a:r>
            <a:r>
              <a:rPr lang="en-GB" sz="2800" b="1" i="1" dirty="0"/>
              <a:t>local area</a:t>
            </a:r>
            <a:r>
              <a:rPr lang="en-GB" sz="2800" b="1" dirty="0"/>
              <a:t>?</a:t>
            </a:r>
          </a:p>
        </p:txBody>
      </p:sp>
    </p:spTree>
    <p:extLst>
      <p:ext uri="{BB962C8B-B14F-4D97-AF65-F5344CB8AC3E}">
        <p14:creationId xmlns:p14="http://schemas.microsoft.com/office/powerpoint/2010/main" val="27374087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3" name="Rectangle 12">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26586C-68C1-3C0D-E382-8CED3192500B}"/>
              </a:ext>
            </a:extLst>
          </p:cNvPr>
          <p:cNvSpPr>
            <a:spLocks noGrp="1"/>
          </p:cNvSpPr>
          <p:nvPr>
            <p:ph type="title"/>
          </p:nvPr>
        </p:nvSpPr>
        <p:spPr>
          <a:xfrm>
            <a:off x="761802" y="350196"/>
            <a:ext cx="6399693" cy="1624520"/>
          </a:xfrm>
        </p:spPr>
        <p:txBody>
          <a:bodyPr anchor="ctr">
            <a:normAutofit/>
          </a:bodyPr>
          <a:lstStyle/>
          <a:p>
            <a:r>
              <a:rPr lang="en-GB" sz="3700" b="1" dirty="0"/>
              <a:t>Gaps in provision affecting care and outcomes</a:t>
            </a:r>
          </a:p>
        </p:txBody>
      </p:sp>
      <p:sp>
        <p:nvSpPr>
          <p:cNvPr id="3" name="Content Placeholder 2">
            <a:extLst>
              <a:ext uri="{FF2B5EF4-FFF2-40B4-BE49-F238E27FC236}">
                <a16:creationId xmlns:a16="http://schemas.microsoft.com/office/drawing/2014/main" id="{797D3960-57AD-C047-DB98-4682171524C9}"/>
              </a:ext>
            </a:extLst>
          </p:cNvPr>
          <p:cNvSpPr>
            <a:spLocks noGrp="1"/>
          </p:cNvSpPr>
          <p:nvPr>
            <p:ph idx="1"/>
          </p:nvPr>
        </p:nvSpPr>
        <p:spPr>
          <a:xfrm>
            <a:off x="427703" y="2285999"/>
            <a:ext cx="7123471" cy="4419151"/>
          </a:xfrm>
        </p:spPr>
        <p:txBody>
          <a:bodyPr anchor="ctr">
            <a:normAutofit fontScale="85000" lnSpcReduction="20000"/>
          </a:bodyPr>
          <a:lstStyle/>
          <a:p>
            <a:r>
              <a:rPr lang="en-GB" sz="3100" dirty="0"/>
              <a:t>333 NHS mental health rehabilitation beds have been decommissioned with further 53 beds planned</a:t>
            </a:r>
          </a:p>
          <a:p>
            <a:r>
              <a:rPr lang="en-GB" sz="3100" dirty="0"/>
              <a:t>The Doctor magazine found that NHS mental health rehabilitation wards have disappeared entirely from 18 Integrated Care Systems and NHS trusts in England, leaving five million people in those areas reliant entirely on out-of-area private sector provision</a:t>
            </a:r>
          </a:p>
          <a:p>
            <a:r>
              <a:rPr lang="en-GB" sz="3100" dirty="0"/>
              <a:t>Community rehabilitation treatment is rarely delivered by specialist teams  </a:t>
            </a:r>
          </a:p>
          <a:p>
            <a:r>
              <a:rPr lang="en-GB" sz="3100" dirty="0"/>
              <a:t>Wider challenges around supported housing and social care</a:t>
            </a:r>
          </a:p>
          <a:p>
            <a:endParaRPr lang="en-GB" sz="1700" dirty="0"/>
          </a:p>
        </p:txBody>
      </p:sp>
      <p:pic>
        <p:nvPicPr>
          <p:cNvPr id="5" name="Picture 4" descr="Scissors cutting the word budget&#10;&#10;Description automatically generated">
            <a:extLst>
              <a:ext uri="{FF2B5EF4-FFF2-40B4-BE49-F238E27FC236}">
                <a16:creationId xmlns:a16="http://schemas.microsoft.com/office/drawing/2014/main" id="{2ABE51AE-FEBF-ADB2-AEEC-F30F9CB2DDE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9491" b="-2"/>
          <a:stretch/>
        </p:blipFill>
        <p:spPr>
          <a:xfrm>
            <a:off x="7161496" y="469266"/>
            <a:ext cx="5131622" cy="5766618"/>
          </a:xfrm>
          <a:prstGeom prst="rect">
            <a:avLst/>
          </a:prstGeom>
        </p:spPr>
      </p:pic>
      <p:sp>
        <p:nvSpPr>
          <p:cNvPr id="6" name="TextBox 5">
            <a:extLst>
              <a:ext uri="{FF2B5EF4-FFF2-40B4-BE49-F238E27FC236}">
                <a16:creationId xmlns:a16="http://schemas.microsoft.com/office/drawing/2014/main" id="{33C6986A-F344-4898-C0F6-68B2A88AA4D7}"/>
              </a:ext>
            </a:extLst>
          </p:cNvPr>
          <p:cNvSpPr txBox="1"/>
          <p:nvPr/>
        </p:nvSpPr>
        <p:spPr>
          <a:xfrm>
            <a:off x="10527802" y="7127212"/>
            <a:ext cx="1765316" cy="307777"/>
          </a:xfrm>
          <a:prstGeom prst="rect">
            <a:avLst/>
          </a:prstGeom>
          <a:solidFill>
            <a:srgbClr val="000000"/>
          </a:solidFill>
        </p:spPr>
        <p:txBody>
          <a:bodyPr wrap="square" rtlCol="0">
            <a:spAutoFit/>
          </a:bodyPr>
          <a:lstStyle/>
          <a:p>
            <a:pPr algn="r">
              <a:spcAft>
                <a:spcPts val="600"/>
              </a:spcAft>
            </a:pPr>
            <a:r>
              <a:rPr lang="en-GB" sz="700">
                <a:solidFill>
                  <a:srgbClr val="FFFFFF"/>
                </a:solidFill>
                <a:hlinkClick r:id="rId4" tooltip="https://interacc.typepad.com/synthesis/education/">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27209645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CAAF78-BC06-0BFA-22DE-B541B0BDC775}"/>
              </a:ext>
            </a:extLst>
          </p:cNvPr>
          <p:cNvSpPr>
            <a:spLocks noGrp="1"/>
          </p:cNvSpPr>
          <p:nvPr>
            <p:ph type="title"/>
          </p:nvPr>
        </p:nvSpPr>
        <p:spPr>
          <a:xfrm>
            <a:off x="838199" y="483868"/>
            <a:ext cx="10676195" cy="1353947"/>
          </a:xfrm>
        </p:spPr>
        <p:txBody>
          <a:bodyPr>
            <a:noAutofit/>
          </a:bodyPr>
          <a:lstStyle/>
          <a:p>
            <a:r>
              <a:rPr lang="en-GB" sz="3200" b="1" dirty="0"/>
              <a:t>Ensuring the mental health rehabilitation system is fit for purpose requires greater national and local focus</a:t>
            </a:r>
          </a:p>
        </p:txBody>
      </p:sp>
      <p:sp>
        <p:nvSpPr>
          <p:cNvPr id="3" name="Content Placeholder 2">
            <a:extLst>
              <a:ext uri="{FF2B5EF4-FFF2-40B4-BE49-F238E27FC236}">
                <a16:creationId xmlns:a16="http://schemas.microsoft.com/office/drawing/2014/main" id="{51104D31-B4EE-B2D7-E8BE-194A50805164}"/>
              </a:ext>
            </a:extLst>
          </p:cNvPr>
          <p:cNvSpPr>
            <a:spLocks noGrp="1"/>
          </p:cNvSpPr>
          <p:nvPr>
            <p:ph idx="1"/>
          </p:nvPr>
        </p:nvSpPr>
        <p:spPr>
          <a:xfrm>
            <a:off x="838200" y="2138515"/>
            <a:ext cx="10515600" cy="4038447"/>
          </a:xfrm>
        </p:spPr>
        <p:txBody>
          <a:bodyPr/>
          <a:lstStyle/>
          <a:p>
            <a:r>
              <a:rPr lang="en-GB" sz="2400" dirty="0"/>
              <a:t>Currently, there is no national strategy to end out-of-area placements and few local plans</a:t>
            </a:r>
          </a:p>
          <a:p>
            <a:r>
              <a:rPr lang="en-GB" sz="2400" dirty="0"/>
              <a:t>Currently, there is a lack of routine data on out-of-area placements and no shared definition of when an out-of-area placement is appropriate.</a:t>
            </a:r>
          </a:p>
          <a:p>
            <a:endParaRPr lang="en-GB" dirty="0"/>
          </a:p>
          <a:p>
            <a:endParaRPr lang="en-GB" dirty="0"/>
          </a:p>
        </p:txBody>
      </p:sp>
      <p:graphicFrame>
        <p:nvGraphicFramePr>
          <p:cNvPr id="4" name="Diagram 3">
            <a:extLst>
              <a:ext uri="{FF2B5EF4-FFF2-40B4-BE49-F238E27FC236}">
                <a16:creationId xmlns:a16="http://schemas.microsoft.com/office/drawing/2014/main" id="{91C2F335-107B-90C0-F5FB-E8F399525084}"/>
              </a:ext>
            </a:extLst>
          </p:cNvPr>
          <p:cNvGraphicFramePr/>
          <p:nvPr>
            <p:extLst>
              <p:ext uri="{D42A27DB-BD31-4B8C-83A1-F6EECF244321}">
                <p14:modId xmlns:p14="http://schemas.microsoft.com/office/powerpoint/2010/main" val="886479782"/>
              </p:ext>
            </p:extLst>
          </p:nvPr>
        </p:nvGraphicFramePr>
        <p:xfrm>
          <a:off x="677605" y="2718861"/>
          <a:ext cx="10676195"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AAB3BD8F-309C-6FB0-3947-9E597A9262CB}"/>
              </a:ext>
            </a:extLst>
          </p:cNvPr>
          <p:cNvSpPr txBox="1"/>
          <p:nvPr/>
        </p:nvSpPr>
        <p:spPr>
          <a:xfrm>
            <a:off x="211950" y="3572963"/>
            <a:ext cx="6098458" cy="584775"/>
          </a:xfrm>
          <a:prstGeom prst="rect">
            <a:avLst/>
          </a:prstGeom>
          <a:noFill/>
        </p:spPr>
        <p:txBody>
          <a:bodyPr wrap="square">
            <a:spAutoFit/>
          </a:bodyPr>
          <a:lstStyle/>
          <a:p>
            <a:r>
              <a:rPr lang="en-GB" sz="3200" b="1" dirty="0">
                <a:solidFill>
                  <a:srgbClr val="FF0000"/>
                </a:solidFill>
              </a:rPr>
              <a:t>4 recommendations </a:t>
            </a:r>
          </a:p>
        </p:txBody>
      </p:sp>
    </p:spTree>
    <p:extLst>
      <p:ext uri="{BB962C8B-B14F-4D97-AF65-F5344CB8AC3E}">
        <p14:creationId xmlns:p14="http://schemas.microsoft.com/office/powerpoint/2010/main" val="36830499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00B6ECE2-4899-ABF0-0A01-6F517CA0CC60}"/>
              </a:ext>
            </a:extLst>
          </p:cNvPr>
          <p:cNvGraphicFramePr>
            <a:graphicFrameLocks noGrp="1"/>
          </p:cNvGraphicFramePr>
          <p:nvPr>
            <p:ph idx="1"/>
            <p:extLst>
              <p:ext uri="{D42A27DB-BD31-4B8C-83A1-F6EECF244321}">
                <p14:modId xmlns:p14="http://schemas.microsoft.com/office/powerpoint/2010/main" val="217741067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751005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B6ECE-6379-DE0E-8D17-55EB0E7D1A0D}"/>
              </a:ext>
            </a:extLst>
          </p:cNvPr>
          <p:cNvSpPr>
            <a:spLocks noGrp="1"/>
          </p:cNvSpPr>
          <p:nvPr>
            <p:ph type="title"/>
          </p:nvPr>
        </p:nvSpPr>
        <p:spPr/>
        <p:txBody>
          <a:bodyPr>
            <a:normAutofit/>
          </a:bodyPr>
          <a:lstStyle/>
          <a:p>
            <a:r>
              <a:rPr lang="en-GB" b="1" dirty="0"/>
              <a:t>Recovery and hope are the guiding principle of care                                    </a:t>
            </a:r>
            <a:r>
              <a:rPr lang="en-GB" sz="2000" b="1" dirty="0"/>
              <a:t>(Bradley-Adams, 2020; </a:t>
            </a:r>
            <a:r>
              <a:rPr lang="en-GB" sz="2000" b="1" dirty="0" err="1"/>
              <a:t>Killaspy</a:t>
            </a:r>
            <a:r>
              <a:rPr lang="en-GB" sz="2000" b="1" dirty="0"/>
              <a:t> et al., 2020) </a:t>
            </a:r>
            <a:endParaRPr lang="en-GB" b="1" dirty="0"/>
          </a:p>
        </p:txBody>
      </p:sp>
      <p:sp>
        <p:nvSpPr>
          <p:cNvPr id="3" name="Content Placeholder 2">
            <a:extLst>
              <a:ext uri="{FF2B5EF4-FFF2-40B4-BE49-F238E27FC236}">
                <a16:creationId xmlns:a16="http://schemas.microsoft.com/office/drawing/2014/main" id="{2FB7B864-B42F-94CD-D7D6-FAC3C7CACEA4}"/>
              </a:ext>
            </a:extLst>
          </p:cNvPr>
          <p:cNvSpPr>
            <a:spLocks noGrp="1"/>
          </p:cNvSpPr>
          <p:nvPr>
            <p:ph idx="1"/>
          </p:nvPr>
        </p:nvSpPr>
        <p:spPr>
          <a:xfrm>
            <a:off x="117987" y="2126846"/>
            <a:ext cx="3834582" cy="4227098"/>
          </a:xfrm>
        </p:spPr>
        <p:txBody>
          <a:bodyPr/>
          <a:lstStyle/>
          <a:p>
            <a:r>
              <a:rPr lang="en-GB" dirty="0"/>
              <a:t>Recovery-focused mental health movement </a:t>
            </a:r>
            <a:r>
              <a:rPr lang="en-GB" sz="1800" dirty="0"/>
              <a:t>(Anthony, 1993)</a:t>
            </a:r>
            <a:endParaRPr lang="en-GB" dirty="0"/>
          </a:p>
          <a:p>
            <a:pPr lvl="1"/>
            <a:r>
              <a:rPr lang="en-GB" dirty="0"/>
              <a:t>Closure of large institutes since 1980s </a:t>
            </a:r>
          </a:p>
          <a:p>
            <a:pPr lvl="1"/>
            <a:r>
              <a:rPr lang="en-GB" dirty="0"/>
              <a:t>Attempts to rehabilitate persons with mental disorder   </a:t>
            </a:r>
          </a:p>
          <a:p>
            <a:endParaRPr lang="en-GB" dirty="0"/>
          </a:p>
        </p:txBody>
      </p:sp>
      <p:graphicFrame>
        <p:nvGraphicFramePr>
          <p:cNvPr id="4" name="Diagram 3">
            <a:extLst>
              <a:ext uri="{FF2B5EF4-FFF2-40B4-BE49-F238E27FC236}">
                <a16:creationId xmlns:a16="http://schemas.microsoft.com/office/drawing/2014/main" id="{2520417E-B910-6CF9-D2C3-6747720D74AE}"/>
              </a:ext>
            </a:extLst>
          </p:cNvPr>
          <p:cNvGraphicFramePr/>
          <p:nvPr>
            <p:extLst>
              <p:ext uri="{D42A27DB-BD31-4B8C-83A1-F6EECF244321}">
                <p14:modId xmlns:p14="http://schemas.microsoft.com/office/powerpoint/2010/main" val="4208875468"/>
              </p:ext>
            </p:extLst>
          </p:nvPr>
        </p:nvGraphicFramePr>
        <p:xfrm>
          <a:off x="3952569" y="2529322"/>
          <a:ext cx="7534217" cy="36110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354306DE-CB1E-C9EB-5A11-F3B26B8476E0}"/>
              </a:ext>
            </a:extLst>
          </p:cNvPr>
          <p:cNvSpPr txBox="1"/>
          <p:nvPr/>
        </p:nvSpPr>
        <p:spPr>
          <a:xfrm>
            <a:off x="6226816" y="2315765"/>
            <a:ext cx="2507226" cy="461665"/>
          </a:xfrm>
          <a:prstGeom prst="rect">
            <a:avLst/>
          </a:prstGeom>
          <a:noFill/>
        </p:spPr>
        <p:txBody>
          <a:bodyPr wrap="square" rtlCol="0">
            <a:spAutoFit/>
          </a:bodyPr>
          <a:lstStyle/>
          <a:p>
            <a:r>
              <a:rPr lang="en-GB" sz="2400" b="1" dirty="0"/>
              <a:t>Social recovery </a:t>
            </a:r>
          </a:p>
        </p:txBody>
      </p:sp>
    </p:spTree>
    <p:extLst>
      <p:ext uri="{BB962C8B-B14F-4D97-AF65-F5344CB8AC3E}">
        <p14:creationId xmlns:p14="http://schemas.microsoft.com/office/powerpoint/2010/main" val="1067823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wooden block with letters on it&#10;&#10;Description automatically generated">
            <a:extLst>
              <a:ext uri="{FF2B5EF4-FFF2-40B4-BE49-F238E27FC236}">
                <a16:creationId xmlns:a16="http://schemas.microsoft.com/office/drawing/2014/main" id="{E11325C3-59BA-0A69-81D1-041396FD4471}"/>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68609" y="0"/>
            <a:ext cx="3823289" cy="2548859"/>
          </a:xfrm>
        </p:spPr>
      </p:pic>
      <p:sp>
        <p:nvSpPr>
          <p:cNvPr id="6" name="TextBox 5">
            <a:extLst>
              <a:ext uri="{FF2B5EF4-FFF2-40B4-BE49-F238E27FC236}">
                <a16:creationId xmlns:a16="http://schemas.microsoft.com/office/drawing/2014/main" id="{28C69DD1-FA23-2029-BA12-03DEEC18184B}"/>
              </a:ext>
            </a:extLst>
          </p:cNvPr>
          <p:cNvSpPr txBox="1"/>
          <p:nvPr/>
        </p:nvSpPr>
        <p:spPr>
          <a:xfrm>
            <a:off x="3991898" y="569883"/>
            <a:ext cx="3672350" cy="230832"/>
          </a:xfrm>
          <a:prstGeom prst="rect">
            <a:avLst/>
          </a:prstGeom>
          <a:noFill/>
        </p:spPr>
        <p:txBody>
          <a:bodyPr wrap="square" rtlCol="0">
            <a:spAutoFit/>
          </a:bodyPr>
          <a:lstStyle/>
          <a:p>
            <a:r>
              <a:rPr lang="en-GB" sz="900" dirty="0">
                <a:hlinkClick r:id="rId4" tooltip="https://www.thebluediamondgallery.com/wooden-tile/r/recovery.html"/>
              </a:rPr>
              <a:t>This Photo</a:t>
            </a:r>
            <a:r>
              <a:rPr lang="en-GB" sz="900" dirty="0"/>
              <a:t> by Unknown Author is licensed under </a:t>
            </a:r>
            <a:r>
              <a:rPr lang="en-GB" sz="900" dirty="0">
                <a:hlinkClick r:id="rId5" tooltip="https://creativecommons.org/licenses/by-sa/3.0/"/>
              </a:rPr>
              <a:t>CC BY-SA</a:t>
            </a:r>
            <a:endParaRPr lang="en-GB" sz="900" dirty="0"/>
          </a:p>
        </p:txBody>
      </p:sp>
      <p:graphicFrame>
        <p:nvGraphicFramePr>
          <p:cNvPr id="7" name="Diagram 6">
            <a:extLst>
              <a:ext uri="{FF2B5EF4-FFF2-40B4-BE49-F238E27FC236}">
                <a16:creationId xmlns:a16="http://schemas.microsoft.com/office/drawing/2014/main" id="{3AA7EE86-BC07-660E-9DBA-B919F656AC6C}"/>
              </a:ext>
            </a:extLst>
          </p:cNvPr>
          <p:cNvGraphicFramePr/>
          <p:nvPr>
            <p:extLst>
              <p:ext uri="{D42A27DB-BD31-4B8C-83A1-F6EECF244321}">
                <p14:modId xmlns:p14="http://schemas.microsoft.com/office/powerpoint/2010/main" val="1167121059"/>
              </p:ext>
            </p:extLst>
          </p:nvPr>
        </p:nvGraphicFramePr>
        <p:xfrm>
          <a:off x="6125498" y="2464978"/>
          <a:ext cx="5687960" cy="3957596"/>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8" name="Flowchart: Connector 7">
            <a:extLst>
              <a:ext uri="{FF2B5EF4-FFF2-40B4-BE49-F238E27FC236}">
                <a16:creationId xmlns:a16="http://schemas.microsoft.com/office/drawing/2014/main" id="{ED9E640A-1E8C-0929-6B26-56314F241145}"/>
              </a:ext>
            </a:extLst>
          </p:cNvPr>
          <p:cNvSpPr/>
          <p:nvPr/>
        </p:nvSpPr>
        <p:spPr>
          <a:xfrm>
            <a:off x="8200103" y="916397"/>
            <a:ext cx="1710813" cy="1548581"/>
          </a:xfrm>
          <a:prstGeom prst="flowChartConnector">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Medical recovery from illness  </a:t>
            </a:r>
          </a:p>
        </p:txBody>
      </p:sp>
      <p:sp>
        <p:nvSpPr>
          <p:cNvPr id="9" name="TextBox 8">
            <a:extLst>
              <a:ext uri="{FF2B5EF4-FFF2-40B4-BE49-F238E27FC236}">
                <a16:creationId xmlns:a16="http://schemas.microsoft.com/office/drawing/2014/main" id="{66D82464-8E0D-1E3B-C026-A4C05BA338DD}"/>
              </a:ext>
            </a:extLst>
          </p:cNvPr>
          <p:cNvSpPr txBox="1"/>
          <p:nvPr/>
        </p:nvSpPr>
        <p:spPr>
          <a:xfrm>
            <a:off x="726947" y="2753339"/>
            <a:ext cx="5398552" cy="1569660"/>
          </a:xfrm>
          <a:prstGeom prst="rect">
            <a:avLst/>
          </a:prstGeom>
          <a:solidFill>
            <a:schemeClr val="accent2">
              <a:lumMod val="60000"/>
              <a:lumOff val="40000"/>
            </a:schemeClr>
          </a:solidFill>
        </p:spPr>
        <p:txBody>
          <a:bodyPr wrap="square" rtlCol="0">
            <a:spAutoFit/>
          </a:bodyPr>
          <a:lstStyle/>
          <a:p>
            <a:r>
              <a:rPr lang="en-GB" sz="2400" dirty="0"/>
              <a:t>The person’s perception of their relative wellness, living with symptoms  and feeling hope and of value (Slade &amp; Wallace, 2017)</a:t>
            </a:r>
          </a:p>
        </p:txBody>
      </p:sp>
      <p:sp>
        <p:nvSpPr>
          <p:cNvPr id="10" name="TextBox 9">
            <a:extLst>
              <a:ext uri="{FF2B5EF4-FFF2-40B4-BE49-F238E27FC236}">
                <a16:creationId xmlns:a16="http://schemas.microsoft.com/office/drawing/2014/main" id="{59CBFE4A-BBF2-CCC7-C51A-88D41AB45749}"/>
              </a:ext>
            </a:extLst>
          </p:cNvPr>
          <p:cNvSpPr txBox="1"/>
          <p:nvPr/>
        </p:nvSpPr>
        <p:spPr>
          <a:xfrm>
            <a:off x="785942" y="5094652"/>
            <a:ext cx="5339555" cy="1569660"/>
          </a:xfrm>
          <a:prstGeom prst="rect">
            <a:avLst/>
          </a:prstGeom>
          <a:solidFill>
            <a:schemeClr val="accent6">
              <a:lumMod val="60000"/>
              <a:lumOff val="40000"/>
            </a:schemeClr>
          </a:solidFill>
        </p:spPr>
        <p:txBody>
          <a:bodyPr wrap="square" rtlCol="0">
            <a:spAutoFit/>
          </a:bodyPr>
          <a:lstStyle/>
          <a:p>
            <a:r>
              <a:rPr lang="en-GB" sz="2400" dirty="0"/>
              <a:t>As well as living independently and not being a burden, the person also enjoys the meaningful life like others without mental health disorder(Ramon, 2018)</a:t>
            </a:r>
          </a:p>
        </p:txBody>
      </p:sp>
    </p:spTree>
    <p:extLst>
      <p:ext uri="{BB962C8B-B14F-4D97-AF65-F5344CB8AC3E}">
        <p14:creationId xmlns:p14="http://schemas.microsoft.com/office/powerpoint/2010/main" val="37161631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nurse and a person sitting at a table&#10;&#10;Description automatically generated">
            <a:extLst>
              <a:ext uri="{FF2B5EF4-FFF2-40B4-BE49-F238E27FC236}">
                <a16:creationId xmlns:a16="http://schemas.microsoft.com/office/drawing/2014/main" id="{FE591B2D-7F69-DED9-3662-833EB84BD49A}"/>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692" r="2191" b="-1"/>
          <a:stretch/>
        </p:blipFill>
        <p:spPr>
          <a:xfrm>
            <a:off x="1" y="10"/>
            <a:ext cx="9669642" cy="6857990"/>
          </a:xfrm>
          <a:prstGeom prst="rect">
            <a:avLst/>
          </a:prstGeom>
        </p:spPr>
      </p:pic>
      <p:sp>
        <p:nvSpPr>
          <p:cNvPr id="14" name="Rectangle 1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C8AF6F0-48D6-72AA-9FAB-45E6C9FD2D57}"/>
              </a:ext>
            </a:extLst>
          </p:cNvPr>
          <p:cNvSpPr>
            <a:spLocks noGrp="1"/>
          </p:cNvSpPr>
          <p:nvPr>
            <p:ph type="title"/>
          </p:nvPr>
        </p:nvSpPr>
        <p:spPr>
          <a:xfrm>
            <a:off x="7531610" y="365125"/>
            <a:ext cx="3822189" cy="1899912"/>
          </a:xfrm>
        </p:spPr>
        <p:txBody>
          <a:bodyPr vert="horz" lIns="91440" tIns="45720" rIns="91440" bIns="45720" rtlCol="0" anchor="ctr">
            <a:normAutofit/>
          </a:bodyPr>
          <a:lstStyle/>
          <a:p>
            <a:r>
              <a:rPr lang="en-US" sz="4000" b="1" dirty="0"/>
              <a:t>The service user and the professionals </a:t>
            </a:r>
          </a:p>
        </p:txBody>
      </p:sp>
      <p:sp>
        <p:nvSpPr>
          <p:cNvPr id="7" name="TextBox 6">
            <a:extLst>
              <a:ext uri="{FF2B5EF4-FFF2-40B4-BE49-F238E27FC236}">
                <a16:creationId xmlns:a16="http://schemas.microsoft.com/office/drawing/2014/main" id="{D32B6698-E528-EB9B-60CB-D51EC8E67F1F}"/>
              </a:ext>
            </a:extLst>
          </p:cNvPr>
          <p:cNvSpPr txBox="1"/>
          <p:nvPr/>
        </p:nvSpPr>
        <p:spPr>
          <a:xfrm>
            <a:off x="6563032" y="2434201"/>
            <a:ext cx="5397910" cy="3040007"/>
          </a:xfrm>
          <a:prstGeom prst="rect">
            <a:avLst/>
          </a:prstGeom>
          <a:solidFill>
            <a:schemeClr val="bg1"/>
          </a:solidFill>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r>
              <a:rPr lang="en-US" sz="2200" dirty="0"/>
              <a:t>The importance of the patient’s voice has been acknowledged in recent practice </a:t>
            </a:r>
          </a:p>
          <a:p>
            <a:pPr indent="-228600">
              <a:lnSpc>
                <a:spcPct val="90000"/>
              </a:lnSpc>
              <a:spcAft>
                <a:spcPts val="600"/>
              </a:spcAft>
              <a:buFont typeface="Arial" panose="020B0604020202020204" pitchFamily="34" charset="0"/>
              <a:buChar char="•"/>
            </a:pPr>
            <a:r>
              <a:rPr lang="en-US" sz="2200" dirty="0"/>
              <a:t>Existing models focus more on the policy, the mechanisms and the stages of recovery       </a:t>
            </a:r>
          </a:p>
          <a:p>
            <a:pPr indent="-228600">
              <a:lnSpc>
                <a:spcPct val="90000"/>
              </a:lnSpc>
              <a:spcAft>
                <a:spcPts val="600"/>
              </a:spcAft>
              <a:buFont typeface="Arial" panose="020B0604020202020204" pitchFamily="34" charset="0"/>
              <a:buChar char="•"/>
            </a:pPr>
            <a:r>
              <a:rPr lang="en-US" sz="2200" dirty="0"/>
              <a:t>More should be about partnership approaches and focusing on attitudes and beliefs needed for the clinician and person in recovery in collaboration (Bradley-Adams, 2020; </a:t>
            </a:r>
            <a:r>
              <a:rPr lang="en-US" sz="2200" dirty="0" err="1"/>
              <a:t>Killaspy</a:t>
            </a:r>
            <a:r>
              <a:rPr lang="en-US" sz="2200" dirty="0"/>
              <a:t> et al., 2020) </a:t>
            </a:r>
          </a:p>
        </p:txBody>
      </p:sp>
      <p:sp>
        <p:nvSpPr>
          <p:cNvPr id="6" name="TextBox 5">
            <a:extLst>
              <a:ext uri="{FF2B5EF4-FFF2-40B4-BE49-F238E27FC236}">
                <a16:creationId xmlns:a16="http://schemas.microsoft.com/office/drawing/2014/main" id="{0F533237-9488-FDEE-D1A0-08DC3D2DDD19}"/>
              </a:ext>
            </a:extLst>
          </p:cNvPr>
          <p:cNvSpPr txBox="1"/>
          <p:nvPr/>
        </p:nvSpPr>
        <p:spPr>
          <a:xfrm>
            <a:off x="7059633" y="6657945"/>
            <a:ext cx="261001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asiamd.com/tag/service-qualit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149543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64890-B8A4-29DF-40B7-BEB481CB5312}"/>
              </a:ext>
            </a:extLst>
          </p:cNvPr>
          <p:cNvSpPr>
            <a:spLocks noGrp="1"/>
          </p:cNvSpPr>
          <p:nvPr>
            <p:ph type="title"/>
          </p:nvPr>
        </p:nvSpPr>
        <p:spPr/>
        <p:txBody>
          <a:bodyPr/>
          <a:lstStyle/>
          <a:p>
            <a:r>
              <a:rPr lang="en-GB" dirty="0" err="1"/>
              <a:t>Killaspy</a:t>
            </a:r>
            <a:r>
              <a:rPr lang="en-GB" dirty="0"/>
              <a:t> et al (2020)</a:t>
            </a:r>
          </a:p>
        </p:txBody>
      </p:sp>
      <p:graphicFrame>
        <p:nvGraphicFramePr>
          <p:cNvPr id="7" name="Content Placeholder 2">
            <a:extLst>
              <a:ext uri="{FF2B5EF4-FFF2-40B4-BE49-F238E27FC236}">
                <a16:creationId xmlns:a16="http://schemas.microsoft.com/office/drawing/2014/main" id="{762F76C3-68D4-CBA0-5ACA-840701ADB80B}"/>
              </a:ext>
            </a:extLst>
          </p:cNvPr>
          <p:cNvGraphicFramePr>
            <a:graphicFrameLocks noGrp="1"/>
          </p:cNvGraphicFramePr>
          <p:nvPr>
            <p:ph idx="1"/>
            <p:extLst>
              <p:ext uri="{D42A27DB-BD31-4B8C-83A1-F6EECF244321}">
                <p14:modId xmlns:p14="http://schemas.microsoft.com/office/powerpoint/2010/main" val="622597400"/>
              </p:ext>
            </p:extLst>
          </p:nvPr>
        </p:nvGraphicFramePr>
        <p:xfrm>
          <a:off x="838200" y="1825625"/>
          <a:ext cx="10515600" cy="48996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Content Placeholder 4" descr="A nurse and a person sitting at a table&#10;&#10;Description automatically generated">
            <a:extLst>
              <a:ext uri="{FF2B5EF4-FFF2-40B4-BE49-F238E27FC236}">
                <a16:creationId xmlns:a16="http://schemas.microsoft.com/office/drawing/2014/main" id="{9CCC931E-A536-85B7-D16D-F83A7C739F21}"/>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8760541" y="275738"/>
            <a:ext cx="2256504" cy="1504336"/>
          </a:xfrm>
          <a:prstGeom prst="rect">
            <a:avLst/>
          </a:prstGeom>
        </p:spPr>
      </p:pic>
      <p:sp>
        <p:nvSpPr>
          <p:cNvPr id="5" name="TextBox 4">
            <a:extLst>
              <a:ext uri="{FF2B5EF4-FFF2-40B4-BE49-F238E27FC236}">
                <a16:creationId xmlns:a16="http://schemas.microsoft.com/office/drawing/2014/main" id="{F66E0513-2C16-2BA1-966E-CE7FF91BBF08}"/>
              </a:ext>
            </a:extLst>
          </p:cNvPr>
          <p:cNvSpPr txBox="1"/>
          <p:nvPr/>
        </p:nvSpPr>
        <p:spPr>
          <a:xfrm>
            <a:off x="443259" y="7125251"/>
            <a:ext cx="1286293" cy="646331"/>
          </a:xfrm>
          <a:prstGeom prst="rect">
            <a:avLst/>
          </a:prstGeom>
          <a:noFill/>
        </p:spPr>
        <p:txBody>
          <a:bodyPr wrap="square" rtlCol="0">
            <a:spAutoFit/>
          </a:bodyPr>
          <a:lstStyle/>
          <a:p>
            <a:r>
              <a:rPr lang="en-GB" sz="900">
                <a:hlinkClick r:id="rId9" tooltip="https://asiamd.com/tag/service-quality/"/>
              </a:rPr>
              <a:t>This Photo</a:t>
            </a:r>
            <a:r>
              <a:rPr lang="en-GB" sz="900"/>
              <a:t> by Unknown Author is licensed under </a:t>
            </a:r>
            <a:r>
              <a:rPr lang="en-GB" sz="900">
                <a:hlinkClick r:id="rId10" tooltip="https://creativecommons.org/licenses/by-nc-nd/3.0/"/>
              </a:rPr>
              <a:t>CC BY-NC-ND</a:t>
            </a:r>
            <a:endParaRPr lang="en-GB" sz="900"/>
          </a:p>
        </p:txBody>
      </p:sp>
    </p:spTree>
    <p:extLst>
      <p:ext uri="{BB962C8B-B14F-4D97-AF65-F5344CB8AC3E}">
        <p14:creationId xmlns:p14="http://schemas.microsoft.com/office/powerpoint/2010/main" val="102376106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59E859-B5B1-BA5D-90C6-AD94B8C294C3}"/>
              </a:ext>
            </a:extLst>
          </p:cNvPr>
          <p:cNvSpPr>
            <a:spLocks noGrp="1"/>
          </p:cNvSpPr>
          <p:nvPr>
            <p:ph type="title"/>
          </p:nvPr>
        </p:nvSpPr>
        <p:spPr>
          <a:xfrm>
            <a:off x="572493" y="238539"/>
            <a:ext cx="11018520" cy="1434415"/>
          </a:xfrm>
        </p:spPr>
        <p:txBody>
          <a:bodyPr anchor="b">
            <a:normAutofit/>
          </a:bodyPr>
          <a:lstStyle/>
          <a:p>
            <a:r>
              <a:rPr lang="en-GB" sz="5400" dirty="0"/>
              <a:t>However</a:t>
            </a:r>
          </a:p>
        </p:txBody>
      </p:sp>
      <p:sp>
        <p:nvSpPr>
          <p:cNvPr id="1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6BCDBC35-F9A7-036B-61C6-BDEB6FEDF469}"/>
              </a:ext>
            </a:extLst>
          </p:cNvPr>
          <p:cNvSpPr>
            <a:spLocks noGrp="1"/>
          </p:cNvSpPr>
          <p:nvPr>
            <p:ph idx="1"/>
          </p:nvPr>
        </p:nvSpPr>
        <p:spPr>
          <a:xfrm>
            <a:off x="572492" y="2071316"/>
            <a:ext cx="8114307" cy="4119172"/>
          </a:xfrm>
        </p:spPr>
        <p:txBody>
          <a:bodyPr anchor="t">
            <a:normAutofit/>
          </a:bodyPr>
          <a:lstStyle/>
          <a:p>
            <a:pPr marL="0" indent="0">
              <a:buNone/>
            </a:pPr>
            <a:r>
              <a:rPr lang="en-US" sz="3600" dirty="0"/>
              <a:t>Recovery can mean different things to different people </a:t>
            </a:r>
            <a:r>
              <a:rPr lang="en-US" sz="2000" dirty="0"/>
              <a:t>(Rethinking mental health, n.d.)</a:t>
            </a:r>
            <a:endParaRPr lang="en-US" sz="3600" dirty="0"/>
          </a:p>
          <a:p>
            <a:pPr marL="0" indent="0">
              <a:buNone/>
            </a:pPr>
            <a:r>
              <a:rPr lang="en-US" dirty="0"/>
              <a:t>Visit </a:t>
            </a:r>
            <a:r>
              <a:rPr lang="en-GB" dirty="0">
                <a:hlinkClick r:id="rId2"/>
              </a:rPr>
              <a:t>Recovery and mental illness (rethink.org)</a:t>
            </a:r>
            <a:r>
              <a:rPr lang="en-GB" dirty="0"/>
              <a:t> to look up for social prescribing</a:t>
            </a:r>
          </a:p>
          <a:p>
            <a:pPr marL="0" indent="0">
              <a:buNone/>
            </a:pPr>
            <a:r>
              <a:rPr lang="en-GB" dirty="0"/>
              <a:t>You will also find more accessible information about personal and social recovery. </a:t>
            </a:r>
          </a:p>
          <a:p>
            <a:pPr marL="0" indent="0">
              <a:buNone/>
            </a:pPr>
            <a:endParaRPr lang="en-US" dirty="0"/>
          </a:p>
          <a:p>
            <a:pPr marL="0" indent="0">
              <a:buNone/>
            </a:pPr>
            <a:endParaRPr lang="en-US" dirty="0"/>
          </a:p>
          <a:p>
            <a:pPr marL="0" indent="0">
              <a:buNone/>
            </a:pPr>
            <a:endParaRPr lang="en-US" sz="2200" dirty="0"/>
          </a:p>
        </p:txBody>
      </p:sp>
      <p:pic>
        <p:nvPicPr>
          <p:cNvPr id="5" name="Content Placeholder 4" descr="A cartoon character with a question mark&#10;&#10;Description automatically generated">
            <a:extLst>
              <a:ext uri="{FF2B5EF4-FFF2-40B4-BE49-F238E27FC236}">
                <a16:creationId xmlns:a16="http://schemas.microsoft.com/office/drawing/2014/main" id="{53A0D9C4-DC02-0210-9E15-E31900CD585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3793" b="-2"/>
          <a:stretch/>
        </p:blipFill>
        <p:spPr>
          <a:xfrm>
            <a:off x="8997360" y="2522949"/>
            <a:ext cx="3941064" cy="4096512"/>
          </a:xfrm>
          <a:prstGeom prst="rect">
            <a:avLst/>
          </a:prstGeom>
        </p:spPr>
      </p:pic>
    </p:spTree>
    <p:extLst>
      <p:ext uri="{BB962C8B-B14F-4D97-AF65-F5344CB8AC3E}">
        <p14:creationId xmlns:p14="http://schemas.microsoft.com/office/powerpoint/2010/main" val="42457394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7AF17E0-EAF8-07F4-FAC7-6CBAE3237529}"/>
              </a:ext>
            </a:extLst>
          </p:cNvPr>
          <p:cNvSpPr>
            <a:spLocks noGrp="1"/>
          </p:cNvSpPr>
          <p:nvPr>
            <p:ph type="subTitle" idx="1"/>
          </p:nvPr>
        </p:nvSpPr>
        <p:spPr>
          <a:xfrm>
            <a:off x="1871924" y="1773238"/>
            <a:ext cx="9144000" cy="2608262"/>
          </a:xfrm>
          <a:prstGeom prst="roundRect">
            <a:avLst/>
          </a:prstGeom>
        </p:spPr>
        <p:style>
          <a:lnRef idx="2">
            <a:schemeClr val="accent3"/>
          </a:lnRef>
          <a:fillRef idx="1">
            <a:schemeClr val="lt1"/>
          </a:fillRef>
          <a:effectRef idx="0">
            <a:schemeClr val="accent3"/>
          </a:effectRef>
          <a:fontRef idx="minor">
            <a:schemeClr val="dk1"/>
          </a:fontRef>
        </p:style>
        <p:txBody>
          <a:bodyPr>
            <a:normAutofit/>
          </a:bodyPr>
          <a:lstStyle/>
          <a:p>
            <a:endParaRPr lang="en-GB" sz="5700" dirty="0"/>
          </a:p>
          <a:p>
            <a:r>
              <a:rPr lang="en-GB" sz="5700" dirty="0"/>
              <a:t>Feeding or Eating Disorders</a:t>
            </a:r>
          </a:p>
          <a:p>
            <a:endParaRPr lang="en-GB" dirty="0"/>
          </a:p>
        </p:txBody>
      </p:sp>
    </p:spTree>
    <p:extLst>
      <p:ext uri="{BB962C8B-B14F-4D97-AF65-F5344CB8AC3E}">
        <p14:creationId xmlns:p14="http://schemas.microsoft.com/office/powerpoint/2010/main" val="40569329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49D25-FE10-7D06-0C74-6F5E2DEF8F4E}"/>
              </a:ext>
            </a:extLst>
          </p:cNvPr>
          <p:cNvSpPr>
            <a:spLocks noGrp="1"/>
          </p:cNvSpPr>
          <p:nvPr>
            <p:ph type="title"/>
          </p:nvPr>
        </p:nvSpPr>
        <p:spPr>
          <a:xfrm>
            <a:off x="676275" y="950267"/>
            <a:ext cx="10515600" cy="1325563"/>
          </a:xfrm>
        </p:spPr>
        <p:txBody>
          <a:bodyPr>
            <a:normAutofit/>
          </a:bodyPr>
          <a:lstStyle/>
          <a:p>
            <a:r>
              <a:rPr lang="en-GB" dirty="0"/>
              <a:t>Word association:  what 5 words do you associate with eating disorders? </a:t>
            </a:r>
          </a:p>
        </p:txBody>
      </p:sp>
      <p:pic>
        <p:nvPicPr>
          <p:cNvPr id="5" name="Content Placeholder 4" descr="A close-up of words&#10;&#10;Description automatically generated">
            <a:extLst>
              <a:ext uri="{FF2B5EF4-FFF2-40B4-BE49-F238E27FC236}">
                <a16:creationId xmlns:a16="http://schemas.microsoft.com/office/drawing/2014/main" id="{935870FA-4A62-1FCF-C32F-0D7306324541}"/>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096000" y="2275830"/>
            <a:ext cx="4351338" cy="4351338"/>
          </a:xfrm>
        </p:spPr>
      </p:pic>
      <p:sp>
        <p:nvSpPr>
          <p:cNvPr id="6" name="TextBox 5">
            <a:extLst>
              <a:ext uri="{FF2B5EF4-FFF2-40B4-BE49-F238E27FC236}">
                <a16:creationId xmlns:a16="http://schemas.microsoft.com/office/drawing/2014/main" id="{7B767A6C-359F-3CB0-3F4D-14207D7E5841}"/>
              </a:ext>
            </a:extLst>
          </p:cNvPr>
          <p:cNvSpPr txBox="1"/>
          <p:nvPr/>
        </p:nvSpPr>
        <p:spPr>
          <a:xfrm>
            <a:off x="6096000" y="6627168"/>
            <a:ext cx="4351338" cy="230832"/>
          </a:xfrm>
          <a:prstGeom prst="rect">
            <a:avLst/>
          </a:prstGeom>
          <a:noFill/>
        </p:spPr>
        <p:txBody>
          <a:bodyPr wrap="square" rtlCol="0">
            <a:spAutoFit/>
          </a:bodyPr>
          <a:lstStyle/>
          <a:p>
            <a:r>
              <a:rPr lang="en-GB" sz="900">
                <a:hlinkClick r:id="rId4" tooltip="https://knightfoundation.org/reports/on-the-table/"/>
              </a:rPr>
              <a:t>This Photo</a:t>
            </a:r>
            <a:r>
              <a:rPr lang="en-GB" sz="900"/>
              <a:t> by Unknown Author is licensed under </a:t>
            </a:r>
            <a:r>
              <a:rPr lang="en-GB" sz="900">
                <a:hlinkClick r:id="rId5" tooltip="https://creativecommons.org/licenses/by-nc/3.0/"/>
              </a:rPr>
              <a:t>CC BY-NC</a:t>
            </a:r>
            <a:endParaRPr lang="en-GB" sz="900"/>
          </a:p>
        </p:txBody>
      </p:sp>
    </p:spTree>
    <p:extLst>
      <p:ext uri="{BB962C8B-B14F-4D97-AF65-F5344CB8AC3E}">
        <p14:creationId xmlns:p14="http://schemas.microsoft.com/office/powerpoint/2010/main" val="41757895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Online Media 6" title="What is an Eating Disorder?">
            <a:hlinkClick r:id="" action="ppaction://media"/>
            <a:extLst>
              <a:ext uri="{FF2B5EF4-FFF2-40B4-BE49-F238E27FC236}">
                <a16:creationId xmlns:a16="http://schemas.microsoft.com/office/drawing/2014/main" id="{4320273A-00B9-76AF-E4AC-BCCB1E3ABE28}"/>
              </a:ext>
            </a:extLst>
          </p:cNvPr>
          <p:cNvPicPr>
            <a:picLocks noGrp="1" noRot="1" noChangeAspect="1"/>
          </p:cNvPicPr>
          <p:nvPr>
            <p:ph idx="1"/>
            <a:videoFile r:link="rId1"/>
          </p:nvPr>
        </p:nvPicPr>
        <p:blipFill>
          <a:blip r:embed="rId3"/>
          <a:stretch>
            <a:fillRect/>
          </a:stretch>
        </p:blipFill>
        <p:spPr>
          <a:xfrm>
            <a:off x="836177" y="457200"/>
            <a:ext cx="10519646" cy="5943600"/>
          </a:xfrm>
          <a:prstGeom prst="rect">
            <a:avLst/>
          </a:prstGeom>
        </p:spPr>
      </p:pic>
    </p:spTree>
    <p:extLst>
      <p:ext uri="{BB962C8B-B14F-4D97-AF65-F5344CB8AC3E}">
        <p14:creationId xmlns:p14="http://schemas.microsoft.com/office/powerpoint/2010/main" val="2113615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73692C68-942C-8CE7-D5C2-B9552478BA9F}"/>
              </a:ext>
            </a:extLst>
          </p:cNvPr>
          <p:cNvGraphicFramePr>
            <a:graphicFrameLocks noGrp="1"/>
          </p:cNvGraphicFramePr>
          <p:nvPr>
            <p:ph idx="1"/>
          </p:nvPr>
        </p:nvGraphicFramePr>
        <p:xfrm>
          <a:off x="2784844" y="122275"/>
          <a:ext cx="11273332" cy="6613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E083B232-5951-E79E-FDA9-778099C0746B}"/>
              </a:ext>
            </a:extLst>
          </p:cNvPr>
          <p:cNvSpPr txBox="1"/>
          <p:nvPr/>
        </p:nvSpPr>
        <p:spPr>
          <a:xfrm>
            <a:off x="361508" y="830743"/>
            <a:ext cx="4486718" cy="5016758"/>
          </a:xfrm>
          <a:prstGeom prst="rect">
            <a:avLst/>
          </a:prstGeom>
          <a:noFill/>
        </p:spPr>
        <p:txBody>
          <a:bodyPr wrap="square">
            <a:spAutoFit/>
          </a:bodyPr>
          <a:lstStyle/>
          <a:p>
            <a:r>
              <a:rPr lang="en-GB" sz="2400" dirty="0"/>
              <a:t>Higher morbidity and mortality rate than other mental health disorders, especially Anorexia Nervosa, due to significant impacts on the physical health.</a:t>
            </a:r>
          </a:p>
          <a:p>
            <a:r>
              <a:rPr lang="en-GB" sz="2400" dirty="0"/>
              <a:t> </a:t>
            </a:r>
          </a:p>
          <a:p>
            <a:pPr marL="342900" indent="-342900">
              <a:buFont typeface="Arial" panose="020B0604020202020204" pitchFamily="34" charset="0"/>
              <a:buChar char="•"/>
            </a:pPr>
            <a:r>
              <a:rPr lang="en-GB" sz="2400" dirty="0"/>
              <a:t>Not all disorders are linked to reduced weight. </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Affects both males (25% of cases) and females (75% of cases) </a:t>
            </a:r>
          </a:p>
          <a:p>
            <a:endParaRPr lang="en-GB" sz="3200" dirty="0"/>
          </a:p>
        </p:txBody>
      </p:sp>
    </p:spTree>
    <p:extLst>
      <p:ext uri="{BB962C8B-B14F-4D97-AF65-F5344CB8AC3E}">
        <p14:creationId xmlns:p14="http://schemas.microsoft.com/office/powerpoint/2010/main" val="5715504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15393-DB14-F4CF-6304-4F02BF77C3A3}"/>
              </a:ext>
            </a:extLst>
          </p:cNvPr>
          <p:cNvSpPr>
            <a:spLocks noGrp="1"/>
          </p:cNvSpPr>
          <p:nvPr>
            <p:ph type="title"/>
          </p:nvPr>
        </p:nvSpPr>
        <p:spPr>
          <a:xfrm>
            <a:off x="1371597" y="348865"/>
            <a:ext cx="10044023" cy="877729"/>
          </a:xfrm>
        </p:spPr>
        <p:txBody>
          <a:bodyPr anchor="ctr">
            <a:normAutofit/>
          </a:bodyPr>
          <a:lstStyle/>
          <a:p>
            <a:r>
              <a:rPr lang="en-GB" sz="4000"/>
              <a:t>Prevalence and system changes </a:t>
            </a:r>
            <a:endParaRPr lang="en-GB" sz="4000" dirty="0"/>
          </a:p>
        </p:txBody>
      </p:sp>
      <p:grpSp>
        <p:nvGrpSpPr>
          <p:cNvPr id="4" name="Group 3">
            <a:extLst>
              <a:ext uri="{FF2B5EF4-FFF2-40B4-BE49-F238E27FC236}">
                <a16:creationId xmlns:a16="http://schemas.microsoft.com/office/drawing/2014/main" id="{111344D7-5F82-D474-1403-D52752F96957}"/>
              </a:ext>
            </a:extLst>
          </p:cNvPr>
          <p:cNvGrpSpPr/>
          <p:nvPr/>
        </p:nvGrpSpPr>
        <p:grpSpPr>
          <a:xfrm>
            <a:off x="637421" y="1819305"/>
            <a:ext cx="10917157" cy="5055633"/>
            <a:chOff x="649391" y="2605077"/>
            <a:chExt cx="10917157" cy="3392722"/>
          </a:xfrm>
        </p:grpSpPr>
        <p:sp>
          <p:nvSpPr>
            <p:cNvPr id="6" name="Free-form: Shape 5">
              <a:extLst>
                <a:ext uri="{FF2B5EF4-FFF2-40B4-BE49-F238E27FC236}">
                  <a16:creationId xmlns:a16="http://schemas.microsoft.com/office/drawing/2014/main" id="{3C09E07D-EDD6-1187-CBB7-9CCD71081919}"/>
                </a:ext>
              </a:extLst>
            </p:cNvPr>
            <p:cNvSpPr/>
            <p:nvPr/>
          </p:nvSpPr>
          <p:spPr>
            <a:xfrm>
              <a:off x="649391" y="2616896"/>
              <a:ext cx="1819526" cy="1247389"/>
            </a:xfrm>
            <a:custGeom>
              <a:avLst/>
              <a:gdLst>
                <a:gd name="connsiteX0" fmla="*/ 0 w 1819526"/>
                <a:gd name="connsiteY0" fmla="*/ 90976 h 909763"/>
                <a:gd name="connsiteX1" fmla="*/ 90976 w 1819526"/>
                <a:gd name="connsiteY1" fmla="*/ 0 h 909763"/>
                <a:gd name="connsiteX2" fmla="*/ 1728550 w 1819526"/>
                <a:gd name="connsiteY2" fmla="*/ 0 h 909763"/>
                <a:gd name="connsiteX3" fmla="*/ 1819526 w 1819526"/>
                <a:gd name="connsiteY3" fmla="*/ 90976 h 909763"/>
                <a:gd name="connsiteX4" fmla="*/ 1819526 w 1819526"/>
                <a:gd name="connsiteY4" fmla="*/ 818787 h 909763"/>
                <a:gd name="connsiteX5" fmla="*/ 1728550 w 1819526"/>
                <a:gd name="connsiteY5" fmla="*/ 909763 h 909763"/>
                <a:gd name="connsiteX6" fmla="*/ 90976 w 1819526"/>
                <a:gd name="connsiteY6" fmla="*/ 909763 h 909763"/>
                <a:gd name="connsiteX7" fmla="*/ 0 w 1819526"/>
                <a:gd name="connsiteY7" fmla="*/ 818787 h 909763"/>
                <a:gd name="connsiteX8" fmla="*/ 0 w 1819526"/>
                <a:gd name="connsiteY8" fmla="*/ 90976 h 909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19526" h="909763">
                  <a:moveTo>
                    <a:pt x="0" y="90976"/>
                  </a:moveTo>
                  <a:cubicBezTo>
                    <a:pt x="0" y="40731"/>
                    <a:pt x="40731" y="0"/>
                    <a:pt x="90976" y="0"/>
                  </a:cubicBezTo>
                  <a:lnTo>
                    <a:pt x="1728550" y="0"/>
                  </a:lnTo>
                  <a:cubicBezTo>
                    <a:pt x="1778795" y="0"/>
                    <a:pt x="1819526" y="40731"/>
                    <a:pt x="1819526" y="90976"/>
                  </a:cubicBezTo>
                  <a:lnTo>
                    <a:pt x="1819526" y="818787"/>
                  </a:lnTo>
                  <a:cubicBezTo>
                    <a:pt x="1819526" y="869032"/>
                    <a:pt x="1778795" y="909763"/>
                    <a:pt x="1728550" y="909763"/>
                  </a:cubicBezTo>
                  <a:lnTo>
                    <a:pt x="90976" y="909763"/>
                  </a:lnTo>
                  <a:cubicBezTo>
                    <a:pt x="40731" y="909763"/>
                    <a:pt x="0" y="869032"/>
                    <a:pt x="0" y="818787"/>
                  </a:cubicBezTo>
                  <a:lnTo>
                    <a:pt x="0" y="90976"/>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47601" tIns="40616" rIns="47601" bIns="40616" numCol="1" spcCol="1270" anchor="ctr" anchorCtr="0">
              <a:noAutofit/>
            </a:bodyPr>
            <a:lstStyle/>
            <a:p>
              <a:pPr marL="0" lvl="0" indent="0" algn="ctr" defTabSz="488950">
                <a:lnSpc>
                  <a:spcPct val="90000"/>
                </a:lnSpc>
                <a:spcBef>
                  <a:spcPct val="0"/>
                </a:spcBef>
                <a:spcAft>
                  <a:spcPct val="35000"/>
                </a:spcAft>
                <a:buNone/>
              </a:pPr>
              <a:r>
                <a:rPr lang="en-GB" kern="1200" dirty="0"/>
                <a:t>Lifespan prevalence: 10% </a:t>
              </a:r>
              <a:endParaRPr lang="en-US" kern="1200" dirty="0"/>
            </a:p>
          </p:txBody>
        </p:sp>
        <p:sp>
          <p:nvSpPr>
            <p:cNvPr id="7" name="Free-form: Shape 6">
              <a:extLst>
                <a:ext uri="{FF2B5EF4-FFF2-40B4-BE49-F238E27FC236}">
                  <a16:creationId xmlns:a16="http://schemas.microsoft.com/office/drawing/2014/main" id="{48E54A48-606A-258F-7113-4340E49226FA}"/>
                </a:ext>
              </a:extLst>
            </p:cNvPr>
            <p:cNvSpPr/>
            <p:nvPr/>
          </p:nvSpPr>
          <p:spPr>
            <a:xfrm>
              <a:off x="2923799" y="2616896"/>
              <a:ext cx="1819526" cy="1247389"/>
            </a:xfrm>
            <a:custGeom>
              <a:avLst/>
              <a:gdLst>
                <a:gd name="connsiteX0" fmla="*/ 0 w 1819526"/>
                <a:gd name="connsiteY0" fmla="*/ 90976 h 909763"/>
                <a:gd name="connsiteX1" fmla="*/ 90976 w 1819526"/>
                <a:gd name="connsiteY1" fmla="*/ 0 h 909763"/>
                <a:gd name="connsiteX2" fmla="*/ 1728550 w 1819526"/>
                <a:gd name="connsiteY2" fmla="*/ 0 h 909763"/>
                <a:gd name="connsiteX3" fmla="*/ 1819526 w 1819526"/>
                <a:gd name="connsiteY3" fmla="*/ 90976 h 909763"/>
                <a:gd name="connsiteX4" fmla="*/ 1819526 w 1819526"/>
                <a:gd name="connsiteY4" fmla="*/ 818787 h 909763"/>
                <a:gd name="connsiteX5" fmla="*/ 1728550 w 1819526"/>
                <a:gd name="connsiteY5" fmla="*/ 909763 h 909763"/>
                <a:gd name="connsiteX6" fmla="*/ 90976 w 1819526"/>
                <a:gd name="connsiteY6" fmla="*/ 909763 h 909763"/>
                <a:gd name="connsiteX7" fmla="*/ 0 w 1819526"/>
                <a:gd name="connsiteY7" fmla="*/ 818787 h 909763"/>
                <a:gd name="connsiteX8" fmla="*/ 0 w 1819526"/>
                <a:gd name="connsiteY8" fmla="*/ 90976 h 909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19526" h="909763">
                  <a:moveTo>
                    <a:pt x="0" y="90976"/>
                  </a:moveTo>
                  <a:cubicBezTo>
                    <a:pt x="0" y="40731"/>
                    <a:pt x="40731" y="0"/>
                    <a:pt x="90976" y="0"/>
                  </a:cubicBezTo>
                  <a:lnTo>
                    <a:pt x="1728550" y="0"/>
                  </a:lnTo>
                  <a:cubicBezTo>
                    <a:pt x="1778795" y="0"/>
                    <a:pt x="1819526" y="40731"/>
                    <a:pt x="1819526" y="90976"/>
                  </a:cubicBezTo>
                  <a:lnTo>
                    <a:pt x="1819526" y="818787"/>
                  </a:lnTo>
                  <a:cubicBezTo>
                    <a:pt x="1819526" y="869032"/>
                    <a:pt x="1778795" y="909763"/>
                    <a:pt x="1728550" y="909763"/>
                  </a:cubicBezTo>
                  <a:lnTo>
                    <a:pt x="90976" y="909763"/>
                  </a:lnTo>
                  <a:cubicBezTo>
                    <a:pt x="40731" y="909763"/>
                    <a:pt x="0" y="869032"/>
                    <a:pt x="0" y="818787"/>
                  </a:cubicBezTo>
                  <a:lnTo>
                    <a:pt x="0" y="90976"/>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47601" tIns="40616" rIns="47601" bIns="40616" numCol="1" spcCol="1270" anchor="ctr" anchorCtr="0">
              <a:noAutofit/>
            </a:bodyPr>
            <a:lstStyle/>
            <a:p>
              <a:pPr marL="0" lvl="0" indent="0" algn="ctr" defTabSz="488950">
                <a:lnSpc>
                  <a:spcPct val="90000"/>
                </a:lnSpc>
                <a:spcBef>
                  <a:spcPct val="0"/>
                </a:spcBef>
                <a:spcAft>
                  <a:spcPct val="35000"/>
                </a:spcAft>
                <a:buNone/>
              </a:pPr>
              <a:r>
                <a:rPr lang="en-GB" sz="1600" kern="1200" dirty="0"/>
                <a:t>Impact young community in particular, research shows recent increase in all age groups and genders</a:t>
              </a:r>
              <a:endParaRPr lang="en-US" sz="1600" kern="1200" dirty="0"/>
            </a:p>
          </p:txBody>
        </p:sp>
        <p:sp>
          <p:nvSpPr>
            <p:cNvPr id="8" name="Free-form: Shape 7">
              <a:extLst>
                <a:ext uri="{FF2B5EF4-FFF2-40B4-BE49-F238E27FC236}">
                  <a16:creationId xmlns:a16="http://schemas.microsoft.com/office/drawing/2014/main" id="{48208376-59DE-D39F-42A8-A0DEB79882D1}"/>
                </a:ext>
              </a:extLst>
            </p:cNvPr>
            <p:cNvSpPr/>
            <p:nvPr/>
          </p:nvSpPr>
          <p:spPr>
            <a:xfrm>
              <a:off x="5213346" y="2605077"/>
              <a:ext cx="1819526" cy="1247389"/>
            </a:xfrm>
            <a:custGeom>
              <a:avLst/>
              <a:gdLst>
                <a:gd name="connsiteX0" fmla="*/ 0 w 1819526"/>
                <a:gd name="connsiteY0" fmla="*/ 90976 h 909763"/>
                <a:gd name="connsiteX1" fmla="*/ 90976 w 1819526"/>
                <a:gd name="connsiteY1" fmla="*/ 0 h 909763"/>
                <a:gd name="connsiteX2" fmla="*/ 1728550 w 1819526"/>
                <a:gd name="connsiteY2" fmla="*/ 0 h 909763"/>
                <a:gd name="connsiteX3" fmla="*/ 1819526 w 1819526"/>
                <a:gd name="connsiteY3" fmla="*/ 90976 h 909763"/>
                <a:gd name="connsiteX4" fmla="*/ 1819526 w 1819526"/>
                <a:gd name="connsiteY4" fmla="*/ 818787 h 909763"/>
                <a:gd name="connsiteX5" fmla="*/ 1728550 w 1819526"/>
                <a:gd name="connsiteY5" fmla="*/ 909763 h 909763"/>
                <a:gd name="connsiteX6" fmla="*/ 90976 w 1819526"/>
                <a:gd name="connsiteY6" fmla="*/ 909763 h 909763"/>
                <a:gd name="connsiteX7" fmla="*/ 0 w 1819526"/>
                <a:gd name="connsiteY7" fmla="*/ 818787 h 909763"/>
                <a:gd name="connsiteX8" fmla="*/ 0 w 1819526"/>
                <a:gd name="connsiteY8" fmla="*/ 90976 h 909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19526" h="909763">
                  <a:moveTo>
                    <a:pt x="0" y="90976"/>
                  </a:moveTo>
                  <a:cubicBezTo>
                    <a:pt x="0" y="40731"/>
                    <a:pt x="40731" y="0"/>
                    <a:pt x="90976" y="0"/>
                  </a:cubicBezTo>
                  <a:lnTo>
                    <a:pt x="1728550" y="0"/>
                  </a:lnTo>
                  <a:cubicBezTo>
                    <a:pt x="1778795" y="0"/>
                    <a:pt x="1819526" y="40731"/>
                    <a:pt x="1819526" y="90976"/>
                  </a:cubicBezTo>
                  <a:lnTo>
                    <a:pt x="1819526" y="818787"/>
                  </a:lnTo>
                  <a:cubicBezTo>
                    <a:pt x="1819526" y="869032"/>
                    <a:pt x="1778795" y="909763"/>
                    <a:pt x="1728550" y="909763"/>
                  </a:cubicBezTo>
                  <a:lnTo>
                    <a:pt x="90976" y="909763"/>
                  </a:lnTo>
                  <a:cubicBezTo>
                    <a:pt x="40731" y="909763"/>
                    <a:pt x="0" y="869032"/>
                    <a:pt x="0" y="818787"/>
                  </a:cubicBezTo>
                  <a:lnTo>
                    <a:pt x="0" y="90976"/>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47601" tIns="40616" rIns="47601" bIns="40616" numCol="1" spcCol="1270" anchor="ctr" anchorCtr="0">
              <a:noAutofit/>
            </a:bodyPr>
            <a:lstStyle/>
            <a:p>
              <a:pPr marL="0" lvl="0" indent="0" algn="ctr" defTabSz="488950">
                <a:lnSpc>
                  <a:spcPct val="90000"/>
                </a:lnSpc>
                <a:spcBef>
                  <a:spcPct val="0"/>
                </a:spcBef>
                <a:spcAft>
                  <a:spcPct val="35000"/>
                </a:spcAft>
                <a:buNone/>
              </a:pPr>
              <a:r>
                <a:rPr lang="en-GB" sz="1600" kern="1200" dirty="0"/>
                <a:t>Different prevalence rates for the disorders: </a:t>
              </a:r>
              <a:endParaRPr lang="en-US" sz="1600" kern="1200" dirty="0"/>
            </a:p>
          </p:txBody>
        </p:sp>
        <p:sp>
          <p:nvSpPr>
            <p:cNvPr id="10" name="Free-form: Shape 9">
              <a:extLst>
                <a:ext uri="{FF2B5EF4-FFF2-40B4-BE49-F238E27FC236}">
                  <a16:creationId xmlns:a16="http://schemas.microsoft.com/office/drawing/2014/main" id="{B2B01E4A-77E1-C0D9-4E4F-ECCD6D7BBF0D}"/>
                </a:ext>
              </a:extLst>
            </p:cNvPr>
            <p:cNvSpPr/>
            <p:nvPr/>
          </p:nvSpPr>
          <p:spPr>
            <a:xfrm>
              <a:off x="5380160" y="3754100"/>
              <a:ext cx="181952" cy="682322"/>
            </a:xfrm>
            <a:custGeom>
              <a:avLst/>
              <a:gdLst/>
              <a:ahLst/>
              <a:cxnLst/>
              <a:rect l="0" t="0" r="0" b="0"/>
              <a:pathLst>
                <a:path>
                  <a:moveTo>
                    <a:pt x="0" y="0"/>
                  </a:moveTo>
                  <a:lnTo>
                    <a:pt x="0" y="682322"/>
                  </a:lnTo>
                  <a:lnTo>
                    <a:pt x="181952" y="682322"/>
                  </a:lnTo>
                </a:path>
              </a:pathLst>
            </a:custGeom>
            <a:noFill/>
          </p:spPr>
          <p:style>
            <a:lnRef idx="2">
              <a:schemeClr val="accent2">
                <a:hueOff val="0"/>
                <a:satOff val="0"/>
                <a:lumOff val="0"/>
                <a:alphaOff val="0"/>
              </a:schemeClr>
            </a:lnRef>
            <a:fillRef idx="0">
              <a:scrgbClr r="0" g="0" b="0"/>
            </a:fillRef>
            <a:effectRef idx="0">
              <a:schemeClr val="accent3">
                <a:tint val="9000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2" name="Free-form: Shape 11">
              <a:extLst>
                <a:ext uri="{FF2B5EF4-FFF2-40B4-BE49-F238E27FC236}">
                  <a16:creationId xmlns:a16="http://schemas.microsoft.com/office/drawing/2014/main" id="{0D8E16C0-907A-105B-6907-03BC947D1E1C}"/>
                </a:ext>
              </a:extLst>
            </p:cNvPr>
            <p:cNvSpPr/>
            <p:nvPr/>
          </p:nvSpPr>
          <p:spPr>
            <a:xfrm>
              <a:off x="5562112" y="3864285"/>
              <a:ext cx="1455620" cy="909763"/>
            </a:xfrm>
            <a:custGeom>
              <a:avLst/>
              <a:gdLst>
                <a:gd name="connsiteX0" fmla="*/ 0 w 1455620"/>
                <a:gd name="connsiteY0" fmla="*/ 90976 h 909763"/>
                <a:gd name="connsiteX1" fmla="*/ 90976 w 1455620"/>
                <a:gd name="connsiteY1" fmla="*/ 0 h 909763"/>
                <a:gd name="connsiteX2" fmla="*/ 1364644 w 1455620"/>
                <a:gd name="connsiteY2" fmla="*/ 0 h 909763"/>
                <a:gd name="connsiteX3" fmla="*/ 1455620 w 1455620"/>
                <a:gd name="connsiteY3" fmla="*/ 90976 h 909763"/>
                <a:gd name="connsiteX4" fmla="*/ 1455620 w 1455620"/>
                <a:gd name="connsiteY4" fmla="*/ 818787 h 909763"/>
                <a:gd name="connsiteX5" fmla="*/ 1364644 w 1455620"/>
                <a:gd name="connsiteY5" fmla="*/ 909763 h 909763"/>
                <a:gd name="connsiteX6" fmla="*/ 90976 w 1455620"/>
                <a:gd name="connsiteY6" fmla="*/ 909763 h 909763"/>
                <a:gd name="connsiteX7" fmla="*/ 0 w 1455620"/>
                <a:gd name="connsiteY7" fmla="*/ 818787 h 909763"/>
                <a:gd name="connsiteX8" fmla="*/ 0 w 1455620"/>
                <a:gd name="connsiteY8" fmla="*/ 90976 h 909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5620" h="909763">
                  <a:moveTo>
                    <a:pt x="0" y="90976"/>
                  </a:moveTo>
                  <a:cubicBezTo>
                    <a:pt x="0" y="40731"/>
                    <a:pt x="40731" y="0"/>
                    <a:pt x="90976" y="0"/>
                  </a:cubicBezTo>
                  <a:lnTo>
                    <a:pt x="1364644" y="0"/>
                  </a:lnTo>
                  <a:cubicBezTo>
                    <a:pt x="1414889" y="0"/>
                    <a:pt x="1455620" y="40731"/>
                    <a:pt x="1455620" y="90976"/>
                  </a:cubicBezTo>
                  <a:lnTo>
                    <a:pt x="1455620" y="818787"/>
                  </a:lnTo>
                  <a:cubicBezTo>
                    <a:pt x="1455620" y="869032"/>
                    <a:pt x="1414889" y="909763"/>
                    <a:pt x="1364644" y="909763"/>
                  </a:cubicBezTo>
                  <a:lnTo>
                    <a:pt x="90976" y="909763"/>
                  </a:lnTo>
                  <a:cubicBezTo>
                    <a:pt x="40731" y="909763"/>
                    <a:pt x="0" y="869032"/>
                    <a:pt x="0" y="818787"/>
                  </a:cubicBezTo>
                  <a:lnTo>
                    <a:pt x="0" y="90976"/>
                  </a:lnTo>
                  <a:close/>
                </a:path>
              </a:pathLst>
            </a:custGeom>
          </p:spPr>
          <p:style>
            <a:lnRef idx="2">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5696" tIns="39346" rIns="45696" bIns="39346" numCol="1" spcCol="1270" anchor="ctr" anchorCtr="0">
              <a:noAutofit/>
            </a:bodyPr>
            <a:lstStyle/>
            <a:p>
              <a:pPr marL="0" lvl="0" indent="0" algn="ctr" defTabSz="444500">
                <a:lnSpc>
                  <a:spcPct val="90000"/>
                </a:lnSpc>
                <a:spcBef>
                  <a:spcPct val="0"/>
                </a:spcBef>
                <a:spcAft>
                  <a:spcPct val="35000"/>
                </a:spcAft>
                <a:buNone/>
              </a:pPr>
              <a:r>
                <a:rPr lang="en-GB" sz="1200" kern="1200" dirty="0"/>
                <a:t>In general, BED 2.8% (F) and 1% (M) whereas AN 1.4% (F) and 0.2% (M) according to Suciu &amp; </a:t>
              </a:r>
              <a:r>
                <a:rPr lang="en-GB" sz="1200" kern="1200" dirty="0" err="1"/>
                <a:t>Crisan</a:t>
              </a:r>
              <a:r>
                <a:rPr lang="en-GB" sz="1200" kern="1200" dirty="0"/>
                <a:t> (2020)</a:t>
              </a:r>
              <a:endParaRPr lang="en-US" sz="1200" kern="1200" dirty="0"/>
            </a:p>
          </p:txBody>
        </p:sp>
        <p:sp>
          <p:nvSpPr>
            <p:cNvPr id="14" name="Free-form: Shape 13">
              <a:extLst>
                <a:ext uri="{FF2B5EF4-FFF2-40B4-BE49-F238E27FC236}">
                  <a16:creationId xmlns:a16="http://schemas.microsoft.com/office/drawing/2014/main" id="{0AF24A04-B047-56F2-89E4-35D55D38B40D}"/>
                </a:ext>
              </a:extLst>
            </p:cNvPr>
            <p:cNvSpPr/>
            <p:nvPr/>
          </p:nvSpPr>
          <p:spPr>
            <a:xfrm>
              <a:off x="5380160" y="4178273"/>
              <a:ext cx="181952" cy="1819526"/>
            </a:xfrm>
            <a:custGeom>
              <a:avLst/>
              <a:gdLst/>
              <a:ahLst/>
              <a:cxnLst/>
              <a:rect l="0" t="0" r="0" b="0"/>
              <a:pathLst>
                <a:path>
                  <a:moveTo>
                    <a:pt x="0" y="0"/>
                  </a:moveTo>
                  <a:lnTo>
                    <a:pt x="0" y="1819526"/>
                  </a:lnTo>
                  <a:lnTo>
                    <a:pt x="181952" y="1819526"/>
                  </a:lnTo>
                </a:path>
              </a:pathLst>
            </a:custGeom>
            <a:noFill/>
          </p:spPr>
          <p:style>
            <a:lnRef idx="2">
              <a:schemeClr val="accent2">
                <a:hueOff val="0"/>
                <a:satOff val="0"/>
                <a:lumOff val="0"/>
                <a:alphaOff val="0"/>
              </a:schemeClr>
            </a:lnRef>
            <a:fillRef idx="0">
              <a:scrgbClr r="0" g="0" b="0"/>
            </a:fillRef>
            <a:effectRef idx="0">
              <a:schemeClr val="accent3">
                <a:tint val="9000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6" name="Free-form: Shape 15">
              <a:extLst>
                <a:ext uri="{FF2B5EF4-FFF2-40B4-BE49-F238E27FC236}">
                  <a16:creationId xmlns:a16="http://schemas.microsoft.com/office/drawing/2014/main" id="{0891D6FC-709B-1F6E-0D07-06FF04E3E7B7}"/>
                </a:ext>
              </a:extLst>
            </p:cNvPr>
            <p:cNvSpPr/>
            <p:nvPr/>
          </p:nvSpPr>
          <p:spPr>
            <a:xfrm>
              <a:off x="5562112" y="4891303"/>
              <a:ext cx="1455620" cy="909763"/>
            </a:xfrm>
            <a:custGeom>
              <a:avLst/>
              <a:gdLst>
                <a:gd name="connsiteX0" fmla="*/ 0 w 1455620"/>
                <a:gd name="connsiteY0" fmla="*/ 90976 h 909763"/>
                <a:gd name="connsiteX1" fmla="*/ 90976 w 1455620"/>
                <a:gd name="connsiteY1" fmla="*/ 0 h 909763"/>
                <a:gd name="connsiteX2" fmla="*/ 1364644 w 1455620"/>
                <a:gd name="connsiteY2" fmla="*/ 0 h 909763"/>
                <a:gd name="connsiteX3" fmla="*/ 1455620 w 1455620"/>
                <a:gd name="connsiteY3" fmla="*/ 90976 h 909763"/>
                <a:gd name="connsiteX4" fmla="*/ 1455620 w 1455620"/>
                <a:gd name="connsiteY4" fmla="*/ 818787 h 909763"/>
                <a:gd name="connsiteX5" fmla="*/ 1364644 w 1455620"/>
                <a:gd name="connsiteY5" fmla="*/ 909763 h 909763"/>
                <a:gd name="connsiteX6" fmla="*/ 90976 w 1455620"/>
                <a:gd name="connsiteY6" fmla="*/ 909763 h 909763"/>
                <a:gd name="connsiteX7" fmla="*/ 0 w 1455620"/>
                <a:gd name="connsiteY7" fmla="*/ 818787 h 909763"/>
                <a:gd name="connsiteX8" fmla="*/ 0 w 1455620"/>
                <a:gd name="connsiteY8" fmla="*/ 90976 h 909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5620" h="909763">
                  <a:moveTo>
                    <a:pt x="0" y="90976"/>
                  </a:moveTo>
                  <a:cubicBezTo>
                    <a:pt x="0" y="40731"/>
                    <a:pt x="40731" y="0"/>
                    <a:pt x="90976" y="0"/>
                  </a:cubicBezTo>
                  <a:lnTo>
                    <a:pt x="1364644" y="0"/>
                  </a:lnTo>
                  <a:cubicBezTo>
                    <a:pt x="1414889" y="0"/>
                    <a:pt x="1455620" y="40731"/>
                    <a:pt x="1455620" y="90976"/>
                  </a:cubicBezTo>
                  <a:lnTo>
                    <a:pt x="1455620" y="818787"/>
                  </a:lnTo>
                  <a:cubicBezTo>
                    <a:pt x="1455620" y="869032"/>
                    <a:pt x="1414889" y="909763"/>
                    <a:pt x="1364644" y="909763"/>
                  </a:cubicBezTo>
                  <a:lnTo>
                    <a:pt x="90976" y="909763"/>
                  </a:lnTo>
                  <a:cubicBezTo>
                    <a:pt x="40731" y="909763"/>
                    <a:pt x="0" y="869032"/>
                    <a:pt x="0" y="818787"/>
                  </a:cubicBezTo>
                  <a:lnTo>
                    <a:pt x="0" y="90976"/>
                  </a:lnTo>
                  <a:close/>
                </a:path>
              </a:pathLst>
            </a:custGeom>
          </p:spPr>
          <p:style>
            <a:lnRef idx="2">
              <a:schemeClr val="accent3">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5696" tIns="39346" rIns="45696" bIns="39346" numCol="1" spcCol="1270" anchor="ctr" anchorCtr="0">
              <a:noAutofit/>
            </a:bodyPr>
            <a:lstStyle/>
            <a:p>
              <a:pPr marL="0" lvl="0" indent="0" algn="ctr" defTabSz="444500">
                <a:lnSpc>
                  <a:spcPct val="90000"/>
                </a:lnSpc>
                <a:spcBef>
                  <a:spcPct val="0"/>
                </a:spcBef>
                <a:spcAft>
                  <a:spcPct val="35000"/>
                </a:spcAft>
                <a:buNone/>
              </a:pPr>
              <a:r>
                <a:rPr lang="en-GB" sz="1400" kern="1200" dirty="0"/>
                <a:t>Higher AN in younger female vs. higher BED in younger males </a:t>
              </a:r>
              <a:endParaRPr lang="en-US" sz="1400" kern="1200" dirty="0"/>
            </a:p>
          </p:txBody>
        </p:sp>
        <p:sp>
          <p:nvSpPr>
            <p:cNvPr id="17" name="Free-form: Shape 16">
              <a:extLst>
                <a:ext uri="{FF2B5EF4-FFF2-40B4-BE49-F238E27FC236}">
                  <a16:creationId xmlns:a16="http://schemas.microsoft.com/office/drawing/2014/main" id="{CC812F08-3761-C54B-E9E5-EBF02EB9476F}"/>
                </a:ext>
              </a:extLst>
            </p:cNvPr>
            <p:cNvSpPr/>
            <p:nvPr/>
          </p:nvSpPr>
          <p:spPr>
            <a:xfrm>
              <a:off x="7472615" y="2616896"/>
              <a:ext cx="1819526" cy="1407190"/>
            </a:xfrm>
            <a:custGeom>
              <a:avLst/>
              <a:gdLst>
                <a:gd name="connsiteX0" fmla="*/ 0 w 1819526"/>
                <a:gd name="connsiteY0" fmla="*/ 90976 h 909763"/>
                <a:gd name="connsiteX1" fmla="*/ 90976 w 1819526"/>
                <a:gd name="connsiteY1" fmla="*/ 0 h 909763"/>
                <a:gd name="connsiteX2" fmla="*/ 1728550 w 1819526"/>
                <a:gd name="connsiteY2" fmla="*/ 0 h 909763"/>
                <a:gd name="connsiteX3" fmla="*/ 1819526 w 1819526"/>
                <a:gd name="connsiteY3" fmla="*/ 90976 h 909763"/>
                <a:gd name="connsiteX4" fmla="*/ 1819526 w 1819526"/>
                <a:gd name="connsiteY4" fmla="*/ 818787 h 909763"/>
                <a:gd name="connsiteX5" fmla="*/ 1728550 w 1819526"/>
                <a:gd name="connsiteY5" fmla="*/ 909763 h 909763"/>
                <a:gd name="connsiteX6" fmla="*/ 90976 w 1819526"/>
                <a:gd name="connsiteY6" fmla="*/ 909763 h 909763"/>
                <a:gd name="connsiteX7" fmla="*/ 0 w 1819526"/>
                <a:gd name="connsiteY7" fmla="*/ 818787 h 909763"/>
                <a:gd name="connsiteX8" fmla="*/ 0 w 1819526"/>
                <a:gd name="connsiteY8" fmla="*/ 90976 h 909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19526" h="909763">
                  <a:moveTo>
                    <a:pt x="0" y="90976"/>
                  </a:moveTo>
                  <a:cubicBezTo>
                    <a:pt x="0" y="40731"/>
                    <a:pt x="40731" y="0"/>
                    <a:pt x="90976" y="0"/>
                  </a:cubicBezTo>
                  <a:lnTo>
                    <a:pt x="1728550" y="0"/>
                  </a:lnTo>
                  <a:cubicBezTo>
                    <a:pt x="1778795" y="0"/>
                    <a:pt x="1819526" y="40731"/>
                    <a:pt x="1819526" y="90976"/>
                  </a:cubicBezTo>
                  <a:lnTo>
                    <a:pt x="1819526" y="818787"/>
                  </a:lnTo>
                  <a:cubicBezTo>
                    <a:pt x="1819526" y="869032"/>
                    <a:pt x="1778795" y="909763"/>
                    <a:pt x="1728550" y="909763"/>
                  </a:cubicBezTo>
                  <a:lnTo>
                    <a:pt x="90976" y="909763"/>
                  </a:lnTo>
                  <a:cubicBezTo>
                    <a:pt x="40731" y="909763"/>
                    <a:pt x="0" y="869032"/>
                    <a:pt x="0" y="818787"/>
                  </a:cubicBezTo>
                  <a:lnTo>
                    <a:pt x="0" y="90976"/>
                  </a:lnTo>
                  <a:close/>
                </a:path>
              </a:pathLst>
            </a:custGeom>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txBody>
            <a:bodyPr spcFirstLastPara="0" vert="horz" wrap="square" lIns="47601" tIns="40616" rIns="47601" bIns="40616" numCol="1" spcCol="1270" anchor="ctr" anchorCtr="0">
              <a:noAutofit/>
            </a:bodyPr>
            <a:lstStyle/>
            <a:p>
              <a:pPr marL="0" lvl="0" indent="0" algn="ctr" defTabSz="488950">
                <a:lnSpc>
                  <a:spcPct val="90000"/>
                </a:lnSpc>
                <a:spcBef>
                  <a:spcPct val="0"/>
                </a:spcBef>
                <a:spcAft>
                  <a:spcPct val="35000"/>
                </a:spcAft>
                <a:buNone/>
              </a:pPr>
              <a:r>
                <a:rPr lang="en-GB" kern="1200" dirty="0"/>
                <a:t>Global disease burden index shows 65% increase between 1990 and 2016 (Erskine et al., 2016)</a:t>
              </a:r>
              <a:endParaRPr lang="en-US" kern="1200" dirty="0"/>
            </a:p>
          </p:txBody>
        </p:sp>
        <p:sp>
          <p:nvSpPr>
            <p:cNvPr id="18" name="Free-form: Shape 17">
              <a:extLst>
                <a:ext uri="{FF2B5EF4-FFF2-40B4-BE49-F238E27FC236}">
                  <a16:creationId xmlns:a16="http://schemas.microsoft.com/office/drawing/2014/main" id="{171010CE-8EA0-22BD-47B8-B24D6A09D0B6}"/>
                </a:ext>
              </a:extLst>
            </p:cNvPr>
            <p:cNvSpPr/>
            <p:nvPr/>
          </p:nvSpPr>
          <p:spPr>
            <a:xfrm>
              <a:off x="9747022" y="2616896"/>
              <a:ext cx="1819526" cy="1407190"/>
            </a:xfrm>
            <a:custGeom>
              <a:avLst/>
              <a:gdLst>
                <a:gd name="connsiteX0" fmla="*/ 0 w 1819526"/>
                <a:gd name="connsiteY0" fmla="*/ 90976 h 909763"/>
                <a:gd name="connsiteX1" fmla="*/ 90976 w 1819526"/>
                <a:gd name="connsiteY1" fmla="*/ 0 h 909763"/>
                <a:gd name="connsiteX2" fmla="*/ 1728550 w 1819526"/>
                <a:gd name="connsiteY2" fmla="*/ 0 h 909763"/>
                <a:gd name="connsiteX3" fmla="*/ 1819526 w 1819526"/>
                <a:gd name="connsiteY3" fmla="*/ 90976 h 909763"/>
                <a:gd name="connsiteX4" fmla="*/ 1819526 w 1819526"/>
                <a:gd name="connsiteY4" fmla="*/ 818787 h 909763"/>
                <a:gd name="connsiteX5" fmla="*/ 1728550 w 1819526"/>
                <a:gd name="connsiteY5" fmla="*/ 909763 h 909763"/>
                <a:gd name="connsiteX6" fmla="*/ 90976 w 1819526"/>
                <a:gd name="connsiteY6" fmla="*/ 909763 h 909763"/>
                <a:gd name="connsiteX7" fmla="*/ 0 w 1819526"/>
                <a:gd name="connsiteY7" fmla="*/ 818787 h 909763"/>
                <a:gd name="connsiteX8" fmla="*/ 0 w 1819526"/>
                <a:gd name="connsiteY8" fmla="*/ 90976 h 909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19526" h="909763">
                  <a:moveTo>
                    <a:pt x="0" y="90976"/>
                  </a:moveTo>
                  <a:cubicBezTo>
                    <a:pt x="0" y="40731"/>
                    <a:pt x="40731" y="0"/>
                    <a:pt x="90976" y="0"/>
                  </a:cubicBezTo>
                  <a:lnTo>
                    <a:pt x="1728550" y="0"/>
                  </a:lnTo>
                  <a:cubicBezTo>
                    <a:pt x="1778795" y="0"/>
                    <a:pt x="1819526" y="40731"/>
                    <a:pt x="1819526" y="90976"/>
                  </a:cubicBezTo>
                  <a:lnTo>
                    <a:pt x="1819526" y="818787"/>
                  </a:lnTo>
                  <a:cubicBezTo>
                    <a:pt x="1819526" y="869032"/>
                    <a:pt x="1778795" y="909763"/>
                    <a:pt x="1728550" y="909763"/>
                  </a:cubicBezTo>
                  <a:lnTo>
                    <a:pt x="90976" y="909763"/>
                  </a:lnTo>
                  <a:cubicBezTo>
                    <a:pt x="40731" y="909763"/>
                    <a:pt x="0" y="869032"/>
                    <a:pt x="0" y="818787"/>
                  </a:cubicBezTo>
                  <a:lnTo>
                    <a:pt x="0" y="90976"/>
                  </a:lnTo>
                  <a:close/>
                </a:path>
              </a:pathLst>
            </a:custGeom>
          </p:spPr>
          <p:style>
            <a:lnRef idx="2">
              <a:schemeClr val="lt1">
                <a:hueOff val="0"/>
                <a:satOff val="0"/>
                <a:lumOff val="0"/>
                <a:alphaOff val="0"/>
              </a:schemeClr>
            </a:lnRef>
            <a:fillRef idx="1">
              <a:schemeClr val="accent6">
                <a:hueOff val="0"/>
                <a:satOff val="0"/>
                <a:lumOff val="0"/>
                <a:alphaOff val="0"/>
              </a:schemeClr>
            </a:fillRef>
            <a:effectRef idx="0">
              <a:schemeClr val="accent6">
                <a:hueOff val="0"/>
                <a:satOff val="0"/>
                <a:lumOff val="0"/>
                <a:alphaOff val="0"/>
              </a:schemeClr>
            </a:effectRef>
            <a:fontRef idx="minor">
              <a:schemeClr val="lt1"/>
            </a:fontRef>
          </p:style>
          <p:txBody>
            <a:bodyPr spcFirstLastPara="0" vert="horz" wrap="square" lIns="47601" tIns="40616" rIns="47601" bIns="40616" numCol="1" spcCol="1270" anchor="ctr" anchorCtr="0">
              <a:noAutofit/>
            </a:bodyPr>
            <a:lstStyle/>
            <a:p>
              <a:pPr marL="0" lvl="0" indent="0" algn="ctr" defTabSz="488950">
                <a:lnSpc>
                  <a:spcPct val="90000"/>
                </a:lnSpc>
                <a:spcBef>
                  <a:spcPct val="0"/>
                </a:spcBef>
                <a:spcAft>
                  <a:spcPct val="35000"/>
                </a:spcAft>
                <a:buNone/>
              </a:pPr>
              <a:r>
                <a:rPr lang="en-GB" kern="1200" dirty="0"/>
                <a:t>Combined feeding and eating disorders as a group in Chapter 6 </a:t>
              </a:r>
              <a:endParaRPr lang="en-US" kern="1200" dirty="0"/>
            </a:p>
          </p:txBody>
        </p:sp>
        <p:sp>
          <p:nvSpPr>
            <p:cNvPr id="19" name="Free-form: Shape 18">
              <a:extLst>
                <a:ext uri="{FF2B5EF4-FFF2-40B4-BE49-F238E27FC236}">
                  <a16:creationId xmlns:a16="http://schemas.microsoft.com/office/drawing/2014/main" id="{2B2B1230-96E8-5336-3DE7-2C7DE1544789}"/>
                </a:ext>
              </a:extLst>
            </p:cNvPr>
            <p:cNvSpPr/>
            <p:nvPr/>
          </p:nvSpPr>
          <p:spPr>
            <a:xfrm>
              <a:off x="9928976" y="3872777"/>
              <a:ext cx="181952" cy="682322"/>
            </a:xfrm>
            <a:custGeom>
              <a:avLst/>
              <a:gdLst/>
              <a:ahLst/>
              <a:cxnLst/>
              <a:rect l="0" t="0" r="0" b="0"/>
              <a:pathLst>
                <a:path>
                  <a:moveTo>
                    <a:pt x="0" y="0"/>
                  </a:moveTo>
                  <a:lnTo>
                    <a:pt x="0" y="682322"/>
                  </a:lnTo>
                  <a:lnTo>
                    <a:pt x="181952" y="682322"/>
                  </a:lnTo>
                </a:path>
              </a:pathLst>
            </a:custGeom>
            <a:noFill/>
          </p:spPr>
          <p:style>
            <a:lnRef idx="2">
              <a:schemeClr val="accent2">
                <a:hueOff val="0"/>
                <a:satOff val="0"/>
                <a:lumOff val="0"/>
                <a:alphaOff val="0"/>
              </a:schemeClr>
            </a:lnRef>
            <a:fillRef idx="0">
              <a:scrgbClr r="0" g="0" b="0"/>
            </a:fillRef>
            <a:effectRef idx="0">
              <a:schemeClr val="accent3">
                <a:tint val="9000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21" name="Free-form: Shape 20">
              <a:extLst>
                <a:ext uri="{FF2B5EF4-FFF2-40B4-BE49-F238E27FC236}">
                  <a16:creationId xmlns:a16="http://schemas.microsoft.com/office/drawing/2014/main" id="{3C726DDF-9C84-EEF3-4402-09499755B123}"/>
                </a:ext>
              </a:extLst>
            </p:cNvPr>
            <p:cNvSpPr/>
            <p:nvPr/>
          </p:nvSpPr>
          <p:spPr>
            <a:xfrm>
              <a:off x="10110928" y="4208980"/>
              <a:ext cx="1455620" cy="1138253"/>
            </a:xfrm>
            <a:custGeom>
              <a:avLst/>
              <a:gdLst>
                <a:gd name="connsiteX0" fmla="*/ 0 w 1455620"/>
                <a:gd name="connsiteY0" fmla="*/ 90976 h 909763"/>
                <a:gd name="connsiteX1" fmla="*/ 90976 w 1455620"/>
                <a:gd name="connsiteY1" fmla="*/ 0 h 909763"/>
                <a:gd name="connsiteX2" fmla="*/ 1364644 w 1455620"/>
                <a:gd name="connsiteY2" fmla="*/ 0 h 909763"/>
                <a:gd name="connsiteX3" fmla="*/ 1455620 w 1455620"/>
                <a:gd name="connsiteY3" fmla="*/ 90976 h 909763"/>
                <a:gd name="connsiteX4" fmla="*/ 1455620 w 1455620"/>
                <a:gd name="connsiteY4" fmla="*/ 818787 h 909763"/>
                <a:gd name="connsiteX5" fmla="*/ 1364644 w 1455620"/>
                <a:gd name="connsiteY5" fmla="*/ 909763 h 909763"/>
                <a:gd name="connsiteX6" fmla="*/ 90976 w 1455620"/>
                <a:gd name="connsiteY6" fmla="*/ 909763 h 909763"/>
                <a:gd name="connsiteX7" fmla="*/ 0 w 1455620"/>
                <a:gd name="connsiteY7" fmla="*/ 818787 h 909763"/>
                <a:gd name="connsiteX8" fmla="*/ 0 w 1455620"/>
                <a:gd name="connsiteY8" fmla="*/ 90976 h 909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5620" h="909763">
                  <a:moveTo>
                    <a:pt x="0" y="90976"/>
                  </a:moveTo>
                  <a:cubicBezTo>
                    <a:pt x="0" y="40731"/>
                    <a:pt x="40731" y="0"/>
                    <a:pt x="90976" y="0"/>
                  </a:cubicBezTo>
                  <a:lnTo>
                    <a:pt x="1364644" y="0"/>
                  </a:lnTo>
                  <a:cubicBezTo>
                    <a:pt x="1414889" y="0"/>
                    <a:pt x="1455620" y="40731"/>
                    <a:pt x="1455620" y="90976"/>
                  </a:cubicBezTo>
                  <a:lnTo>
                    <a:pt x="1455620" y="818787"/>
                  </a:lnTo>
                  <a:cubicBezTo>
                    <a:pt x="1455620" y="869032"/>
                    <a:pt x="1414889" y="909763"/>
                    <a:pt x="1364644" y="909763"/>
                  </a:cubicBezTo>
                  <a:lnTo>
                    <a:pt x="90976" y="909763"/>
                  </a:lnTo>
                  <a:cubicBezTo>
                    <a:pt x="40731" y="909763"/>
                    <a:pt x="0" y="869032"/>
                    <a:pt x="0" y="818787"/>
                  </a:cubicBezTo>
                  <a:lnTo>
                    <a:pt x="0" y="90976"/>
                  </a:lnTo>
                  <a:close/>
                </a:path>
              </a:pathLst>
            </a:custGeom>
          </p:spPr>
          <p:style>
            <a:lnRef idx="2">
              <a:schemeClr val="accent4">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5696" tIns="39346" rIns="45696" bIns="39346" numCol="1" spcCol="1270" anchor="ctr" anchorCtr="0">
              <a:noAutofit/>
            </a:bodyPr>
            <a:lstStyle/>
            <a:p>
              <a:pPr marL="0" lvl="0" indent="0" algn="ctr" defTabSz="444500">
                <a:lnSpc>
                  <a:spcPct val="90000"/>
                </a:lnSpc>
                <a:spcBef>
                  <a:spcPct val="0"/>
                </a:spcBef>
                <a:spcAft>
                  <a:spcPct val="35000"/>
                </a:spcAft>
                <a:buNone/>
              </a:pPr>
              <a:r>
                <a:rPr lang="en-GB" sz="1200" kern="1200" dirty="0"/>
                <a:t>New additions of ARFID Avoid-restriction food intake disorder and binge eating disorder in ICD-11</a:t>
              </a:r>
              <a:endParaRPr lang="en-US" sz="1200" kern="1200" dirty="0"/>
            </a:p>
          </p:txBody>
        </p:sp>
      </p:grpSp>
    </p:spTree>
    <p:extLst>
      <p:ext uri="{BB962C8B-B14F-4D97-AF65-F5344CB8AC3E}">
        <p14:creationId xmlns:p14="http://schemas.microsoft.com/office/powerpoint/2010/main" val="318101880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6B4C4-AE78-3ADF-DE8B-D37ADE45B5C7}"/>
              </a:ext>
            </a:extLst>
          </p:cNvPr>
          <p:cNvSpPr>
            <a:spLocks noGrp="1"/>
          </p:cNvSpPr>
          <p:nvPr>
            <p:ph type="title"/>
          </p:nvPr>
        </p:nvSpPr>
        <p:spPr>
          <a:xfrm>
            <a:off x="838200" y="365125"/>
            <a:ext cx="10515600" cy="1325563"/>
          </a:xfrm>
        </p:spPr>
        <p:txBody>
          <a:bodyPr>
            <a:normAutofit/>
          </a:bodyPr>
          <a:lstStyle/>
          <a:p>
            <a:r>
              <a:rPr lang="en-GB" sz="5400"/>
              <a:t>Morbidity and Mortality rate </a:t>
            </a:r>
          </a:p>
        </p:txBody>
      </p:sp>
      <p:graphicFrame>
        <p:nvGraphicFramePr>
          <p:cNvPr id="15" name="Content Placeholder 2">
            <a:extLst>
              <a:ext uri="{FF2B5EF4-FFF2-40B4-BE49-F238E27FC236}">
                <a16:creationId xmlns:a16="http://schemas.microsoft.com/office/drawing/2014/main" id="{E35E23CC-24A0-81AD-568D-2CF995C0F848}"/>
              </a:ext>
            </a:extLst>
          </p:cNvPr>
          <p:cNvGraphicFramePr>
            <a:graphicFrameLocks noGrp="1"/>
          </p:cNvGraphicFramePr>
          <p:nvPr>
            <p:ph idx="1"/>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145340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ED729-0750-C737-A5C8-400858ED2A70}"/>
              </a:ext>
            </a:extLst>
          </p:cNvPr>
          <p:cNvSpPr>
            <a:spLocks noGrp="1"/>
          </p:cNvSpPr>
          <p:nvPr>
            <p:ph type="title"/>
          </p:nvPr>
        </p:nvSpPr>
        <p:spPr>
          <a:xfrm>
            <a:off x="838200" y="365125"/>
            <a:ext cx="10515600" cy="1325563"/>
          </a:xfrm>
        </p:spPr>
        <p:txBody>
          <a:bodyPr>
            <a:normAutofit/>
          </a:bodyPr>
          <a:lstStyle/>
          <a:p>
            <a:r>
              <a:rPr lang="en-GB" sz="4200"/>
              <a:t>Overlaps with other mental health conditions</a:t>
            </a:r>
          </a:p>
        </p:txBody>
      </p:sp>
      <p:graphicFrame>
        <p:nvGraphicFramePr>
          <p:cNvPr id="5" name="Content Placeholder 2">
            <a:extLst>
              <a:ext uri="{FF2B5EF4-FFF2-40B4-BE49-F238E27FC236}">
                <a16:creationId xmlns:a16="http://schemas.microsoft.com/office/drawing/2014/main" id="{968773E4-79CE-69D8-3666-11DCF281129E}"/>
              </a:ext>
            </a:extLst>
          </p:cNvPr>
          <p:cNvGraphicFramePr>
            <a:graphicFrameLocks noGrp="1"/>
          </p:cNvGraphicFramePr>
          <p:nvPr>
            <p:ph idx="1"/>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7563413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Anorexia: 3 Perspectives on the Same Eating Disorder | Stanford">
            <a:hlinkClick r:id="" action="ppaction://media"/>
            <a:extLst>
              <a:ext uri="{FF2B5EF4-FFF2-40B4-BE49-F238E27FC236}">
                <a16:creationId xmlns:a16="http://schemas.microsoft.com/office/drawing/2014/main" id="{0F1D3CE8-9CD1-6B01-7457-2935948DB42F}"/>
              </a:ext>
            </a:extLst>
          </p:cNvPr>
          <p:cNvPicPr>
            <a:picLocks noGrp="1" noRot="1" noChangeAspect="1"/>
          </p:cNvPicPr>
          <p:nvPr>
            <p:ph idx="1"/>
            <a:videoFile r:link="rId1"/>
          </p:nvPr>
        </p:nvPicPr>
        <p:blipFill>
          <a:blip r:embed="rId3"/>
          <a:stretch>
            <a:fillRect/>
          </a:stretch>
        </p:blipFill>
        <p:spPr>
          <a:xfrm>
            <a:off x="1056557" y="519546"/>
            <a:ext cx="10248752" cy="5786165"/>
          </a:xfrm>
          <a:prstGeom prst="rect">
            <a:avLst/>
          </a:prstGeom>
        </p:spPr>
      </p:pic>
    </p:spTree>
    <p:extLst>
      <p:ext uri="{BB962C8B-B14F-4D97-AF65-F5344CB8AC3E}">
        <p14:creationId xmlns:p14="http://schemas.microsoft.com/office/powerpoint/2010/main" val="39884039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8FCB3-D2FD-776F-CE23-8E43F32BF43A}"/>
              </a:ext>
            </a:extLst>
          </p:cNvPr>
          <p:cNvSpPr>
            <a:spLocks noGrp="1"/>
          </p:cNvSpPr>
          <p:nvPr>
            <p:ph type="title"/>
          </p:nvPr>
        </p:nvSpPr>
        <p:spPr>
          <a:xfrm>
            <a:off x="838200" y="365125"/>
            <a:ext cx="10515600" cy="1325563"/>
          </a:xfrm>
        </p:spPr>
        <p:txBody>
          <a:bodyPr>
            <a:normAutofit/>
          </a:bodyPr>
          <a:lstStyle/>
          <a:p>
            <a:r>
              <a:rPr lang="en-GB" sz="5400"/>
              <a:t>Clinicians’ perspective </a:t>
            </a:r>
          </a:p>
        </p:txBody>
      </p:sp>
      <p:graphicFrame>
        <p:nvGraphicFramePr>
          <p:cNvPr id="5" name="Content Placeholder 2">
            <a:extLst>
              <a:ext uri="{FF2B5EF4-FFF2-40B4-BE49-F238E27FC236}">
                <a16:creationId xmlns:a16="http://schemas.microsoft.com/office/drawing/2014/main" id="{A1E0C392-20BE-2C39-A624-670DCBB4456D}"/>
              </a:ext>
            </a:extLst>
          </p:cNvPr>
          <p:cNvGraphicFramePr>
            <a:graphicFrameLocks noGrp="1"/>
          </p:cNvGraphicFramePr>
          <p:nvPr>
            <p:ph idx="1"/>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7897464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FAD68-8FD3-0A6B-79B0-8965791605BA}"/>
              </a:ext>
            </a:extLst>
          </p:cNvPr>
          <p:cNvSpPr>
            <a:spLocks noGrp="1"/>
          </p:cNvSpPr>
          <p:nvPr>
            <p:ph type="title"/>
          </p:nvPr>
        </p:nvSpPr>
        <p:spPr>
          <a:xfrm>
            <a:off x="838200" y="365125"/>
            <a:ext cx="10515600" cy="1325563"/>
          </a:xfrm>
        </p:spPr>
        <p:txBody>
          <a:bodyPr>
            <a:normAutofit/>
          </a:bodyPr>
          <a:lstStyle/>
          <a:p>
            <a:r>
              <a:rPr lang="en-GB" sz="5400"/>
              <a:t>Treatments and rehabilitation</a:t>
            </a:r>
          </a:p>
        </p:txBody>
      </p:sp>
      <p:graphicFrame>
        <p:nvGraphicFramePr>
          <p:cNvPr id="5" name="Content Placeholder 2">
            <a:extLst>
              <a:ext uri="{FF2B5EF4-FFF2-40B4-BE49-F238E27FC236}">
                <a16:creationId xmlns:a16="http://schemas.microsoft.com/office/drawing/2014/main" id="{2FE87D24-ECB1-3E74-F2FE-D17AAEBA3E83}"/>
              </a:ext>
            </a:extLst>
          </p:cNvPr>
          <p:cNvGraphicFramePr>
            <a:graphicFrameLocks noGrp="1"/>
          </p:cNvGraphicFramePr>
          <p:nvPr>
            <p:ph idx="1"/>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2335715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8A398-253E-C3FE-EB72-042E0D1947AA}"/>
              </a:ext>
            </a:extLst>
          </p:cNvPr>
          <p:cNvSpPr>
            <a:spLocks noGrp="1"/>
          </p:cNvSpPr>
          <p:nvPr>
            <p:ph type="title"/>
          </p:nvPr>
        </p:nvSpPr>
        <p:spPr>
          <a:xfrm>
            <a:off x="640080" y="325369"/>
            <a:ext cx="4368602" cy="1956841"/>
          </a:xfrm>
        </p:spPr>
        <p:txBody>
          <a:bodyPr anchor="b">
            <a:normAutofit/>
          </a:bodyPr>
          <a:lstStyle/>
          <a:p>
            <a:r>
              <a:rPr lang="en-GB" sz="4200"/>
              <a:t>Find out more about feeding or eating disorders</a:t>
            </a:r>
          </a:p>
        </p:txBody>
      </p:sp>
      <p:sp>
        <p:nvSpPr>
          <p:cNvPr id="10" name="Content Placeholder 9">
            <a:extLst>
              <a:ext uri="{FF2B5EF4-FFF2-40B4-BE49-F238E27FC236}">
                <a16:creationId xmlns:a16="http://schemas.microsoft.com/office/drawing/2014/main" id="{21BC1830-4F0C-D1E9-46B0-1319A43AE42B}"/>
              </a:ext>
            </a:extLst>
          </p:cNvPr>
          <p:cNvSpPr>
            <a:spLocks noGrp="1"/>
          </p:cNvSpPr>
          <p:nvPr>
            <p:ph idx="1"/>
          </p:nvPr>
        </p:nvSpPr>
        <p:spPr>
          <a:xfrm>
            <a:off x="640080" y="2872899"/>
            <a:ext cx="4243589" cy="3320668"/>
          </a:xfrm>
        </p:spPr>
        <p:txBody>
          <a:bodyPr>
            <a:normAutofit fontScale="92500"/>
          </a:bodyPr>
          <a:lstStyle/>
          <a:p>
            <a:r>
              <a:rPr lang="en-US" sz="1700" dirty="0"/>
              <a:t>Each group focuses on one feeding or eating disorder </a:t>
            </a:r>
          </a:p>
          <a:p>
            <a:pPr lvl="1"/>
            <a:r>
              <a:rPr lang="en-US" sz="1700" dirty="0"/>
              <a:t>What is the prevalence in the UK ?</a:t>
            </a:r>
          </a:p>
          <a:p>
            <a:pPr lvl="1"/>
            <a:r>
              <a:rPr lang="en-US" sz="1700" dirty="0"/>
              <a:t>What rehabilitation and care is available?</a:t>
            </a:r>
          </a:p>
          <a:p>
            <a:pPr lvl="1"/>
            <a:r>
              <a:rPr lang="en-US" sz="1700" dirty="0"/>
              <a:t>What is the recovery rate ?</a:t>
            </a:r>
          </a:p>
          <a:p>
            <a:pPr lvl="2"/>
            <a:r>
              <a:rPr lang="en-US" sz="1700" dirty="0"/>
              <a:t>Can you locate any Case study or personal experience/account?  </a:t>
            </a:r>
          </a:p>
          <a:p>
            <a:pPr lvl="1"/>
            <a:endParaRPr lang="en-US" sz="1700" dirty="0"/>
          </a:p>
          <a:p>
            <a:r>
              <a:rPr lang="en-US" sz="1700" dirty="0"/>
              <a:t>Where would be a good starting point for the above information?</a:t>
            </a:r>
          </a:p>
          <a:p>
            <a:r>
              <a:rPr lang="en-US" sz="1700" dirty="0"/>
              <a:t>Report back to the whole class </a:t>
            </a:r>
          </a:p>
          <a:p>
            <a:pPr lvl="1"/>
            <a:endParaRPr lang="en-US" sz="1700" dirty="0"/>
          </a:p>
          <a:p>
            <a:pPr lvl="1"/>
            <a:endParaRPr lang="en-US" sz="1700" dirty="0"/>
          </a:p>
        </p:txBody>
      </p:sp>
      <p:pic>
        <p:nvPicPr>
          <p:cNvPr id="5" name="Content Placeholder 4" descr="A puzzle pieces with one missing piece&#10;&#10;Description automatically generated">
            <a:extLst>
              <a:ext uri="{FF2B5EF4-FFF2-40B4-BE49-F238E27FC236}">
                <a16:creationId xmlns:a16="http://schemas.microsoft.com/office/drawing/2014/main" id="{D28E3D54-DF70-C921-A181-F502917F612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4312" r="24754"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BD04C752-7BAD-0685-FCEC-62F85206B8FA}"/>
              </a:ext>
            </a:extLst>
          </p:cNvPr>
          <p:cNvSpPr txBox="1"/>
          <p:nvPr/>
        </p:nvSpPr>
        <p:spPr>
          <a:xfrm>
            <a:off x="9581991" y="6657945"/>
            <a:ext cx="261000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rosarubicondior.blogspot.com/2013/03/plink.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22879887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B7272-A6C8-010F-AB07-C3E2F4E0093D}"/>
              </a:ext>
            </a:extLst>
          </p:cNvPr>
          <p:cNvSpPr>
            <a:spLocks noGrp="1"/>
          </p:cNvSpPr>
          <p:nvPr>
            <p:ph type="title"/>
          </p:nvPr>
        </p:nvSpPr>
        <p:spPr>
          <a:xfrm>
            <a:off x="761800" y="762001"/>
            <a:ext cx="5334197" cy="1708242"/>
          </a:xfrm>
        </p:spPr>
        <p:txBody>
          <a:bodyPr anchor="ctr">
            <a:normAutofit/>
          </a:bodyPr>
          <a:lstStyle/>
          <a:p>
            <a:r>
              <a:rPr lang="en-GB" sz="4000"/>
              <a:t>Causes of feeding or eating disorders</a:t>
            </a:r>
          </a:p>
        </p:txBody>
      </p:sp>
      <p:sp>
        <p:nvSpPr>
          <p:cNvPr id="3" name="Content Placeholder 2">
            <a:extLst>
              <a:ext uri="{FF2B5EF4-FFF2-40B4-BE49-F238E27FC236}">
                <a16:creationId xmlns:a16="http://schemas.microsoft.com/office/drawing/2014/main" id="{E6FE6C9D-B230-C9D8-6C9D-A7FDE1897425}"/>
              </a:ext>
            </a:extLst>
          </p:cNvPr>
          <p:cNvSpPr>
            <a:spLocks noGrp="1"/>
          </p:cNvSpPr>
          <p:nvPr>
            <p:ph idx="1"/>
          </p:nvPr>
        </p:nvSpPr>
        <p:spPr>
          <a:xfrm>
            <a:off x="761800" y="2470244"/>
            <a:ext cx="5334197" cy="3769835"/>
          </a:xfrm>
        </p:spPr>
        <p:txBody>
          <a:bodyPr anchor="ctr">
            <a:normAutofit fontScale="92500" lnSpcReduction="20000"/>
          </a:bodyPr>
          <a:lstStyle/>
          <a:p>
            <a:r>
              <a:rPr lang="en-GB" sz="2400" dirty="0"/>
              <a:t>The reasons explored on the following slides have been put forward as causes of feeding or eating disorders </a:t>
            </a:r>
          </a:p>
          <a:p>
            <a:pPr marL="0" indent="0">
              <a:buNone/>
            </a:pPr>
            <a:endParaRPr lang="en-GB" sz="2400" dirty="0"/>
          </a:p>
          <a:p>
            <a:pPr lvl="1"/>
            <a:r>
              <a:rPr lang="en-GB" dirty="0"/>
              <a:t>Some are more specific to a particular subtype.</a:t>
            </a:r>
          </a:p>
          <a:p>
            <a:pPr lvl="1"/>
            <a:r>
              <a:rPr lang="en-GB" dirty="0"/>
              <a:t>Past literature focused more on females with eating disorders therefore some of the causes likely to be gender specific.</a:t>
            </a:r>
          </a:p>
          <a:p>
            <a:pPr lvl="1"/>
            <a:endParaRPr lang="en-GB" sz="1900" dirty="0"/>
          </a:p>
          <a:p>
            <a:pPr marL="457200" lvl="1" indent="0">
              <a:buNone/>
            </a:pPr>
            <a:endParaRPr lang="en-GB" sz="1900" dirty="0"/>
          </a:p>
          <a:p>
            <a:pPr marL="457200" lvl="1" indent="0">
              <a:buNone/>
            </a:pPr>
            <a:r>
              <a:rPr lang="en-GB" sz="1900" dirty="0"/>
              <a:t> </a:t>
            </a:r>
          </a:p>
        </p:txBody>
      </p:sp>
      <p:pic>
        <p:nvPicPr>
          <p:cNvPr id="5" name="Picture 4" descr="Variety of fresh salads">
            <a:extLst>
              <a:ext uri="{FF2B5EF4-FFF2-40B4-BE49-F238E27FC236}">
                <a16:creationId xmlns:a16="http://schemas.microsoft.com/office/drawing/2014/main" id="{68CFAFDF-3AAB-1CA0-1FCD-52542C9C120C}"/>
              </a:ext>
            </a:extLst>
          </p:cNvPr>
          <p:cNvPicPr>
            <a:picLocks noChangeAspect="1"/>
          </p:cNvPicPr>
          <p:nvPr/>
        </p:nvPicPr>
        <p:blipFill>
          <a:blip r:embed="rId2"/>
          <a:srcRect l="19467" r="28696"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34952235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0FF05A-0DD9-2344-0DA6-D02D2B675685}"/>
              </a:ext>
            </a:extLst>
          </p:cNvPr>
          <p:cNvSpPr>
            <a:spLocks noGrp="1"/>
          </p:cNvSpPr>
          <p:nvPr>
            <p:ph type="title"/>
          </p:nvPr>
        </p:nvSpPr>
        <p:spPr>
          <a:xfrm>
            <a:off x="804672" y="802955"/>
            <a:ext cx="4766330" cy="1454051"/>
          </a:xfrm>
        </p:spPr>
        <p:txBody>
          <a:bodyPr>
            <a:normAutofit/>
          </a:bodyPr>
          <a:lstStyle/>
          <a:p>
            <a:r>
              <a:rPr lang="en-GB" sz="3600">
                <a:solidFill>
                  <a:schemeClr val="tx2"/>
                </a:solidFill>
              </a:rPr>
              <a:t>Genetic factors</a:t>
            </a:r>
          </a:p>
        </p:txBody>
      </p:sp>
      <p:sp>
        <p:nvSpPr>
          <p:cNvPr id="3" name="Content Placeholder 2">
            <a:extLst>
              <a:ext uri="{FF2B5EF4-FFF2-40B4-BE49-F238E27FC236}">
                <a16:creationId xmlns:a16="http://schemas.microsoft.com/office/drawing/2014/main" id="{646E6620-D167-48FC-8D03-4E629C58434E}"/>
              </a:ext>
            </a:extLst>
          </p:cNvPr>
          <p:cNvSpPr>
            <a:spLocks noGrp="1"/>
          </p:cNvSpPr>
          <p:nvPr>
            <p:ph idx="1"/>
          </p:nvPr>
        </p:nvSpPr>
        <p:spPr>
          <a:xfrm>
            <a:off x="804672" y="2421683"/>
            <a:ext cx="4765949" cy="3353476"/>
          </a:xfrm>
        </p:spPr>
        <p:txBody>
          <a:bodyPr anchor="t">
            <a:normAutofit fontScale="92500"/>
          </a:bodyPr>
          <a:lstStyle/>
          <a:p>
            <a:pPr marL="0" indent="0">
              <a:buNone/>
            </a:pPr>
            <a:r>
              <a:rPr lang="en-GB" dirty="0">
                <a:solidFill>
                  <a:schemeClr val="tx2"/>
                </a:solidFill>
              </a:rPr>
              <a:t>Family links:</a:t>
            </a:r>
          </a:p>
          <a:p>
            <a:pPr marL="0" indent="0">
              <a:buNone/>
            </a:pPr>
            <a:endParaRPr lang="en-GB" dirty="0">
              <a:solidFill>
                <a:schemeClr val="tx2"/>
              </a:solidFill>
            </a:endParaRPr>
          </a:p>
          <a:p>
            <a:pPr lvl="1"/>
            <a:r>
              <a:rPr lang="en-GB" sz="2800" dirty="0">
                <a:solidFill>
                  <a:schemeClr val="tx2"/>
                </a:solidFill>
              </a:rPr>
              <a:t>Anxiety and compulsion/obsessive elements commonly shared in family members with eating disorders, OCD and autism.</a:t>
            </a:r>
          </a:p>
          <a:p>
            <a:pPr marL="457200" lvl="1" indent="0">
              <a:buNone/>
            </a:pPr>
            <a:endParaRPr lang="en-GB" sz="2800" dirty="0">
              <a:solidFill>
                <a:schemeClr val="tx2"/>
              </a:solidFill>
            </a:endParaRPr>
          </a:p>
          <a:p>
            <a:pPr lvl="1"/>
            <a:endParaRPr lang="en-GB" sz="2800" dirty="0">
              <a:solidFill>
                <a:schemeClr val="tx2"/>
              </a:solidFill>
            </a:endParaRPr>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Graphic 4" descr="Family with two children with solid fill">
            <a:extLst>
              <a:ext uri="{FF2B5EF4-FFF2-40B4-BE49-F238E27FC236}">
                <a16:creationId xmlns:a16="http://schemas.microsoft.com/office/drawing/2014/main" id="{3F119DEA-A986-A860-B828-E246EBAAB15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708392" y="1819656"/>
            <a:ext cx="4142232" cy="4142232"/>
          </a:xfrm>
          <a:prstGeom prst="rect">
            <a:avLst/>
          </a:prstGeom>
        </p:spPr>
      </p:pic>
    </p:spTree>
    <p:extLst>
      <p:ext uri="{BB962C8B-B14F-4D97-AF65-F5344CB8AC3E}">
        <p14:creationId xmlns:p14="http://schemas.microsoft.com/office/powerpoint/2010/main" val="165435851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F47FC6-92E5-FC0D-3F50-A63D0DAA2048}"/>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Distorted perception of body image </a:t>
            </a:r>
          </a:p>
        </p:txBody>
      </p:sp>
      <p:sp>
        <p:nvSpPr>
          <p:cNvPr id="5" name="TextBox 4">
            <a:extLst>
              <a:ext uri="{FF2B5EF4-FFF2-40B4-BE49-F238E27FC236}">
                <a16:creationId xmlns:a16="http://schemas.microsoft.com/office/drawing/2014/main" id="{22733090-DD42-80A5-43CC-003FB0AE5BAE}"/>
              </a:ext>
            </a:extLst>
          </p:cNvPr>
          <p:cNvSpPr txBox="1"/>
          <p:nvPr/>
        </p:nvSpPr>
        <p:spPr>
          <a:xfrm>
            <a:off x="1113809" y="953037"/>
            <a:ext cx="4036333" cy="1709849"/>
          </a:xfrm>
          <a:prstGeom prst="rect">
            <a:avLst/>
          </a:prstGeom>
        </p:spPr>
        <p:txBody>
          <a:bodyPr vert="horz" lIns="91440" tIns="45720" rIns="91440" bIns="45720" rtlCol="0" anchor="b">
            <a:normAutofit/>
          </a:bodyPr>
          <a:lstStyle/>
          <a:p>
            <a:pPr>
              <a:lnSpc>
                <a:spcPct val="90000"/>
              </a:lnSpc>
              <a:spcBef>
                <a:spcPts val="1000"/>
              </a:spcBef>
            </a:pPr>
            <a:r>
              <a:rPr lang="en-US" sz="2000" kern="1200">
                <a:solidFill>
                  <a:schemeClr val="tx1"/>
                </a:solidFill>
                <a:latin typeface="+mn-lt"/>
                <a:ea typeface="+mn-ea"/>
                <a:cs typeface="+mn-cs"/>
                <a:hlinkClick r:id="rId3"/>
              </a:rPr>
              <a:t>Secretly starving: inside the virtual world of anorexia (telegraph.co.uk)</a:t>
            </a:r>
            <a:endParaRPr lang="en-US" sz="2000" kern="1200">
              <a:solidFill>
                <a:schemeClr val="tx1"/>
              </a:solidFill>
              <a:latin typeface="+mn-lt"/>
              <a:ea typeface="+mn-ea"/>
              <a:cs typeface="+mn-cs"/>
            </a:endParaRPr>
          </a:p>
        </p:txBody>
      </p:sp>
      <p:grpSp>
        <p:nvGrpSpPr>
          <p:cNvPr id="2057" name="Group 2056">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058" name="Rectangle 2057">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0" name="Rectangle 2059">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62" name="Rectangle 2061">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4" name="Rectangle 2063">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a:extLst>
              <a:ext uri="{FF2B5EF4-FFF2-40B4-BE49-F238E27FC236}">
                <a16:creationId xmlns:a16="http://schemas.microsoft.com/office/drawing/2014/main" id="{5046D5E1-51F5-8A41-B71D-707844F4DD28}"/>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tretch>
            <a:fillRect/>
          </a:stretch>
        </p:blipFill>
        <p:spPr bwMode="auto">
          <a:xfrm>
            <a:off x="6250407" y="666728"/>
            <a:ext cx="4880170" cy="54657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925561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CF1B4-C935-02AE-1817-EA1FE7E9223B}"/>
              </a:ext>
            </a:extLst>
          </p:cNvPr>
          <p:cNvSpPr>
            <a:spLocks noGrp="1"/>
          </p:cNvSpPr>
          <p:nvPr>
            <p:ph type="title"/>
          </p:nvPr>
        </p:nvSpPr>
        <p:spPr/>
        <p:txBody>
          <a:bodyPr/>
          <a:lstStyle/>
          <a:p>
            <a:r>
              <a:rPr lang="en-GB" dirty="0"/>
              <a:t>Measuring perception of  body image</a:t>
            </a:r>
          </a:p>
        </p:txBody>
      </p:sp>
      <p:pic>
        <p:nvPicPr>
          <p:cNvPr id="3074" name="Picture 2" descr="Images of perceived body shape from the Figure Rating Scale (adapted from Stunkard et al. [16]). ">
            <a:extLst>
              <a:ext uri="{FF2B5EF4-FFF2-40B4-BE49-F238E27FC236}">
                <a16:creationId xmlns:a16="http://schemas.microsoft.com/office/drawing/2014/main" id="{85F42564-3744-2294-CA44-9315890DF7C3}"/>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74429" y="1788152"/>
            <a:ext cx="5497031" cy="4138942"/>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a) The VBSM-M. Body stimuli ranges in ...">
            <a:extLst>
              <a:ext uri="{FF2B5EF4-FFF2-40B4-BE49-F238E27FC236}">
                <a16:creationId xmlns:a16="http://schemas.microsoft.com/office/drawing/2014/main" id="{1DA3907E-4095-BCBC-7EA3-C8D69A87D6E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79120" y="3404477"/>
            <a:ext cx="5786938" cy="2657445"/>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8C3BC19F-6238-341C-A2EC-AC22AD3E6C6D}"/>
              </a:ext>
            </a:extLst>
          </p:cNvPr>
          <p:cNvSpPr txBox="1"/>
          <p:nvPr/>
        </p:nvSpPr>
        <p:spPr>
          <a:xfrm>
            <a:off x="5779120" y="6216852"/>
            <a:ext cx="6616347" cy="369332"/>
          </a:xfrm>
          <a:prstGeom prst="rect">
            <a:avLst/>
          </a:prstGeom>
          <a:noFill/>
        </p:spPr>
        <p:txBody>
          <a:bodyPr wrap="square">
            <a:spAutoFit/>
          </a:bodyPr>
          <a:lstStyle/>
          <a:p>
            <a:r>
              <a:rPr lang="en-GB" dirty="0"/>
              <a:t>Visual Body Scale for Men (VBSM) (Talbot, Cass &amp; Smith, 2019)</a:t>
            </a:r>
          </a:p>
        </p:txBody>
      </p:sp>
      <p:sp>
        <p:nvSpPr>
          <p:cNvPr id="4" name="TextBox 3">
            <a:extLst>
              <a:ext uri="{FF2B5EF4-FFF2-40B4-BE49-F238E27FC236}">
                <a16:creationId xmlns:a16="http://schemas.microsoft.com/office/drawing/2014/main" id="{967486DD-D02E-116E-F191-E4AAFCF36ED3}"/>
              </a:ext>
            </a:extLst>
          </p:cNvPr>
          <p:cNvSpPr txBox="1"/>
          <p:nvPr/>
        </p:nvSpPr>
        <p:spPr>
          <a:xfrm>
            <a:off x="439865" y="6236954"/>
            <a:ext cx="5339255" cy="369332"/>
          </a:xfrm>
          <a:prstGeom prst="rect">
            <a:avLst/>
          </a:prstGeom>
          <a:noFill/>
        </p:spPr>
        <p:txBody>
          <a:bodyPr wrap="square">
            <a:spAutoFit/>
          </a:bodyPr>
          <a:lstStyle/>
          <a:p>
            <a:r>
              <a:rPr lang="en-GB" dirty="0"/>
              <a:t>Figure rating scale (</a:t>
            </a:r>
            <a:r>
              <a:rPr lang="en-GB" dirty="0" err="1"/>
              <a:t>Stunkard</a:t>
            </a:r>
            <a:r>
              <a:rPr lang="en-GB" dirty="0"/>
              <a:t>, 1983)</a:t>
            </a:r>
          </a:p>
        </p:txBody>
      </p:sp>
      <p:sp>
        <p:nvSpPr>
          <p:cNvPr id="5" name="TextBox 4">
            <a:extLst>
              <a:ext uri="{FF2B5EF4-FFF2-40B4-BE49-F238E27FC236}">
                <a16:creationId xmlns:a16="http://schemas.microsoft.com/office/drawing/2014/main" id="{9A07E24E-5EAF-9FCA-528A-B5DF3505334F}"/>
              </a:ext>
            </a:extLst>
          </p:cNvPr>
          <p:cNvSpPr txBox="1"/>
          <p:nvPr/>
        </p:nvSpPr>
        <p:spPr>
          <a:xfrm>
            <a:off x="5945697" y="1680056"/>
            <a:ext cx="5779119" cy="1569660"/>
          </a:xfrm>
          <a:prstGeom prst="rect">
            <a:avLst/>
          </a:prstGeom>
          <a:noFill/>
        </p:spPr>
        <p:txBody>
          <a:bodyPr wrap="square" rtlCol="0">
            <a:spAutoFit/>
          </a:bodyPr>
          <a:lstStyle/>
          <a:p>
            <a:r>
              <a:rPr lang="en-GB" sz="2400" dirty="0" err="1"/>
              <a:t>Stunkard’s</a:t>
            </a:r>
            <a:r>
              <a:rPr lang="en-GB" sz="2400" dirty="0"/>
              <a:t> Figure rating scale (1983) has been used to measure perception of body image.  Tendency to over rate body shape on the larger side</a:t>
            </a:r>
          </a:p>
        </p:txBody>
      </p:sp>
    </p:spTree>
    <p:extLst>
      <p:ext uri="{BB962C8B-B14F-4D97-AF65-F5344CB8AC3E}">
        <p14:creationId xmlns:p14="http://schemas.microsoft.com/office/powerpoint/2010/main" val="126398664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86F403-E6C4-33C9-8578-E455611F1A38}"/>
              </a:ext>
            </a:extLst>
          </p:cNvPr>
          <p:cNvSpPr>
            <a:spLocks noGrp="1"/>
          </p:cNvSpPr>
          <p:nvPr>
            <p:ph type="title"/>
          </p:nvPr>
        </p:nvSpPr>
        <p:spPr>
          <a:xfrm>
            <a:off x="589560" y="856180"/>
            <a:ext cx="4560584" cy="1128068"/>
          </a:xfrm>
        </p:spPr>
        <p:txBody>
          <a:bodyPr anchor="ctr">
            <a:normAutofit/>
          </a:bodyPr>
          <a:lstStyle/>
          <a:p>
            <a:r>
              <a:rPr lang="en-GB" sz="4000" dirty="0"/>
              <a:t>Media influence </a:t>
            </a:r>
          </a:p>
        </p:txBody>
      </p:sp>
      <p:grpSp>
        <p:nvGrpSpPr>
          <p:cNvPr id="1033" name="Group 103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034" name="Rectangle 103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37" name="Rectangle 103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8895EA9-749D-D9B3-B620-C0B1490C3DFF}"/>
              </a:ext>
            </a:extLst>
          </p:cNvPr>
          <p:cNvSpPr>
            <a:spLocks noGrp="1"/>
          </p:cNvSpPr>
          <p:nvPr>
            <p:ph idx="1"/>
          </p:nvPr>
        </p:nvSpPr>
        <p:spPr>
          <a:xfrm>
            <a:off x="590719" y="2330505"/>
            <a:ext cx="4559425" cy="3979585"/>
          </a:xfrm>
        </p:spPr>
        <p:txBody>
          <a:bodyPr anchor="ctr">
            <a:normAutofit/>
          </a:bodyPr>
          <a:lstStyle/>
          <a:p>
            <a:r>
              <a:rPr lang="en-GB" sz="2000"/>
              <a:t>Often individuals in the media are publicly praised or shamed depending on their body size and dimensions. </a:t>
            </a:r>
          </a:p>
        </p:txBody>
      </p:sp>
      <p:sp>
        <p:nvSpPr>
          <p:cNvPr id="1039" name="Rectangle 103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1" name="Rectangle 104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Example of a ''thinspiration'' page.  ">
            <a:extLst>
              <a:ext uri="{FF2B5EF4-FFF2-40B4-BE49-F238E27FC236}">
                <a16:creationId xmlns:a16="http://schemas.microsoft.com/office/drawing/2014/main" id="{D4C6FA48-83FD-E2B2-6733-D926A1A0ADF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7356" r="6049"/>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610563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E149CDF-5DAC-4860-A285-9492CF2090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15">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8" name="Rectangle 17">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77411BCF-18E9-257D-C865-52E11416B82D}"/>
              </a:ext>
            </a:extLst>
          </p:cNvPr>
          <p:cNvSpPr>
            <a:spLocks noGrp="1"/>
          </p:cNvSpPr>
          <p:nvPr>
            <p:ph type="title"/>
          </p:nvPr>
        </p:nvSpPr>
        <p:spPr>
          <a:xfrm>
            <a:off x="1191966" y="905011"/>
            <a:ext cx="3629555" cy="1889135"/>
          </a:xfrm>
        </p:spPr>
        <p:txBody>
          <a:bodyPr vert="horz" lIns="91440" tIns="45720" rIns="91440" bIns="45720" rtlCol="0" anchor="b">
            <a:normAutofit/>
          </a:bodyPr>
          <a:lstStyle/>
          <a:p>
            <a:r>
              <a:rPr lang="en-US" sz="4800"/>
              <a:t>Sense of control  </a:t>
            </a:r>
          </a:p>
        </p:txBody>
      </p:sp>
      <p:sp>
        <p:nvSpPr>
          <p:cNvPr id="7" name="TextBox 6">
            <a:extLst>
              <a:ext uri="{FF2B5EF4-FFF2-40B4-BE49-F238E27FC236}">
                <a16:creationId xmlns:a16="http://schemas.microsoft.com/office/drawing/2014/main" id="{3AFB871C-45F2-D315-2D45-7BADD6BD90AF}"/>
              </a:ext>
            </a:extLst>
          </p:cNvPr>
          <p:cNvSpPr txBox="1"/>
          <p:nvPr/>
        </p:nvSpPr>
        <p:spPr>
          <a:xfrm>
            <a:off x="1191966" y="2965592"/>
            <a:ext cx="3629555" cy="2987397"/>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a:t>Associated with a tendency for perfectionism </a:t>
            </a:r>
          </a:p>
          <a:p>
            <a:pPr indent="-228600">
              <a:lnSpc>
                <a:spcPct val="90000"/>
              </a:lnSpc>
              <a:spcAft>
                <a:spcPts val="600"/>
              </a:spcAft>
              <a:buFont typeface="Arial" panose="020B0604020202020204" pitchFamily="34" charset="0"/>
              <a:buChar char="•"/>
            </a:pPr>
            <a:r>
              <a:rPr lang="en-US"/>
              <a:t>Counting and controlling calories intake </a:t>
            </a:r>
          </a:p>
          <a:p>
            <a:pPr indent="-228600">
              <a:lnSpc>
                <a:spcPct val="90000"/>
              </a:lnSpc>
              <a:spcAft>
                <a:spcPts val="600"/>
              </a:spcAft>
              <a:buFont typeface="Arial" panose="020B0604020202020204" pitchFamily="34" charset="0"/>
              <a:buChar char="•"/>
            </a:pPr>
            <a:r>
              <a:rPr lang="en-US"/>
              <a:t>Holding off puberty and entering adulthood </a:t>
            </a:r>
          </a:p>
        </p:txBody>
      </p:sp>
      <p:pic>
        <p:nvPicPr>
          <p:cNvPr id="5" name="Content Placeholder 4" descr="A blue text with yellow stars&#10;&#10;Description automatically generated">
            <a:extLst>
              <a:ext uri="{FF2B5EF4-FFF2-40B4-BE49-F238E27FC236}">
                <a16:creationId xmlns:a16="http://schemas.microsoft.com/office/drawing/2014/main" id="{90806831-190A-4D90-E7E7-722815C09170}"/>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675" r="4881" b="-1"/>
          <a:stretch/>
        </p:blipFill>
        <p:spPr>
          <a:xfrm>
            <a:off x="5359151" y="895610"/>
            <a:ext cx="6107166" cy="5058020"/>
          </a:xfrm>
          <a:prstGeom prst="rect">
            <a:avLst/>
          </a:prstGeom>
        </p:spPr>
      </p:pic>
      <p:sp>
        <p:nvSpPr>
          <p:cNvPr id="6" name="TextBox 5">
            <a:extLst>
              <a:ext uri="{FF2B5EF4-FFF2-40B4-BE49-F238E27FC236}">
                <a16:creationId xmlns:a16="http://schemas.microsoft.com/office/drawing/2014/main" id="{1836B6ED-C018-9F53-D7A3-62C1900BD34D}"/>
              </a:ext>
            </a:extLst>
          </p:cNvPr>
          <p:cNvSpPr txBox="1"/>
          <p:nvPr/>
        </p:nvSpPr>
        <p:spPr>
          <a:xfrm>
            <a:off x="9034241" y="5753575"/>
            <a:ext cx="243207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batteredhope.blogspot.com/2017/12/what-would-you-like-your-superpower-to.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279044614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EFC920F-B85A-4068-BD93-41064EDE9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1C559108-BBAE-426C-8564-051D2BA6DD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4" name="Rectangle 13">
              <a:extLst>
                <a:ext uri="{FF2B5EF4-FFF2-40B4-BE49-F238E27FC236}">
                  <a16:creationId xmlns:a16="http://schemas.microsoft.com/office/drawing/2014/main" id="{42BC35EE-6650-42D2-AEFB-4B7CD1AFC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952C743-9049-4DFB-878B-2AB07B6E4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A12ECD-D12D-D491-90DA-BF8DA8BD8444}"/>
              </a:ext>
            </a:extLst>
          </p:cNvPr>
          <p:cNvSpPr>
            <a:spLocks noGrp="1"/>
          </p:cNvSpPr>
          <p:nvPr>
            <p:ph type="title"/>
          </p:nvPr>
        </p:nvSpPr>
        <p:spPr>
          <a:xfrm>
            <a:off x="1099425" y="1238081"/>
            <a:ext cx="4709345" cy="962953"/>
          </a:xfrm>
        </p:spPr>
        <p:txBody>
          <a:bodyPr vert="horz" lIns="91440" tIns="45720" rIns="91440" bIns="45720" rtlCol="0" anchor="b">
            <a:normAutofit/>
          </a:bodyPr>
          <a:lstStyle/>
          <a:p>
            <a:r>
              <a:rPr lang="en-US" sz="3800"/>
              <a:t>Emotional regulations</a:t>
            </a:r>
          </a:p>
        </p:txBody>
      </p:sp>
      <p:sp>
        <p:nvSpPr>
          <p:cNvPr id="19" name="Rectangle 18">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39885" y="2372170"/>
            <a:ext cx="43891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7F97D073-5A25-101A-AF8F-883D64B4C30F}"/>
              </a:ext>
            </a:extLst>
          </p:cNvPr>
          <p:cNvSpPr txBox="1"/>
          <p:nvPr/>
        </p:nvSpPr>
        <p:spPr>
          <a:xfrm>
            <a:off x="1100736" y="2508105"/>
            <a:ext cx="4709345" cy="3632493"/>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a:t>Eating not triggered by hunger</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Emotional eating is related to obesity </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Vicious circle  in comfort eating, feeling worse after eating and further eating   </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a:p>
        </p:txBody>
      </p:sp>
      <p:pic>
        <p:nvPicPr>
          <p:cNvPr id="5" name="Content Placeholder 4" descr="A group of people eating food&#10;&#10;Description automatically generated">
            <a:extLst>
              <a:ext uri="{FF2B5EF4-FFF2-40B4-BE49-F238E27FC236}">
                <a16:creationId xmlns:a16="http://schemas.microsoft.com/office/drawing/2014/main" id="{7D01A737-49DC-3A7D-7982-EB09CD3CD1B1}"/>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247" r="19076" b="3"/>
          <a:stretch/>
        </p:blipFill>
        <p:spPr>
          <a:xfrm>
            <a:off x="6538366" y="1383738"/>
            <a:ext cx="4929098" cy="4756870"/>
          </a:xfrm>
          <a:prstGeom prst="rect">
            <a:avLst/>
          </a:prstGeom>
        </p:spPr>
      </p:pic>
    </p:spTree>
    <p:extLst>
      <p:ext uri="{BB962C8B-B14F-4D97-AF65-F5344CB8AC3E}">
        <p14:creationId xmlns:p14="http://schemas.microsoft.com/office/powerpoint/2010/main" val="225706395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magnifying glass over questions&#10;&#10;Description automatically generated">
            <a:extLst>
              <a:ext uri="{FF2B5EF4-FFF2-40B4-BE49-F238E27FC236}">
                <a16:creationId xmlns:a16="http://schemas.microsoft.com/office/drawing/2014/main" id="{17EBDD09-B032-F72F-AC1C-C1C080E0AE85}"/>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133600" y="457200"/>
            <a:ext cx="7924800" cy="5943600"/>
          </a:xfrm>
          <a:prstGeom prst="rect">
            <a:avLst/>
          </a:prstGeom>
        </p:spPr>
      </p:pic>
      <p:sp>
        <p:nvSpPr>
          <p:cNvPr id="6" name="TextBox 5">
            <a:extLst>
              <a:ext uri="{FF2B5EF4-FFF2-40B4-BE49-F238E27FC236}">
                <a16:creationId xmlns:a16="http://schemas.microsoft.com/office/drawing/2014/main" id="{F9A325C9-CBCE-6C2E-037C-9AC6F089C217}"/>
              </a:ext>
            </a:extLst>
          </p:cNvPr>
          <p:cNvSpPr txBox="1"/>
          <p:nvPr/>
        </p:nvSpPr>
        <p:spPr>
          <a:xfrm>
            <a:off x="7603882" y="6200745"/>
            <a:ext cx="245451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unknowncystic.com/2012/05/">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30611019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63</TotalTime>
  <Words>3424</Words>
  <Application>Microsoft Office PowerPoint</Application>
  <PresentationFormat>Widescreen</PresentationFormat>
  <Paragraphs>311</Paragraphs>
  <Slides>42</Slides>
  <Notes>23</Notes>
  <HiddenSlides>1</HiddenSlides>
  <MMClips>4</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42</vt:i4>
      </vt:variant>
    </vt:vector>
  </HeadingPairs>
  <TitlesOfParts>
    <vt:vector size="50" baseType="lpstr">
      <vt:lpstr>Aptos</vt:lpstr>
      <vt:lpstr>Aptos Display</vt:lpstr>
      <vt:lpstr>Arial</vt:lpstr>
      <vt:lpstr>Lato</vt:lpstr>
      <vt:lpstr>Montserrat</vt:lpstr>
      <vt:lpstr>var( --e-global-typography-text-font-family )</vt:lpstr>
      <vt:lpstr>Wingdings</vt:lpstr>
      <vt:lpstr>Office Theme</vt:lpstr>
      <vt:lpstr>BMHP6029  Psychopathological Classifications and Provisions Week 5 Rehabilitation and  Feeding and Eating Disorders </vt:lpstr>
      <vt:lpstr>PowerPoint Presentation</vt:lpstr>
      <vt:lpstr>Mental Health Rehabilitation </vt:lpstr>
      <vt:lpstr>Who need Mental Health Rehabilitation? </vt:lpstr>
      <vt:lpstr>When are people referred to rehabilitation service?</vt:lpstr>
      <vt:lpstr>Aims of mental health rehabilitation </vt:lpstr>
      <vt:lpstr>Identify how many different professionals are featured in this video? Note down the key points about mental health support featured in the video.  </vt:lpstr>
      <vt:lpstr>Mental Health Rehabilitation Services</vt:lpstr>
      <vt:lpstr>Role of Rehabilitation psychiatrists and psychologists </vt:lpstr>
      <vt:lpstr>Support and Treatments Available </vt:lpstr>
      <vt:lpstr>Role of MHR team </vt:lpstr>
      <vt:lpstr>PowerPoint Presentation</vt:lpstr>
      <vt:lpstr>What are indicators of patients ready to  transition back into community? </vt:lpstr>
      <vt:lpstr>Three challenges in the provision of mental health in-patient rehabilitation    (Rethink Mental Illness and the Royal College of Psychiatrists, 2020)</vt:lpstr>
      <vt:lpstr>Routinely out-of-area placements are used, despite their potential negative impacts on recovery and costing</vt:lpstr>
      <vt:lpstr>Gaps in provision affecting care and outcomes</vt:lpstr>
      <vt:lpstr>Ensuring the mental health rehabilitation system is fit for purpose requires greater national and local focus</vt:lpstr>
      <vt:lpstr>PowerPoint Presentation</vt:lpstr>
      <vt:lpstr>Recovery and hope are the guiding principle of care                                    (Bradley-Adams, 2020; Killaspy et al., 2020) </vt:lpstr>
      <vt:lpstr>PowerPoint Presentation</vt:lpstr>
      <vt:lpstr>The service user and the professionals </vt:lpstr>
      <vt:lpstr>Killaspy et al (2020)</vt:lpstr>
      <vt:lpstr>However</vt:lpstr>
      <vt:lpstr>PowerPoint Presentation</vt:lpstr>
      <vt:lpstr>Word association:  what 5 words do you associate with eating disorders? </vt:lpstr>
      <vt:lpstr>PowerPoint Presentation</vt:lpstr>
      <vt:lpstr>PowerPoint Presentation</vt:lpstr>
      <vt:lpstr>Prevalence and system changes </vt:lpstr>
      <vt:lpstr>Morbidity and Mortality rate </vt:lpstr>
      <vt:lpstr>Overlaps with other mental health conditions</vt:lpstr>
      <vt:lpstr>PowerPoint Presentation</vt:lpstr>
      <vt:lpstr>Clinicians’ perspective </vt:lpstr>
      <vt:lpstr>Treatments and rehabilitation</vt:lpstr>
      <vt:lpstr>Find out more about feeding or eating disorders</vt:lpstr>
      <vt:lpstr>Causes of feeding or eating disorders</vt:lpstr>
      <vt:lpstr>Genetic factors</vt:lpstr>
      <vt:lpstr>Distorted perception of body image </vt:lpstr>
      <vt:lpstr>Measuring perception of  body image</vt:lpstr>
      <vt:lpstr>Media influence </vt:lpstr>
      <vt:lpstr>Sense of control  </vt:lpstr>
      <vt:lpstr>Emotional regulations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Josephine Chen-Wilson</dc:creator>
  <cp:lastModifiedBy>Beau Academic</cp:lastModifiedBy>
  <cp:revision>5</cp:revision>
  <dcterms:created xsi:type="dcterms:W3CDTF">2024-10-07T15:50:50Z</dcterms:created>
  <dcterms:modified xsi:type="dcterms:W3CDTF">2025-02-06T23:12:12Z</dcterms:modified>
</cp:coreProperties>
</file>