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1" r:id="rId2"/>
    <p:sldId id="258" r:id="rId3"/>
    <p:sldId id="263" r:id="rId4"/>
    <p:sldId id="259" r:id="rId5"/>
    <p:sldId id="264" r:id="rId6"/>
    <p:sldId id="260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75" d="100"/>
          <a:sy n="75" d="100"/>
        </p:scale>
        <p:origin x="974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kumimoji="0" lang="en-US" sz="7200" b="1" i="0" u="none" strike="noStrike" kern="1200" cap="all" spc="0" normalizeH="0" baseline="0" dirty="0">
                <a:ln w="15875">
                  <a:solidFill>
                    <a:sysClr val="window" lastClr="FFFFFF"/>
                  </a:solidFill>
                </a:ln>
                <a:solidFill>
                  <a:srgbClr val="DF5327"/>
                </a:solidFill>
                <a:effectLst>
                  <a:outerShdw dist="38100" dir="2700000" algn="tl" rotWithShape="0">
                    <a:srgbClr val="DF5327"/>
                  </a:outerShdw>
                </a:effectLst>
                <a:uLnTx/>
                <a:uFillTx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650136FE-E603-4BB5-9CBD-F0278761BF2C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1CFD02EE-8249-4AF5-B3DA-03FD989B9C63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8176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136FE-E603-4BB5-9CBD-F0278761BF2C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D02EE-8249-4AF5-B3DA-03FD989B9C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13994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marL="0" algn="ctr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kumimoji="0" lang="en-US" sz="7200" b="1" i="0" u="none" strike="noStrike" kern="1200" cap="all" spc="0" normalizeH="0" baseline="0" dirty="0">
                <a:ln w="15875">
                  <a:solidFill>
                    <a:sysClr val="window" lastClr="FFFFFF"/>
                  </a:solidFill>
                </a:ln>
                <a:solidFill>
                  <a:srgbClr val="DF5327"/>
                </a:solidFill>
                <a:effectLst>
                  <a:outerShdw dist="38100" dir="2700000" algn="tl" rotWithShape="0">
                    <a:srgbClr val="DF5327"/>
                  </a:outerShdw>
                </a:effectLst>
                <a:uLnTx/>
                <a:uFillTx/>
                <a:latin typeface="Corbel" pitchFamily="34" charset="0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136FE-E603-4BB5-9CBD-F0278761BF2C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D02EE-8249-4AF5-B3DA-03FD989B9C63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11125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136FE-E603-4BB5-9CBD-F0278761BF2C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D02EE-8249-4AF5-B3DA-03FD989B9C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49285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136FE-E603-4BB5-9CBD-F0278761BF2C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D02EE-8249-4AF5-B3DA-03FD989B9C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35909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136FE-E603-4BB5-9CBD-F0278761BF2C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D02EE-8249-4AF5-B3DA-03FD989B9C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62617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136FE-E603-4BB5-9CBD-F0278761BF2C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D02EE-8249-4AF5-B3DA-03FD989B9C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62821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136FE-E603-4BB5-9CBD-F0278761BF2C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D02EE-8249-4AF5-B3DA-03FD989B9C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51282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136FE-E603-4BB5-9CBD-F0278761BF2C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D02EE-8249-4AF5-B3DA-03FD989B9C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32704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136FE-E603-4BB5-9CBD-F0278761BF2C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D02EE-8249-4AF5-B3DA-03FD989B9C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84109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136FE-E603-4BB5-9CBD-F0278761BF2C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D02EE-8249-4AF5-B3DA-03FD989B9C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71935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650136FE-E603-4BB5-9CBD-F0278761BF2C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1CFD02EE-8249-4AF5-B3DA-03FD989B9C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9664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073FC4-CBD5-2D85-FF3F-26C6156E93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56640" y="589280"/>
            <a:ext cx="10020300" cy="2672080"/>
          </a:xfrm>
        </p:spPr>
        <p:txBody>
          <a:bodyPr/>
          <a:lstStyle/>
          <a:p>
            <a:r>
              <a:rPr lang="en-GB" dirty="0"/>
              <a:t>communication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ED55D1-8B33-3268-818A-6870B75A70B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90810" y="3429000"/>
            <a:ext cx="8767860" cy="1388165"/>
          </a:xfrm>
        </p:spPr>
        <p:txBody>
          <a:bodyPr>
            <a:normAutofit lnSpcReduction="10000"/>
          </a:bodyPr>
          <a:lstStyle/>
          <a:p>
            <a:r>
              <a:rPr lang="en-GB" sz="2400" b="1" dirty="0">
                <a:effectLst/>
                <a:latin typeface="Abadi" panose="020B0604020104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Student name- Sheeraz Begum</a:t>
            </a:r>
            <a:br>
              <a:rPr lang="en-GB" sz="2400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400" b="1" dirty="0">
                <a:effectLst/>
                <a:latin typeface="Abadi" panose="020B0604020104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Student number- 2133166</a:t>
            </a:r>
            <a:br>
              <a:rPr lang="en-GB" sz="2400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400" b="1" dirty="0">
                <a:effectLst/>
                <a:latin typeface="Abadi" panose="020B0604020104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Module code- LCHS4005</a:t>
            </a:r>
            <a:br>
              <a:rPr lang="en-GB" sz="2400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400" b="1" dirty="0">
                <a:effectLst/>
                <a:latin typeface="Abadi" panose="020B0604020104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Lecturer name- Emmanuel Asante</a:t>
            </a:r>
            <a:endParaRPr lang="en-GB" dirty="0">
              <a:latin typeface="Abadi" panose="020B0604020104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01384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A7F6C-95BA-3ED9-31AA-BB89941C1C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3440" y="375285"/>
            <a:ext cx="10515600" cy="1043797"/>
          </a:xfrm>
        </p:spPr>
        <p:txBody>
          <a:bodyPr/>
          <a:lstStyle/>
          <a:p>
            <a:r>
              <a:rPr lang="en-GB" dirty="0"/>
              <a:t>Introduction to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A1AD5A-F257-2F3B-AD54-F7B83EC453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30220"/>
            <a:ext cx="10515600" cy="4646743"/>
          </a:xfrm>
        </p:spPr>
        <p:txBody>
          <a:bodyPr>
            <a:normAutofit fontScale="92500"/>
          </a:bodyPr>
          <a:lstStyle/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 pitchFamily="34" charset="0"/>
              </a:rPr>
              <a:t>Communication can be defined as various messages that are being passed back and fourth between two or more people.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2000" dirty="0">
                <a:solidFill>
                  <a:prstClr val="black"/>
                </a:solidFill>
                <a:latin typeface="Century Gothic" panose="020B0502020202020204" pitchFamily="34" charset="0"/>
              </a:rPr>
              <a:t>There are different ways that people may communicate-</a:t>
            </a:r>
          </a:p>
          <a:p>
            <a:pPr marR="0" lvl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lang="en-GB" sz="2000" dirty="0">
                <a:solidFill>
                  <a:prstClr val="black"/>
                </a:solidFill>
                <a:latin typeface="Century Gothic" panose="020B0502020202020204" pitchFamily="34" charset="0"/>
              </a:rPr>
              <a:t>Through verbal and non verbal sounds</a:t>
            </a:r>
          </a:p>
          <a:p>
            <a:pPr marR="0" lvl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 pitchFamily="34" charset="0"/>
              </a:rPr>
              <a:t>Physical movement including posture</a:t>
            </a:r>
          </a:p>
          <a:p>
            <a:pPr marR="0" lvl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lang="en-GB" sz="2000" dirty="0">
                <a:solidFill>
                  <a:prstClr val="black"/>
                </a:solidFill>
                <a:latin typeface="Century Gothic" panose="020B0502020202020204" pitchFamily="34" charset="0"/>
              </a:rPr>
              <a:t>Body language </a:t>
            </a:r>
          </a:p>
          <a:p>
            <a:pPr marR="0" lvl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 pitchFamily="34" charset="0"/>
              </a:rPr>
              <a:t>&amp; many more..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98844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23B64-CE54-99F0-77DE-9F18254AF4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203200"/>
            <a:ext cx="9875520" cy="1762760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Why effective communication is needed in health and social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DE8632-3D19-A5E7-4816-FFD3C63A02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1838960"/>
            <a:ext cx="9872871" cy="425704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solidFill>
                  <a:schemeClr val="tx2"/>
                </a:solidFill>
                <a:latin typeface="Century Gothic" panose="020B0502020202020204" pitchFamily="34" charset="0"/>
              </a:rPr>
              <a:t>Effective communication within health and social care settings is very important because it can have a direct, or indirect, impact on the care provided, the overall wellbeing of the patient and on the relationships with patients, family members or colleagues.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chemeClr val="tx2"/>
                </a:solidFill>
                <a:latin typeface="Century Gothic" panose="020B0502020202020204" pitchFamily="34" charset="0"/>
              </a:rPr>
              <a:t>Many people may have difficulties in understanding information provided because of language barriers, limited literacy, physical conditions or age.</a:t>
            </a:r>
          </a:p>
        </p:txBody>
      </p:sp>
    </p:spTree>
    <p:extLst>
      <p:ext uri="{BB962C8B-B14F-4D97-AF65-F5344CB8AC3E}">
        <p14:creationId xmlns:p14="http://schemas.microsoft.com/office/powerpoint/2010/main" val="15784068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D6CA2C-0CB1-3C56-86ED-1A682C4E4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3280" y="-233680"/>
            <a:ext cx="10175240" cy="2199640"/>
          </a:xfrm>
        </p:spPr>
        <p:txBody>
          <a:bodyPr>
            <a:normAutofit/>
          </a:bodyPr>
          <a:lstStyle/>
          <a:p>
            <a:pPr algn="ctr"/>
            <a:br>
              <a:rPr lang="en-GB" sz="4000" dirty="0"/>
            </a:br>
            <a:r>
              <a:rPr lang="en-GB" sz="4000" dirty="0"/>
              <a:t>Communication within health and social care continued…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1334C1-F6F2-BD00-7B5B-4A4169784A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6160" y="1717040"/>
            <a:ext cx="9989711" cy="4378960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GB" dirty="0">
                <a:solidFill>
                  <a:schemeClr val="tx2"/>
                </a:solidFill>
                <a:latin typeface="Century Gothic" panose="020B0502020202020204" pitchFamily="34" charset="0"/>
              </a:rPr>
              <a:t>Communication is essential to establish personal and professional relationships- from our own family and friends and the people we work with.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chemeClr val="tx2"/>
                </a:solidFill>
                <a:latin typeface="Century Gothic" panose="020B0502020202020204" pitchFamily="34" charset="0"/>
              </a:rPr>
              <a:t>Communication in health and social care is important as it could improve your relationship with the person you are supporting which could give you a better insight on the needs of that individual.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chemeClr val="tx2"/>
                </a:solidFill>
                <a:latin typeface="Century Gothic" panose="020B0502020202020204" pitchFamily="34" charset="0"/>
              </a:rPr>
              <a:t>Removing the barriers to communication between the people supported and the health &amp; social care workers, offers opportunities for other professionals in this sector to work collaboratively to improve the quality of the care delivered.</a:t>
            </a:r>
          </a:p>
        </p:txBody>
      </p:sp>
    </p:spTree>
    <p:extLst>
      <p:ext uri="{BB962C8B-B14F-4D97-AF65-F5344CB8AC3E}">
        <p14:creationId xmlns:p14="http://schemas.microsoft.com/office/powerpoint/2010/main" val="40992642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5A30EB3-233B-7753-C8F2-8FE97D8C8AC7}"/>
              </a:ext>
            </a:extLst>
          </p:cNvPr>
          <p:cNvSpPr txBox="1"/>
          <p:nvPr/>
        </p:nvSpPr>
        <p:spPr>
          <a:xfrm>
            <a:off x="1209040" y="1066800"/>
            <a:ext cx="10099040" cy="37791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Century Gothic" panose="020B0502020202020204" pitchFamily="34" charset="0"/>
              </a:rPr>
              <a:t>Practical examples of Communication-</a:t>
            </a:r>
          </a:p>
          <a:p>
            <a:pPr>
              <a:lnSpc>
                <a:spcPct val="150000"/>
              </a:lnSpc>
            </a:pPr>
            <a:endParaRPr lang="en-GB" dirty="0">
              <a:latin typeface="Century Gothic" panose="020B0502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latin typeface="Century Gothic" panose="020B0502020202020204" pitchFamily="34" charset="0"/>
              </a:rPr>
              <a:t>One practical example of how communication is used within health and social care is through writing medical records- medical records are written in order to communicate which medicines have been taken to other workers.</a:t>
            </a:r>
          </a:p>
          <a:p>
            <a:pPr>
              <a:lnSpc>
                <a:spcPct val="150000"/>
              </a:lnSpc>
            </a:pPr>
            <a:endParaRPr lang="en-GB" dirty="0">
              <a:latin typeface="Century Gothic" panose="020B0502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latin typeface="Century Gothic" panose="020B0502020202020204" pitchFamily="34" charset="0"/>
              </a:rPr>
              <a:t>Another practical example of communication is through telephone calls- this could be to the parents, carers, doctors, social workers, dentists and schools- and it ensures effective communication in order to understand the reasons for the calls.</a:t>
            </a:r>
          </a:p>
        </p:txBody>
      </p:sp>
    </p:spTree>
    <p:extLst>
      <p:ext uri="{BB962C8B-B14F-4D97-AF65-F5344CB8AC3E}">
        <p14:creationId xmlns:p14="http://schemas.microsoft.com/office/powerpoint/2010/main" val="7850515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64509-680D-1566-2949-B773B34AF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280" y="-203200"/>
            <a:ext cx="10429240" cy="2169160"/>
          </a:xfrm>
        </p:spPr>
        <p:txBody>
          <a:bodyPr>
            <a:normAutofit/>
          </a:bodyPr>
          <a:lstStyle/>
          <a:p>
            <a:r>
              <a:rPr lang="en-GB" sz="4000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0F0CFE-9A0E-203F-3BDD-E7EC2DBCD3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1554480"/>
            <a:ext cx="10101471" cy="454152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000" b="0" i="0" dirty="0" err="1">
                <a:solidFill>
                  <a:srgbClr val="222222"/>
                </a:solidFill>
                <a:effectLst/>
                <a:latin typeface="Century Gothic" panose="020B0502020202020204" pitchFamily="34" charset="0"/>
              </a:rPr>
              <a:t>Groome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Century Gothic" panose="020B0502020202020204" pitchFamily="34" charset="0"/>
              </a:rPr>
              <a:t>, M.,(2009). ‘Communication in healthcare practice’. </a:t>
            </a:r>
            <a:r>
              <a:rPr lang="en-GB" sz="2000" b="0" i="1" dirty="0">
                <a:solidFill>
                  <a:srgbClr val="222222"/>
                </a:solidFill>
                <a:effectLst/>
                <a:latin typeface="Century Gothic" panose="020B0502020202020204" pitchFamily="34" charset="0"/>
              </a:rPr>
              <a:t>Psychology for Health Professionals</a:t>
            </a:r>
            <a:r>
              <a:rPr lang="en-GB" sz="2000" dirty="0">
                <a:solidFill>
                  <a:srgbClr val="222222"/>
                </a:solidFill>
                <a:latin typeface="Century Gothic" panose="020B0502020202020204" pitchFamily="34" charset="0"/>
              </a:rPr>
              <a:t>.</a:t>
            </a:r>
            <a:endParaRPr lang="en-GB" sz="2000" b="0" i="0" dirty="0">
              <a:solidFill>
                <a:srgbClr val="222222"/>
              </a:solidFill>
              <a:effectLst/>
              <a:latin typeface="Century Gothic" panose="020B0502020202020204" pitchFamily="34" charset="0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000" b="0" i="0" dirty="0" err="1">
                <a:solidFill>
                  <a:srgbClr val="222222"/>
                </a:solidFill>
                <a:effectLst/>
                <a:latin typeface="Century Gothic" panose="020B0502020202020204" pitchFamily="34" charset="0"/>
              </a:rPr>
              <a:t>Braungart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Century Gothic" panose="020B0502020202020204" pitchFamily="34" charset="0"/>
              </a:rPr>
              <a:t>, M.M., </a:t>
            </a:r>
            <a:r>
              <a:rPr lang="en-GB" sz="2000" b="0" i="0" dirty="0" err="1">
                <a:solidFill>
                  <a:srgbClr val="222222"/>
                </a:solidFill>
                <a:effectLst/>
                <a:latin typeface="Century Gothic" panose="020B0502020202020204" pitchFamily="34" charset="0"/>
              </a:rPr>
              <a:t>Braungart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Century Gothic" panose="020B0502020202020204" pitchFamily="34" charset="0"/>
              </a:rPr>
              <a:t>, R.G. and </a:t>
            </a:r>
            <a:r>
              <a:rPr lang="en-GB" sz="2000" b="0" i="0" dirty="0" err="1">
                <a:solidFill>
                  <a:srgbClr val="222222"/>
                </a:solidFill>
                <a:effectLst/>
                <a:latin typeface="Century Gothic" panose="020B0502020202020204" pitchFamily="34" charset="0"/>
              </a:rPr>
              <a:t>Gramet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Century Gothic" panose="020B0502020202020204" pitchFamily="34" charset="0"/>
              </a:rPr>
              <a:t>, P.R., (2003</a:t>
            </a:r>
            <a:r>
              <a:rPr lang="en-GB" sz="2000" dirty="0">
                <a:solidFill>
                  <a:srgbClr val="222222"/>
                </a:solidFill>
                <a:latin typeface="Century Gothic" panose="020B0502020202020204" pitchFamily="34" charset="0"/>
              </a:rPr>
              <a:t>)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Century Gothic" panose="020B0502020202020204" pitchFamily="34" charset="0"/>
              </a:rPr>
              <a:t>.’ Applying learning theories to healthcare practice’. </a:t>
            </a:r>
            <a:r>
              <a:rPr lang="en-GB" sz="2000" b="0" i="1" dirty="0">
                <a:solidFill>
                  <a:srgbClr val="222222"/>
                </a:solidFill>
                <a:effectLst/>
                <a:latin typeface="Century Gothic" panose="020B0502020202020204" pitchFamily="34" charset="0"/>
              </a:rPr>
              <a:t>Nurse as educator: Principles of teaching and learning for nursing practice</a:t>
            </a:r>
            <a:r>
              <a:rPr lang="en-GB" sz="2000" dirty="0">
                <a:solidFill>
                  <a:srgbClr val="222222"/>
                </a:solidFill>
                <a:latin typeface="Century Gothic" panose="020B0502020202020204" pitchFamily="34" charset="0"/>
              </a:rPr>
              <a:t>.</a:t>
            </a:r>
            <a:endParaRPr lang="en-GB" sz="2000" b="0" i="0" dirty="0">
              <a:solidFill>
                <a:srgbClr val="222222"/>
              </a:solidFill>
              <a:effectLst/>
              <a:latin typeface="Century Gothic" panose="020B0502020202020204" pitchFamily="34" charset="0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000" b="0" i="0" dirty="0" err="1">
                <a:solidFill>
                  <a:srgbClr val="222222"/>
                </a:solidFill>
                <a:effectLst/>
                <a:latin typeface="Century Gothic" panose="020B0502020202020204" pitchFamily="34" charset="0"/>
              </a:rPr>
              <a:t>Barkway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Century Gothic" panose="020B0502020202020204" pitchFamily="34" charset="0"/>
              </a:rPr>
              <a:t>, P., (2013).’ </a:t>
            </a:r>
            <a:r>
              <a:rPr lang="en-GB" sz="2000" b="0" i="1" dirty="0">
                <a:solidFill>
                  <a:srgbClr val="222222"/>
                </a:solidFill>
                <a:effectLst/>
                <a:latin typeface="Century Gothic" panose="020B0502020202020204" pitchFamily="34" charset="0"/>
              </a:rPr>
              <a:t>Psychology for health professionals’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Century Gothic" panose="020B0502020202020204" pitchFamily="34" charset="0"/>
              </a:rPr>
              <a:t>. Elsevier Health Sciences.</a:t>
            </a:r>
            <a:endParaRPr lang="en-GB" sz="2000" dirty="0"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7107130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63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446C221D-F63F-4DD8-B509-CFE168687BF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TM03457444[[fn=Basis]]</Template>
  <TotalTime>78</TotalTime>
  <Words>400</Words>
  <Application>Microsoft Office PowerPoint</Application>
  <PresentationFormat>Widescreen</PresentationFormat>
  <Paragraphs>25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Abadi</vt:lpstr>
      <vt:lpstr>Arial</vt:lpstr>
      <vt:lpstr>Century Gothic</vt:lpstr>
      <vt:lpstr>Corbel</vt:lpstr>
      <vt:lpstr>Wingdings</vt:lpstr>
      <vt:lpstr>Basis</vt:lpstr>
      <vt:lpstr>communication</vt:lpstr>
      <vt:lpstr>Introduction to Communication</vt:lpstr>
      <vt:lpstr>Why effective communication is needed in health and social care</vt:lpstr>
      <vt:lpstr> Communication within health and social care continued…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</dc:title>
  <dc:creator>Sheeraz</dc:creator>
  <cp:lastModifiedBy>Sheeraz</cp:lastModifiedBy>
  <cp:revision>1</cp:revision>
  <dcterms:created xsi:type="dcterms:W3CDTF">2023-03-10T19:36:18Z</dcterms:created>
  <dcterms:modified xsi:type="dcterms:W3CDTF">2023-03-10T20:54:51Z</dcterms:modified>
</cp:coreProperties>
</file>