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8" r:id="rId1"/>
  </p:sldMasterIdLst>
  <p:notesMasterIdLst>
    <p:notesMasterId r:id="rId18"/>
  </p:notesMasterIdLst>
  <p:sldIdLst>
    <p:sldId id="256" r:id="rId2"/>
    <p:sldId id="267" r:id="rId3"/>
    <p:sldId id="258" r:id="rId4"/>
    <p:sldId id="270" r:id="rId5"/>
    <p:sldId id="271" r:id="rId6"/>
    <p:sldId id="272" r:id="rId7"/>
    <p:sldId id="273" r:id="rId8"/>
    <p:sldId id="276" r:id="rId9"/>
    <p:sldId id="274" r:id="rId10"/>
    <p:sldId id="275" r:id="rId11"/>
    <p:sldId id="277" r:id="rId12"/>
    <p:sldId id="278" r:id="rId13"/>
    <p:sldId id="279" r:id="rId14"/>
    <p:sldId id="280" r:id="rId15"/>
    <p:sldId id="281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4799" autoAdjust="0"/>
  </p:normalViewPr>
  <p:slideViewPr>
    <p:cSldViewPr snapToGrid="0">
      <p:cViewPr varScale="1">
        <p:scale>
          <a:sx n="76" d="100"/>
          <a:sy n="76" d="100"/>
        </p:scale>
        <p:origin x="7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B2CB2-C824-45C3-9AB2-837452FAEC1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D4A824-9FC2-49D3-9076-4B7062201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794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104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004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466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576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457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512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855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38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02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295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6550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6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63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149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664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4A824-9FC2-49D3-9076-4B7062201F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27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29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1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72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543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23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76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08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994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48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14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7441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067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292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1159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141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3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E2700-11E4-4B6F-97D5-48D41C711133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449DE4C-D83A-4718-BC6C-FB08394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1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  <p:sldLayoutId id="2147483860" r:id="rId12"/>
    <p:sldLayoutId id="2147483861" r:id="rId13"/>
    <p:sldLayoutId id="2147483862" r:id="rId14"/>
    <p:sldLayoutId id="2147483863" r:id="rId15"/>
    <p:sldLayoutId id="21474838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8215" y="551803"/>
            <a:ext cx="5956353" cy="3038947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Warfare in Ancient World</a:t>
            </a:r>
            <a:endParaRPr lang="en-GB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244" y="4578114"/>
            <a:ext cx="6205324" cy="12472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HPHI4008 – Warfare in History: Theory, Strategy &amp; Ethics</a:t>
            </a:r>
          </a:p>
          <a:p>
            <a:pPr algn="r"/>
            <a:endParaRPr lang="en-GB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9930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examine the concepts of war in the ancient world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Establish main themes through the time period</a:t>
            </a:r>
          </a:p>
          <a:p>
            <a:endParaRPr lang="en-GB" dirty="0"/>
          </a:p>
          <a:p>
            <a:r>
              <a:rPr lang="en-GB" dirty="0"/>
              <a:t>Examine problems of evidence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25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warfare, c.1400s BCE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Mycenaeans used swords and spears as offensive weapons</a:t>
            </a:r>
          </a:p>
          <a:p>
            <a:endParaRPr lang="en-GB" sz="2000" dirty="0"/>
          </a:p>
          <a:p>
            <a:r>
              <a:rPr lang="en-GB" sz="2000" dirty="0"/>
              <a:t>They wore armour, initially of leather and then of bronze</a:t>
            </a:r>
          </a:p>
          <a:p>
            <a:endParaRPr lang="en-GB" sz="2000" dirty="0"/>
          </a:p>
          <a:p>
            <a:r>
              <a:rPr lang="en-GB" sz="2000" dirty="0"/>
              <a:t>They used shields, both round and oval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7867" y="334620"/>
            <a:ext cx="3763433" cy="5303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975668" y="5718195"/>
            <a:ext cx="4432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15th century BCE, Bronze armour, </a:t>
            </a:r>
          </a:p>
          <a:p>
            <a:r>
              <a:rPr lang="en-GB" dirty="0"/>
              <a:t>boar-tusk helmet, from </a:t>
            </a:r>
            <a:r>
              <a:rPr lang="en-GB" dirty="0" err="1"/>
              <a:t>Nafplion</a:t>
            </a:r>
            <a:r>
              <a:rPr lang="en-GB" dirty="0"/>
              <a:t>, Greece</a:t>
            </a:r>
          </a:p>
        </p:txBody>
      </p:sp>
    </p:spTree>
    <p:extLst>
      <p:ext uri="{BB962C8B-B14F-4D97-AF65-F5344CB8AC3E}">
        <p14:creationId xmlns:p14="http://schemas.microsoft.com/office/powerpoint/2010/main" val="2760496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37EE7-015C-40E6-AA04-969E76CBF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Trojan War, 1200s-1000s BCE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30058-8574-4A06-9385-D945DCB72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69165"/>
            <a:ext cx="8596668" cy="42721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Homer, </a:t>
            </a:r>
            <a:r>
              <a:rPr lang="en-GB" sz="2000" i="1" dirty="0"/>
              <a:t>The </a:t>
            </a:r>
            <a:r>
              <a:rPr lang="en-GB" sz="2000" i="1" dirty="0" err="1"/>
              <a:t>Illiad</a:t>
            </a:r>
            <a:r>
              <a:rPr lang="en-GB" sz="2000" i="1" dirty="0"/>
              <a:t>, </a:t>
            </a:r>
            <a:r>
              <a:rPr lang="en-GB" sz="2000" dirty="0"/>
              <a:t>Book 16, Lines 130-140: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‘Patroclus arrayed him [Achilles] in gleaming bronze. The greaves first he set about his legs; beautiful they were, and fitted with silver ankle-pieces; next he did on about his chest the corselet of the swift-footed son of </a:t>
            </a:r>
            <a:r>
              <a:rPr lang="en-GB" sz="2000" dirty="0" err="1"/>
              <a:t>Aeacus</a:t>
            </a:r>
            <a:r>
              <a:rPr lang="en-GB" sz="2000" dirty="0"/>
              <a:t>, richly-wrought, and spangled with stars. [135] And about his shoulders he cast the silver-studded sword of bronze, and thereafter the shield, great and sturdy; and upon his mighty head he set the well-wrought helmet with horse-hair crest, and terribly did the plume nod from above; and he took two valorous spears, that fitted his grasp’</a:t>
            </a:r>
          </a:p>
        </p:txBody>
      </p:sp>
    </p:spTree>
    <p:extLst>
      <p:ext uri="{BB962C8B-B14F-4D97-AF65-F5344CB8AC3E}">
        <p14:creationId xmlns:p14="http://schemas.microsoft.com/office/powerpoint/2010/main" val="912194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A1DB2-7C30-4C5E-AADF-C03F2419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Trojan War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FC83C3-834B-4771-A0CA-588ECF65DD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2767" y="1488281"/>
            <a:ext cx="4782901" cy="38814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F28D61-54BD-4C77-9E0F-3327D29727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0235" y="1488281"/>
            <a:ext cx="4821661" cy="3881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90898D-4292-408E-8063-201BD7DE59A6}"/>
              </a:ext>
            </a:extLst>
          </p:cNvPr>
          <p:cNvSpPr txBox="1"/>
          <p:nvPr/>
        </p:nvSpPr>
        <p:spPr>
          <a:xfrm>
            <a:off x="83198" y="5573469"/>
            <a:ext cx="9784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</a:t>
            </a:r>
            <a:r>
              <a:rPr lang="en-GB" dirty="0" err="1"/>
              <a:t>Camtar</a:t>
            </a:r>
            <a:r>
              <a:rPr lang="en-GB" dirty="0"/>
              <a:t> Painter, ‘The Arming of Achilles’, c.560-550 BCE</a:t>
            </a:r>
          </a:p>
        </p:txBody>
      </p:sp>
    </p:spTree>
    <p:extLst>
      <p:ext uri="{BB962C8B-B14F-4D97-AF65-F5344CB8AC3E}">
        <p14:creationId xmlns:p14="http://schemas.microsoft.com/office/powerpoint/2010/main" val="3814986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96FCE-9B19-41F9-8754-2B87154E9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Archaic Period, 800 - 500 BCE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9BCC54-AB7E-442D-AE19-04DA19F49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400" y="2213559"/>
            <a:ext cx="7239000" cy="27140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CD30A2C-E4AC-4FAA-BC95-8863E9E84AA3}"/>
              </a:ext>
            </a:extLst>
          </p:cNvPr>
          <p:cNvSpPr txBox="1"/>
          <p:nvPr/>
        </p:nvSpPr>
        <p:spPr>
          <a:xfrm>
            <a:off x="4975668" y="5058359"/>
            <a:ext cx="5041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Dipylon</a:t>
            </a:r>
            <a:r>
              <a:rPr lang="en-GB" dirty="0"/>
              <a:t> vase, detail, mid-late 8</a:t>
            </a:r>
            <a:r>
              <a:rPr lang="en-GB" baseline="30000" dirty="0"/>
              <a:t>th</a:t>
            </a:r>
            <a:r>
              <a:rPr lang="en-GB" dirty="0"/>
              <a:t> century BCE, the same general time as Homer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BB23BA-AE2E-4398-A68F-9769C80325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447" y="1447800"/>
            <a:ext cx="4734505" cy="3962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EB193EA-DDD1-41D5-8EE1-CAFF329E7636}"/>
              </a:ext>
            </a:extLst>
          </p:cNvPr>
          <p:cNvSpPr txBox="1"/>
          <p:nvPr/>
        </p:nvSpPr>
        <p:spPr>
          <a:xfrm>
            <a:off x="330200" y="5520024"/>
            <a:ext cx="4589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Chigi</a:t>
            </a:r>
            <a:r>
              <a:rPr lang="en-GB" dirty="0"/>
              <a:t> vase, detail, c.600-550 BCE, early depiction of hoplite warfare  </a:t>
            </a:r>
          </a:p>
        </p:txBody>
      </p:sp>
    </p:spTree>
    <p:extLst>
      <p:ext uri="{BB962C8B-B14F-4D97-AF65-F5344CB8AC3E}">
        <p14:creationId xmlns:p14="http://schemas.microsoft.com/office/powerpoint/2010/main" val="3462700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1711B-3D07-4559-B726-3143FDBE8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Classical Period, 500-330 BCE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60847-A9FD-455A-AF59-87CAB718B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Rise of the city-state (in Greek, ‘</a:t>
            </a:r>
            <a:r>
              <a:rPr lang="en-GB" sz="2000" i="1" dirty="0"/>
              <a:t>polis</a:t>
            </a:r>
            <a:r>
              <a:rPr lang="en-GB" sz="2000" dirty="0"/>
              <a:t>’) and the citizen soldier</a:t>
            </a:r>
          </a:p>
          <a:p>
            <a:endParaRPr lang="en-GB" sz="2000" dirty="0"/>
          </a:p>
          <a:p>
            <a:r>
              <a:rPr lang="en-GB" sz="2000" dirty="0"/>
              <a:t>Beginning of historical accounts recording major conflicts</a:t>
            </a:r>
          </a:p>
          <a:p>
            <a:endParaRPr lang="en-GB" sz="2000" dirty="0"/>
          </a:p>
          <a:p>
            <a:r>
              <a:rPr lang="en-GB" sz="2000" dirty="0"/>
              <a:t>Development of phalanx – spear and shield wall</a:t>
            </a:r>
          </a:p>
          <a:p>
            <a:endParaRPr lang="en-GB" sz="2000" dirty="0"/>
          </a:p>
          <a:p>
            <a:r>
              <a:rPr lang="en-GB" sz="2000" dirty="0"/>
              <a:t>Many ancient authors talk about using phalanx, but the mechanics are rarely described in detail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844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24AE7-D058-4B65-96A8-CE01079B7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Classical Greek world, 500-330 BCE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B4EFDB-9E37-4F84-98C0-3200817866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" t="12312" r="-7" b="13088"/>
          <a:stretch/>
        </p:blipFill>
        <p:spPr>
          <a:xfrm>
            <a:off x="163281" y="1270000"/>
            <a:ext cx="9624774" cy="5385151"/>
          </a:xfrm>
        </p:spPr>
      </p:pic>
    </p:spTree>
    <p:extLst>
      <p:ext uri="{BB962C8B-B14F-4D97-AF65-F5344CB8AC3E}">
        <p14:creationId xmlns:p14="http://schemas.microsoft.com/office/powerpoint/2010/main" val="1068766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5F717-9B0D-499A-A3B5-BB59BA08B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Phalanx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F6387-96E6-4EBF-9250-E60B89C56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440766" cy="3880773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Mass of spear tips pointing at the enemy</a:t>
            </a:r>
          </a:p>
          <a:p>
            <a:endParaRPr lang="en-GB" sz="2000" dirty="0"/>
          </a:p>
          <a:p>
            <a:r>
              <a:rPr lang="en-GB" sz="2000" dirty="0"/>
              <a:t>Opposing forces relied on ‘pushing power’ to win</a:t>
            </a:r>
          </a:p>
          <a:p>
            <a:endParaRPr lang="en-GB" sz="2000" dirty="0"/>
          </a:p>
          <a:p>
            <a:r>
              <a:rPr lang="en-GB" sz="2000" dirty="0"/>
              <a:t>Most casualties sustained during rout</a:t>
            </a:r>
          </a:p>
          <a:p>
            <a:endParaRPr lang="en-GB" sz="2000" dirty="0"/>
          </a:p>
          <a:p>
            <a:r>
              <a:rPr lang="en-GB" sz="2000" dirty="0"/>
              <a:t>Some debate over dominance of phalanx in battle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01DFDBD-7223-41F6-9785-99B3D686B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18100" y="2530065"/>
            <a:ext cx="7014547" cy="3141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55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2030B-4A22-4E22-BE2C-91C63FA85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Hellenistic Period, 330-31 BCE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BC355-19C9-4C51-9707-5AE3FBB28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277807" cy="3880773"/>
          </a:xfrm>
        </p:spPr>
        <p:txBody>
          <a:bodyPr/>
          <a:lstStyle/>
          <a:p>
            <a:r>
              <a:rPr lang="en-GB" sz="2000" dirty="0"/>
              <a:t>Bigger is better! </a:t>
            </a:r>
          </a:p>
          <a:p>
            <a:pPr lvl="1"/>
            <a:r>
              <a:rPr lang="en-GB" sz="1800" dirty="0"/>
              <a:t>Larger armies</a:t>
            </a:r>
          </a:p>
          <a:p>
            <a:pPr lvl="1"/>
            <a:r>
              <a:rPr lang="en-GB" sz="1800" dirty="0"/>
              <a:t>Larger pool of resources</a:t>
            </a:r>
          </a:p>
          <a:p>
            <a:pPr lvl="1"/>
            <a:r>
              <a:rPr lang="en-GB" sz="1800" dirty="0"/>
              <a:t>Larger groups of allied peoples</a:t>
            </a:r>
          </a:p>
          <a:p>
            <a:pPr lvl="1"/>
            <a:endParaRPr lang="en-GB" sz="1800" dirty="0"/>
          </a:p>
          <a:p>
            <a:r>
              <a:rPr lang="en-GB" sz="2000" dirty="0"/>
              <a:t>Larger focus ‘combined units’ – infantry and cavalry (such as elephants)</a:t>
            </a:r>
          </a:p>
          <a:p>
            <a:endParaRPr lang="en-GB" sz="2000" dirty="0"/>
          </a:p>
          <a:p>
            <a:r>
              <a:rPr lang="en-GB" sz="2000" dirty="0"/>
              <a:t>Rise of siege warfare and mercenaries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50B59F-0CAD-4218-B415-64DAAC3A67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5141" y="1270000"/>
            <a:ext cx="4932059" cy="506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334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F53F-B4E8-4187-AAC8-02B7F5149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Hellenistic World, 330-31 BCE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CAFAFC9-C611-4437-882E-09C1517901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41" y="1269999"/>
            <a:ext cx="10954317" cy="5263207"/>
          </a:xfrm>
        </p:spPr>
      </p:pic>
    </p:spTree>
    <p:extLst>
      <p:ext uri="{BB962C8B-B14F-4D97-AF65-F5344CB8AC3E}">
        <p14:creationId xmlns:p14="http://schemas.microsoft.com/office/powerpoint/2010/main" val="1036904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C077-F113-462C-8055-D5BC7E9F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Battle of Cynoscephalae, 197 BCE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92710-6904-4EBF-B1E6-1B692CF4E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Could mark a turning point in ancient western warfare</a:t>
            </a:r>
          </a:p>
          <a:p>
            <a:pPr lvl="1"/>
            <a:r>
              <a:rPr lang="en-GB" sz="1800" dirty="0"/>
              <a:t>Transition from phalanx to more flexible system</a:t>
            </a:r>
          </a:p>
          <a:p>
            <a:pPr lvl="1"/>
            <a:endParaRPr lang="en-GB" sz="1800" dirty="0"/>
          </a:p>
          <a:p>
            <a:r>
              <a:rPr lang="en-GB" sz="2000" dirty="0"/>
              <a:t>Romans and allies vs Macedonians and allies</a:t>
            </a:r>
          </a:p>
          <a:p>
            <a:endParaRPr lang="en-GB" sz="2000" dirty="0"/>
          </a:p>
          <a:p>
            <a:r>
              <a:rPr lang="en-GB" sz="2000" dirty="0"/>
              <a:t>Traditional narratives of Roman ‘legions’ vs Macedonian/Greek phalanx</a:t>
            </a:r>
          </a:p>
          <a:p>
            <a:pPr lvl="1"/>
            <a:r>
              <a:rPr lang="en-GB" sz="1800" dirty="0"/>
              <a:t>Polybius 18.28-31 and Plutarch, </a:t>
            </a:r>
            <a:r>
              <a:rPr lang="en-GB" sz="1800" i="1" dirty="0"/>
              <a:t>Flamininus</a:t>
            </a:r>
            <a:r>
              <a:rPr lang="en-GB" sz="1800" dirty="0"/>
              <a:t>, 8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0711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E1D3-9C27-4BDC-B41D-9F96FFBBC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Roman Republic, c. 8</a:t>
            </a:r>
            <a:r>
              <a:rPr lang="en-GB" baseline="30000" dirty="0"/>
              <a:t>th</a:t>
            </a:r>
            <a:r>
              <a:rPr lang="en-GB" dirty="0"/>
              <a:t> cent–31 BCE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E2F10-4A1E-4973-A3A0-575373397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214811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Rise of Roman power across several centuries – from city-state to empire</a:t>
            </a:r>
          </a:p>
          <a:p>
            <a:endParaRPr lang="en-GB" sz="2000" dirty="0"/>
          </a:p>
          <a:p>
            <a:r>
              <a:rPr lang="en-GB" sz="2000" dirty="0"/>
              <a:t>Most of what we view as the ‘Roman Empire’ was conquered under the mid-Republic (c.270s – 133 BCE) and late-Republic (133 – 31 BCE)  </a:t>
            </a:r>
          </a:p>
          <a:p>
            <a:endParaRPr lang="en-GB" sz="2000" dirty="0"/>
          </a:p>
          <a:p>
            <a:r>
              <a:rPr lang="en-GB" sz="2000" dirty="0"/>
              <a:t>Reasons for success are open to debate: </a:t>
            </a:r>
          </a:p>
          <a:p>
            <a:pPr lvl="1"/>
            <a:r>
              <a:rPr lang="en-GB" sz="1800" dirty="0"/>
              <a:t>A ‘constitution’ built for conquest (Polybius, Book 6)</a:t>
            </a:r>
          </a:p>
          <a:p>
            <a:pPr lvl="1"/>
            <a:r>
              <a:rPr lang="en-GB" sz="1800" dirty="0"/>
              <a:t>An economy built for conquest? </a:t>
            </a:r>
          </a:p>
          <a:p>
            <a:pPr lvl="1"/>
            <a:r>
              <a:rPr lang="en-GB" sz="1800" dirty="0"/>
              <a:t>A system that forced states to fight to survive? </a:t>
            </a:r>
          </a:p>
          <a:p>
            <a:pPr lvl="1"/>
            <a:r>
              <a:rPr lang="en-GB" sz="1800" dirty="0"/>
              <a:t>Luck?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4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AD7E-E120-4523-9DB2-4BA66AFCB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Roman Empire, 14 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DAF66-C717-4C93-8203-0122A67AC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Tacitus, </a:t>
            </a:r>
            <a:r>
              <a:rPr lang="en-GB" i="1" dirty="0"/>
              <a:t>Annales</a:t>
            </a:r>
            <a:r>
              <a:rPr lang="en-GB" dirty="0"/>
              <a:t>, 1.11: </a:t>
            </a:r>
          </a:p>
          <a:p>
            <a:r>
              <a:rPr lang="en-GB" dirty="0"/>
              <a:t>‘All these details Augustus had written with his own hand, and had added a piece of advice; that the empire should be confined to its present limits, either from fear or out of jealousy.’</a:t>
            </a:r>
          </a:p>
          <a:p>
            <a:endParaRPr lang="en-GB" dirty="0"/>
          </a:p>
          <a:p>
            <a:r>
              <a:rPr lang="en-GB" dirty="0"/>
              <a:t>Attempts to stop constant campaigning? </a:t>
            </a:r>
          </a:p>
          <a:p>
            <a:endParaRPr lang="en-GB" dirty="0"/>
          </a:p>
          <a:p>
            <a:r>
              <a:rPr lang="en-GB" dirty="0"/>
              <a:t>Emperor becomes dominant figure in the army</a:t>
            </a:r>
          </a:p>
        </p:txBody>
      </p:sp>
    </p:spTree>
    <p:extLst>
      <p:ext uri="{BB962C8B-B14F-4D97-AF65-F5344CB8AC3E}">
        <p14:creationId xmlns:p14="http://schemas.microsoft.com/office/powerpoint/2010/main" val="330444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AE7E7-6811-4318-B33B-FBE0A9D31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Roman Imperial period,           31BCE–476 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B9DC7-55C3-4061-869C-C97C971F1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Continued military campaigning – Britain, Dacia, Armenia</a:t>
            </a:r>
          </a:p>
          <a:p>
            <a:endParaRPr lang="en-GB" dirty="0"/>
          </a:p>
          <a:p>
            <a:r>
              <a:rPr lang="en-GB" dirty="0"/>
              <a:t>Increasing influence of military in political affairs</a:t>
            </a:r>
          </a:p>
          <a:p>
            <a:endParaRPr lang="en-GB" dirty="0"/>
          </a:p>
          <a:p>
            <a:r>
              <a:rPr lang="en-GB" dirty="0"/>
              <a:t>Various factors gradually weakened Empire in 3</a:t>
            </a:r>
            <a:r>
              <a:rPr lang="en-GB" baseline="30000" dirty="0"/>
              <a:t>rd</a:t>
            </a:r>
            <a:r>
              <a:rPr lang="en-GB" dirty="0"/>
              <a:t> cent CE</a:t>
            </a:r>
          </a:p>
          <a:p>
            <a:endParaRPr lang="en-GB" dirty="0"/>
          </a:p>
          <a:p>
            <a:r>
              <a:rPr lang="en-GB" dirty="0"/>
              <a:t>Resurgence in 4</a:t>
            </a:r>
            <a:r>
              <a:rPr lang="en-GB" baseline="30000" dirty="0"/>
              <a:t>th</a:t>
            </a:r>
            <a:r>
              <a:rPr lang="en-GB" dirty="0"/>
              <a:t> cent CE – Empire centre moved to Constantinople</a:t>
            </a:r>
          </a:p>
          <a:p>
            <a:endParaRPr lang="en-GB" dirty="0"/>
          </a:p>
          <a:p>
            <a:r>
              <a:rPr lang="en-GB" dirty="0"/>
              <a:t>Western Roman emperor deposed in 476 CE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351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6472328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2109</TotalTime>
  <Words>688</Words>
  <Application>Microsoft Office PowerPoint</Application>
  <PresentationFormat>Widescreen</PresentationFormat>
  <Paragraphs>111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Warfare in Ancient World</vt:lpstr>
      <vt:lpstr>Aims</vt:lpstr>
      <vt:lpstr>Early warfare, c.1400s BCE</vt:lpstr>
      <vt:lpstr>The Trojan War, 1200s-1000s BCE  </vt:lpstr>
      <vt:lpstr>The Trojan War</vt:lpstr>
      <vt:lpstr>The Archaic Period, 800 - 500 BCE</vt:lpstr>
      <vt:lpstr>The Classical Period, 500-330 BCE</vt:lpstr>
      <vt:lpstr>The Classical Greek world, 500-330 BCE</vt:lpstr>
      <vt:lpstr>The Phalanx</vt:lpstr>
      <vt:lpstr>The Hellenistic Period, 330-31 BCE </vt:lpstr>
      <vt:lpstr>The Hellenistic World, 330-31 BCE </vt:lpstr>
      <vt:lpstr>Battle of Cynoscephalae, 197 BCE</vt:lpstr>
      <vt:lpstr>The Roman Republic, c. 8th cent–31 BCE</vt:lpstr>
      <vt:lpstr>The Roman Empire, 14 CE</vt:lpstr>
      <vt:lpstr>The Roman Imperial period,           31BCE–476 CE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Chris Fleming</dc:creator>
  <cp:lastModifiedBy>Christopher Fleming</cp:lastModifiedBy>
  <cp:revision>115</cp:revision>
  <dcterms:created xsi:type="dcterms:W3CDTF">2017-01-27T16:38:00Z</dcterms:created>
  <dcterms:modified xsi:type="dcterms:W3CDTF">2018-12-04T12:31:40Z</dcterms:modified>
</cp:coreProperties>
</file>