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6" roundtripDataSignature="AMtx7mijl17MOC3jPdZSkSKJa2y3PolsY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2ED58DD7-D10D-4B98-B55F-53514264768C}">
  <a:tblStyle styleId="{2ED58DD7-D10D-4B98-B55F-53514264768C}"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8EBF5"/>
          </a:solidFill>
        </a:fill>
      </a:tcStyle>
    </a:wholeTbl>
    <a:band1H>
      <a:tcTxStyle/>
      <a:tcStyle>
        <a:fill>
          <a:solidFill>
            <a:srgbClr val="CDD4EA"/>
          </a:solidFill>
        </a:fill>
      </a:tcStyle>
    </a:band1H>
    <a:band2H>
      <a:tcTxStyle/>
    </a:band2H>
    <a:band1V>
      <a:tcTxStyle/>
      <a:tcStyle>
        <a:fill>
          <a:solidFill>
            <a:srgbClr val="CDD4EA"/>
          </a:solidFill>
        </a:fill>
      </a:tcStyle>
    </a:band1V>
    <a:band2V>
      <a:tcTxStyle/>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3" name="Google Shape;9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0" name="Google Shape;100;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After this, a real-life scenario where this could be applied will be discussed. </a:t>
            </a:r>
            <a:endParaRPr/>
          </a:p>
          <a:p>
            <a:pPr indent="0" lvl="0" marL="0" rtl="0" algn="l">
              <a:spcBef>
                <a:spcPts val="0"/>
              </a:spcBef>
              <a:spcAft>
                <a:spcPts val="0"/>
              </a:spcAft>
              <a:buNone/>
            </a:pPr>
            <a:r>
              <a:t/>
            </a:r>
            <a:endParaRPr/>
          </a:p>
        </p:txBody>
      </p:sp>
      <p:sp>
        <p:nvSpPr>
          <p:cNvPr id="101" name="Google Shape;101;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In a workplace, this skill is essential for analysing problems, developing creative solutions and taking informed judgements. However, it must be noted that critical thinking does not include consistently being negative; it is about being an inquisitive person and having an open mind (Marr, 2022). Hence, this is a notable challenge which can be faced during the process of development and application of critical thinking. </a:t>
            </a:r>
            <a:endParaRPr/>
          </a:p>
          <a:p>
            <a:pPr indent="0" lvl="0" marL="0" rtl="0" algn="l">
              <a:spcBef>
                <a:spcPts val="0"/>
              </a:spcBef>
              <a:spcAft>
                <a:spcPts val="0"/>
              </a:spcAft>
              <a:buNone/>
            </a:pPr>
            <a:r>
              <a:t/>
            </a:r>
            <a:endParaRPr/>
          </a:p>
        </p:txBody>
      </p:sp>
      <p:sp>
        <p:nvSpPr>
          <p:cNvPr id="109" name="Google Shape;109;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6" name="Google Shape;116;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This shows that healthcare is an essential segment of the UK, with the workers having to exercise a considerable amount of caution and critical thinking to ensure that they can help the people. On this note, through the effective application of critical thinking, the health and social care workers can make sure that they can solve the issues of the patients and can prevent them from needing help again as much as possible. The process requires a careful synthesis of known knowledge with new emerging data to provide a solution which addresses the issues being faced. Hence, effective critical thinking is essential for providing proper help to the people who need it. Some of my personal strengths include being able to accurately analyse and synthesise information. However, I have to work on my decision-making process. </a:t>
            </a:r>
            <a:endParaRPr/>
          </a:p>
          <a:p>
            <a:pPr indent="0" lvl="0" marL="0" rtl="0" algn="l">
              <a:spcBef>
                <a:spcPts val="0"/>
              </a:spcBef>
              <a:spcAft>
                <a:spcPts val="0"/>
              </a:spcAft>
              <a:buNone/>
            </a:pPr>
            <a:r>
              <a:t/>
            </a:r>
            <a:endParaRPr/>
          </a:p>
        </p:txBody>
      </p:sp>
      <p:sp>
        <p:nvSpPr>
          <p:cNvPr id="117" name="Google Shape;117;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4" name="Google Shape;124;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One such example is if I suddenly see an older adult experiencing a sudden decline in mobility. The first step, which I would like to take, is gathering all the information available, and then trying to understand why this is happening through evaluating their health conditions and lifestyle. Finally, I would take actions and make decisions based on a synthesis of my knowledge and the new data, and ensure that I can deliver personalised care to the person. </a:t>
            </a:r>
            <a:endParaRPr/>
          </a:p>
          <a:p>
            <a:pPr indent="0" lvl="0" marL="0" rtl="0" algn="l">
              <a:spcBef>
                <a:spcPts val="0"/>
              </a:spcBef>
              <a:spcAft>
                <a:spcPts val="0"/>
              </a:spcAft>
              <a:buNone/>
            </a:pPr>
            <a:r>
              <a:t/>
            </a:r>
            <a:endParaRPr/>
          </a:p>
        </p:txBody>
      </p:sp>
      <p:sp>
        <p:nvSpPr>
          <p:cNvPr id="125" name="Google Shape;125;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2" name="Google Shape;132;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According to Samancı and Mazlumoğlu (2023), sometimes decisions are taken after considering multiple possibilities. Hence, the development of the ability to make the right choice is essential for delivering proper healthcare. </a:t>
            </a:r>
            <a:endParaRPr/>
          </a:p>
          <a:p>
            <a:pPr indent="0" lvl="0" marL="0" rtl="0" algn="l">
              <a:spcBef>
                <a:spcPts val="0"/>
              </a:spcBef>
              <a:spcAft>
                <a:spcPts val="0"/>
              </a:spcAft>
              <a:buNone/>
            </a:pPr>
            <a:r>
              <a:t/>
            </a:r>
            <a:endParaRPr/>
          </a:p>
        </p:txBody>
      </p:sp>
      <p:sp>
        <p:nvSpPr>
          <p:cNvPr id="133" name="Google Shape;133;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To achieve this, it has been recommended to weigh out the positive and negative aspects of each choice before making a decision. </a:t>
            </a:r>
            <a:endParaRPr/>
          </a:p>
          <a:p>
            <a:pPr indent="0" lvl="0" marL="0" rtl="0" algn="l">
              <a:spcBef>
                <a:spcPts val="0"/>
              </a:spcBef>
              <a:spcAft>
                <a:spcPts val="0"/>
              </a:spcAft>
              <a:buNone/>
            </a:pPr>
            <a:r>
              <a:t/>
            </a:r>
            <a:endParaRPr/>
          </a:p>
        </p:txBody>
      </p:sp>
      <p:sp>
        <p:nvSpPr>
          <p:cNvPr id="141" name="Google Shape;14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8" name="Google Shape;14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4" name="Google Shape;154;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4"/>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4"/>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0" name="Google Shape;30;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5"/>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6" name="Google Shape;36;p15"/>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7" name="Google Shape;37;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6"/>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6"/>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16"/>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16"/>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5" name="Google Shape;45;p16"/>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6" name="Google Shape;46;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1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0"/>
          <p:cNvSpPr/>
          <p:nvPr>
            <p:ph idx="2" type="pic"/>
          </p:nvPr>
        </p:nvSpPr>
        <p:spPr>
          <a:xfrm>
            <a:off x="5183188" y="987425"/>
            <a:ext cx="6172200" cy="4873625"/>
          </a:xfrm>
          <a:prstGeom prst="rect">
            <a:avLst/>
          </a:prstGeom>
          <a:noFill/>
          <a:ln>
            <a:noFill/>
          </a:ln>
        </p:spPr>
      </p:sp>
      <p:sp>
        <p:nvSpPr>
          <p:cNvPr id="68" name="Google Shape;68;p2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6F9FC"/>
            </a:gs>
            <a:gs pos="74000">
              <a:srgbClr val="B3D1EC"/>
            </a:gs>
            <a:gs pos="83000">
              <a:srgbClr val="B3D1EC"/>
            </a:gs>
            <a:gs pos="100000">
              <a:srgbClr val="CCE0F2"/>
            </a:gs>
          </a:gsLst>
          <a:lin ang="5400000" scaled="0"/>
        </a:gradFill>
      </p:bgPr>
    </p:bg>
    <p:spTree>
      <p:nvGrpSpPr>
        <p:cNvPr id="9" name="Shape 9"/>
        <p:cNvGrpSpPr/>
        <p:nvPr/>
      </p:nvGrpSpPr>
      <p:grpSpPr>
        <a:xfrm>
          <a:off x="0" y="0"/>
          <a:ext cx="0" cy="0"/>
          <a:chOff x="0" y="0"/>
          <a:chExt cx="0" cy="0"/>
        </a:xfrm>
      </p:grpSpPr>
      <p:sp>
        <p:nvSpPr>
          <p:cNvPr id="10" name="Google Shape;10;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txBox="1"/>
          <p:nvPr>
            <p:ph type="ctrTitle"/>
          </p:nvPr>
        </p:nvSpPr>
        <p:spPr>
          <a:xfrm>
            <a:off x="1524000" y="1566225"/>
            <a:ext cx="9144000" cy="2387700"/>
          </a:xfrm>
          <a:prstGeom prst="rect">
            <a:avLst/>
          </a:prstGeom>
          <a:noFill/>
          <a:ln>
            <a:noFill/>
          </a:ln>
        </p:spPr>
        <p:txBody>
          <a:bodyPr anchorCtr="0" anchor="b"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r>
              <a:rPr b="1" lang="en-IN">
                <a:latin typeface="Times New Roman"/>
                <a:ea typeface="Times New Roman"/>
                <a:cs typeface="Times New Roman"/>
                <a:sym typeface="Times New Roman"/>
              </a:rPr>
              <a:t>Professional Development within Health and Social Care </a:t>
            </a:r>
            <a:endParaRPr>
              <a:latin typeface="Times New Roman"/>
              <a:ea typeface="Times New Roman"/>
              <a:cs typeface="Times New Roman"/>
              <a:sym typeface="Times New Roman"/>
            </a:endParaRPr>
          </a:p>
        </p:txBody>
      </p:sp>
      <p:sp>
        <p:nvSpPr>
          <p:cNvPr id="89" name="Google Shape;89;p1"/>
          <p:cNvSpPr txBox="1"/>
          <p:nvPr>
            <p:ph idx="1" type="subTitle"/>
          </p:nvPr>
        </p:nvSpPr>
        <p:spPr>
          <a:xfrm>
            <a:off x="1524000" y="4061775"/>
            <a:ext cx="9144000" cy="1655700"/>
          </a:xfrm>
          <a:prstGeom prst="rect">
            <a:avLst/>
          </a:prstGeom>
          <a:noFill/>
          <a:ln>
            <a:noFill/>
          </a:ln>
        </p:spPr>
        <p:txBody>
          <a:bodyPr anchorCtr="0" anchor="t" bIns="45700" lIns="91425" spcFirstLastPara="1" rIns="91425" wrap="square" tIns="45700">
            <a:normAutofit fontScale="70000" lnSpcReduction="20000"/>
          </a:bodyPr>
          <a:lstStyle/>
          <a:p>
            <a:pPr indent="0" lvl="0" marL="0" rtl="0" algn="ctr">
              <a:lnSpc>
                <a:spcPct val="150000"/>
              </a:lnSpc>
              <a:spcBef>
                <a:spcPts val="0"/>
              </a:spcBef>
              <a:spcAft>
                <a:spcPts val="0"/>
              </a:spcAft>
              <a:buClr>
                <a:schemeClr val="dk1"/>
              </a:buClr>
              <a:buSzPct val="100000"/>
              <a:buNone/>
            </a:pPr>
            <a:r>
              <a:rPr b="1" lang="en-IN" sz="2600">
                <a:latin typeface="Times New Roman"/>
                <a:ea typeface="Times New Roman"/>
                <a:cs typeface="Times New Roman"/>
                <a:sym typeface="Times New Roman"/>
              </a:rPr>
              <a:t>Student Name: Cindy Berko</a:t>
            </a:r>
            <a:endParaRPr sz="2600">
              <a:latin typeface="Times New Roman"/>
              <a:ea typeface="Times New Roman"/>
              <a:cs typeface="Times New Roman"/>
              <a:sym typeface="Times New Roman"/>
            </a:endParaRPr>
          </a:p>
          <a:p>
            <a:pPr indent="0" lvl="0" marL="0" rtl="0" algn="ctr">
              <a:lnSpc>
                <a:spcPct val="150000"/>
              </a:lnSpc>
              <a:spcBef>
                <a:spcPts val="1000"/>
              </a:spcBef>
              <a:spcAft>
                <a:spcPts val="0"/>
              </a:spcAft>
              <a:buClr>
                <a:schemeClr val="dk1"/>
              </a:buClr>
              <a:buSzPct val="100000"/>
              <a:buNone/>
            </a:pPr>
            <a:r>
              <a:rPr b="1" lang="en-IN" sz="2600">
                <a:latin typeface="Times New Roman"/>
                <a:ea typeface="Times New Roman"/>
                <a:cs typeface="Times New Roman"/>
                <a:sym typeface="Times New Roman"/>
              </a:rPr>
              <a:t>Student Id.: 2517419</a:t>
            </a:r>
            <a:br>
              <a:rPr lang="en-IN"/>
            </a:br>
            <a:endParaRPr/>
          </a:p>
          <a:p>
            <a:pPr indent="0" lvl="0" marL="0" rtl="0" algn="ctr">
              <a:lnSpc>
                <a:spcPct val="90000"/>
              </a:lnSpc>
              <a:spcBef>
                <a:spcPts val="1000"/>
              </a:spcBef>
              <a:spcAft>
                <a:spcPts val="0"/>
              </a:spcAft>
              <a:buClr>
                <a:schemeClr val="dk1"/>
              </a:buClr>
              <a:buSzPct val="100000"/>
              <a:buNone/>
            </a:pPr>
            <a:r>
              <a:t/>
            </a:r>
            <a:endParaRPr/>
          </a:p>
        </p:txBody>
      </p:sp>
      <p:pic>
        <p:nvPicPr>
          <p:cNvPr id="90" name="Google Shape;90;p1"/>
          <p:cNvPicPr preferRelativeResize="0"/>
          <p:nvPr/>
        </p:nvPicPr>
        <p:blipFill rotWithShape="1">
          <a:blip r:embed="rId3">
            <a:alphaModFix/>
          </a:blip>
          <a:srcRect b="0" l="0" r="0" t="0"/>
          <a:stretch/>
        </p:blipFill>
        <p:spPr>
          <a:xfrm>
            <a:off x="1308935" y="407069"/>
            <a:ext cx="1809750" cy="7239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Times New Roman"/>
              <a:buNone/>
            </a:pPr>
            <a:r>
              <a:rPr b="1" lang="en-IN">
                <a:latin typeface="Times New Roman"/>
                <a:ea typeface="Times New Roman"/>
                <a:cs typeface="Times New Roman"/>
                <a:sym typeface="Times New Roman"/>
              </a:rPr>
              <a:t>Table of Contents </a:t>
            </a:r>
            <a:endParaRPr/>
          </a:p>
        </p:txBody>
      </p:sp>
      <p:sp>
        <p:nvSpPr>
          <p:cNvPr id="96" name="Google Shape;96;p2"/>
          <p:cNvSpPr txBox="1"/>
          <p:nvPr>
            <p:ph idx="1" type="body"/>
          </p:nvPr>
        </p:nvSpPr>
        <p:spPr>
          <a:xfrm>
            <a:off x="438912" y="1499616"/>
            <a:ext cx="5742432" cy="5138928"/>
          </a:xfrm>
          <a:prstGeom prst="rect">
            <a:avLst/>
          </a:prstGeom>
          <a:noFill/>
          <a:ln>
            <a:noFill/>
          </a:ln>
        </p:spPr>
        <p:txBody>
          <a:bodyPr anchorCtr="0" anchor="t" bIns="45700" lIns="91425" spcFirstLastPara="1" rIns="91425" wrap="square" tIns="45700">
            <a:normAutofit fontScale="92500" lnSpcReduction="10000"/>
          </a:bodyPr>
          <a:lstStyle/>
          <a:p>
            <a:pPr indent="-228600" lvl="0" marL="228600" rtl="0" algn="l">
              <a:lnSpc>
                <a:spcPct val="150000"/>
              </a:lnSpc>
              <a:spcBef>
                <a:spcPts val="0"/>
              </a:spcBef>
              <a:spcAft>
                <a:spcPts val="0"/>
              </a:spcAft>
              <a:buClr>
                <a:schemeClr val="dk1"/>
              </a:buClr>
              <a:buSzPct val="100000"/>
              <a:buChar char="•"/>
            </a:pPr>
            <a:r>
              <a:rPr lang="en-IN" sz="2400">
                <a:latin typeface="Times New Roman"/>
                <a:ea typeface="Times New Roman"/>
                <a:cs typeface="Times New Roman"/>
                <a:sym typeface="Times New Roman"/>
              </a:rPr>
              <a:t>Slide 3- Introduction </a:t>
            </a:r>
            <a:endParaRPr/>
          </a:p>
          <a:p>
            <a:pPr indent="-228600" lvl="0" marL="228600" rtl="0" algn="l">
              <a:lnSpc>
                <a:spcPct val="150000"/>
              </a:lnSpc>
              <a:spcBef>
                <a:spcPts val="1000"/>
              </a:spcBef>
              <a:spcAft>
                <a:spcPts val="0"/>
              </a:spcAft>
              <a:buClr>
                <a:schemeClr val="dk1"/>
              </a:buClr>
              <a:buSzPct val="100000"/>
              <a:buChar char="•"/>
            </a:pPr>
            <a:r>
              <a:rPr lang="en-IN" sz="2400">
                <a:latin typeface="Times New Roman"/>
                <a:ea typeface="Times New Roman"/>
                <a:cs typeface="Times New Roman"/>
                <a:sym typeface="Times New Roman"/>
              </a:rPr>
              <a:t>Slide 4- The importance of this skill </a:t>
            </a:r>
            <a:endParaRPr/>
          </a:p>
          <a:p>
            <a:pPr indent="-228600" lvl="0" marL="228600" rtl="0" algn="l">
              <a:lnSpc>
                <a:spcPct val="150000"/>
              </a:lnSpc>
              <a:spcBef>
                <a:spcPts val="1000"/>
              </a:spcBef>
              <a:spcAft>
                <a:spcPts val="0"/>
              </a:spcAft>
              <a:buClr>
                <a:schemeClr val="dk1"/>
              </a:buClr>
              <a:buSzPct val="100000"/>
              <a:buChar char="•"/>
            </a:pPr>
            <a:r>
              <a:rPr lang="en-IN" sz="2400">
                <a:latin typeface="Times New Roman"/>
                <a:ea typeface="Times New Roman"/>
                <a:cs typeface="Times New Roman"/>
                <a:sym typeface="Times New Roman"/>
              </a:rPr>
              <a:t>Slide 5- Relevance to professional practice in health and social care</a:t>
            </a:r>
            <a:endParaRPr/>
          </a:p>
          <a:p>
            <a:pPr indent="-228600" lvl="0" marL="228600" rtl="0" algn="l">
              <a:lnSpc>
                <a:spcPct val="150000"/>
              </a:lnSpc>
              <a:spcBef>
                <a:spcPts val="1000"/>
              </a:spcBef>
              <a:spcAft>
                <a:spcPts val="0"/>
              </a:spcAft>
              <a:buClr>
                <a:schemeClr val="dk1"/>
              </a:buClr>
              <a:buSzPct val="100000"/>
              <a:buChar char="•"/>
            </a:pPr>
            <a:r>
              <a:rPr lang="en-IN" sz="2400">
                <a:latin typeface="Times New Roman"/>
                <a:ea typeface="Times New Roman"/>
                <a:cs typeface="Times New Roman"/>
                <a:sym typeface="Times New Roman"/>
              </a:rPr>
              <a:t>Slide 6- How I would apply this skill in a real health and social care setting</a:t>
            </a:r>
            <a:endParaRPr/>
          </a:p>
          <a:p>
            <a:pPr indent="-228600" lvl="0" marL="228600" rtl="0" algn="l">
              <a:lnSpc>
                <a:spcPct val="150000"/>
              </a:lnSpc>
              <a:spcBef>
                <a:spcPts val="1000"/>
              </a:spcBef>
              <a:spcAft>
                <a:spcPts val="0"/>
              </a:spcAft>
              <a:buClr>
                <a:schemeClr val="dk1"/>
              </a:buClr>
              <a:buSzPct val="100000"/>
              <a:buChar char="•"/>
            </a:pPr>
            <a:r>
              <a:rPr lang="en-IN" sz="2400">
                <a:latin typeface="Times New Roman"/>
                <a:ea typeface="Times New Roman"/>
                <a:cs typeface="Times New Roman"/>
                <a:sym typeface="Times New Roman"/>
              </a:rPr>
              <a:t>Slide 7- Personal action plan</a:t>
            </a:r>
            <a:endParaRPr/>
          </a:p>
          <a:p>
            <a:pPr indent="-228600" lvl="0" marL="228600" rtl="0" algn="l">
              <a:lnSpc>
                <a:spcPct val="150000"/>
              </a:lnSpc>
              <a:spcBef>
                <a:spcPts val="1000"/>
              </a:spcBef>
              <a:spcAft>
                <a:spcPts val="0"/>
              </a:spcAft>
              <a:buClr>
                <a:schemeClr val="dk1"/>
              </a:buClr>
              <a:buSzPct val="100000"/>
              <a:buChar char="•"/>
            </a:pPr>
            <a:r>
              <a:rPr lang="en-IN" sz="2400">
                <a:latin typeface="Times New Roman"/>
                <a:ea typeface="Times New Roman"/>
                <a:cs typeface="Times New Roman"/>
                <a:sym typeface="Times New Roman"/>
              </a:rPr>
              <a:t>Slide 8- Conclusion</a:t>
            </a:r>
            <a:endParaRPr/>
          </a:p>
          <a:p>
            <a:pPr indent="-228600" lvl="0" marL="228600" rtl="0" algn="l">
              <a:lnSpc>
                <a:spcPct val="150000"/>
              </a:lnSpc>
              <a:spcBef>
                <a:spcPts val="1000"/>
              </a:spcBef>
              <a:spcAft>
                <a:spcPts val="0"/>
              </a:spcAft>
              <a:buClr>
                <a:schemeClr val="dk1"/>
              </a:buClr>
              <a:buSzPct val="100000"/>
              <a:buChar char="•"/>
            </a:pPr>
            <a:r>
              <a:rPr lang="en-IN" sz="2400">
                <a:latin typeface="Times New Roman"/>
                <a:ea typeface="Times New Roman"/>
                <a:cs typeface="Times New Roman"/>
                <a:sym typeface="Times New Roman"/>
              </a:rPr>
              <a:t>Slide 9- References</a:t>
            </a:r>
            <a:endParaRPr/>
          </a:p>
        </p:txBody>
      </p:sp>
      <p:pic>
        <p:nvPicPr>
          <p:cNvPr descr="Tips, Tricks &amp; Other Helpful Hints: Creating a table of contents  automatically | Announce | University of Nebraska-Lincoln" id="97" name="Google Shape;97;p2"/>
          <p:cNvPicPr preferRelativeResize="0"/>
          <p:nvPr/>
        </p:nvPicPr>
        <p:blipFill rotWithShape="1">
          <a:blip r:embed="rId3">
            <a:alphaModFix/>
          </a:blip>
          <a:srcRect b="0" l="0" r="0" t="0"/>
          <a:stretch/>
        </p:blipFill>
        <p:spPr>
          <a:xfrm>
            <a:off x="6181344" y="1595152"/>
            <a:ext cx="5734744" cy="3602490"/>
          </a:xfrm>
          <a:prstGeom prst="rect">
            <a:avLst/>
          </a:prstGeom>
          <a:noFill/>
          <a:ln>
            <a:noFill/>
          </a:ln>
          <a:effectLst>
            <a:reflection blurRad="0" dir="0" dist="0" endA="300" endPos="35000" kx="0" rotWithShape="0" algn="bl" stA="52000" stPos="0" sy="-100000" ky="0"/>
          </a:effectLst>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Times New Roman"/>
              <a:buNone/>
            </a:pPr>
            <a:r>
              <a:rPr b="1" lang="en-IN">
                <a:latin typeface="Times New Roman"/>
                <a:ea typeface="Times New Roman"/>
                <a:cs typeface="Times New Roman"/>
                <a:sym typeface="Times New Roman"/>
              </a:rPr>
              <a:t>Introduction</a:t>
            </a:r>
            <a:r>
              <a:rPr b="1" lang="en-IN"/>
              <a:t> </a:t>
            </a:r>
            <a:br>
              <a:rPr b="1" lang="en-IN"/>
            </a:br>
            <a:endParaRPr/>
          </a:p>
        </p:txBody>
      </p:sp>
      <p:sp>
        <p:nvSpPr>
          <p:cNvPr id="104" name="Google Shape;104;p3"/>
          <p:cNvSpPr txBox="1"/>
          <p:nvPr>
            <p:ph idx="1" type="body"/>
          </p:nvPr>
        </p:nvSpPr>
        <p:spPr>
          <a:xfrm>
            <a:off x="5662862" y="1825625"/>
            <a:ext cx="5690937" cy="4351338"/>
          </a:xfrm>
          <a:prstGeom prst="rect">
            <a:avLst/>
          </a:prstGeom>
          <a:noFill/>
          <a:ln>
            <a:noFill/>
          </a:ln>
        </p:spPr>
        <p:txBody>
          <a:bodyPr anchorCtr="0" anchor="t" bIns="45700" lIns="91425" spcFirstLastPara="1" rIns="91425" wrap="square" tIns="45700">
            <a:normAutofit fontScale="85000" lnSpcReduction="10000"/>
          </a:bodyPr>
          <a:lstStyle/>
          <a:p>
            <a:pPr indent="-228600" lvl="0" marL="228600" rtl="0" algn="just">
              <a:lnSpc>
                <a:spcPct val="150000"/>
              </a:lnSpc>
              <a:spcBef>
                <a:spcPts val="0"/>
              </a:spcBef>
              <a:spcAft>
                <a:spcPts val="0"/>
              </a:spcAft>
              <a:buClr>
                <a:schemeClr val="dk1"/>
              </a:buClr>
              <a:buSzPct val="100000"/>
              <a:buChar char="•"/>
            </a:pPr>
            <a:r>
              <a:rPr lang="en-IN" sz="2600">
                <a:latin typeface="Times New Roman"/>
                <a:ea typeface="Times New Roman"/>
                <a:cs typeface="Times New Roman"/>
                <a:sym typeface="Times New Roman"/>
              </a:rPr>
              <a:t>Kross, Ong and Ayduk (2023) have mentioned that self-reflection refers to our ability to turn our attention inwards and make sense of the experiences which we have had. </a:t>
            </a:r>
            <a:endParaRPr/>
          </a:p>
          <a:p>
            <a:pPr indent="-228600" lvl="0" marL="228600" rtl="0" algn="just">
              <a:lnSpc>
                <a:spcPct val="150000"/>
              </a:lnSpc>
              <a:spcBef>
                <a:spcPts val="1000"/>
              </a:spcBef>
              <a:spcAft>
                <a:spcPts val="0"/>
              </a:spcAft>
              <a:buClr>
                <a:schemeClr val="dk1"/>
              </a:buClr>
              <a:buSzPct val="100000"/>
              <a:buChar char="•"/>
            </a:pPr>
            <a:r>
              <a:rPr lang="en-IN" sz="2600">
                <a:latin typeface="Times New Roman"/>
                <a:ea typeface="Times New Roman"/>
                <a:cs typeface="Times New Roman"/>
                <a:sym typeface="Times New Roman"/>
              </a:rPr>
              <a:t>During the course of this study, the importance of critical thinking skills will be assessed, followed by its relevance to professional practise in the health care sector.</a:t>
            </a:r>
            <a:endParaRPr/>
          </a:p>
          <a:p>
            <a:pPr indent="-77470" lvl="0" marL="228600" rtl="0" algn="l">
              <a:lnSpc>
                <a:spcPct val="90000"/>
              </a:lnSpc>
              <a:spcBef>
                <a:spcPts val="1000"/>
              </a:spcBef>
              <a:spcAft>
                <a:spcPts val="0"/>
              </a:spcAft>
              <a:buClr>
                <a:schemeClr val="dk1"/>
              </a:buClr>
              <a:buSzPct val="100000"/>
              <a:buNone/>
            </a:pPr>
            <a:r>
              <a:t/>
            </a:r>
            <a:endParaRPr/>
          </a:p>
        </p:txBody>
      </p:sp>
      <p:pic>
        <p:nvPicPr>
          <p:cNvPr descr="The Importance of Self-Reflection" id="105" name="Google Shape;105;p3"/>
          <p:cNvPicPr preferRelativeResize="0"/>
          <p:nvPr/>
        </p:nvPicPr>
        <p:blipFill rotWithShape="1">
          <a:blip r:embed="rId3">
            <a:alphaModFix/>
          </a:blip>
          <a:srcRect b="0" l="0" r="0" t="0"/>
          <a:stretch/>
        </p:blipFill>
        <p:spPr>
          <a:xfrm>
            <a:off x="256673" y="1596607"/>
            <a:ext cx="5406189" cy="3664786"/>
          </a:xfrm>
          <a:prstGeom prst="rect">
            <a:avLst/>
          </a:prstGeom>
          <a:noFill/>
          <a:ln>
            <a:noFill/>
          </a:ln>
          <a:effectLst>
            <a:reflection blurRad="0" dir="0" dist="0" endA="300" endPos="35000" kx="0" rotWithShape="0" algn="bl" stA="52000" stPos="0" sy="-100000" ky="0"/>
          </a:effectLst>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Times New Roman"/>
              <a:buNone/>
            </a:pPr>
            <a:r>
              <a:rPr b="1" lang="en-IN">
                <a:latin typeface="Times New Roman"/>
                <a:ea typeface="Times New Roman"/>
                <a:cs typeface="Times New Roman"/>
                <a:sym typeface="Times New Roman"/>
              </a:rPr>
              <a:t>The importance of this skill </a:t>
            </a:r>
            <a:br>
              <a:rPr b="1" lang="en-IN">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id="112" name="Google Shape;112;p4"/>
          <p:cNvSpPr txBox="1"/>
          <p:nvPr>
            <p:ph idx="1" type="body"/>
          </p:nvPr>
        </p:nvSpPr>
        <p:spPr>
          <a:xfrm>
            <a:off x="6529137" y="1690688"/>
            <a:ext cx="5257800" cy="4351338"/>
          </a:xfrm>
          <a:prstGeom prst="rect">
            <a:avLst/>
          </a:prstGeom>
          <a:noFill/>
          <a:ln>
            <a:noFill/>
          </a:ln>
        </p:spPr>
        <p:txBody>
          <a:bodyPr anchorCtr="0" anchor="t" bIns="45700" lIns="91425" spcFirstLastPara="1" rIns="91425" wrap="square" tIns="45700">
            <a:normAutofit fontScale="92500"/>
          </a:bodyPr>
          <a:lstStyle/>
          <a:p>
            <a:pPr indent="-228600" lvl="0" marL="228600" rtl="0" algn="just">
              <a:lnSpc>
                <a:spcPct val="150000"/>
              </a:lnSpc>
              <a:spcBef>
                <a:spcPts val="0"/>
              </a:spcBef>
              <a:spcAft>
                <a:spcPts val="0"/>
              </a:spcAft>
              <a:buClr>
                <a:schemeClr val="dk1"/>
              </a:buClr>
              <a:buSzPct val="100000"/>
              <a:buChar char="•"/>
            </a:pPr>
            <a:r>
              <a:rPr lang="en-IN" sz="2400">
                <a:latin typeface="Times New Roman"/>
                <a:ea typeface="Times New Roman"/>
                <a:cs typeface="Times New Roman"/>
                <a:sym typeface="Times New Roman"/>
              </a:rPr>
              <a:t>Critical thinking is a fundamental cognitive process which allows people to objectively evaluate, analyse and interpret information to make informed decisions and solve complex issues (Young, 2023). </a:t>
            </a:r>
            <a:endParaRPr/>
          </a:p>
          <a:p>
            <a:pPr indent="-228600" lvl="0" marL="228600" rtl="0" algn="just">
              <a:lnSpc>
                <a:spcPct val="150000"/>
              </a:lnSpc>
              <a:spcBef>
                <a:spcPts val="1000"/>
              </a:spcBef>
              <a:spcAft>
                <a:spcPts val="0"/>
              </a:spcAft>
              <a:buClr>
                <a:schemeClr val="dk1"/>
              </a:buClr>
              <a:buSzPct val="100000"/>
              <a:buChar char="•"/>
            </a:pPr>
            <a:r>
              <a:rPr lang="en-IN" sz="2400">
                <a:latin typeface="Times New Roman"/>
                <a:ea typeface="Times New Roman"/>
                <a:cs typeface="Times New Roman"/>
                <a:sym typeface="Times New Roman"/>
              </a:rPr>
              <a:t>This is an essential skill as it allows people to comprehend and address complex issues and develop valid arguments. </a:t>
            </a:r>
            <a:endParaRPr/>
          </a:p>
          <a:p>
            <a:pPr indent="-64135" lvl="0" marL="228600" rtl="0" algn="l">
              <a:lnSpc>
                <a:spcPct val="90000"/>
              </a:lnSpc>
              <a:spcBef>
                <a:spcPts val="1000"/>
              </a:spcBef>
              <a:spcAft>
                <a:spcPts val="0"/>
              </a:spcAft>
              <a:buClr>
                <a:schemeClr val="dk1"/>
              </a:buClr>
              <a:buSzPct val="100000"/>
              <a:buNone/>
            </a:pPr>
            <a:r>
              <a:t/>
            </a:r>
            <a:endParaRPr/>
          </a:p>
        </p:txBody>
      </p:sp>
      <p:pic>
        <p:nvPicPr>
          <p:cNvPr descr="Building new paths to critical thinking - UNC School of Education" id="113" name="Google Shape;113;p4"/>
          <p:cNvPicPr preferRelativeResize="0"/>
          <p:nvPr/>
        </p:nvPicPr>
        <p:blipFill rotWithShape="1">
          <a:blip r:embed="rId3">
            <a:alphaModFix/>
          </a:blip>
          <a:srcRect b="0" l="0" r="0" t="0"/>
          <a:stretch/>
        </p:blipFill>
        <p:spPr>
          <a:xfrm>
            <a:off x="405062" y="1250532"/>
            <a:ext cx="5931569" cy="3866900"/>
          </a:xfrm>
          <a:prstGeom prst="rect">
            <a:avLst/>
          </a:prstGeom>
          <a:noFill/>
          <a:ln>
            <a:noFill/>
          </a:ln>
          <a:effectLst>
            <a:reflection blurRad="0" dir="0" dist="0" endA="300" endPos="35000" kx="0" rotWithShape="0" algn="bl" stA="52000" stPos="0" sy="-100000" ky="0"/>
          </a:effectLst>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5"/>
          <p:cNvSpPr txBox="1"/>
          <p:nvPr>
            <p:ph type="title"/>
          </p:nvPr>
        </p:nvSpPr>
        <p:spPr>
          <a:xfrm>
            <a:off x="838200" y="573673"/>
            <a:ext cx="10515600" cy="1325563"/>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r>
              <a:rPr b="1" lang="en-IN" sz="4900">
                <a:latin typeface="Times New Roman"/>
                <a:ea typeface="Times New Roman"/>
                <a:cs typeface="Times New Roman"/>
                <a:sym typeface="Times New Roman"/>
              </a:rPr>
              <a:t>Relevance to professional practice in health and social care</a:t>
            </a:r>
            <a:br>
              <a:rPr b="1" lang="en-IN"/>
            </a:br>
            <a:endParaRPr/>
          </a:p>
        </p:txBody>
      </p:sp>
      <p:sp>
        <p:nvSpPr>
          <p:cNvPr id="120" name="Google Shape;120;p5"/>
          <p:cNvSpPr txBox="1"/>
          <p:nvPr>
            <p:ph idx="1" type="body"/>
          </p:nvPr>
        </p:nvSpPr>
        <p:spPr>
          <a:xfrm>
            <a:off x="6529136" y="2193757"/>
            <a:ext cx="4824663"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150000"/>
              </a:lnSpc>
              <a:spcBef>
                <a:spcPts val="0"/>
              </a:spcBef>
              <a:spcAft>
                <a:spcPts val="0"/>
              </a:spcAft>
              <a:buClr>
                <a:schemeClr val="dk1"/>
              </a:buClr>
              <a:buSzPts val="2200"/>
              <a:buChar char="•"/>
            </a:pPr>
            <a:r>
              <a:rPr lang="en-IN" sz="2200">
                <a:latin typeface="Times New Roman"/>
                <a:ea typeface="Times New Roman"/>
                <a:cs typeface="Times New Roman"/>
                <a:sym typeface="Times New Roman"/>
              </a:rPr>
              <a:t>Aveyard and Waite (2024) have mentioned that being a critical thinker ensures that one can take rational decisions. </a:t>
            </a:r>
            <a:endParaRPr/>
          </a:p>
          <a:p>
            <a:pPr indent="-228600" lvl="0" marL="228600" rtl="0" algn="just">
              <a:lnSpc>
                <a:spcPct val="150000"/>
              </a:lnSpc>
              <a:spcBef>
                <a:spcPts val="1000"/>
              </a:spcBef>
              <a:spcAft>
                <a:spcPts val="0"/>
              </a:spcAft>
              <a:buClr>
                <a:schemeClr val="dk1"/>
              </a:buClr>
              <a:buSzPts val="2200"/>
              <a:buChar char="•"/>
            </a:pPr>
            <a:r>
              <a:rPr lang="en-IN" sz="2200">
                <a:latin typeface="Times New Roman"/>
                <a:ea typeface="Times New Roman"/>
                <a:cs typeface="Times New Roman"/>
                <a:sym typeface="Times New Roman"/>
              </a:rPr>
              <a:t>During 2023, the expenditure on healthcare in the UK was recorded at £292 billion (Office of National Statistics, 2026). </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Health And Social Care: Understanding Modern Health And Social Care" id="121" name="Google Shape;121;p5"/>
          <p:cNvPicPr preferRelativeResize="0"/>
          <p:nvPr/>
        </p:nvPicPr>
        <p:blipFill rotWithShape="1">
          <a:blip r:embed="rId3">
            <a:alphaModFix/>
          </a:blip>
          <a:srcRect b="0" l="0" r="0" t="0"/>
          <a:stretch/>
        </p:blipFill>
        <p:spPr>
          <a:xfrm>
            <a:off x="355934" y="1899236"/>
            <a:ext cx="5916529" cy="3458828"/>
          </a:xfrm>
          <a:prstGeom prst="rect">
            <a:avLst/>
          </a:prstGeom>
          <a:noFill/>
          <a:ln>
            <a:noFill/>
          </a:ln>
          <a:effectLst>
            <a:reflection blurRad="0" dir="0" dist="0" endA="300" endPos="35000" kx="0" rotWithShape="0" algn="bl" stA="52000" stPos="0" sy="-100000" ky="0"/>
          </a:effectLst>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6"/>
          <p:cNvSpPr txBox="1"/>
          <p:nvPr>
            <p:ph type="title"/>
          </p:nvPr>
        </p:nvSpPr>
        <p:spPr>
          <a:xfrm>
            <a:off x="838200" y="910556"/>
            <a:ext cx="10515600" cy="1325563"/>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r>
              <a:rPr b="1" lang="en-IN" sz="4900">
                <a:latin typeface="Times New Roman"/>
                <a:ea typeface="Times New Roman"/>
                <a:cs typeface="Times New Roman"/>
                <a:sym typeface="Times New Roman"/>
              </a:rPr>
              <a:t>How I would apply this skill in a real health and social care setting</a:t>
            </a:r>
            <a:br>
              <a:rPr b="1" lang="en-IN" sz="4900">
                <a:latin typeface="Times New Roman"/>
                <a:ea typeface="Times New Roman"/>
                <a:cs typeface="Times New Roman"/>
                <a:sym typeface="Times New Roman"/>
              </a:rPr>
            </a:br>
            <a:br>
              <a:rPr b="1" lang="en-IN"/>
            </a:br>
            <a:endParaRPr/>
          </a:p>
        </p:txBody>
      </p:sp>
      <p:sp>
        <p:nvSpPr>
          <p:cNvPr id="128" name="Google Shape;128;p6"/>
          <p:cNvSpPr txBox="1"/>
          <p:nvPr>
            <p:ph idx="1" type="body"/>
          </p:nvPr>
        </p:nvSpPr>
        <p:spPr>
          <a:xfrm>
            <a:off x="7507704" y="1825625"/>
            <a:ext cx="3846095" cy="4351338"/>
          </a:xfrm>
          <a:prstGeom prst="rect">
            <a:avLst/>
          </a:prstGeom>
          <a:noFill/>
          <a:ln>
            <a:noFill/>
          </a:ln>
        </p:spPr>
        <p:txBody>
          <a:bodyPr anchorCtr="0" anchor="t" bIns="45700" lIns="91425" spcFirstLastPara="1" rIns="91425" wrap="square" tIns="45700">
            <a:normAutofit fontScale="77500" lnSpcReduction="20000"/>
          </a:bodyPr>
          <a:lstStyle/>
          <a:p>
            <a:pPr indent="-228600" lvl="0" marL="228600" rtl="0" algn="just">
              <a:lnSpc>
                <a:spcPct val="150000"/>
              </a:lnSpc>
              <a:spcBef>
                <a:spcPts val="0"/>
              </a:spcBef>
              <a:spcAft>
                <a:spcPts val="0"/>
              </a:spcAft>
              <a:buClr>
                <a:schemeClr val="dk1"/>
              </a:buClr>
              <a:buSzPct val="100000"/>
              <a:buChar char="•"/>
            </a:pPr>
            <a:r>
              <a:rPr lang="en-IN">
                <a:latin typeface="Times New Roman"/>
                <a:ea typeface="Times New Roman"/>
                <a:cs typeface="Times New Roman"/>
                <a:sym typeface="Times New Roman"/>
              </a:rPr>
              <a:t>According to Jia and Tu (2024), critical thinking skills shape the process of cognition, learning, decision-making and analysis. </a:t>
            </a:r>
            <a:endParaRPr/>
          </a:p>
          <a:p>
            <a:pPr indent="-228600" lvl="0" marL="228600" rtl="0" algn="just">
              <a:lnSpc>
                <a:spcPct val="150000"/>
              </a:lnSpc>
              <a:spcBef>
                <a:spcPts val="1000"/>
              </a:spcBef>
              <a:spcAft>
                <a:spcPts val="0"/>
              </a:spcAft>
              <a:buClr>
                <a:schemeClr val="dk1"/>
              </a:buClr>
              <a:buSzPct val="100000"/>
              <a:buChar char="•"/>
            </a:pPr>
            <a:r>
              <a:rPr lang="en-IN">
                <a:latin typeface="Times New Roman"/>
                <a:ea typeface="Times New Roman"/>
                <a:cs typeface="Times New Roman"/>
                <a:sym typeface="Times New Roman"/>
              </a:rPr>
              <a:t>I believe that this is an essential step to solving health issues effectively for various individuals. </a:t>
            </a:r>
            <a:endParaRPr/>
          </a:p>
          <a:p>
            <a:pPr indent="-90805" lvl="0" marL="228600" rtl="0" algn="l">
              <a:lnSpc>
                <a:spcPct val="90000"/>
              </a:lnSpc>
              <a:spcBef>
                <a:spcPts val="1000"/>
              </a:spcBef>
              <a:spcAft>
                <a:spcPts val="0"/>
              </a:spcAft>
              <a:buClr>
                <a:schemeClr val="dk1"/>
              </a:buClr>
              <a:buSzPct val="100000"/>
              <a:buNone/>
            </a:pPr>
            <a:r>
              <a:t/>
            </a:r>
            <a:endParaRPr/>
          </a:p>
        </p:txBody>
      </p:sp>
      <p:pic>
        <p:nvPicPr>
          <p:cNvPr descr="Level 3 Diploma in Health and Social Care - SSMIC LMS" id="129" name="Google Shape;129;p6"/>
          <p:cNvPicPr preferRelativeResize="0"/>
          <p:nvPr/>
        </p:nvPicPr>
        <p:blipFill rotWithShape="1">
          <a:blip r:embed="rId3">
            <a:alphaModFix/>
          </a:blip>
          <a:srcRect b="0" l="0" r="0" t="0"/>
          <a:stretch/>
        </p:blipFill>
        <p:spPr>
          <a:xfrm>
            <a:off x="362951" y="1760015"/>
            <a:ext cx="6791827" cy="3337969"/>
          </a:xfrm>
          <a:prstGeom prst="rect">
            <a:avLst/>
          </a:prstGeom>
          <a:noFill/>
          <a:ln>
            <a:noFill/>
          </a:ln>
          <a:effectLst>
            <a:reflection blurRad="0" dir="0" dist="0" endA="300" endPos="35000" kx="0" rotWithShape="0" algn="bl" stA="52000" stPos="0" sy="-100000" ky="0"/>
          </a:effectLst>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Times New Roman"/>
              <a:buNone/>
            </a:pPr>
            <a:r>
              <a:rPr b="1" lang="en-IN">
                <a:latin typeface="Times New Roman"/>
                <a:ea typeface="Times New Roman"/>
                <a:cs typeface="Times New Roman"/>
                <a:sym typeface="Times New Roman"/>
              </a:rPr>
              <a:t>Personal action plan</a:t>
            </a:r>
            <a:br>
              <a:rPr b="1" lang="en-IN">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graphicFrame>
        <p:nvGraphicFramePr>
          <p:cNvPr id="136" name="Google Shape;136;p7"/>
          <p:cNvGraphicFramePr/>
          <p:nvPr/>
        </p:nvGraphicFramePr>
        <p:xfrm>
          <a:off x="5438273" y="1331495"/>
          <a:ext cx="3000000" cy="3000000"/>
        </p:xfrm>
        <a:graphic>
          <a:graphicData uri="http://schemas.openxmlformats.org/drawingml/2006/table">
            <a:tbl>
              <a:tblPr bandRow="1" firstCol="1" firstRow="1">
                <a:noFill/>
                <a:tableStyleId>{2ED58DD7-D10D-4B98-B55F-53514264768C}</a:tableStyleId>
              </a:tblPr>
              <a:tblGrid>
                <a:gridCol w="1295250"/>
                <a:gridCol w="1295250"/>
                <a:gridCol w="1295250"/>
                <a:gridCol w="1295250"/>
                <a:gridCol w="1295975"/>
              </a:tblGrid>
              <a:tr h="832975">
                <a:tc>
                  <a:txBody>
                    <a:bodyPr/>
                    <a:lstStyle/>
                    <a:p>
                      <a:pPr indent="0" lvl="0" marL="0" marR="0" rtl="0" algn="ctr">
                        <a:lnSpc>
                          <a:spcPct val="150000"/>
                        </a:lnSpc>
                        <a:spcBef>
                          <a:spcPts val="0"/>
                        </a:spcBef>
                        <a:spcAft>
                          <a:spcPts val="0"/>
                        </a:spcAft>
                        <a:buClr>
                          <a:schemeClr val="dk1"/>
                        </a:buClr>
                        <a:buSzPts val="1800"/>
                        <a:buFont typeface="Times New Roman"/>
                        <a:buNone/>
                      </a:pPr>
                      <a:r>
                        <a:rPr lang="en-IN" sz="1800" u="none" cap="none" strike="noStrike">
                          <a:solidFill>
                            <a:schemeClr val="dk1"/>
                          </a:solidFill>
                          <a:latin typeface="Times New Roman"/>
                          <a:ea typeface="Times New Roman"/>
                          <a:cs typeface="Times New Roman"/>
                          <a:sym typeface="Times New Roman"/>
                        </a:rPr>
                        <a:t>Specific</a:t>
                      </a:r>
                      <a:endParaRPr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chemeClr val="dk1"/>
                        </a:buClr>
                        <a:buSzPts val="1800"/>
                        <a:buFont typeface="Times New Roman"/>
                        <a:buNone/>
                      </a:pPr>
                      <a:r>
                        <a:rPr lang="en-IN" sz="1800" u="none" cap="none" strike="noStrike">
                          <a:solidFill>
                            <a:schemeClr val="dk1"/>
                          </a:solidFill>
                          <a:latin typeface="Times New Roman"/>
                          <a:ea typeface="Times New Roman"/>
                          <a:cs typeface="Times New Roman"/>
                          <a:sym typeface="Times New Roman"/>
                        </a:rPr>
                        <a:t>Measurable</a:t>
                      </a:r>
                      <a:endParaRPr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chemeClr val="dk1"/>
                        </a:buClr>
                        <a:buSzPts val="1800"/>
                        <a:buFont typeface="Times New Roman"/>
                        <a:buNone/>
                      </a:pPr>
                      <a:r>
                        <a:rPr lang="en-IN" sz="1800" u="none" cap="none" strike="noStrike">
                          <a:solidFill>
                            <a:schemeClr val="dk1"/>
                          </a:solidFill>
                          <a:latin typeface="Times New Roman"/>
                          <a:ea typeface="Times New Roman"/>
                          <a:cs typeface="Times New Roman"/>
                          <a:sym typeface="Times New Roman"/>
                        </a:rPr>
                        <a:t>Actionable</a:t>
                      </a:r>
                      <a:endParaRPr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chemeClr val="dk1"/>
                        </a:buClr>
                        <a:buSzPts val="1800"/>
                        <a:buFont typeface="Times New Roman"/>
                        <a:buNone/>
                      </a:pPr>
                      <a:r>
                        <a:rPr lang="en-IN" sz="1800" u="none" cap="none" strike="noStrike">
                          <a:solidFill>
                            <a:schemeClr val="dk1"/>
                          </a:solidFill>
                          <a:latin typeface="Times New Roman"/>
                          <a:ea typeface="Times New Roman"/>
                          <a:cs typeface="Times New Roman"/>
                          <a:sym typeface="Times New Roman"/>
                        </a:rPr>
                        <a:t>Relevant</a:t>
                      </a:r>
                      <a:endParaRPr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chemeClr val="dk1"/>
                        </a:buClr>
                        <a:buSzPts val="1800"/>
                        <a:buFont typeface="Times New Roman"/>
                        <a:buNone/>
                      </a:pPr>
                      <a:r>
                        <a:rPr lang="en-IN" sz="1800" u="none" cap="none" strike="noStrike">
                          <a:solidFill>
                            <a:schemeClr val="dk1"/>
                          </a:solidFill>
                          <a:latin typeface="Times New Roman"/>
                          <a:ea typeface="Times New Roman"/>
                          <a:cs typeface="Times New Roman"/>
                          <a:sym typeface="Times New Roman"/>
                        </a:rPr>
                        <a:t>Time-bound</a:t>
                      </a:r>
                      <a:endParaRPr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r h="4214050">
                <a:tc>
                  <a:txBody>
                    <a:bodyPr/>
                    <a:lstStyle/>
                    <a:p>
                      <a:pPr indent="0" lvl="0" marL="0" marR="0" rtl="0" algn="just">
                        <a:lnSpc>
                          <a:spcPct val="150000"/>
                        </a:lnSpc>
                        <a:spcBef>
                          <a:spcPts val="0"/>
                        </a:spcBef>
                        <a:spcAft>
                          <a:spcPts val="0"/>
                        </a:spcAft>
                        <a:buClr>
                          <a:schemeClr val="dk1"/>
                        </a:buClr>
                        <a:buSzPts val="1800"/>
                        <a:buFont typeface="Times New Roman"/>
                        <a:buNone/>
                      </a:pPr>
                      <a:r>
                        <a:rPr b="0" lang="en-IN" sz="1800" u="none" cap="none" strike="noStrike">
                          <a:solidFill>
                            <a:schemeClr val="dk1"/>
                          </a:solidFill>
                          <a:latin typeface="Times New Roman"/>
                          <a:ea typeface="Times New Roman"/>
                          <a:cs typeface="Times New Roman"/>
                          <a:sym typeface="Times New Roman"/>
                        </a:rPr>
                        <a:t>To improve decision-making skills </a:t>
                      </a:r>
                      <a:endParaRPr b="0"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l">
                        <a:lnSpc>
                          <a:spcPct val="150000"/>
                        </a:lnSpc>
                        <a:spcBef>
                          <a:spcPts val="0"/>
                        </a:spcBef>
                        <a:spcAft>
                          <a:spcPts val="0"/>
                        </a:spcAft>
                        <a:buClr>
                          <a:schemeClr val="dk1"/>
                        </a:buClr>
                        <a:buSzPts val="1800"/>
                        <a:buFont typeface="Times New Roman"/>
                        <a:buNone/>
                      </a:pPr>
                      <a:r>
                        <a:rPr lang="en-IN" sz="1800" u="none" cap="none" strike="noStrike">
                          <a:solidFill>
                            <a:schemeClr val="dk1"/>
                          </a:solidFill>
                          <a:latin typeface="Times New Roman"/>
                          <a:ea typeface="Times New Roman"/>
                          <a:cs typeface="Times New Roman"/>
                          <a:sym typeface="Times New Roman"/>
                        </a:rPr>
                        <a:t>Taking effective and dynamic decisions to solve unique situations </a:t>
                      </a:r>
                      <a:endParaRPr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just">
                        <a:lnSpc>
                          <a:spcPct val="150000"/>
                        </a:lnSpc>
                        <a:spcBef>
                          <a:spcPts val="0"/>
                        </a:spcBef>
                        <a:spcAft>
                          <a:spcPts val="0"/>
                        </a:spcAft>
                        <a:buClr>
                          <a:schemeClr val="dk1"/>
                        </a:buClr>
                        <a:buSzPts val="1800"/>
                        <a:buFont typeface="Times New Roman"/>
                        <a:buNone/>
                      </a:pPr>
                      <a:r>
                        <a:rPr lang="en-IN" sz="1800" u="none" cap="none" strike="noStrike">
                          <a:solidFill>
                            <a:schemeClr val="dk1"/>
                          </a:solidFill>
                          <a:latin typeface="Times New Roman"/>
                          <a:ea typeface="Times New Roman"/>
                          <a:cs typeface="Times New Roman"/>
                          <a:sym typeface="Times New Roman"/>
                        </a:rPr>
                        <a:t>Weighing out the positive and negative aspects of each choice before coming to a conclusion </a:t>
                      </a:r>
                      <a:endParaRPr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just">
                        <a:lnSpc>
                          <a:spcPct val="150000"/>
                        </a:lnSpc>
                        <a:spcBef>
                          <a:spcPts val="0"/>
                        </a:spcBef>
                        <a:spcAft>
                          <a:spcPts val="0"/>
                        </a:spcAft>
                        <a:buClr>
                          <a:schemeClr val="dk1"/>
                        </a:buClr>
                        <a:buSzPts val="1800"/>
                        <a:buFont typeface="Times New Roman"/>
                        <a:buNone/>
                      </a:pPr>
                      <a:r>
                        <a:rPr lang="en-IN" sz="1800" u="none" cap="none" strike="noStrike">
                          <a:solidFill>
                            <a:schemeClr val="dk1"/>
                          </a:solidFill>
                          <a:latin typeface="Times New Roman"/>
                          <a:ea typeface="Times New Roman"/>
                          <a:cs typeface="Times New Roman"/>
                          <a:sym typeface="Times New Roman"/>
                        </a:rPr>
                        <a:t>Taking the right decision is essential for providing proper care to people</a:t>
                      </a:r>
                      <a:endParaRPr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c>
                  <a:txBody>
                    <a:bodyPr/>
                    <a:lstStyle/>
                    <a:p>
                      <a:pPr indent="0" lvl="0" marL="0" marR="0" rtl="0" algn="ctr">
                        <a:lnSpc>
                          <a:spcPct val="150000"/>
                        </a:lnSpc>
                        <a:spcBef>
                          <a:spcPts val="0"/>
                        </a:spcBef>
                        <a:spcAft>
                          <a:spcPts val="0"/>
                        </a:spcAft>
                        <a:buClr>
                          <a:schemeClr val="dk1"/>
                        </a:buClr>
                        <a:buSzPts val="1800"/>
                        <a:buFont typeface="Times New Roman"/>
                        <a:buNone/>
                      </a:pPr>
                      <a:r>
                        <a:rPr lang="en-IN" sz="1800" u="none" cap="none" strike="noStrike">
                          <a:solidFill>
                            <a:schemeClr val="dk1"/>
                          </a:solidFill>
                          <a:latin typeface="Times New Roman"/>
                          <a:ea typeface="Times New Roman"/>
                          <a:cs typeface="Times New Roman"/>
                          <a:sym typeface="Times New Roman"/>
                        </a:rPr>
                        <a:t>6 months </a:t>
                      </a:r>
                      <a:endParaRPr sz="1800" u="none" cap="none" strike="noStrike">
                        <a:solidFill>
                          <a:schemeClr val="dk1"/>
                        </a:solidFill>
                        <a:latin typeface="Times New Roman"/>
                        <a:ea typeface="Times New Roman"/>
                        <a:cs typeface="Times New Roman"/>
                        <a:sym typeface="Times New Roman"/>
                      </a:endParaRPr>
                    </a:p>
                  </a:txBody>
                  <a:tcPr marT="0" marB="0" marR="68575" marL="68575">
                    <a:lnL cap="flat" cmpd="sng" w="12700">
                      <a:solidFill>
                        <a:schemeClr val="dk1"/>
                      </a:solidFill>
                      <a:prstDash val="solid"/>
                      <a:round/>
                      <a:headEnd len="sm" w="sm" type="none"/>
                      <a:tailEnd len="sm" w="sm" type="none"/>
                    </a:lnL>
                    <a:lnR cap="flat" cmpd="sng" w="12700">
                      <a:solidFill>
                        <a:schemeClr val="dk1"/>
                      </a:solidFill>
                      <a:prstDash val="solid"/>
                      <a:round/>
                      <a:headEnd len="sm" w="sm" type="none"/>
                      <a:tailEnd len="sm" w="sm" type="none"/>
                    </a:lnR>
                    <a:lnT cap="flat" cmpd="sng" w="12700">
                      <a:solidFill>
                        <a:schemeClr val="dk1"/>
                      </a:solidFill>
                      <a:prstDash val="solid"/>
                      <a:round/>
                      <a:headEnd len="sm" w="sm" type="none"/>
                      <a:tailEnd len="sm" w="sm" type="none"/>
                    </a:lnT>
                    <a:lnB cap="flat" cmpd="sng" w="12700">
                      <a:solidFill>
                        <a:schemeClr val="dk1"/>
                      </a:solidFill>
                      <a:prstDash val="solid"/>
                      <a:round/>
                      <a:headEnd len="sm" w="sm" type="none"/>
                      <a:tailEnd len="sm" w="sm" type="none"/>
                    </a:lnB>
                  </a:tcPr>
                </a:tc>
              </a:tr>
            </a:tbl>
          </a:graphicData>
        </a:graphic>
      </p:graphicFrame>
      <p:pic>
        <p:nvPicPr>
          <p:cNvPr descr="Formulate your personal action plan to achieve goals - Live A Great Life  Guide &amp; Coaching with Dr Prem &amp; Team | Carve Your Life" id="137" name="Google Shape;137;p7"/>
          <p:cNvPicPr preferRelativeResize="0"/>
          <p:nvPr/>
        </p:nvPicPr>
        <p:blipFill rotWithShape="1">
          <a:blip r:embed="rId3">
            <a:alphaModFix/>
          </a:blip>
          <a:srcRect b="0" l="0" r="0" t="0"/>
          <a:stretch/>
        </p:blipFill>
        <p:spPr>
          <a:xfrm>
            <a:off x="489284" y="1331495"/>
            <a:ext cx="4580021" cy="3785937"/>
          </a:xfrm>
          <a:prstGeom prst="rect">
            <a:avLst/>
          </a:prstGeom>
          <a:noFill/>
          <a:ln>
            <a:noFill/>
          </a:ln>
          <a:effectLst>
            <a:reflection blurRad="0" dir="0" dist="0" endA="300" endPos="35000" kx="0" rotWithShape="0" algn="bl" stA="52000" stPos="0" sy="-100000" ky="0"/>
          </a:effectLst>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Times New Roman"/>
              <a:buNone/>
            </a:pPr>
            <a:r>
              <a:rPr b="1" lang="en-IN">
                <a:latin typeface="Times New Roman"/>
                <a:ea typeface="Times New Roman"/>
                <a:cs typeface="Times New Roman"/>
                <a:sym typeface="Times New Roman"/>
              </a:rPr>
              <a:t>Conclusion</a:t>
            </a:r>
            <a:r>
              <a:rPr b="1" lang="en-IN"/>
              <a:t> </a:t>
            </a:r>
            <a:br>
              <a:rPr b="1" lang="en-IN"/>
            </a:br>
            <a:endParaRPr/>
          </a:p>
        </p:txBody>
      </p:sp>
      <p:sp>
        <p:nvSpPr>
          <p:cNvPr id="144" name="Google Shape;144;p8"/>
          <p:cNvSpPr txBox="1"/>
          <p:nvPr>
            <p:ph idx="1" type="body"/>
          </p:nvPr>
        </p:nvSpPr>
        <p:spPr>
          <a:xfrm>
            <a:off x="6545178" y="1825625"/>
            <a:ext cx="4808621"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150000"/>
              </a:lnSpc>
              <a:spcBef>
                <a:spcPts val="0"/>
              </a:spcBef>
              <a:spcAft>
                <a:spcPts val="0"/>
              </a:spcAft>
              <a:buClr>
                <a:schemeClr val="dk1"/>
              </a:buClr>
              <a:buSzPts val="2200"/>
              <a:buChar char="•"/>
            </a:pPr>
            <a:r>
              <a:rPr lang="en-IN" sz="2200">
                <a:latin typeface="Times New Roman"/>
                <a:ea typeface="Times New Roman"/>
                <a:cs typeface="Times New Roman"/>
                <a:sym typeface="Times New Roman"/>
              </a:rPr>
              <a:t>Critical thinking is an essential skill which is needed in healthcare to make sure that the right care is provided to people. </a:t>
            </a:r>
            <a:endParaRPr/>
          </a:p>
          <a:p>
            <a:pPr indent="-228600" lvl="0" marL="228600" rtl="0" algn="just">
              <a:lnSpc>
                <a:spcPct val="150000"/>
              </a:lnSpc>
              <a:spcBef>
                <a:spcPts val="1000"/>
              </a:spcBef>
              <a:spcAft>
                <a:spcPts val="0"/>
              </a:spcAft>
              <a:buClr>
                <a:schemeClr val="dk1"/>
              </a:buClr>
              <a:buSzPts val="2200"/>
              <a:buChar char="•"/>
            </a:pPr>
            <a:r>
              <a:rPr lang="en-IN" sz="2200">
                <a:latin typeface="Times New Roman"/>
                <a:ea typeface="Times New Roman"/>
                <a:cs typeface="Times New Roman"/>
                <a:sym typeface="Times New Roman"/>
              </a:rPr>
              <a:t>The learner can analyse and synthesise key information; however, they have to improve their decision-making processes. </a:t>
            </a:r>
            <a:endParaRPr/>
          </a:p>
          <a:p>
            <a:pPr indent="-50800" lvl="0" marL="228600" rtl="0" algn="l">
              <a:lnSpc>
                <a:spcPct val="90000"/>
              </a:lnSpc>
              <a:spcBef>
                <a:spcPts val="1000"/>
              </a:spcBef>
              <a:spcAft>
                <a:spcPts val="0"/>
              </a:spcAft>
              <a:buClr>
                <a:schemeClr val="dk1"/>
              </a:buClr>
              <a:buSzPts val="2800"/>
              <a:buNone/>
            </a:pPr>
            <a:r>
              <a:t/>
            </a:r>
            <a:endParaRPr/>
          </a:p>
        </p:txBody>
      </p:sp>
      <p:pic>
        <p:nvPicPr>
          <p:cNvPr descr="13 Easy Steps To Improve Your Critical Thinking Skills" id="145" name="Google Shape;145;p8"/>
          <p:cNvPicPr preferRelativeResize="0"/>
          <p:nvPr/>
        </p:nvPicPr>
        <p:blipFill rotWithShape="1">
          <a:blip r:embed="rId3">
            <a:alphaModFix/>
          </a:blip>
          <a:srcRect b="0" l="0" r="0" t="0"/>
          <a:stretch/>
        </p:blipFill>
        <p:spPr>
          <a:xfrm>
            <a:off x="354075" y="1564105"/>
            <a:ext cx="5982557" cy="3649579"/>
          </a:xfrm>
          <a:prstGeom prst="rect">
            <a:avLst/>
          </a:prstGeom>
          <a:noFill/>
          <a:ln>
            <a:noFill/>
          </a:ln>
          <a:effectLst>
            <a:reflection blurRad="0" dir="0" dist="0" endA="300" endPos="35000" kx="0" rotWithShape="0" algn="bl" stA="52000" stPos="0" sy="-100000" ky="0"/>
          </a:effectLst>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Times New Roman"/>
              <a:buNone/>
            </a:pPr>
            <a:r>
              <a:rPr b="1" lang="en-IN">
                <a:latin typeface="Times New Roman"/>
                <a:ea typeface="Times New Roman"/>
                <a:cs typeface="Times New Roman"/>
                <a:sym typeface="Times New Roman"/>
              </a:rPr>
              <a:t>References</a:t>
            </a:r>
            <a:r>
              <a:rPr b="1" lang="en-IN"/>
              <a:t> </a:t>
            </a:r>
            <a:br>
              <a:rPr b="1" lang="en-IN"/>
            </a:br>
            <a:endParaRPr/>
          </a:p>
        </p:txBody>
      </p:sp>
      <p:sp>
        <p:nvSpPr>
          <p:cNvPr id="151" name="Google Shape;151;p9"/>
          <p:cNvSpPr txBox="1"/>
          <p:nvPr>
            <p:ph idx="1" type="body"/>
          </p:nvPr>
        </p:nvSpPr>
        <p:spPr>
          <a:xfrm>
            <a:off x="304800" y="1347537"/>
            <a:ext cx="11582400" cy="5145338"/>
          </a:xfrm>
          <a:prstGeom prst="rect">
            <a:avLst/>
          </a:prstGeom>
          <a:noFill/>
          <a:ln>
            <a:noFill/>
          </a:ln>
        </p:spPr>
        <p:txBody>
          <a:bodyPr anchorCtr="0" anchor="t" bIns="45700" lIns="91425" spcFirstLastPara="1" rIns="91425" wrap="square" tIns="45700">
            <a:normAutofit fontScale="25000" lnSpcReduction="20000"/>
          </a:bodyPr>
          <a:lstStyle/>
          <a:p>
            <a:pPr indent="-228600" lvl="0" marL="228600" rtl="0" algn="l">
              <a:lnSpc>
                <a:spcPct val="170000"/>
              </a:lnSpc>
              <a:spcBef>
                <a:spcPts val="0"/>
              </a:spcBef>
              <a:spcAft>
                <a:spcPts val="0"/>
              </a:spcAft>
              <a:buClr>
                <a:schemeClr val="dk1"/>
              </a:buClr>
              <a:buSzPct val="100000"/>
              <a:buChar char="•"/>
            </a:pPr>
            <a:r>
              <a:rPr lang="en-IN" sz="5600">
                <a:latin typeface="Times New Roman"/>
                <a:ea typeface="Times New Roman"/>
                <a:cs typeface="Times New Roman"/>
                <a:sym typeface="Times New Roman"/>
              </a:rPr>
              <a:t>Aveyard, H. and Waite, M. (2024) </a:t>
            </a:r>
            <a:r>
              <a:rPr i="1" lang="en-IN" sz="5600">
                <a:latin typeface="Times New Roman"/>
                <a:ea typeface="Times New Roman"/>
                <a:cs typeface="Times New Roman"/>
                <a:sym typeface="Times New Roman"/>
              </a:rPr>
              <a:t>A Beginner's Guide to Critical Thinking and Writing in Health and Social Care, 3e</a:t>
            </a:r>
            <a:r>
              <a:rPr lang="en-IN" sz="5600">
                <a:latin typeface="Times New Roman"/>
                <a:ea typeface="Times New Roman"/>
                <a:cs typeface="Times New Roman"/>
                <a:sym typeface="Times New Roman"/>
              </a:rPr>
              <a:t>. McGraw-Hill Education (UK).</a:t>
            </a:r>
            <a:endParaRPr/>
          </a:p>
          <a:p>
            <a:pPr indent="-228600" lvl="0" marL="228600" rtl="0" algn="l">
              <a:lnSpc>
                <a:spcPct val="170000"/>
              </a:lnSpc>
              <a:spcBef>
                <a:spcPts val="1000"/>
              </a:spcBef>
              <a:spcAft>
                <a:spcPts val="0"/>
              </a:spcAft>
              <a:buClr>
                <a:schemeClr val="dk1"/>
              </a:buClr>
              <a:buSzPct val="100000"/>
              <a:buChar char="•"/>
            </a:pPr>
            <a:r>
              <a:rPr lang="en-IN" sz="5600">
                <a:latin typeface="Times New Roman"/>
                <a:ea typeface="Times New Roman"/>
                <a:cs typeface="Times New Roman"/>
                <a:sym typeface="Times New Roman"/>
              </a:rPr>
              <a:t>Jia, X.H. and Tu, J.C. (2024) ‘Towards a new conceptual model of AI-enhanced learning for college students: The roles of artificial intelligence capabilities, general self-efficacy, learning motivation, and critical thinking awareness’, </a:t>
            </a:r>
            <a:r>
              <a:rPr i="1" lang="en-IN" sz="5600">
                <a:latin typeface="Times New Roman"/>
                <a:ea typeface="Times New Roman"/>
                <a:cs typeface="Times New Roman"/>
                <a:sym typeface="Times New Roman"/>
              </a:rPr>
              <a:t>Systems</a:t>
            </a:r>
            <a:r>
              <a:rPr lang="en-IN" sz="5600">
                <a:latin typeface="Times New Roman"/>
                <a:ea typeface="Times New Roman"/>
                <a:cs typeface="Times New Roman"/>
                <a:sym typeface="Times New Roman"/>
              </a:rPr>
              <a:t>, 12(3), p. 74.</a:t>
            </a:r>
            <a:endParaRPr/>
          </a:p>
          <a:p>
            <a:pPr indent="-228600" lvl="0" marL="228600" rtl="0" algn="l">
              <a:lnSpc>
                <a:spcPct val="170000"/>
              </a:lnSpc>
              <a:spcBef>
                <a:spcPts val="1000"/>
              </a:spcBef>
              <a:spcAft>
                <a:spcPts val="0"/>
              </a:spcAft>
              <a:buClr>
                <a:schemeClr val="dk1"/>
              </a:buClr>
              <a:buSzPct val="100000"/>
              <a:buChar char="•"/>
            </a:pPr>
            <a:r>
              <a:rPr lang="en-IN" sz="5600">
                <a:latin typeface="Times New Roman"/>
                <a:ea typeface="Times New Roman"/>
                <a:cs typeface="Times New Roman"/>
                <a:sym typeface="Times New Roman"/>
              </a:rPr>
              <a:t>Kross, E., Ong, M. and Ayduk, O. (2023) ‘Self-reflection at work: Why it matters and how to harness its potential and avoid its pitfalls’, </a:t>
            </a:r>
            <a:r>
              <a:rPr i="1" lang="en-IN" sz="5600">
                <a:latin typeface="Times New Roman"/>
                <a:ea typeface="Times New Roman"/>
                <a:cs typeface="Times New Roman"/>
                <a:sym typeface="Times New Roman"/>
              </a:rPr>
              <a:t>Annual Review of Organizational Psychology and Organizational Behavior</a:t>
            </a:r>
            <a:r>
              <a:rPr lang="en-IN" sz="5600">
                <a:latin typeface="Times New Roman"/>
                <a:ea typeface="Times New Roman"/>
                <a:cs typeface="Times New Roman"/>
                <a:sym typeface="Times New Roman"/>
              </a:rPr>
              <a:t>, 10(1), pp. 441-464.</a:t>
            </a:r>
            <a:endParaRPr/>
          </a:p>
          <a:p>
            <a:pPr indent="-228600" lvl="0" marL="228600" rtl="0" algn="l">
              <a:lnSpc>
                <a:spcPct val="170000"/>
              </a:lnSpc>
              <a:spcBef>
                <a:spcPts val="1000"/>
              </a:spcBef>
              <a:spcAft>
                <a:spcPts val="0"/>
              </a:spcAft>
              <a:buClr>
                <a:schemeClr val="dk1"/>
              </a:buClr>
              <a:buSzPct val="100000"/>
              <a:buChar char="•"/>
            </a:pPr>
            <a:r>
              <a:rPr lang="en-IN" sz="5600">
                <a:latin typeface="Times New Roman"/>
                <a:ea typeface="Times New Roman"/>
                <a:cs typeface="Times New Roman"/>
                <a:sym typeface="Times New Roman"/>
              </a:rPr>
              <a:t>Marr, B. (2022) </a:t>
            </a:r>
            <a:r>
              <a:rPr i="1" lang="en-IN" sz="5600">
                <a:latin typeface="Times New Roman"/>
                <a:ea typeface="Times New Roman"/>
                <a:cs typeface="Times New Roman"/>
                <a:sym typeface="Times New Roman"/>
              </a:rPr>
              <a:t>13 Easy Steps To Improve Your Critical Thinking Skills. </a:t>
            </a:r>
            <a:r>
              <a:rPr lang="en-IN" sz="5600">
                <a:latin typeface="Times New Roman"/>
                <a:ea typeface="Times New Roman"/>
                <a:cs typeface="Times New Roman"/>
                <a:sym typeface="Times New Roman"/>
              </a:rPr>
              <a:t>Available at: https://www.forbes.com/sites/bernardmarr/2022/08/05/13-easy-steps-to-improve-your-critical-thinking-skills/ (Accessed: 04 July 2026).</a:t>
            </a:r>
            <a:endParaRPr/>
          </a:p>
          <a:p>
            <a:pPr indent="-228600" lvl="0" marL="228600" rtl="0" algn="l">
              <a:lnSpc>
                <a:spcPct val="170000"/>
              </a:lnSpc>
              <a:spcBef>
                <a:spcPts val="1000"/>
              </a:spcBef>
              <a:spcAft>
                <a:spcPts val="0"/>
              </a:spcAft>
              <a:buClr>
                <a:schemeClr val="dk1"/>
              </a:buClr>
              <a:buSzPct val="100000"/>
              <a:buChar char="•"/>
            </a:pPr>
            <a:r>
              <a:rPr lang="en-IN" sz="5600">
                <a:latin typeface="Times New Roman"/>
                <a:ea typeface="Times New Roman"/>
                <a:cs typeface="Times New Roman"/>
                <a:sym typeface="Times New Roman"/>
              </a:rPr>
              <a:t>Office of National Statistics (2026) </a:t>
            </a:r>
            <a:r>
              <a:rPr i="1" lang="en-IN" sz="5600">
                <a:latin typeface="Times New Roman"/>
                <a:ea typeface="Times New Roman"/>
                <a:cs typeface="Times New Roman"/>
                <a:sym typeface="Times New Roman"/>
              </a:rPr>
              <a:t>Healthcare expenditure, UK Health Accounts: 2022 and 2023. </a:t>
            </a:r>
            <a:r>
              <a:rPr lang="en-IN" sz="5600">
                <a:latin typeface="Times New Roman"/>
                <a:ea typeface="Times New Roman"/>
                <a:cs typeface="Times New Roman"/>
                <a:sym typeface="Times New Roman"/>
              </a:rPr>
              <a:t>Available at: https://www.ons.gov.uk/peoplepopulationandcommunity/healthandsocialcare/healthcaresystem/bulletins/ukhealthaccounts/2022and2023 (Accessed: 04 July 2026).</a:t>
            </a:r>
            <a:endParaRPr/>
          </a:p>
          <a:p>
            <a:pPr indent="-228600" lvl="0" marL="228600" rtl="0" algn="l">
              <a:lnSpc>
                <a:spcPct val="170000"/>
              </a:lnSpc>
              <a:spcBef>
                <a:spcPts val="1000"/>
              </a:spcBef>
              <a:spcAft>
                <a:spcPts val="0"/>
              </a:spcAft>
              <a:buClr>
                <a:schemeClr val="dk1"/>
              </a:buClr>
              <a:buSzPct val="100000"/>
              <a:buChar char="•"/>
            </a:pPr>
            <a:r>
              <a:rPr lang="en-IN" sz="5600">
                <a:latin typeface="Times New Roman"/>
                <a:ea typeface="Times New Roman"/>
                <a:cs typeface="Times New Roman"/>
                <a:sym typeface="Times New Roman"/>
              </a:rPr>
              <a:t>Samancı, O. and Mazlumoğlu, M. (2023) ‘Decision Making Skill: How to Make a Right Decision?’, </a:t>
            </a:r>
            <a:r>
              <a:rPr i="1" lang="en-IN" sz="5600">
                <a:latin typeface="Times New Roman"/>
                <a:ea typeface="Times New Roman"/>
                <a:cs typeface="Times New Roman"/>
                <a:sym typeface="Times New Roman"/>
              </a:rPr>
              <a:t>Türk Akademik Yayınlar Dergisi (TAY Journal)</a:t>
            </a:r>
            <a:r>
              <a:rPr lang="en-IN" sz="5600">
                <a:latin typeface="Times New Roman"/>
                <a:ea typeface="Times New Roman"/>
                <a:cs typeface="Times New Roman"/>
                <a:sym typeface="Times New Roman"/>
              </a:rPr>
              <a:t>, 7(2), pp. 668-683.</a:t>
            </a:r>
            <a:endParaRPr/>
          </a:p>
          <a:p>
            <a:pPr indent="-228600" lvl="0" marL="228600" rtl="0" algn="l">
              <a:lnSpc>
                <a:spcPct val="170000"/>
              </a:lnSpc>
              <a:spcBef>
                <a:spcPts val="1000"/>
              </a:spcBef>
              <a:spcAft>
                <a:spcPts val="0"/>
              </a:spcAft>
              <a:buClr>
                <a:schemeClr val="dk1"/>
              </a:buClr>
              <a:buSzPct val="100000"/>
              <a:buChar char="•"/>
            </a:pPr>
            <a:r>
              <a:rPr lang="en-IN" sz="5600">
                <a:latin typeface="Times New Roman"/>
                <a:ea typeface="Times New Roman"/>
                <a:cs typeface="Times New Roman"/>
                <a:sym typeface="Times New Roman"/>
              </a:rPr>
              <a:t>Young, R. (2023) </a:t>
            </a:r>
            <a:r>
              <a:rPr i="1" lang="en-IN" sz="5600">
                <a:latin typeface="Times New Roman"/>
                <a:ea typeface="Times New Roman"/>
                <a:cs typeface="Times New Roman"/>
                <a:sym typeface="Times New Roman"/>
              </a:rPr>
              <a:t>The Power Of Critical Thinking: Enhancing Decision-Making And Problem-Solving. </a:t>
            </a:r>
            <a:r>
              <a:rPr lang="en-IN" sz="5600">
                <a:latin typeface="Times New Roman"/>
                <a:ea typeface="Times New Roman"/>
                <a:cs typeface="Times New Roman"/>
                <a:sym typeface="Times New Roman"/>
              </a:rPr>
              <a:t>Available at: https://www.forbes.com/councils/forbescoachescouncil/2023/07/28/enhancing-decision-making-and-problem-solving/ (Accessed: 04 July 2026).</a:t>
            </a:r>
            <a:endParaRPr/>
          </a:p>
          <a:p>
            <a:pPr indent="-184150" lvl="0" marL="228600" rtl="0" algn="l">
              <a:lnSpc>
                <a:spcPct val="90000"/>
              </a:lnSpc>
              <a:spcBef>
                <a:spcPts val="1000"/>
              </a:spcBef>
              <a:spcAft>
                <a:spcPts val="0"/>
              </a:spcAft>
              <a:buClr>
                <a:schemeClr val="dk1"/>
              </a:buClr>
              <a:buSzPct val="100000"/>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pic>
        <p:nvPicPr>
          <p:cNvPr id="156" name="Google Shape;156;p10"/>
          <p:cNvPicPr preferRelativeResize="0"/>
          <p:nvPr/>
        </p:nvPicPr>
        <p:blipFill rotWithShape="1">
          <a:blip r:embed="rId3">
            <a:alphaModFix/>
          </a:blip>
          <a:srcRect b="0" l="0" r="0" t="0"/>
          <a:stretch/>
        </p:blipFill>
        <p:spPr>
          <a:xfrm>
            <a:off x="0" y="0"/>
            <a:ext cx="12192000" cy="685799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2026-07-04T06:49:24Z</dcterms:created>
</cp:coreProperties>
</file>