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56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0209D59-CEA7-4D74-B2FF-99244CB2090A}">
          <p14:sldIdLst>
            <p14:sldId id="256"/>
            <p14:sldId id="257"/>
            <p14:sldId id="258"/>
            <p14:sldId id="25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59B556-9BED-4C98-BBDF-440FADB2600C}" v="12" dt="2021-03-12T21:03:33.4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20"/>
  </p:normalViewPr>
  <p:slideViewPr>
    <p:cSldViewPr snapToGrid="0" snapToObjects="1">
      <p:cViewPr varScale="1">
        <p:scale>
          <a:sx n="81" d="100"/>
          <a:sy n="81" d="100"/>
        </p:scale>
        <p:origin x="725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Ann Ashman (1807777)" userId="479385fc-0297-4210-ab01-946d562ce514" providerId="ADAL" clId="{3959B556-9BED-4C98-BBDF-440FADB2600C}"/>
    <pc:docChg chg="custSel modSld">
      <pc:chgData name="Ffion Ann Ashman (1807777)" userId="479385fc-0297-4210-ab01-946d562ce514" providerId="ADAL" clId="{3959B556-9BED-4C98-BBDF-440FADB2600C}" dt="2021-03-12T21:04:30.687" v="120" actId="208"/>
      <pc:docMkLst>
        <pc:docMk/>
      </pc:docMkLst>
      <pc:sldChg chg="modSp mod">
        <pc:chgData name="Ffion Ann Ashman (1807777)" userId="479385fc-0297-4210-ab01-946d562ce514" providerId="ADAL" clId="{3959B556-9BED-4C98-BBDF-440FADB2600C}" dt="2021-03-12T20:59:52.822" v="3" actId="1582"/>
        <pc:sldMkLst>
          <pc:docMk/>
          <pc:sldMk cId="685649802" sldId="256"/>
        </pc:sldMkLst>
        <pc:spChg chg="mod">
          <ac:chgData name="Ffion Ann Ashman (1807777)" userId="479385fc-0297-4210-ab01-946d562ce514" providerId="ADAL" clId="{3959B556-9BED-4C98-BBDF-440FADB2600C}" dt="2021-03-12T20:59:41.598" v="0" actId="1582"/>
          <ac:spMkLst>
            <pc:docMk/>
            <pc:sldMk cId="685649802" sldId="256"/>
            <ac:spMk id="16" creationId="{1E0A0443-1CC5-494D-95A0-69A6F8328BCF}"/>
          </ac:spMkLst>
        </pc:spChg>
        <pc:spChg chg="mod">
          <ac:chgData name="Ffion Ann Ashman (1807777)" userId="479385fc-0297-4210-ab01-946d562ce514" providerId="ADAL" clId="{3959B556-9BED-4C98-BBDF-440FADB2600C}" dt="2021-03-12T20:59:45.073" v="1" actId="1076"/>
          <ac:spMkLst>
            <pc:docMk/>
            <pc:sldMk cId="685649802" sldId="256"/>
            <ac:spMk id="19" creationId="{8B8CAF71-B593-46AA-917D-A5BD1219A472}"/>
          </ac:spMkLst>
        </pc:spChg>
        <pc:spChg chg="mod">
          <ac:chgData name="Ffion Ann Ashman (1807777)" userId="479385fc-0297-4210-ab01-946d562ce514" providerId="ADAL" clId="{3959B556-9BED-4C98-BBDF-440FADB2600C}" dt="2021-03-12T20:59:52.822" v="3" actId="1582"/>
          <ac:spMkLst>
            <pc:docMk/>
            <pc:sldMk cId="685649802" sldId="256"/>
            <ac:spMk id="21" creationId="{066E714D-6C7A-4CCD-9852-734598BDD32F}"/>
          </ac:spMkLst>
        </pc:spChg>
        <pc:picChg chg="mod">
          <ac:chgData name="Ffion Ann Ashman (1807777)" userId="479385fc-0297-4210-ab01-946d562ce514" providerId="ADAL" clId="{3959B556-9BED-4C98-BBDF-440FADB2600C}" dt="2021-03-12T20:59:46.186" v="2" actId="1076"/>
          <ac:picMkLst>
            <pc:docMk/>
            <pc:sldMk cId="685649802" sldId="256"/>
            <ac:picMk id="1028" creationId="{0387A065-D671-473E-8B62-CA510D0AA5CA}"/>
          </ac:picMkLst>
        </pc:picChg>
      </pc:sldChg>
      <pc:sldChg chg="addSp delSp modSp mod">
        <pc:chgData name="Ffion Ann Ashman (1807777)" userId="479385fc-0297-4210-ab01-946d562ce514" providerId="ADAL" clId="{3959B556-9BED-4C98-BBDF-440FADB2600C}" dt="2021-03-12T21:04:30.687" v="120" actId="208"/>
        <pc:sldMkLst>
          <pc:docMk/>
          <pc:sldMk cId="3852626119" sldId="257"/>
        </pc:sldMkLst>
        <pc:spChg chg="mod">
          <ac:chgData name="Ffion Ann Ashman (1807777)" userId="479385fc-0297-4210-ab01-946d562ce514" providerId="ADAL" clId="{3959B556-9BED-4C98-BBDF-440FADB2600C}" dt="2021-03-12T21:01:18.033" v="12" actId="1076"/>
          <ac:spMkLst>
            <pc:docMk/>
            <pc:sldMk cId="3852626119" sldId="257"/>
            <ac:spMk id="5" creationId="{5B058D8B-FAC4-4868-8FE4-2850DA3FEF70}"/>
          </ac:spMkLst>
        </pc:spChg>
        <pc:spChg chg="mod">
          <ac:chgData name="Ffion Ann Ashman (1807777)" userId="479385fc-0297-4210-ab01-946d562ce514" providerId="ADAL" clId="{3959B556-9BED-4C98-BBDF-440FADB2600C}" dt="2021-03-12T21:00:12.480" v="8" actId="1076"/>
          <ac:spMkLst>
            <pc:docMk/>
            <pc:sldMk cId="3852626119" sldId="257"/>
            <ac:spMk id="10" creationId="{812822A5-7E98-4153-89F9-B4B2D197322E}"/>
          </ac:spMkLst>
        </pc:spChg>
        <pc:spChg chg="mod">
          <ac:chgData name="Ffion Ann Ashman (1807777)" userId="479385fc-0297-4210-ab01-946d562ce514" providerId="ADAL" clId="{3959B556-9BED-4C98-BBDF-440FADB2600C}" dt="2021-03-12T21:00:01.783" v="4" actId="1076"/>
          <ac:spMkLst>
            <pc:docMk/>
            <pc:sldMk cId="3852626119" sldId="257"/>
            <ac:spMk id="13" creationId="{70EB80C8-3C5A-4184-BCA4-83F3EA1595BE}"/>
          </ac:spMkLst>
        </pc:spChg>
        <pc:spChg chg="mod">
          <ac:chgData name="Ffion Ann Ashman (1807777)" userId="479385fc-0297-4210-ab01-946d562ce514" providerId="ADAL" clId="{3959B556-9BED-4C98-BBDF-440FADB2600C}" dt="2021-03-12T21:02:59.880" v="36" actId="1076"/>
          <ac:spMkLst>
            <pc:docMk/>
            <pc:sldMk cId="3852626119" sldId="257"/>
            <ac:spMk id="15" creationId="{889222AA-D596-440D-B927-25DDE5EE11D5}"/>
          </ac:spMkLst>
        </pc:spChg>
        <pc:spChg chg="add mod">
          <ac:chgData name="Ffion Ann Ashman (1807777)" userId="479385fc-0297-4210-ab01-946d562ce514" providerId="ADAL" clId="{3959B556-9BED-4C98-BBDF-440FADB2600C}" dt="2021-03-12T21:04:01.063" v="115" actId="1076"/>
          <ac:spMkLst>
            <pc:docMk/>
            <pc:sldMk cId="3852626119" sldId="257"/>
            <ac:spMk id="35" creationId="{E5562BD3-E3FC-4BED-BBA0-3D93AD778125}"/>
          </ac:spMkLst>
        </pc:spChg>
        <pc:picChg chg="mod">
          <ac:chgData name="Ffion Ann Ashman (1807777)" userId="479385fc-0297-4210-ab01-946d562ce514" providerId="ADAL" clId="{3959B556-9BED-4C98-BBDF-440FADB2600C}" dt="2021-03-12T21:00:09.576" v="7" actId="1076"/>
          <ac:picMkLst>
            <pc:docMk/>
            <pc:sldMk cId="3852626119" sldId="257"/>
            <ac:picMk id="2050" creationId="{243665BF-30FF-4FFD-A9A4-F8A34BB06AD7}"/>
          </ac:picMkLst>
        </pc:picChg>
        <pc:picChg chg="mod">
          <ac:chgData name="Ffion Ann Ashman (1807777)" userId="479385fc-0297-4210-ab01-946d562ce514" providerId="ADAL" clId="{3959B556-9BED-4C98-BBDF-440FADB2600C}" dt="2021-03-12T21:00:03.871" v="5" actId="1076"/>
          <ac:picMkLst>
            <pc:docMk/>
            <pc:sldMk cId="3852626119" sldId="257"/>
            <ac:picMk id="2052" creationId="{C49A71CD-B254-46D5-93A0-0B9F4BE6C610}"/>
          </ac:picMkLst>
        </pc:picChg>
        <pc:picChg chg="add mod">
          <ac:chgData name="Ffion Ann Ashman (1807777)" userId="479385fc-0297-4210-ab01-946d562ce514" providerId="ADAL" clId="{3959B556-9BED-4C98-BBDF-440FADB2600C}" dt="2021-03-12T21:03:07.391" v="37" actId="1076"/>
          <ac:picMkLst>
            <pc:docMk/>
            <pc:sldMk cId="3852626119" sldId="257"/>
            <ac:picMk id="2054" creationId="{B6051356-1352-46D3-B0AE-7C1D15BAD319}"/>
          </ac:picMkLst>
        </pc:picChg>
        <pc:cxnChg chg="mod">
          <ac:chgData name="Ffion Ann Ashman (1807777)" userId="479385fc-0297-4210-ab01-946d562ce514" providerId="ADAL" clId="{3959B556-9BED-4C98-BBDF-440FADB2600C}" dt="2021-03-12T21:01:45.737" v="25" actId="14100"/>
          <ac:cxnSpMkLst>
            <pc:docMk/>
            <pc:sldMk cId="3852626119" sldId="257"/>
            <ac:cxnSpMk id="16" creationId="{795BFD11-4FA8-447F-98AA-FD3A6641511C}"/>
          </ac:cxnSpMkLst>
        </pc:cxnChg>
        <pc:cxnChg chg="mod">
          <ac:chgData name="Ffion Ann Ashman (1807777)" userId="479385fc-0297-4210-ab01-946d562ce514" providerId="ADAL" clId="{3959B556-9BED-4C98-BBDF-440FADB2600C}" dt="2021-03-12T21:01:41.746" v="23" actId="14100"/>
          <ac:cxnSpMkLst>
            <pc:docMk/>
            <pc:sldMk cId="3852626119" sldId="257"/>
            <ac:cxnSpMk id="20" creationId="{EFE04D3E-F695-4530-B9F6-9E21C39370F1}"/>
          </ac:cxnSpMkLst>
        </pc:cxnChg>
        <pc:cxnChg chg="mod">
          <ac:chgData name="Ffion Ann Ashman (1807777)" userId="479385fc-0297-4210-ab01-946d562ce514" providerId="ADAL" clId="{3959B556-9BED-4C98-BBDF-440FADB2600C}" dt="2021-03-12T21:01:29.238" v="17" actId="14100"/>
          <ac:cxnSpMkLst>
            <pc:docMk/>
            <pc:sldMk cId="3852626119" sldId="257"/>
            <ac:cxnSpMk id="23" creationId="{0181E19E-D231-4F6E-8978-77494EA4395E}"/>
          </ac:cxnSpMkLst>
        </pc:cxnChg>
        <pc:cxnChg chg="mod">
          <ac:chgData name="Ffion Ann Ashman (1807777)" userId="479385fc-0297-4210-ab01-946d562ce514" providerId="ADAL" clId="{3959B556-9BED-4C98-BBDF-440FADB2600C}" dt="2021-03-12T21:01:25.005" v="15" actId="14100"/>
          <ac:cxnSpMkLst>
            <pc:docMk/>
            <pc:sldMk cId="3852626119" sldId="257"/>
            <ac:cxnSpMk id="25" creationId="{981B0F10-81F6-4A63-846B-87E9EB28D8A4}"/>
          </ac:cxnSpMkLst>
        </pc:cxnChg>
        <pc:cxnChg chg="add del">
          <ac:chgData name="Ffion Ann Ashman (1807777)" userId="479385fc-0297-4210-ab01-946d562ce514" providerId="ADAL" clId="{3959B556-9BED-4C98-BBDF-440FADB2600C}" dt="2021-03-12T21:04:17.909" v="117" actId="478"/>
          <ac:cxnSpMkLst>
            <pc:docMk/>
            <pc:sldMk cId="3852626119" sldId="257"/>
            <ac:cxnSpMk id="2049" creationId="{8B3BFEF9-6BEA-4F46-8421-8B919FB2F52D}"/>
          </ac:cxnSpMkLst>
        </pc:cxnChg>
        <pc:cxnChg chg="add mod">
          <ac:chgData name="Ffion Ann Ashman (1807777)" userId="479385fc-0297-4210-ab01-946d562ce514" providerId="ADAL" clId="{3959B556-9BED-4C98-BBDF-440FADB2600C}" dt="2021-03-12T21:04:30.687" v="120" actId="208"/>
          <ac:cxnSpMkLst>
            <pc:docMk/>
            <pc:sldMk cId="3852626119" sldId="257"/>
            <ac:cxnSpMk id="2053" creationId="{DC199AF0-8825-46D1-8CFC-6D21B3642DB8}"/>
          </ac:cxnSpMkLst>
        </pc:cxnChg>
      </pc:sldChg>
      <pc:sldChg chg="modSp mod">
        <pc:chgData name="Ffion Ann Ashman (1807777)" userId="479385fc-0297-4210-ab01-946d562ce514" providerId="ADAL" clId="{3959B556-9BED-4C98-BBDF-440FADB2600C}" dt="2021-03-12T21:02:40.854" v="28" actId="2711"/>
        <pc:sldMkLst>
          <pc:docMk/>
          <pc:sldMk cId="733446199" sldId="259"/>
        </pc:sldMkLst>
        <pc:spChg chg="mod">
          <ac:chgData name="Ffion Ann Ashman (1807777)" userId="479385fc-0297-4210-ab01-946d562ce514" providerId="ADAL" clId="{3959B556-9BED-4C98-BBDF-440FADB2600C}" dt="2021-03-12T21:02:40.854" v="28" actId="2711"/>
          <ac:spMkLst>
            <pc:docMk/>
            <pc:sldMk cId="733446199" sldId="259"/>
            <ac:spMk id="5" creationId="{E24C43EC-D78F-439C-8ECF-B14EA706DFD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8759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778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99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4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1460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713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830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344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749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491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36382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762661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1502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976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0818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8099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231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6F7B43-01BD-7243-9C2B-6CC5F1F01915}" type="datetimeFigureOut">
              <a:rPr lang="en-US" smtClean="0"/>
              <a:t>3/12/2021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A0CB9E-D2C8-7847-BE05-D013B32523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66052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158253AF-E286-40E8-BF47-F33826AF77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715" y="0"/>
            <a:ext cx="2295525" cy="572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DF40FB-6AB4-4D39-BDC4-38125FD19422}"/>
              </a:ext>
            </a:extLst>
          </p:cNvPr>
          <p:cNvSpPr txBox="1"/>
          <p:nvPr/>
        </p:nvSpPr>
        <p:spPr>
          <a:xfrm>
            <a:off x="3047215" y="3246690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FD2E32-76E3-4650-83C6-74753E4AD67A}"/>
              </a:ext>
            </a:extLst>
          </p:cNvPr>
          <p:cNvSpPr txBox="1"/>
          <p:nvPr/>
        </p:nvSpPr>
        <p:spPr>
          <a:xfrm>
            <a:off x="3047215" y="3246690"/>
            <a:ext cx="6094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859A7BD-F95C-43A5-9259-D493AF9CB2D6}"/>
              </a:ext>
            </a:extLst>
          </p:cNvPr>
          <p:cNvSpPr txBox="1"/>
          <p:nvPr/>
        </p:nvSpPr>
        <p:spPr>
          <a:xfrm>
            <a:off x="577785" y="5907952"/>
            <a:ext cx="1383383" cy="73866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1050" b="0" i="0" u="none" strike="noStrike" dirty="0">
                <a:solidFill>
                  <a:srgbClr val="000000"/>
                </a:solidFill>
                <a:effectLst/>
                <a:latin typeface="Open Sans"/>
              </a:rPr>
              <a:t>(7 Types of Cyberbullying - Shoreline Communications, 2021)</a:t>
            </a:r>
            <a:endParaRPr lang="en-GB" sz="105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E0A0443-1CC5-494D-95A0-69A6F8328BCF}"/>
              </a:ext>
            </a:extLst>
          </p:cNvPr>
          <p:cNvSpPr txBox="1"/>
          <p:nvPr/>
        </p:nvSpPr>
        <p:spPr>
          <a:xfrm>
            <a:off x="2500460" y="79284"/>
            <a:ext cx="7416538" cy="523220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What types of online bullying are there?</a:t>
            </a:r>
            <a:r>
              <a:rPr lang="en-US" sz="2800" b="0" i="0" u="none" strike="noStrike" dirty="0">
                <a:solidFill>
                  <a:srgbClr val="FFFFFF"/>
                </a:solidFill>
                <a:effectLst/>
                <a:latin typeface="Century Gothic" panose="020B0502020202020204" pitchFamily="34" charset="0"/>
              </a:rPr>
              <a:t> </a:t>
            </a:r>
            <a:endParaRPr lang="en-GB" sz="2800" dirty="0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0387A065-D671-473E-8B62-CA510D0AA5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8986">
            <a:off x="7892104" y="1003971"/>
            <a:ext cx="4048125" cy="241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B8CAF71-B593-46AA-917D-A5BD1219A472}"/>
              </a:ext>
            </a:extLst>
          </p:cNvPr>
          <p:cNvSpPr txBox="1"/>
          <p:nvPr/>
        </p:nvSpPr>
        <p:spPr>
          <a:xfrm>
            <a:off x="9539926" y="3769910"/>
            <a:ext cx="1621409" cy="30777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1400" b="0" i="0" dirty="0">
                <a:solidFill>
                  <a:srgbClr val="000000"/>
                </a:solidFill>
                <a:effectLst/>
                <a:latin typeface="Open Sans"/>
              </a:rPr>
              <a:t>(Robinson, 2021)</a:t>
            </a:r>
            <a:endParaRPr lang="en-GB" sz="1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66E714D-6C7A-4CCD-9852-734598BDD32F}"/>
              </a:ext>
            </a:extLst>
          </p:cNvPr>
          <p:cNvSpPr txBox="1"/>
          <p:nvPr/>
        </p:nvSpPr>
        <p:spPr>
          <a:xfrm>
            <a:off x="6764910" y="5432137"/>
            <a:ext cx="3966327" cy="584775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32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#ChooseKindness</a:t>
            </a:r>
            <a:endParaRPr lang="en-GB" sz="32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7469A73-7BF3-4B77-9781-D21D7E1D1F0F}"/>
              </a:ext>
            </a:extLst>
          </p:cNvPr>
          <p:cNvSpPr txBox="1"/>
          <p:nvPr/>
        </p:nvSpPr>
        <p:spPr>
          <a:xfrm rot="21035322">
            <a:off x="2978301" y="2274838"/>
            <a:ext cx="4204354" cy="2308324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“Cyber bullies can hide behind a mask of anonymity online, and do not need direct physical access to their victims to do unimaginable harm”</a:t>
            </a:r>
          </a:p>
          <a:p>
            <a:pPr algn="ctr"/>
            <a:r>
              <a:rPr lang="en-US" sz="2400" dirty="0"/>
              <a:t> (Anna Maria Chavez)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85649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B058D8B-FAC4-4868-8FE4-2850DA3FEF70}"/>
              </a:ext>
            </a:extLst>
          </p:cNvPr>
          <p:cNvSpPr txBox="1"/>
          <p:nvPr/>
        </p:nvSpPr>
        <p:spPr>
          <a:xfrm>
            <a:off x="3692950" y="2919545"/>
            <a:ext cx="4263272" cy="461665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GB" sz="24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Impact's of online Bullying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5244F2-EF8D-4D6C-985F-79C379D97D02}"/>
              </a:ext>
            </a:extLst>
          </p:cNvPr>
          <p:cNvSpPr txBox="1"/>
          <p:nvPr/>
        </p:nvSpPr>
        <p:spPr>
          <a:xfrm>
            <a:off x="7143160" y="173994"/>
            <a:ext cx="4791173" cy="1477328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Low self-Esteem</a:t>
            </a:r>
            <a:r>
              <a:rPr lang="en-US" b="0" i="0" dirty="0">
                <a:solidFill>
                  <a:srgbClr val="FFFFFF"/>
                </a:solidFill>
                <a:effectLst/>
                <a:latin typeface="Century Gothic" panose="020B0502020202020204" pitchFamily="34" charset="0"/>
              </a:rPr>
              <a:t>​</a:t>
            </a:r>
            <a:endParaRPr lang="en-US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Withdrawal </a:t>
            </a:r>
            <a:r>
              <a:rPr lang="en-US" b="0" i="0" dirty="0">
                <a:solidFill>
                  <a:srgbClr val="FFFFFF"/>
                </a:solidFill>
                <a:effectLst/>
                <a:latin typeface="Century Gothic" panose="020B0502020202020204" pitchFamily="34" charset="0"/>
              </a:rPr>
              <a:t>​</a:t>
            </a:r>
            <a:endParaRPr lang="en-US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A change of personality or appearance</a:t>
            </a:r>
            <a:r>
              <a:rPr lang="en-US" b="0" i="0" dirty="0">
                <a:solidFill>
                  <a:srgbClr val="FFFFFF"/>
                </a:solidFill>
                <a:effectLst/>
                <a:latin typeface="Century Gothic" panose="020B0502020202020204" pitchFamily="34" charset="0"/>
              </a:rPr>
              <a:t>​</a:t>
            </a:r>
            <a:endParaRPr lang="en-US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Exclusion from social events</a:t>
            </a:r>
            <a:endParaRPr lang="en-US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</a:t>
            </a: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43665BF-30FF-4FFD-A9A4-F8A34BB06A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5408" y="3199225"/>
            <a:ext cx="2828925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12822A5-7E98-4153-89F9-B4B2D197322E}"/>
              </a:ext>
            </a:extLst>
          </p:cNvPr>
          <p:cNvSpPr txBox="1"/>
          <p:nvPr/>
        </p:nvSpPr>
        <p:spPr>
          <a:xfrm>
            <a:off x="9735530" y="6102618"/>
            <a:ext cx="1862045" cy="64633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Open Sans"/>
              </a:rPr>
              <a:t>(Effects of cyberbullying - Family Lives, 2021)</a:t>
            </a:r>
            <a:endParaRPr lang="en-GB" sz="1200" dirty="0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C49A71CD-B254-46D5-93A0-0B9F4BE6C6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9" y="4550365"/>
            <a:ext cx="2914650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70EB80C8-3C5A-4184-BCA4-83F3EA1595BE}"/>
              </a:ext>
            </a:extLst>
          </p:cNvPr>
          <p:cNvSpPr txBox="1"/>
          <p:nvPr/>
        </p:nvSpPr>
        <p:spPr>
          <a:xfrm>
            <a:off x="257667" y="4128096"/>
            <a:ext cx="1718035" cy="369332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Les Vygotsky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89222AA-D596-440D-B927-25DDE5EE11D5}"/>
              </a:ext>
            </a:extLst>
          </p:cNvPr>
          <p:cNvSpPr txBox="1"/>
          <p:nvPr/>
        </p:nvSpPr>
        <p:spPr>
          <a:xfrm>
            <a:off x="427350" y="6404028"/>
            <a:ext cx="1297755" cy="246221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1000" b="0" i="0" dirty="0">
                <a:solidFill>
                  <a:srgbClr val="000000"/>
                </a:solidFill>
                <a:effectLst/>
                <a:latin typeface="Open Sans"/>
              </a:rPr>
              <a:t>(Williams, 2021)</a:t>
            </a:r>
            <a:endParaRPr lang="en-GB" sz="10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1F4FA61-8CD0-4726-A90A-ED3727DDE254}"/>
              </a:ext>
            </a:extLst>
          </p:cNvPr>
          <p:cNvSpPr txBox="1"/>
          <p:nvPr/>
        </p:nvSpPr>
        <p:spPr>
          <a:xfrm>
            <a:off x="330725" y="220949"/>
            <a:ext cx="4659198" cy="1754326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202124"/>
                </a:solidFill>
                <a:effectLst/>
                <a:latin typeface="Century Gothic" panose="020B0502020202020204" pitchFamily="34" charset="0"/>
              </a:rPr>
              <a:t>“The </a:t>
            </a:r>
            <a:r>
              <a:rPr lang="en-US" i="0" dirty="0">
                <a:solidFill>
                  <a:srgbClr val="202124"/>
                </a:solidFill>
                <a:effectLst/>
                <a:latin typeface="Century Gothic" panose="020B0502020202020204" pitchFamily="34" charset="0"/>
              </a:rPr>
              <a:t>Internet</a:t>
            </a:r>
            <a:r>
              <a:rPr lang="en-US" b="0" i="0" dirty="0">
                <a:solidFill>
                  <a:srgbClr val="202124"/>
                </a:solidFill>
                <a:effectLst/>
                <a:latin typeface="Century Gothic" panose="020B0502020202020204" pitchFamily="34" charset="0"/>
              </a:rPr>
              <a:t> is the most sophisticated tool that humans have thus far created and, as such, it may ultimately have greater cognitive impact than any previous cultural tool.” </a:t>
            </a:r>
          </a:p>
          <a:p>
            <a:r>
              <a:rPr lang="en-US" i="1" dirty="0">
                <a:solidFill>
                  <a:srgbClr val="202124"/>
                </a:solidFill>
                <a:latin typeface="Century Gothic" panose="020B0502020202020204" pitchFamily="34" charset="0"/>
              </a:rPr>
              <a:t>(sage journals volume 3 2006)</a:t>
            </a:r>
            <a:endParaRPr lang="en-GB" i="1" dirty="0">
              <a:latin typeface="Century Gothic" panose="020B0502020202020204" pitchFamily="34" charset="0"/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95BFD11-4FA8-447F-98AA-FD3A6641511C}"/>
              </a:ext>
            </a:extLst>
          </p:cNvPr>
          <p:cNvCxnSpPr>
            <a:cxnSpLocks/>
          </p:cNvCxnSpPr>
          <p:nvPr/>
        </p:nvCxnSpPr>
        <p:spPr>
          <a:xfrm flipV="1">
            <a:off x="7541443" y="1651322"/>
            <a:ext cx="735291" cy="1268223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EFE04D3E-F695-4530-B9F6-9E21C39370F1}"/>
              </a:ext>
            </a:extLst>
          </p:cNvPr>
          <p:cNvCxnSpPr>
            <a:cxnSpLocks/>
          </p:cNvCxnSpPr>
          <p:nvPr/>
        </p:nvCxnSpPr>
        <p:spPr>
          <a:xfrm>
            <a:off x="7956222" y="3307743"/>
            <a:ext cx="1149186" cy="453552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0181E19E-D231-4F6E-8978-77494EA4395E}"/>
              </a:ext>
            </a:extLst>
          </p:cNvPr>
          <p:cNvCxnSpPr>
            <a:cxnSpLocks/>
          </p:cNvCxnSpPr>
          <p:nvPr/>
        </p:nvCxnSpPr>
        <p:spPr>
          <a:xfrm flipH="1">
            <a:off x="2645006" y="3381210"/>
            <a:ext cx="1073770" cy="94427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81B0F10-81F6-4A63-846B-87E9EB28D8A4}"/>
              </a:ext>
            </a:extLst>
          </p:cNvPr>
          <p:cNvCxnSpPr>
            <a:cxnSpLocks/>
          </p:cNvCxnSpPr>
          <p:nvPr/>
        </p:nvCxnSpPr>
        <p:spPr>
          <a:xfrm flipH="1" flipV="1">
            <a:off x="2768681" y="2144634"/>
            <a:ext cx="950095" cy="774911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Caroline Flack inquest hears Love Island presenter left note mentioning  boyfriend Lewis Burton - Wales Online">
            <a:extLst>
              <a:ext uri="{FF2B5EF4-FFF2-40B4-BE49-F238E27FC236}">
                <a16:creationId xmlns:a16="http://schemas.microsoft.com/office/drawing/2014/main" id="{B6051356-1352-46D3-B0AE-7C1D15BAD3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8259" y="3977011"/>
            <a:ext cx="2246723" cy="2246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E5562BD3-E3FC-4BED-BBA0-3D93AD778125}"/>
              </a:ext>
            </a:extLst>
          </p:cNvPr>
          <p:cNvSpPr txBox="1"/>
          <p:nvPr/>
        </p:nvSpPr>
        <p:spPr>
          <a:xfrm>
            <a:off x="5061836" y="6282383"/>
            <a:ext cx="1739568" cy="461665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US" sz="1200" dirty="0">
                <a:solidFill>
                  <a:srgbClr val="000000"/>
                </a:solidFill>
                <a:latin typeface="Open Sans"/>
              </a:rPr>
              <a:t>wales online- Caroline flack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Open Sans"/>
              </a:rPr>
              <a:t> 2019)</a:t>
            </a:r>
            <a:endParaRPr lang="en-GB" sz="1200" dirty="0"/>
          </a:p>
        </p:txBody>
      </p:sp>
      <p:cxnSp>
        <p:nvCxnSpPr>
          <p:cNvPr id="2053" name="Straight Arrow Connector 2052">
            <a:extLst>
              <a:ext uri="{FF2B5EF4-FFF2-40B4-BE49-F238E27FC236}">
                <a16:creationId xmlns:a16="http://schemas.microsoft.com/office/drawing/2014/main" id="{DC199AF0-8825-46D1-8CFC-6D21B3642DB8}"/>
              </a:ext>
            </a:extLst>
          </p:cNvPr>
          <p:cNvCxnSpPr>
            <a:cxnSpLocks/>
            <a:stCxn id="5" idx="2"/>
            <a:endCxn id="2054" idx="0"/>
          </p:cNvCxnSpPr>
          <p:nvPr/>
        </p:nvCxnSpPr>
        <p:spPr>
          <a:xfrm>
            <a:off x="5824586" y="3381210"/>
            <a:ext cx="107035" cy="595801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2626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FE9B5B6-96FA-407E-B332-4238A72AEA7B}"/>
              </a:ext>
            </a:extLst>
          </p:cNvPr>
          <p:cNvSpPr txBox="1"/>
          <p:nvPr/>
        </p:nvSpPr>
        <p:spPr>
          <a:xfrm>
            <a:off x="4111560" y="2694996"/>
            <a:ext cx="3971041" cy="523220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28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What's in place now?</a:t>
            </a:r>
            <a:endParaRPr lang="en-GB" sz="2800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631D10A9-58D1-4173-93F3-29DEF2F465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606" y="674125"/>
            <a:ext cx="2886075" cy="2162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D11102-FFE2-4918-8350-679E345A21F2}"/>
              </a:ext>
            </a:extLst>
          </p:cNvPr>
          <p:cNvSpPr txBox="1"/>
          <p:nvPr/>
        </p:nvSpPr>
        <p:spPr>
          <a:xfrm>
            <a:off x="288353" y="192406"/>
            <a:ext cx="2682177" cy="369332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Wales new Curriculum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455D28-F74C-4980-B665-D8EA66AB6DBD}"/>
              </a:ext>
            </a:extLst>
          </p:cNvPr>
          <p:cNvSpPr txBox="1"/>
          <p:nvPr/>
        </p:nvSpPr>
        <p:spPr>
          <a:xfrm>
            <a:off x="3150445" y="169366"/>
            <a:ext cx="1029879" cy="684803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700" b="0" i="0" u="none" strike="noStrike" dirty="0">
                <a:solidFill>
                  <a:srgbClr val="000000"/>
                </a:solidFill>
                <a:effectLst/>
                <a:latin typeface="Open Sans"/>
              </a:rPr>
              <a:t>(Remote video CPD to empower school leaders | The National College, 2021</a:t>
            </a:r>
            <a:r>
              <a:rPr lang="en-US" sz="1050" b="0" i="0" u="none" strike="noStrike" dirty="0">
                <a:solidFill>
                  <a:srgbClr val="000000"/>
                </a:solidFill>
                <a:effectLst/>
                <a:latin typeface="Open Sans"/>
              </a:rPr>
              <a:t>)</a:t>
            </a:r>
            <a:endParaRPr lang="en-GB" sz="1050" dirty="0"/>
          </a:p>
        </p:txBody>
      </p:sp>
      <p:pic>
        <p:nvPicPr>
          <p:cNvPr id="3076" name="Picture 4" descr="Recommended Reading: Architect Richard Rogers On Humanistic Design And The  Accutron Spaceview - HODINKEE">
            <a:extLst>
              <a:ext uri="{FF2B5EF4-FFF2-40B4-BE49-F238E27FC236}">
                <a16:creationId xmlns:a16="http://schemas.microsoft.com/office/drawing/2014/main" id="{D7428CB2-F83B-40AA-B3E5-02AAE86DA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4394" y="674125"/>
            <a:ext cx="2962059" cy="1665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38B683B-91B3-4D70-879A-7382AE8DAA3C}"/>
              </a:ext>
            </a:extLst>
          </p:cNvPr>
          <p:cNvSpPr txBox="1"/>
          <p:nvPr/>
        </p:nvSpPr>
        <p:spPr>
          <a:xfrm>
            <a:off x="8745226" y="138545"/>
            <a:ext cx="2460396" cy="338554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" b="0" i="0" dirty="0">
                <a:solidFill>
                  <a:srgbClr val="000000"/>
                </a:solidFill>
                <a:effectLst/>
                <a:latin typeface="Open Sans"/>
              </a:rPr>
              <a:t>Architect Richard Rogers On Humanistic Design And The </a:t>
            </a:r>
            <a:r>
              <a:rPr lang="en-US" sz="800" b="0" i="0" dirty="0" err="1">
                <a:solidFill>
                  <a:srgbClr val="000000"/>
                </a:solidFill>
                <a:effectLst/>
                <a:latin typeface="Open Sans"/>
              </a:rPr>
              <a:t>Accutron</a:t>
            </a:r>
            <a:r>
              <a:rPr lang="en-US" sz="8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US" sz="800" b="0" i="0" dirty="0" err="1">
                <a:solidFill>
                  <a:srgbClr val="000000"/>
                </a:solidFill>
                <a:effectLst/>
                <a:latin typeface="Open Sans"/>
              </a:rPr>
              <a:t>Spaceview</a:t>
            </a:r>
            <a:r>
              <a:rPr lang="en-US" sz="800" b="0" i="0" dirty="0">
                <a:solidFill>
                  <a:srgbClr val="000000"/>
                </a:solidFill>
                <a:effectLst/>
                <a:latin typeface="Open Sans"/>
              </a:rPr>
              <a:t> - HODINKEE, 2021)</a:t>
            </a:r>
            <a:endParaRPr lang="en-GB" sz="800" dirty="0"/>
          </a:p>
        </p:txBody>
      </p:sp>
      <p:pic>
        <p:nvPicPr>
          <p:cNvPr id="3078" name="Picture 6" descr="When there are guns and knives in UK schools, how can ANYONE argue against having police on site to keep kids safe?">
            <a:extLst>
              <a:ext uri="{FF2B5EF4-FFF2-40B4-BE49-F238E27FC236}">
                <a16:creationId xmlns:a16="http://schemas.microsoft.com/office/drawing/2014/main" id="{B8372312-3138-4E7F-8452-05827FD317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9463" y="4357124"/>
            <a:ext cx="3314504" cy="1858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0E47B7C-4E76-407F-B0CB-BEE1F0C963B5}"/>
              </a:ext>
            </a:extLst>
          </p:cNvPr>
          <p:cNvCxnSpPr>
            <a:cxnSpLocks/>
            <a:stCxn id="3076" idx="2"/>
          </p:cNvCxnSpPr>
          <p:nvPr/>
        </p:nvCxnSpPr>
        <p:spPr>
          <a:xfrm flipH="1">
            <a:off x="9975423" y="2339380"/>
            <a:ext cx="1" cy="413323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7B443A84-517A-4E2B-BC23-EAE71DF1121A}"/>
              </a:ext>
            </a:extLst>
          </p:cNvPr>
          <p:cNvSpPr txBox="1"/>
          <p:nvPr/>
        </p:nvSpPr>
        <p:spPr>
          <a:xfrm>
            <a:off x="9290801" y="2848884"/>
            <a:ext cx="1369244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Scaffolding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CE56381-2299-4203-8C3D-F0354133315E}"/>
              </a:ext>
            </a:extLst>
          </p:cNvPr>
          <p:cNvCxnSpPr>
            <a:cxnSpLocks/>
          </p:cNvCxnSpPr>
          <p:nvPr/>
        </p:nvCxnSpPr>
        <p:spPr>
          <a:xfrm>
            <a:off x="9986715" y="3261193"/>
            <a:ext cx="0" cy="607186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101D3A38-BDFD-409A-90A9-A6556A4A385B}"/>
              </a:ext>
            </a:extLst>
          </p:cNvPr>
          <p:cNvSpPr txBox="1"/>
          <p:nvPr/>
        </p:nvSpPr>
        <p:spPr>
          <a:xfrm>
            <a:off x="8494394" y="3868379"/>
            <a:ext cx="2962058" cy="36933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Schools working with police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080" name="Picture 8">
            <a:extLst>
              <a:ext uri="{FF2B5EF4-FFF2-40B4-BE49-F238E27FC236}">
                <a16:creationId xmlns:a16="http://schemas.microsoft.com/office/drawing/2014/main" id="{FFA4E22B-8A8F-4816-9AF4-4F9FF45DE7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606" y="3921706"/>
            <a:ext cx="5381625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3BDEECC-9634-4A08-B2BE-85FAD4D76A1C}"/>
              </a:ext>
            </a:extLst>
          </p:cNvPr>
          <p:cNvSpPr txBox="1"/>
          <p:nvPr/>
        </p:nvSpPr>
        <p:spPr>
          <a:xfrm>
            <a:off x="544822" y="3396849"/>
            <a:ext cx="2604150" cy="369332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Sites online to help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B337179-7A49-415F-9AAE-2C99A6144D4D}"/>
              </a:ext>
            </a:extLst>
          </p:cNvPr>
          <p:cNvSpPr txBox="1"/>
          <p:nvPr/>
        </p:nvSpPr>
        <p:spPr>
          <a:xfrm>
            <a:off x="1744895" y="6129139"/>
            <a:ext cx="2604150" cy="600164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Open Sans"/>
              </a:rPr>
              <a:t>(Young People Encouraged To 'Stop, Speak, Support' Against Cyber Bullying, 2021)</a:t>
            </a:r>
            <a:endParaRPr lang="en-GB" sz="11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735D670-FFB2-4BB5-981C-45CB1EDF1192}"/>
              </a:ext>
            </a:extLst>
          </p:cNvPr>
          <p:cNvSpPr txBox="1"/>
          <p:nvPr/>
        </p:nvSpPr>
        <p:spPr>
          <a:xfrm>
            <a:off x="8927713" y="6244109"/>
            <a:ext cx="2396764" cy="523220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1200" b="0" i="0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US" sz="800" b="0" i="0" dirty="0">
                <a:solidFill>
                  <a:srgbClr val="000000"/>
                </a:solidFill>
                <a:effectLst/>
                <a:latin typeface="Open Sans"/>
              </a:rPr>
              <a:t>When there are guns and knives in UK schools, how can ANYONE argue against having police on site to keep kids safe?, 2021)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076447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24C43EC-D78F-439C-8ECF-B14EA706DFD2}"/>
              </a:ext>
            </a:extLst>
          </p:cNvPr>
          <p:cNvSpPr txBox="1"/>
          <p:nvPr/>
        </p:nvSpPr>
        <p:spPr>
          <a:xfrm>
            <a:off x="65988" y="1286687"/>
            <a:ext cx="11792931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Shoreline Communications. 2021.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7 Types of Cyberbullying - Shoreline Communications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. [online] Available at: &lt;https://shorelinecommunications.com/7-types-of-cyberbullying/&gt; [Accessed 12 March 2021].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Century Gothic" panose="020B0502020202020204" pitchFamily="34" charset="0"/>
              </a:rPr>
              <a:t>​</a:t>
            </a:r>
            <a:endParaRPr lang="en-US" sz="1200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Bullying.co.uk. 2021.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Effects of cyberbullying - Family Lives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. [online] Available at: &lt;https://www.bullying.co.uk/cyberbullying/effects-of-cyberbullying/&gt; [Accessed 12 March 2021].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Century Gothic" panose="020B0502020202020204" pitchFamily="34" charset="0"/>
              </a:rPr>
              <a:t>​</a:t>
            </a:r>
            <a:endParaRPr lang="en-US" sz="1200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Robinson, L., 2021.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Bullying and Cyberbullying - HelpGuide.org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. [online] Helpguide.org. Available at: &lt;https://www.helpguide.org/articles/abuse/bullying-and-cyberbullying.htm&gt; [Accessed 12 March 2021].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Century Gothic" panose="020B0502020202020204" pitchFamily="34" charset="0"/>
              </a:rPr>
              <a:t>​</a:t>
            </a:r>
            <a:endParaRPr lang="en-US" sz="1200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Williams, D., 2021.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Child Development Theories: Lev Vygotsky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. [online] First Discoverers. Available at: &lt;https://www.firstdiscoverers.co.uk/lev-vygotsky-child-development-theories/&gt; [Accessed 12 March 2021].</a:t>
            </a:r>
            <a:r>
              <a:rPr lang="en-US" sz="1200" b="0" i="0" dirty="0">
                <a:solidFill>
                  <a:srgbClr val="FFFFFF"/>
                </a:solidFill>
                <a:effectLst/>
                <a:latin typeface="Century Gothic" panose="020B0502020202020204" pitchFamily="34" charset="0"/>
              </a:rPr>
              <a:t>​</a:t>
            </a:r>
            <a:endParaRPr lang="en-US" sz="1200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Thenationalcollege.co.uk. 2021. </a:t>
            </a:r>
            <a:r>
              <a:rPr lang="en-US" sz="1200" b="0" i="1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Remote video CPD to empower school leaders | The National College</a:t>
            </a:r>
            <a:r>
              <a:rPr lang="en-US" sz="1200" b="0" i="0" u="none" strike="noStrike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. [online] Available at: &lt;https://thenationalcollege.co.uk/webinars/the-welsh-curriculum-an-exclusive-review-with-prof-graham-donaldson&gt; [Accessed 12 March 2021].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2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HODINKEE. 2021.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Recommended Reading: Architect Richard Rogers On Humanistic Design And The </a:t>
            </a:r>
            <a:r>
              <a:rPr lang="en-US" sz="1200" b="0" i="1" dirty="0" err="1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Accutron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 </a:t>
            </a:r>
            <a:r>
              <a:rPr lang="en-US" sz="1200" b="0" i="1" dirty="0" err="1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Spaceview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 - HODINKEE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. [online] Available at: &lt;https://www.hodinkee.com/articles/architect-richard-rogers-on-humanistic-design-and-the-accutron-spaceview&gt; [Accessed 12 March 2021].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2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Cyber Safe Warwickshire. 2021.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Young People Encouraged To 'Stop, Speak, Support' Against Cyber Bullying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. [online] Available at: &lt;https://www.cybersafewarwickshire.com/young-people-encouraged-to-stop-speak-support-against-cyber-bullying&gt; [Accessed 12 March 2021].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2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RT International. 2021.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When there are guns and knives in UK schools, how can ANYONE argue against having police on site to keep kids safe?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. [online] Available at: &lt;https://www.rt.com/op-ed/494819-police-in-uk-schools/&gt; [Accessed 12 March 2021].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200" b="1" i="0" dirty="0">
                <a:solidFill>
                  <a:srgbClr val="666666"/>
                </a:solidFill>
                <a:effectLst/>
                <a:latin typeface="Open Sans"/>
              </a:rPr>
              <a:t> 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Journals.sagepub.com. 2021. [online] Available at: &lt;https://journals.sagepub.com/doi/pdf/10.2304/elea.2006.3.4.565#:~:text=According%20to%20Vygotsky%20(1978)%2C,than%20any%20previous%20cultural%20tool.&gt; [Accessed 12 March 2021].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2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NSPCC. 2021. </a:t>
            </a:r>
            <a:r>
              <a:rPr lang="en-US" sz="1200" b="0" i="1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Bullying and cyberbullying</a:t>
            </a:r>
            <a:r>
              <a:rPr lang="en-US" sz="12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. [online] Available at: &lt;https://www.nspcc.org.uk/what-is-child-abuse/types-of-abuse/bullying-and-cyberbullying/&gt; [Accessed 12 March 2021].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2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2021. [online] Available at: &lt;https://www.walesonline.co.uk/lifestyle/showbiz/caroline-flack-inquest-died-court-18718174&gt; [Accessed 12 March 2021].</a:t>
            </a:r>
            <a:endParaRPr lang="en-US" sz="1200" dirty="0">
              <a:solidFill>
                <a:srgbClr val="000000"/>
              </a:solidFill>
              <a:latin typeface="Century Gothic" panose="020B0502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endParaRPr lang="en-US" sz="1200" b="0" i="0" dirty="0"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589339-F14E-4C7D-8DFF-24B0097CB755}"/>
              </a:ext>
            </a:extLst>
          </p:cNvPr>
          <p:cNvSpPr txBox="1"/>
          <p:nvPr/>
        </p:nvSpPr>
        <p:spPr>
          <a:xfrm>
            <a:off x="4848912" y="258393"/>
            <a:ext cx="2227082" cy="461665"/>
          </a:xfrm>
          <a:prstGeom prst="rect">
            <a:avLst/>
          </a:prstGeom>
          <a:noFill/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2400" b="0" i="0" dirty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Referencing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334461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E97E92EE9F184B86E07AF056B201E3" ma:contentTypeVersion="4" ma:contentTypeDescription="Create a new document." ma:contentTypeScope="" ma:versionID="c90bc7df1907527c5f2fd06370695cc1">
  <xsd:schema xmlns:xsd="http://www.w3.org/2001/XMLSchema" xmlns:xs="http://www.w3.org/2001/XMLSchema" xmlns:p="http://schemas.microsoft.com/office/2006/metadata/properties" xmlns:ns3="28bc52eb-7ba0-4738-a312-c7a8d9f935af" targetNamespace="http://schemas.microsoft.com/office/2006/metadata/properties" ma:root="true" ma:fieldsID="121e042e4cc6ac7022ff39c46a2baad1" ns3:_="">
    <xsd:import namespace="28bc52eb-7ba0-4738-a312-c7a8d9f935a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bc52eb-7ba0-4738-a312-c7a8d9f935a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81C3CC4-7D0B-4C99-A409-865FC19769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bc52eb-7ba0-4738-a312-c7a8d9f935a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1EB7397-98E8-479B-BA73-D663EE89EC8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2AEC0CA-1E15-4C61-88A0-402C28460525}">
  <ds:schemaRefs>
    <ds:schemaRef ds:uri="28bc52eb-7ba0-4738-a312-c7a8d9f935af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{E8FEFB0B-8DA7-5448-AEB7-43533D733DA1}tf10001122</Template>
  <TotalTime>121</TotalTime>
  <Words>722</Words>
  <Application>Microsoft Office PowerPoint</Application>
  <PresentationFormat>Widescreen</PresentationFormat>
  <Paragraphs>41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Century Gothic</vt:lpstr>
      <vt:lpstr>Open Sans</vt:lpstr>
      <vt:lpstr>Times New Roman</vt:lpstr>
      <vt:lpstr>Tw Cen MT</vt:lpstr>
      <vt:lpstr>Circuit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 Culleton (Manorbier VCP School)</dc:creator>
  <cp:lastModifiedBy>Ffion Ann Ashman (1807777)</cp:lastModifiedBy>
  <cp:revision>10</cp:revision>
  <dcterms:created xsi:type="dcterms:W3CDTF">2021-03-12T18:54:31Z</dcterms:created>
  <dcterms:modified xsi:type="dcterms:W3CDTF">2021-03-12T21:04:52Z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0x0101002BE97E92EE9F184B86E07AF056B201E3</vt:lpwstr>
  </property>
</Properties>
</file>