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  <p:sldId id="270" r:id="rId12"/>
    <p:sldId id="266" r:id="rId13"/>
    <p:sldId id="267" r:id="rId14"/>
    <p:sldId id="271" r:id="rId15"/>
    <p:sldId id="268" r:id="rId16"/>
    <p:sldId id="269" r:id="rId17"/>
    <p:sldId id="272" r:id="rId18"/>
    <p:sldId id="274" r:id="rId19"/>
    <p:sldId id="275" r:id="rId20"/>
    <p:sldId id="276" r:id="rId21"/>
    <p:sldId id="273" r:id="rId22"/>
    <p:sldId id="277" r:id="rId2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C7B2B-B149-48BF-8D6A-280FF4C9D56A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3D8A8-10FD-4D47-BA07-05010B6461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391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46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694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73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705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6439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917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788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6630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220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541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4788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9868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073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901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511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6601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436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1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9531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745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B3D8A8-10FD-4D47-BA07-05010B6461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221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9/29/2017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9/29/2017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mashable.com/2008/08/19/online-note-taking-applications/#wWGu5yvto8qp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Note Taking and Research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Study skills in 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23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To identify the purpose of notetaking</a:t>
            </a:r>
          </a:p>
          <a:p>
            <a:pPr lvl="0"/>
            <a:r>
              <a:rPr lang="en-GB" dirty="0"/>
              <a:t>To explore the meaning of reliable research</a:t>
            </a:r>
          </a:p>
          <a:p>
            <a:pPr lvl="0"/>
            <a:r>
              <a:rPr lang="en-GB" dirty="0"/>
              <a:t>To develop notetaking and research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233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2537460"/>
            <a:ext cx="10058400" cy="1609344"/>
          </a:xfrm>
        </p:spPr>
        <p:txBody>
          <a:bodyPr/>
          <a:lstStyle/>
          <a:p>
            <a:pPr algn="ctr"/>
            <a:r>
              <a:rPr lang="en-GB" dirty="0" smtClean="0"/>
              <a:t>What is research?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276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latin typeface="Lucida Sans" pitchFamily="34" charset="0"/>
                <a:ea typeface="ＭＳ Ｐゴシック" charset="-128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latin typeface="Lucida Sans" pitchFamily="34" charset="0"/>
                <a:ea typeface="ＭＳ Ｐゴシック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latin typeface="Lucida Sans" pitchFamily="34" charset="0"/>
                <a:ea typeface="ＭＳ Ｐゴシック" charset="-128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latin typeface="Lucida Sans" pitchFamily="34" charset="0"/>
                <a:ea typeface="ＭＳ Ｐゴシック" charset="-128"/>
              </a:rPr>
              <a:t>Evaluative reading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altLang="cy-GB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264018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can we find reliable information?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Library </a:t>
            </a:r>
          </a:p>
          <a:p>
            <a:r>
              <a:rPr lang="en-GB" dirty="0" smtClean="0"/>
              <a:t>Internet</a:t>
            </a:r>
          </a:p>
          <a:p>
            <a:r>
              <a:rPr lang="en-GB" dirty="0" smtClean="0"/>
              <a:t>Online </a:t>
            </a:r>
            <a:r>
              <a:rPr lang="en-GB" dirty="0"/>
              <a:t>library </a:t>
            </a:r>
            <a:r>
              <a:rPr lang="en-GB" dirty="0">
                <a:hlinkClick r:id="rId3"/>
              </a:rPr>
              <a:t>http://www.uwtsd.ac.uk/library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Journals</a:t>
            </a:r>
          </a:p>
          <a:p>
            <a:r>
              <a:rPr lang="en-GB" dirty="0" smtClean="0"/>
              <a:t>Anywhere else?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20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47675" indent="-382588">
              <a:buFont typeface="Wingdings" pitchFamily="2" charset="2"/>
              <a:buChar char="q"/>
            </a:pPr>
            <a:r>
              <a:rPr lang="en-US" dirty="0"/>
              <a:t>Written by </a:t>
            </a:r>
            <a:r>
              <a:rPr lang="en-US" dirty="0">
                <a:solidFill>
                  <a:schemeClr val="accent4"/>
                </a:solidFill>
              </a:rPr>
              <a:t>experts</a:t>
            </a:r>
          </a:p>
          <a:p>
            <a:pPr marL="447675" indent="-382588">
              <a:buFont typeface="Wingdings" pitchFamily="2" charset="2"/>
              <a:buChar char="q"/>
            </a:pPr>
            <a:r>
              <a:rPr lang="en-US" dirty="0"/>
              <a:t>Focus on a </a:t>
            </a:r>
            <a:r>
              <a:rPr lang="en-US" dirty="0">
                <a:solidFill>
                  <a:schemeClr val="accent4"/>
                </a:solidFill>
              </a:rPr>
              <a:t>particular field</a:t>
            </a:r>
            <a:r>
              <a:rPr lang="en-US" dirty="0"/>
              <a:t>, </a:t>
            </a:r>
            <a:r>
              <a:rPr lang="en-US" dirty="0">
                <a:solidFill>
                  <a:schemeClr val="accent4"/>
                </a:solidFill>
              </a:rPr>
              <a:t>topic</a:t>
            </a:r>
            <a:r>
              <a:rPr lang="en-US" dirty="0"/>
              <a:t>, or </a:t>
            </a:r>
            <a:r>
              <a:rPr lang="en-US" dirty="0">
                <a:solidFill>
                  <a:schemeClr val="accent4"/>
                </a:solidFill>
              </a:rPr>
              <a:t>discipline</a:t>
            </a:r>
          </a:p>
          <a:p>
            <a:pPr marL="447675" indent="-382588">
              <a:buFont typeface="Wingdings" pitchFamily="2" charset="2"/>
              <a:buChar char="q"/>
            </a:pPr>
            <a:r>
              <a:rPr lang="en-US" dirty="0"/>
              <a:t>Intended for </a:t>
            </a:r>
            <a:r>
              <a:rPr lang="en-US" dirty="0">
                <a:solidFill>
                  <a:schemeClr val="accent4"/>
                </a:solidFill>
              </a:rPr>
              <a:t>others in that field</a:t>
            </a:r>
            <a:r>
              <a:rPr lang="en-US" dirty="0"/>
              <a:t> or career</a:t>
            </a:r>
          </a:p>
          <a:p>
            <a:pPr marL="447675" indent="-382588">
              <a:buFont typeface="Wingdings" pitchFamily="2" charset="2"/>
              <a:buChar char="q"/>
            </a:pPr>
            <a:r>
              <a:rPr lang="en-US" dirty="0">
                <a:solidFill>
                  <a:schemeClr val="accent4"/>
                </a:solidFill>
              </a:rPr>
              <a:t>“Proper” language</a:t>
            </a:r>
            <a:r>
              <a:rPr lang="en-US" dirty="0"/>
              <a:t>, technical vocabulary</a:t>
            </a:r>
          </a:p>
          <a:p>
            <a:pPr marL="447675" indent="-382588">
              <a:buFont typeface="Wingdings" pitchFamily="2" charset="2"/>
              <a:buChar char="q"/>
            </a:pPr>
            <a:r>
              <a:rPr lang="en-US" dirty="0"/>
              <a:t>No ads</a:t>
            </a:r>
          </a:p>
          <a:p>
            <a:pPr marL="447675" indent="-382588">
              <a:buFont typeface="Wingdings" pitchFamily="2" charset="2"/>
              <a:buChar char="q"/>
            </a:pPr>
            <a:r>
              <a:rPr lang="en-US" b="1" dirty="0">
                <a:solidFill>
                  <a:schemeClr val="accent4"/>
                </a:solidFill>
              </a:rPr>
              <a:t>RESEARCH </a:t>
            </a:r>
            <a:r>
              <a:rPr lang="en-US" b="1" dirty="0" smtClean="0">
                <a:solidFill>
                  <a:schemeClr val="accent4"/>
                </a:solidFill>
              </a:rPr>
              <a:t>ORIENTED</a:t>
            </a:r>
          </a:p>
          <a:p>
            <a:pPr marL="447675" indent="-382588">
              <a:buFont typeface="Wingdings" pitchFamily="2" charset="2"/>
              <a:buChar char="q"/>
            </a:pPr>
            <a:endParaRPr lang="en-US" b="1" dirty="0">
              <a:solidFill>
                <a:schemeClr val="accent4"/>
              </a:solidFill>
            </a:endParaRPr>
          </a:p>
          <a:p>
            <a:pPr marL="65087" indent="0">
              <a:buNone/>
            </a:pPr>
            <a:r>
              <a:rPr lang="en-US" b="1" dirty="0" smtClean="0">
                <a:solidFill>
                  <a:schemeClr val="accent4"/>
                </a:solidFill>
              </a:rPr>
              <a:t>Using your phones/tablets: find two pieces of information about 21</a:t>
            </a:r>
            <a:r>
              <a:rPr lang="en-US" b="1" baseline="30000" dirty="0" smtClean="0">
                <a:solidFill>
                  <a:schemeClr val="accent4"/>
                </a:solidFill>
              </a:rPr>
              <a:t>st</a:t>
            </a:r>
            <a:r>
              <a:rPr lang="en-US" b="1" dirty="0" smtClean="0">
                <a:solidFill>
                  <a:schemeClr val="accent4"/>
                </a:solidFill>
              </a:rPr>
              <a:t> century education (1: reliable, 2:unreliable)</a:t>
            </a:r>
          </a:p>
          <a:p>
            <a:pPr marL="407987" indent="-342900">
              <a:buFontTx/>
              <a:buChar char="-"/>
            </a:pPr>
            <a:r>
              <a:rPr lang="en-US" b="1" dirty="0" smtClean="0">
                <a:solidFill>
                  <a:schemeClr val="accent4"/>
                </a:solidFill>
              </a:rPr>
              <a:t>Where are they from?</a:t>
            </a:r>
          </a:p>
          <a:p>
            <a:pPr marL="407987" indent="-342900">
              <a:buFontTx/>
              <a:buChar char="-"/>
            </a:pPr>
            <a:r>
              <a:rPr lang="en-US" b="1" dirty="0" smtClean="0">
                <a:solidFill>
                  <a:schemeClr val="accent4"/>
                </a:solidFill>
              </a:rPr>
              <a:t>What is the difference between them?</a:t>
            </a:r>
          </a:p>
          <a:p>
            <a:pPr marL="407987" indent="-342900">
              <a:buFontTx/>
              <a:buChar char="-"/>
            </a:pPr>
            <a:r>
              <a:rPr lang="en-US" b="1" dirty="0" smtClean="0">
                <a:solidFill>
                  <a:schemeClr val="accent4"/>
                </a:solidFill>
              </a:rPr>
              <a:t>Give reasons why you think they are reliable/unreliable </a:t>
            </a:r>
          </a:p>
          <a:p>
            <a:pPr marL="407987" indent="-342900">
              <a:buFontTx/>
              <a:buChar char="-"/>
            </a:pPr>
            <a:r>
              <a:rPr lang="en-US" b="1" dirty="0" smtClean="0">
                <a:solidFill>
                  <a:schemeClr val="accent4"/>
                </a:solidFill>
              </a:rPr>
              <a:t>What did you type in order to find the information?</a:t>
            </a:r>
            <a:endParaRPr lang="en-US" b="1" dirty="0">
              <a:solidFill>
                <a:schemeClr val="accent4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60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21</a:t>
            </a:r>
            <a:r>
              <a:rPr lang="en-US" baseline="30000" dirty="0" smtClean="0">
                <a:solidFill>
                  <a:schemeClr val="accent4">
                    <a:lumMod val="75000"/>
                  </a:schemeClr>
                </a:solidFill>
              </a:rPr>
              <a:t>st</a:t>
            </a:r>
            <a:r>
              <a:rPr lang="en-US" dirty="0" smtClean="0">
                <a:solidFill>
                  <a:schemeClr val="accent4">
                    <a:lumMod val="75000"/>
                  </a:schemeClr>
                </a:solidFill>
              </a:rPr>
              <a:t> century education </a:t>
            </a:r>
            <a:r>
              <a:rPr lang="en-US" dirty="0" smtClean="0"/>
              <a:t>is </a:t>
            </a:r>
            <a:r>
              <a:rPr lang="en-US" dirty="0"/>
              <a:t>a </a:t>
            </a:r>
            <a:r>
              <a:rPr lang="en-US" dirty="0" smtClean="0"/>
              <a:t>very </a:t>
            </a:r>
            <a:r>
              <a:rPr lang="en-US" dirty="0"/>
              <a:t>broad topic, and trying to research a </a:t>
            </a:r>
            <a:r>
              <a:rPr lang="en-US" dirty="0" smtClean="0"/>
              <a:t>very </a:t>
            </a:r>
            <a:r>
              <a:rPr lang="en-US" dirty="0"/>
              <a:t>broad topic is </a:t>
            </a:r>
            <a:r>
              <a:rPr lang="en-US" dirty="0" smtClean="0"/>
              <a:t>very </a:t>
            </a:r>
            <a:r>
              <a:rPr lang="en-US" dirty="0"/>
              <a:t>difficult. 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You need to narrow the topic down to something more specific – you can narrow the topic by asking yourself questions about the topic, such </a:t>
            </a:r>
            <a:r>
              <a:rPr lang="en-US" dirty="0" smtClean="0"/>
              <a:t>as….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194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Need to Narrow? Ask These…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dirty="0"/>
              <a:t>What do I find interesting about the topic?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What might I find useful to learn?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What personal experiences have I had that relate to some aspect of the topic?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What misconceptions do people have about the topic that I’d like to clarify?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What myths exist about the topic that I’d like to dispel?</a:t>
            </a:r>
          </a:p>
          <a:p>
            <a:pPr>
              <a:buFont typeface="Wingdings" pitchFamily="2" charset="2"/>
              <a:buChar char="q"/>
            </a:pPr>
            <a:r>
              <a:rPr lang="en-US" dirty="0"/>
              <a:t>What would I like to learn more about with regard to this topic?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060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Keywords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keywords link with 21</a:t>
            </a:r>
            <a:r>
              <a:rPr lang="en-GB" baseline="30000" dirty="0" smtClean="0"/>
              <a:t>st</a:t>
            </a:r>
            <a:r>
              <a:rPr lang="en-GB" dirty="0" smtClean="0"/>
              <a:t> century education</a:t>
            </a:r>
          </a:p>
          <a:p>
            <a:endParaRPr lang="en-GB" dirty="0"/>
          </a:p>
          <a:p>
            <a:r>
              <a:rPr lang="en-GB" dirty="0" smtClean="0"/>
              <a:t>These may be used to widen your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369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 book:</a:t>
            </a:r>
          </a:p>
          <a:p>
            <a:r>
              <a:rPr lang="en-GB" dirty="0" smtClean="0"/>
              <a:t>Select an item to look up</a:t>
            </a:r>
          </a:p>
          <a:p>
            <a:r>
              <a:rPr lang="en-GB" dirty="0" smtClean="0"/>
              <a:t>Note the page numbers given </a:t>
            </a:r>
          </a:p>
          <a:p>
            <a:r>
              <a:rPr lang="en-GB" dirty="0" smtClean="0"/>
              <a:t>Using these, find the item in the book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long did it take?</a:t>
            </a:r>
          </a:p>
        </p:txBody>
      </p:sp>
    </p:spTree>
    <p:extLst>
      <p:ext uri="{BB962C8B-B14F-4D97-AF65-F5344CB8AC3E}">
        <p14:creationId xmlns:p14="http://schemas.microsoft.com/office/powerpoint/2010/main" val="2267557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Notetaking from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am I reading </a:t>
            </a: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0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for your degree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848" y="1604211"/>
            <a:ext cx="9533984" cy="498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521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411" y="377280"/>
            <a:ext cx="9207297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66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article</a:t>
            </a:r>
          </a:p>
          <a:p>
            <a:r>
              <a:rPr lang="en-GB" dirty="0" smtClean="0"/>
              <a:t>Summarise </a:t>
            </a:r>
            <a:r>
              <a:rPr lang="en-GB" dirty="0" smtClean="0"/>
              <a:t>in less than 100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202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Note making when reading</a:t>
            </a:r>
            <a:endParaRPr lang="en-GB" dirty="0"/>
          </a:p>
        </p:txBody>
      </p:sp>
      <p:pic>
        <p:nvPicPr>
          <p:cNvPr id="4" name="table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8357" y="1700463"/>
            <a:ext cx="10587789" cy="498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671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 taking in lectures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do’s and don'ts?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277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Note taking in lectures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846" y="1740877"/>
            <a:ext cx="12150969" cy="488852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Before the lecture</a:t>
            </a:r>
          </a:p>
          <a:p>
            <a:r>
              <a:rPr lang="en-GB" dirty="0" smtClean="0"/>
              <a:t>Get a feel for the subject/topic</a:t>
            </a:r>
          </a:p>
          <a:p>
            <a:r>
              <a:rPr lang="en-GB" dirty="0" smtClean="0"/>
              <a:t>Write down any questions you may have</a:t>
            </a:r>
          </a:p>
          <a:p>
            <a:r>
              <a:rPr lang="en-GB" dirty="0" smtClean="0"/>
              <a:t>Consider your own opinion</a:t>
            </a:r>
          </a:p>
          <a:p>
            <a:r>
              <a:rPr lang="en-GB" dirty="0" smtClean="0"/>
              <a:t>Glance through previous lecture notes</a:t>
            </a:r>
          </a:p>
          <a:p>
            <a:endParaRPr lang="en-GB" dirty="0"/>
          </a:p>
          <a:p>
            <a:r>
              <a:rPr lang="en-GB" b="1" dirty="0" smtClean="0"/>
              <a:t>During the lecture</a:t>
            </a:r>
          </a:p>
          <a:p>
            <a:r>
              <a:rPr lang="en-GB" dirty="0" smtClean="0"/>
              <a:t>Pay attention</a:t>
            </a:r>
          </a:p>
          <a:p>
            <a:r>
              <a:rPr lang="en-GB" dirty="0" smtClean="0"/>
              <a:t>Take notes from headings, questions, sub points</a:t>
            </a:r>
          </a:p>
          <a:p>
            <a:r>
              <a:rPr lang="en-GB" dirty="0" smtClean="0"/>
              <a:t>Avoid writing in detail</a:t>
            </a:r>
            <a:endParaRPr lang="en-GB" dirty="0"/>
          </a:p>
          <a:p>
            <a:endParaRPr lang="en-GB" dirty="0" smtClean="0"/>
          </a:p>
          <a:p>
            <a:r>
              <a:rPr lang="en-GB" b="1" dirty="0" smtClean="0"/>
              <a:t>After the lecture</a:t>
            </a:r>
          </a:p>
          <a:p>
            <a:r>
              <a:rPr lang="en-GB" dirty="0" smtClean="0"/>
              <a:t>File your notes</a:t>
            </a:r>
          </a:p>
          <a:p>
            <a:r>
              <a:rPr lang="en-GB" dirty="0" smtClean="0"/>
              <a:t>Read through your notes</a:t>
            </a:r>
          </a:p>
          <a:p>
            <a:r>
              <a:rPr lang="en-GB" dirty="0" smtClean="0"/>
              <a:t>Discuss the lecture with others                             </a:t>
            </a:r>
            <a:r>
              <a:rPr lang="en-GB" sz="3100" b="1" u="sng" dirty="0" smtClean="0"/>
              <a:t>see record sheet </a:t>
            </a:r>
            <a:endParaRPr lang="en-GB" sz="3100" b="1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1278" y="1931260"/>
            <a:ext cx="3826969" cy="382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47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notes to make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system do you use?</a:t>
            </a:r>
          </a:p>
          <a:p>
            <a:r>
              <a:rPr lang="en-GB" dirty="0" smtClean="0"/>
              <a:t>Why?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1960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Linear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popular method used </a:t>
            </a:r>
          </a:p>
          <a:p>
            <a:r>
              <a:rPr lang="en-GB" dirty="0" smtClean="0"/>
              <a:t>-line by line</a:t>
            </a:r>
          </a:p>
          <a:p>
            <a:r>
              <a:rPr lang="en-GB" dirty="0" smtClean="0"/>
              <a:t>Bullets and highlights</a:t>
            </a:r>
          </a:p>
          <a:p>
            <a:r>
              <a:rPr lang="en-GB" dirty="0" smtClean="0"/>
              <a:t>Numbers</a:t>
            </a:r>
          </a:p>
          <a:p>
            <a:endParaRPr lang="en-GB" dirty="0"/>
          </a:p>
          <a:p>
            <a:r>
              <a:rPr lang="en-GB" dirty="0" smtClean="0"/>
              <a:t>Problem with linear notes = information looks the same, forget what the notes are </a:t>
            </a:r>
            <a:r>
              <a:rPr lang="en-GB" dirty="0" err="1" smtClean="0"/>
              <a:t>abour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190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Other ways to make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Cornell notes – see sheet</a:t>
            </a:r>
          </a:p>
          <a:p>
            <a:r>
              <a:rPr lang="en-GB" dirty="0" err="1" smtClean="0"/>
              <a:t>Mindmaps</a:t>
            </a:r>
            <a:r>
              <a:rPr lang="en-GB" dirty="0" smtClean="0"/>
              <a:t>/concept maps – see sheet</a:t>
            </a:r>
          </a:p>
          <a:p>
            <a:r>
              <a:rPr lang="en-GB" dirty="0" smtClean="0"/>
              <a:t>Pattern map – see 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667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to help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http://mashable.com/2008/08/19/online-note-taking-applications/#</a:t>
            </a:r>
            <a:r>
              <a:rPr lang="en-GB" dirty="0" smtClean="0">
                <a:hlinkClick r:id="rId3"/>
              </a:rPr>
              <a:t>wWGu5yvto8qp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404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Burns T &amp; </a:t>
            </a:r>
            <a:r>
              <a:rPr lang="en-GB" dirty="0" err="1"/>
              <a:t>Sinfield</a:t>
            </a:r>
            <a:r>
              <a:rPr lang="en-GB" dirty="0"/>
              <a:t> S (2012) </a:t>
            </a:r>
            <a:r>
              <a:rPr lang="en-GB" i="1" dirty="0"/>
              <a:t>Essential Study Skills</a:t>
            </a:r>
            <a:r>
              <a:rPr lang="en-GB" dirty="0"/>
              <a:t> 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Sage. </a:t>
            </a:r>
            <a:r>
              <a:rPr lang="en-GB" dirty="0" err="1"/>
              <a:t>Chpt</a:t>
            </a:r>
            <a:r>
              <a:rPr lang="en-GB" dirty="0"/>
              <a:t> 8</a:t>
            </a:r>
          </a:p>
          <a:p>
            <a:r>
              <a:rPr lang="en-GB" dirty="0"/>
              <a:t>Cottrell, S. (2013) </a:t>
            </a:r>
            <a:r>
              <a:rPr lang="en-GB" i="1" dirty="0"/>
              <a:t>The Study Skills Handbook 4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edn</a:t>
            </a:r>
            <a:r>
              <a:rPr lang="en-GB" i="1" dirty="0"/>
              <a:t>. </a:t>
            </a:r>
            <a:r>
              <a:rPr lang="en-GB" i="1"/>
              <a:t>Basingstoke: </a:t>
            </a:r>
            <a:r>
              <a:rPr lang="en-GB"/>
              <a:t>Palgrave McMillan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279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73</TotalTime>
  <Words>571</Words>
  <Application>Microsoft Office PowerPoint</Application>
  <PresentationFormat>Widescreen</PresentationFormat>
  <Paragraphs>120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ＭＳ Ｐゴシック</vt:lpstr>
      <vt:lpstr>Arial</vt:lpstr>
      <vt:lpstr>Calibri</vt:lpstr>
      <vt:lpstr>Courier New</vt:lpstr>
      <vt:lpstr>Lucida Sans</vt:lpstr>
      <vt:lpstr>Rockwell</vt:lpstr>
      <vt:lpstr>Rockwell Condensed</vt:lpstr>
      <vt:lpstr>Wingdings</vt:lpstr>
      <vt:lpstr>Wood Type</vt:lpstr>
      <vt:lpstr>Note Taking and Research skills</vt:lpstr>
      <vt:lpstr>Learning outcomes</vt:lpstr>
      <vt:lpstr>What is research?</vt:lpstr>
      <vt:lpstr>Research</vt:lpstr>
      <vt:lpstr>Where can we find reliable information?</vt:lpstr>
      <vt:lpstr>Academic resources</vt:lpstr>
      <vt:lpstr>PowerPoint Presentation</vt:lpstr>
      <vt:lpstr>Need to Narrow? Ask These…</vt:lpstr>
      <vt:lpstr>Keywords</vt:lpstr>
      <vt:lpstr>Activity</vt:lpstr>
      <vt:lpstr>Notetaking from research</vt:lpstr>
      <vt:lpstr>Reading for your degree</vt:lpstr>
      <vt:lpstr>PowerPoint Presentation</vt:lpstr>
      <vt:lpstr>Task</vt:lpstr>
      <vt:lpstr>Note making when reading</vt:lpstr>
      <vt:lpstr>Note taking in lectures</vt:lpstr>
      <vt:lpstr>Note taking in lectures</vt:lpstr>
      <vt:lpstr>Types of notes to make</vt:lpstr>
      <vt:lpstr>Linear notes</vt:lpstr>
      <vt:lpstr>Other ways to make notes</vt:lpstr>
      <vt:lpstr>Tools to help you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 Taking and Research skills</dc:title>
  <dc:creator>Laura Hutchings</dc:creator>
  <cp:lastModifiedBy>Laura Hutchings</cp:lastModifiedBy>
  <cp:revision>2</cp:revision>
  <cp:lastPrinted>2017-09-29T09:28:32Z</cp:lastPrinted>
  <dcterms:created xsi:type="dcterms:W3CDTF">2017-09-28T13:34:49Z</dcterms:created>
  <dcterms:modified xsi:type="dcterms:W3CDTF">2017-09-29T09:31:57Z</dcterms:modified>
</cp:coreProperties>
</file>