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60670" autoAdjust="0"/>
  </p:normalViewPr>
  <p:slideViewPr>
    <p:cSldViewPr snapToGrid="0">
      <p:cViewPr varScale="1">
        <p:scale>
          <a:sx n="66" d="100"/>
          <a:sy n="66" d="100"/>
        </p:scale>
        <p:origin x="668" y="3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7E59B1-2BD6-4C5C-AF7B-C2B2A243C063}" type="datetimeFigureOut">
              <a:rPr lang="en-IN" smtClean="0"/>
              <a:pPr/>
              <a:t>21-11-2025</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E22865-F681-4D11-A336-8F85E4D72D32}" type="slidenum">
              <a:rPr lang="en-IN" smtClean="0"/>
              <a:pPr/>
              <a:t>‹#›</a:t>
            </a:fld>
            <a:endParaRPr lang="en-IN"/>
          </a:p>
        </p:txBody>
      </p:sp>
    </p:spTree>
    <p:extLst>
      <p:ext uri="{BB962C8B-B14F-4D97-AF65-F5344CB8AC3E}">
        <p14:creationId xmlns:p14="http://schemas.microsoft.com/office/powerpoint/2010/main" val="8386662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1</a:t>
            </a:fld>
            <a:endParaRPr lang="en-IN"/>
          </a:p>
        </p:txBody>
      </p:sp>
    </p:spTree>
    <p:extLst>
      <p:ext uri="{BB962C8B-B14F-4D97-AF65-F5344CB8AC3E}">
        <p14:creationId xmlns:p14="http://schemas.microsoft.com/office/powerpoint/2010/main" val="1991177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3</a:t>
            </a:fld>
            <a:endParaRPr lang="en-IN"/>
          </a:p>
        </p:txBody>
      </p:sp>
    </p:spTree>
    <p:extLst>
      <p:ext uri="{BB962C8B-B14F-4D97-AF65-F5344CB8AC3E}">
        <p14:creationId xmlns:p14="http://schemas.microsoft.com/office/powerpoint/2010/main" val="42508538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4</a:t>
            </a:fld>
            <a:endParaRPr lang="en-IN"/>
          </a:p>
        </p:txBody>
      </p:sp>
    </p:spTree>
    <p:extLst>
      <p:ext uri="{BB962C8B-B14F-4D97-AF65-F5344CB8AC3E}">
        <p14:creationId xmlns:p14="http://schemas.microsoft.com/office/powerpoint/2010/main" val="756758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5</a:t>
            </a:fld>
            <a:endParaRPr lang="en-IN"/>
          </a:p>
        </p:txBody>
      </p:sp>
    </p:spTree>
    <p:extLst>
      <p:ext uri="{BB962C8B-B14F-4D97-AF65-F5344CB8AC3E}">
        <p14:creationId xmlns:p14="http://schemas.microsoft.com/office/powerpoint/2010/main" val="116421572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6</a:t>
            </a:fld>
            <a:endParaRPr lang="en-IN"/>
          </a:p>
        </p:txBody>
      </p:sp>
    </p:spTree>
    <p:extLst>
      <p:ext uri="{BB962C8B-B14F-4D97-AF65-F5344CB8AC3E}">
        <p14:creationId xmlns:p14="http://schemas.microsoft.com/office/powerpoint/2010/main" val="1702423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7</a:t>
            </a:fld>
            <a:endParaRPr lang="en-IN"/>
          </a:p>
        </p:txBody>
      </p:sp>
    </p:spTree>
    <p:extLst>
      <p:ext uri="{BB962C8B-B14F-4D97-AF65-F5344CB8AC3E}">
        <p14:creationId xmlns:p14="http://schemas.microsoft.com/office/powerpoint/2010/main" val="63413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8</a:t>
            </a:fld>
            <a:endParaRPr lang="en-IN"/>
          </a:p>
        </p:txBody>
      </p:sp>
    </p:spTree>
    <p:extLst>
      <p:ext uri="{BB962C8B-B14F-4D97-AF65-F5344CB8AC3E}">
        <p14:creationId xmlns:p14="http://schemas.microsoft.com/office/powerpoint/2010/main" val="958837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9</a:t>
            </a:fld>
            <a:endParaRPr lang="en-IN"/>
          </a:p>
        </p:txBody>
      </p:sp>
    </p:spTree>
    <p:extLst>
      <p:ext uri="{BB962C8B-B14F-4D97-AF65-F5344CB8AC3E}">
        <p14:creationId xmlns:p14="http://schemas.microsoft.com/office/powerpoint/2010/main" val="425837638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10</a:t>
            </a:fld>
            <a:endParaRPr lang="en-IN"/>
          </a:p>
        </p:txBody>
      </p:sp>
    </p:spTree>
    <p:extLst>
      <p:ext uri="{BB962C8B-B14F-4D97-AF65-F5344CB8AC3E}">
        <p14:creationId xmlns:p14="http://schemas.microsoft.com/office/powerpoint/2010/main" val="23829194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11</a:t>
            </a:fld>
            <a:endParaRPr lang="en-IN"/>
          </a:p>
        </p:txBody>
      </p:sp>
    </p:spTree>
    <p:extLst>
      <p:ext uri="{BB962C8B-B14F-4D97-AF65-F5344CB8AC3E}">
        <p14:creationId xmlns:p14="http://schemas.microsoft.com/office/powerpoint/2010/main" val="22669991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12</a:t>
            </a:fld>
            <a:endParaRPr lang="en-IN"/>
          </a:p>
        </p:txBody>
      </p:sp>
    </p:spTree>
    <p:extLst>
      <p:ext uri="{BB962C8B-B14F-4D97-AF65-F5344CB8AC3E}">
        <p14:creationId xmlns:p14="http://schemas.microsoft.com/office/powerpoint/2010/main" val="300949171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13</a:t>
            </a:fld>
            <a:endParaRPr lang="en-IN"/>
          </a:p>
        </p:txBody>
      </p:sp>
    </p:spTree>
    <p:extLst>
      <p:ext uri="{BB962C8B-B14F-4D97-AF65-F5344CB8AC3E}">
        <p14:creationId xmlns:p14="http://schemas.microsoft.com/office/powerpoint/2010/main" val="5184776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14</a:t>
            </a:fld>
            <a:endParaRPr lang="en-IN"/>
          </a:p>
        </p:txBody>
      </p:sp>
    </p:spTree>
    <p:extLst>
      <p:ext uri="{BB962C8B-B14F-4D97-AF65-F5344CB8AC3E}">
        <p14:creationId xmlns:p14="http://schemas.microsoft.com/office/powerpoint/2010/main" val="260517390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1DE22865-F681-4D11-A336-8F85E4D72D32}" type="slidenum">
              <a:rPr lang="en-IN" smtClean="0"/>
              <a:pPr/>
              <a:t>15</a:t>
            </a:fld>
            <a:endParaRPr lang="en-IN"/>
          </a:p>
        </p:txBody>
      </p:sp>
    </p:spTree>
    <p:extLst>
      <p:ext uri="{BB962C8B-B14F-4D97-AF65-F5344CB8AC3E}">
        <p14:creationId xmlns:p14="http://schemas.microsoft.com/office/powerpoint/2010/main" val="31828210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EAC2B-16F4-94C7-C3B1-4AB93E3B43F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CCBE5759-32C4-CCE6-4343-C5B9822478C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5D7EF695-DFFC-0F50-8B54-D53B02CC6E3E}"/>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5" name="Footer Placeholder 4">
            <a:extLst>
              <a:ext uri="{FF2B5EF4-FFF2-40B4-BE49-F238E27FC236}">
                <a16:creationId xmlns:a16="http://schemas.microsoft.com/office/drawing/2014/main" id="{E254988C-12A6-22AE-705F-D1CF968BCF17}"/>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2F07B2AA-408B-58A6-F614-405DF5F1E8FD}"/>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2875573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B72D1C-D298-7982-882C-EB19486B013F}"/>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5C1E1BDE-6E69-6EE0-36DB-CAC01116CF2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13BE60C-D7B5-F24B-89A0-14E2790C4868}"/>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5" name="Footer Placeholder 4">
            <a:extLst>
              <a:ext uri="{FF2B5EF4-FFF2-40B4-BE49-F238E27FC236}">
                <a16:creationId xmlns:a16="http://schemas.microsoft.com/office/drawing/2014/main" id="{D19C0DB5-B2DF-CD3D-BB00-4A673770E7A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2209218-8F0D-30CA-7FDE-63D04FC15029}"/>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20909433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98BD4D-4D01-A748-BB69-276638F7E29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979BEAE3-4995-363A-0114-F68DAA0E4BF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F96371-6401-1560-ABF0-3430A140B4B0}"/>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5" name="Footer Placeholder 4">
            <a:extLst>
              <a:ext uri="{FF2B5EF4-FFF2-40B4-BE49-F238E27FC236}">
                <a16:creationId xmlns:a16="http://schemas.microsoft.com/office/drawing/2014/main" id="{E8FF35C5-0DB3-AFD8-0C48-D76BABF129EC}"/>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141F4CFB-61F2-80D1-3ABB-E4A0EEC7E2B2}"/>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37183143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DFFCB-8074-2062-359A-85FD5E7C4707}"/>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FD42A263-62FA-FA7E-646A-8DE3E2150EA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1E228A8D-87CA-A53D-FD2E-6688FC4499C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2EAC3045-39CB-537A-1330-42080E4271C0}"/>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6" name="Footer Placeholder 5">
            <a:extLst>
              <a:ext uri="{FF2B5EF4-FFF2-40B4-BE49-F238E27FC236}">
                <a16:creationId xmlns:a16="http://schemas.microsoft.com/office/drawing/2014/main" id="{190512B8-D275-B3DE-23C6-C1F406C673A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4B773AD-DE67-7280-8845-C501B5EACA26}"/>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3356845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68F395-214C-A311-85D0-88CDA2B0EBDF}"/>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BBBB8F76-2357-05D4-A3C4-B2F9460D6E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406DA64-CC81-2A46-7AB2-173F8A06776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AAD3E550-583B-2AC3-BC6A-E498E55674D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EE32315-0B70-E03C-21A0-549B9568C2B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FE63162C-D4F1-B550-C468-0787C69FAA32}"/>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8" name="Footer Placeholder 7">
            <a:extLst>
              <a:ext uri="{FF2B5EF4-FFF2-40B4-BE49-F238E27FC236}">
                <a16:creationId xmlns:a16="http://schemas.microsoft.com/office/drawing/2014/main" id="{D8B26404-07FA-64FF-80AE-12D2A27B1B90}"/>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C4D01AA6-AE36-3D74-0864-05A206DBD97E}"/>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27527178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116F58-1069-CD6F-9715-54A33A5F0714}"/>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544127DE-5E12-7C60-FE53-115429DE232B}"/>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4" name="Footer Placeholder 3">
            <a:extLst>
              <a:ext uri="{FF2B5EF4-FFF2-40B4-BE49-F238E27FC236}">
                <a16:creationId xmlns:a16="http://schemas.microsoft.com/office/drawing/2014/main" id="{BCD1D420-951F-D649-5E27-FBB47BD52048}"/>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8D33921E-C852-4531-4743-2C548C174EAD}"/>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3178483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F3AD435-813E-F9C2-6970-54E3918C7DAE}"/>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3" name="Footer Placeholder 2">
            <a:extLst>
              <a:ext uri="{FF2B5EF4-FFF2-40B4-BE49-F238E27FC236}">
                <a16:creationId xmlns:a16="http://schemas.microsoft.com/office/drawing/2014/main" id="{D1795EF2-0300-1739-29CE-5DDE89ECB095}"/>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C88DFE25-AFD5-E63C-0954-14C010F97990}"/>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1076316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862067-2F38-E572-FDEF-4EDE503008E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572FE8A2-9FDE-6992-02ED-4C903B8360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2F532C86-F533-9B3D-E0CF-369CEE06214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60672CD-348A-EBA7-C7FA-833A371656CE}"/>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6" name="Footer Placeholder 5">
            <a:extLst>
              <a:ext uri="{FF2B5EF4-FFF2-40B4-BE49-F238E27FC236}">
                <a16:creationId xmlns:a16="http://schemas.microsoft.com/office/drawing/2014/main" id="{5DD241CA-382D-76F7-C0CE-20B10A9735AA}"/>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B9293A2F-CDA5-93FA-4931-9FF70BE3EAC8}"/>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3030019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8B3EDC-0497-0E7C-EF12-31781FC1F59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B1A74FD4-C69E-702B-C0D8-D88703E371C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D414F451-09F5-A6A3-5D14-795CC7B8204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5BA04E7-98AA-6214-94C4-C4250C8E89D2}"/>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6" name="Footer Placeholder 5">
            <a:extLst>
              <a:ext uri="{FF2B5EF4-FFF2-40B4-BE49-F238E27FC236}">
                <a16:creationId xmlns:a16="http://schemas.microsoft.com/office/drawing/2014/main" id="{97658045-82EA-286A-0C97-42F5D4B86954}"/>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F11797EF-8946-B01C-8F26-023FBE78806E}"/>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4216878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F52927-4631-1FA5-1888-2E0EC5C5B1C7}"/>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DA7EA8D-D31F-A8A0-3938-7CB8274F6CE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88F5AD26-72CF-4032-1CDD-069BBABA55F3}"/>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5" name="Footer Placeholder 4">
            <a:extLst>
              <a:ext uri="{FF2B5EF4-FFF2-40B4-BE49-F238E27FC236}">
                <a16:creationId xmlns:a16="http://schemas.microsoft.com/office/drawing/2014/main" id="{44DEECA0-3345-5EDB-95AA-7B55FACFCB6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43B25A9-D691-5DAE-44FE-7EDA4D08BFFA}"/>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4520450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21ED8E-F714-B5A8-D483-ED72BEE3C9D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CAB81C0-75A6-DD88-7833-38AB20E80AE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F5FB9C37-BBAE-5BAB-8031-EB5B8E2A4771}"/>
              </a:ext>
            </a:extLst>
          </p:cNvPr>
          <p:cNvSpPr>
            <a:spLocks noGrp="1"/>
          </p:cNvSpPr>
          <p:nvPr>
            <p:ph type="dt" sz="half" idx="10"/>
          </p:nvPr>
        </p:nvSpPr>
        <p:spPr/>
        <p:txBody>
          <a:bodyPr/>
          <a:lstStyle/>
          <a:p>
            <a:fld id="{1BA013F9-32EA-40DA-957D-6FAD61E34703}" type="datetimeFigureOut">
              <a:rPr lang="en-IN" smtClean="0"/>
              <a:pPr/>
              <a:t>21-11-2025</a:t>
            </a:fld>
            <a:endParaRPr lang="en-IN"/>
          </a:p>
        </p:txBody>
      </p:sp>
      <p:sp>
        <p:nvSpPr>
          <p:cNvPr id="5" name="Footer Placeholder 4">
            <a:extLst>
              <a:ext uri="{FF2B5EF4-FFF2-40B4-BE49-F238E27FC236}">
                <a16:creationId xmlns:a16="http://schemas.microsoft.com/office/drawing/2014/main" id="{72F3D7D9-A3EE-DA83-86E3-F774CFC4D699}"/>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3AD4A9A-014C-255A-79E6-9CFF44D6CF19}"/>
              </a:ext>
            </a:extLst>
          </p:cNvPr>
          <p:cNvSpPr>
            <a:spLocks noGrp="1"/>
          </p:cNvSpPr>
          <p:nvPr>
            <p:ph type="sldNum" sz="quarter" idx="12"/>
          </p:nvPr>
        </p:nvSpPr>
        <p:spPr/>
        <p:txBody>
          <a:bodyPr/>
          <a:lstStyle/>
          <a:p>
            <a:fld id="{E06BEDE6-F65C-43CA-8CD6-C5181A893F6A}" type="slidenum">
              <a:rPr lang="en-IN" smtClean="0"/>
              <a:pPr/>
              <a:t>‹#›</a:t>
            </a:fld>
            <a:endParaRPr lang="en-IN"/>
          </a:p>
        </p:txBody>
      </p:sp>
    </p:spTree>
    <p:extLst>
      <p:ext uri="{BB962C8B-B14F-4D97-AF65-F5344CB8AC3E}">
        <p14:creationId xmlns:p14="http://schemas.microsoft.com/office/powerpoint/2010/main" val="2507209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7541A11-6E34-8990-2414-2E93ED86BA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0D76690D-9040-0FAD-B0D5-694BB3ECC6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53E1FE95-DDEE-A416-0E11-C5B701863E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A013F9-32EA-40DA-957D-6FAD61E34703}" type="datetimeFigureOut">
              <a:rPr lang="en-IN" smtClean="0"/>
              <a:pPr/>
              <a:t>21-11-2025</a:t>
            </a:fld>
            <a:endParaRPr lang="en-IN"/>
          </a:p>
        </p:txBody>
      </p:sp>
      <p:sp>
        <p:nvSpPr>
          <p:cNvPr id="5" name="Footer Placeholder 4">
            <a:extLst>
              <a:ext uri="{FF2B5EF4-FFF2-40B4-BE49-F238E27FC236}">
                <a16:creationId xmlns:a16="http://schemas.microsoft.com/office/drawing/2014/main" id="{6009DD60-C113-337C-107B-5B278858889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D9017498-3601-0EC7-484D-826ADAF2F6C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06BEDE6-F65C-43CA-8CD6-C5181A893F6A}" type="slidenum">
              <a:rPr lang="en-IN" smtClean="0"/>
              <a:pPr/>
              <a:t>‹#›</a:t>
            </a:fld>
            <a:endParaRPr lang="en-IN"/>
          </a:p>
        </p:txBody>
      </p:sp>
    </p:spTree>
    <p:extLst>
      <p:ext uri="{BB962C8B-B14F-4D97-AF65-F5344CB8AC3E}">
        <p14:creationId xmlns:p14="http://schemas.microsoft.com/office/powerpoint/2010/main" val="4161258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7BDAE-5676-235F-E7C2-EE2AAEBE0994}"/>
              </a:ext>
            </a:extLst>
          </p:cNvPr>
          <p:cNvSpPr>
            <a:spLocks noGrp="1"/>
          </p:cNvSpPr>
          <p:nvPr>
            <p:ph type="ctrTitle"/>
          </p:nvPr>
        </p:nvSpPr>
        <p:spPr>
          <a:xfrm>
            <a:off x="1219200" y="169462"/>
            <a:ext cx="9753600" cy="2602614"/>
          </a:xfrm>
        </p:spPr>
        <p:txBody>
          <a:bodyPr>
            <a:normAutofit/>
          </a:bodyPr>
          <a:lstStyle/>
          <a:p>
            <a:r>
              <a:rPr lang="en-US" sz="2400" b="1" dirty="0">
                <a:latin typeface="Times New Roman" panose="02020603050405020304" pitchFamily="18" charset="0"/>
                <a:cs typeface="Times New Roman" panose="02020603050405020304" pitchFamily="18" charset="0"/>
              </a:rPr>
              <a:t>Digital and Social Media in Customer Relationship Management (CRM): A Case Study of M&amp;S Food</a:t>
            </a:r>
            <a:br>
              <a:rPr lang="en-US" sz="2400" b="1" dirty="0">
                <a:latin typeface="Times New Roman" panose="02020603050405020304" pitchFamily="18" charset="0"/>
                <a:cs typeface="Times New Roman" panose="02020603050405020304" pitchFamily="18" charset="0"/>
              </a:rPr>
            </a:br>
            <a:endParaRPr lang="en-IN" sz="2400" b="1" dirty="0">
              <a:latin typeface="Times New Roman" panose="02020603050405020304" pitchFamily="18" charset="0"/>
              <a:cs typeface="Times New Roman" panose="02020603050405020304" pitchFamily="18" charset="0"/>
            </a:endParaRPr>
          </a:p>
        </p:txBody>
      </p:sp>
      <p:sp>
        <p:nvSpPr>
          <p:cNvPr id="7" name="Subtitle 6">
            <a:extLst>
              <a:ext uri="{FF2B5EF4-FFF2-40B4-BE49-F238E27FC236}">
                <a16:creationId xmlns:a16="http://schemas.microsoft.com/office/drawing/2014/main" id="{9D9F30A2-0D99-CE3C-4E52-62461A2169D6}"/>
              </a:ext>
            </a:extLst>
          </p:cNvPr>
          <p:cNvSpPr txBox="1">
            <a:spLocks noGrp="1"/>
          </p:cNvSpPr>
          <p:nvPr>
            <p:ph type="subTitle" idx="1"/>
          </p:nvPr>
        </p:nvSpPr>
        <p:spPr>
          <a:xfrm>
            <a:off x="1524000" y="3602038"/>
            <a:ext cx="9144000" cy="885371"/>
          </a:xfrm>
          <a:prstGeom prst="rect">
            <a:avLst/>
          </a:prstGeom>
          <a:noFill/>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IN" sz="2400" dirty="0">
                <a:solidFill>
                  <a:srgbClr val="000000"/>
                </a:solidFill>
                <a:effectLst/>
                <a:latin typeface="Times New Roman" panose="02020603050405020304" pitchFamily="18" charset="0"/>
                <a:ea typeface="Calibri" panose="020F0502020204030204" pitchFamily="34" charset="0"/>
              </a:rPr>
              <a:t>Student Name: Alexandra-Maria Zara</a:t>
            </a:r>
          </a:p>
          <a:p>
            <a:pPr algn="ctr"/>
            <a:r>
              <a:rPr lang="en-IN" sz="2400" dirty="0">
                <a:solidFill>
                  <a:srgbClr val="000000"/>
                </a:solidFill>
                <a:latin typeface="Times New Roman" panose="02020603050405020304" pitchFamily="18" charset="0"/>
                <a:ea typeface="Calibri" panose="020F0502020204030204" pitchFamily="34" charset="0"/>
              </a:rPr>
              <a:t>Student ID: 2329733</a:t>
            </a:r>
          </a:p>
        </p:txBody>
      </p:sp>
    </p:spTree>
    <p:extLst>
      <p:ext uri="{BB962C8B-B14F-4D97-AF65-F5344CB8AC3E}">
        <p14:creationId xmlns:p14="http://schemas.microsoft.com/office/powerpoint/2010/main" val="26848799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C56FA4-7D63-7E25-3CDF-8997FA22E20D}"/>
              </a:ext>
            </a:extLst>
          </p:cNvPr>
          <p:cNvSpPr>
            <a:spLocks noGrp="1"/>
          </p:cNvSpPr>
          <p:nvPr>
            <p:ph type="title"/>
          </p:nvPr>
        </p:nvSpPr>
        <p:spPr/>
        <p:txBody>
          <a:bodyPr/>
          <a:lstStyle/>
          <a:p>
            <a:pPr algn="ctr"/>
            <a:r>
              <a:rPr lang="en-IN" b="1" dirty="0">
                <a:latin typeface="Times New Roman" panose="02020603050405020304" pitchFamily="18" charset="0"/>
                <a:cs typeface="Times New Roman" panose="02020603050405020304" pitchFamily="18" charset="0"/>
              </a:rPr>
              <a:t>Table of Contents</a:t>
            </a:r>
          </a:p>
        </p:txBody>
      </p:sp>
      <p:sp>
        <p:nvSpPr>
          <p:cNvPr id="3" name="Content Placeholder 2">
            <a:extLst>
              <a:ext uri="{FF2B5EF4-FFF2-40B4-BE49-F238E27FC236}">
                <a16:creationId xmlns:a16="http://schemas.microsoft.com/office/drawing/2014/main" id="{62AB8D9F-C765-CE9A-DB88-6006A64BECFC}"/>
              </a:ext>
            </a:extLst>
          </p:cNvPr>
          <p:cNvSpPr>
            <a:spLocks noGrp="1"/>
          </p:cNvSpPr>
          <p:nvPr>
            <p:ph idx="1"/>
          </p:nvPr>
        </p:nvSpPr>
        <p:spPr/>
        <p:txBody>
          <a:bodyPr>
            <a:normAutofit fontScale="85000" lnSpcReduction="20000"/>
          </a:bodyPr>
          <a:lstStyle/>
          <a:p>
            <a:r>
              <a:rPr lang="en-IN" b="1" dirty="0">
                <a:latin typeface="Times New Roman" panose="02020603050405020304" pitchFamily="18" charset="0"/>
                <a:cs typeface="Times New Roman" panose="02020603050405020304" pitchFamily="18" charset="0"/>
              </a:rPr>
              <a:t>Slide 3: Introduction</a:t>
            </a:r>
          </a:p>
          <a:p>
            <a:r>
              <a:rPr lang="en-IN" b="1" dirty="0">
                <a:latin typeface="Times New Roman" panose="02020603050405020304" pitchFamily="18" charset="0"/>
                <a:cs typeface="Times New Roman" panose="02020603050405020304" pitchFamily="18" charset="0"/>
              </a:rPr>
              <a:t>Slide 4: </a:t>
            </a:r>
            <a:r>
              <a:rPr lang="en-GB" b="1" dirty="0">
                <a:latin typeface="Times New Roman" panose="02020603050405020304" pitchFamily="18" charset="0"/>
                <a:cs typeface="Times New Roman" panose="02020603050405020304" pitchFamily="18" charset="0"/>
              </a:rPr>
              <a:t>Understanding CRM in the Digital Context</a:t>
            </a:r>
          </a:p>
          <a:p>
            <a:r>
              <a:rPr lang="en-IN" b="1" dirty="0">
                <a:latin typeface="Times New Roman" panose="02020603050405020304" pitchFamily="18" charset="0"/>
                <a:cs typeface="Times New Roman" panose="02020603050405020304" pitchFamily="18" charset="0"/>
              </a:rPr>
              <a:t>Slide 6:</a:t>
            </a:r>
            <a:r>
              <a:rPr lang="en-GB" b="1" dirty="0">
                <a:latin typeface="Times New Roman" panose="02020603050405020304" pitchFamily="18" charset="0"/>
                <a:cs typeface="Times New Roman" panose="02020603050405020304" pitchFamily="18" charset="0"/>
              </a:rPr>
              <a:t>Defining Digital and Social Media in CRM</a:t>
            </a:r>
          </a:p>
          <a:p>
            <a:r>
              <a:rPr lang="en-GB" b="1" dirty="0">
                <a:latin typeface="Times New Roman" panose="02020603050405020304" pitchFamily="18" charset="0"/>
                <a:cs typeface="Times New Roman" panose="02020603050405020304" pitchFamily="18" charset="0"/>
              </a:rPr>
              <a:t>Slide 8: M&amp;S Food’s Digital and Social Media Ecosystem</a:t>
            </a:r>
          </a:p>
          <a:p>
            <a:r>
              <a:rPr lang="en-GB" b="1" dirty="0">
                <a:latin typeface="Times New Roman" panose="02020603050405020304" pitchFamily="18" charset="0"/>
                <a:cs typeface="Times New Roman" panose="02020603050405020304" pitchFamily="18" charset="0"/>
              </a:rPr>
              <a:t>Slide 9: Developing and Sustaining Customer Relationships</a:t>
            </a:r>
          </a:p>
          <a:p>
            <a:r>
              <a:rPr lang="en-GB" b="1" dirty="0">
                <a:latin typeface="Times New Roman" panose="02020603050405020304" pitchFamily="18" charset="0"/>
                <a:cs typeface="Times New Roman" panose="02020603050405020304" pitchFamily="18" charset="0"/>
              </a:rPr>
              <a:t>Slide 10: Enhancing Customer Experience and Engagement</a:t>
            </a:r>
          </a:p>
          <a:p>
            <a:r>
              <a:rPr lang="en-GB" b="1" dirty="0">
                <a:latin typeface="Times New Roman" panose="02020603050405020304" pitchFamily="18" charset="0"/>
                <a:cs typeface="Times New Roman" panose="02020603050405020304" pitchFamily="18" charset="0"/>
              </a:rPr>
              <a:t>Slide 11: Supporting Organisational Performance</a:t>
            </a:r>
          </a:p>
          <a:p>
            <a:r>
              <a:rPr lang="en-GB" b="1" dirty="0">
                <a:latin typeface="Times New Roman" panose="02020603050405020304" pitchFamily="18" charset="0"/>
                <a:cs typeface="Times New Roman" panose="02020603050405020304" pitchFamily="18" charset="0"/>
              </a:rPr>
              <a:t>Slide 12: Critical Assessment of M&amp;S Food’s Digital CRM Strategy</a:t>
            </a:r>
          </a:p>
          <a:p>
            <a:r>
              <a:rPr lang="en-GB" b="1" dirty="0">
                <a:latin typeface="Times New Roman" panose="02020603050405020304" pitchFamily="18" charset="0"/>
                <a:cs typeface="Times New Roman" panose="02020603050405020304" pitchFamily="18" charset="0"/>
              </a:rPr>
              <a:t>Slide 13: Recommendations</a:t>
            </a:r>
          </a:p>
          <a:p>
            <a:r>
              <a:rPr lang="en-GB" b="1" dirty="0">
                <a:latin typeface="Times New Roman" panose="02020603050405020304" pitchFamily="18" charset="0"/>
                <a:cs typeface="Times New Roman" panose="02020603050405020304" pitchFamily="18" charset="0"/>
              </a:rPr>
              <a:t>Slide 14: Conclusion</a:t>
            </a:r>
          </a:p>
          <a:p>
            <a:r>
              <a:rPr lang="en-GB" b="1" dirty="0">
                <a:latin typeface="Times New Roman" panose="02020603050405020304" pitchFamily="18" charset="0"/>
                <a:cs typeface="Times New Roman" panose="02020603050405020304" pitchFamily="18" charset="0"/>
              </a:rPr>
              <a:t>Slide 15: References</a:t>
            </a:r>
          </a:p>
          <a:p>
            <a:endParaRPr lang="en-GB" b="1" dirty="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GB" b="1" dirty="0">
              <a:latin typeface="Times New Roman" panose="02020603050405020304" pitchFamily="18" charset="0"/>
              <a:cs typeface="Times New Roman" panose="02020603050405020304" pitchFamily="18" charset="0"/>
            </a:endParaRPr>
          </a:p>
          <a:p>
            <a:endParaRPr lang="en-IN"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642763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6B1E46-F1B7-F48D-F66E-82E4318B5939}"/>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Introduction </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5BCD0A5-CC3B-7B3B-DF26-EF17A94A66E3}"/>
              </a:ext>
            </a:extLst>
          </p:cNvPr>
          <p:cNvSpPr>
            <a:spLocks noGrp="1"/>
          </p:cNvSpPr>
          <p:nvPr>
            <p:ph idx="1"/>
          </p:nvPr>
        </p:nvSpPr>
        <p:spPr>
          <a:xfrm>
            <a:off x="838200" y="1825625"/>
            <a:ext cx="6543907" cy="4351338"/>
          </a:xfrm>
        </p:spPr>
        <p:txBody>
          <a:bodyPr>
            <a:noAutofit/>
          </a:bodyPr>
          <a:lstStyle/>
          <a:p>
            <a:pPr lvl="0" algn="just">
              <a:lnSpc>
                <a:spcPct val="100000"/>
              </a:lnSpc>
            </a:pPr>
            <a:r>
              <a:rPr lang="en-GB" sz="1600" dirty="0">
                <a:latin typeface="Times New Roman" panose="02020603050405020304" pitchFamily="18" charset="0"/>
                <a:cs typeface="Times New Roman" panose="02020603050405020304" pitchFamily="18" charset="0"/>
              </a:rPr>
              <a:t>The purpose of this presentation is to examine the role of digital and social media in supporting customer relationships as part of the CRM strategy of M&amp;S Food.</a:t>
            </a:r>
            <a:endParaRPr lang="en-IN" sz="1600" dirty="0">
              <a:latin typeface="Times New Roman" panose="02020603050405020304" pitchFamily="18" charset="0"/>
              <a:cs typeface="Times New Roman" panose="02020603050405020304" pitchFamily="18" charset="0"/>
            </a:endParaRPr>
          </a:p>
          <a:p>
            <a:pPr algn="just">
              <a:lnSpc>
                <a:spcPct val="100000"/>
              </a:lnSpc>
            </a:pPr>
            <a:r>
              <a:rPr lang="en-GB" sz="1600" b="1" dirty="0">
                <a:latin typeface="Times New Roman" panose="02020603050405020304" pitchFamily="18" charset="0"/>
                <a:cs typeface="Times New Roman" panose="02020603050405020304" pitchFamily="18" charset="0"/>
              </a:rPr>
              <a:t>Objectives</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Define Digital and Social Media</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Evaluate M&amp;S digital CRM practices</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Assess effectiveness</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Recommend improvements</a:t>
            </a:r>
          </a:p>
          <a:p>
            <a:pPr lvl="0" algn="just">
              <a:lnSpc>
                <a:spcPct val="100000"/>
              </a:lnSpc>
            </a:pPr>
            <a:r>
              <a:rPr lang="en-US" sz="1600" dirty="0">
                <a:latin typeface="Times New Roman" panose="02020603050405020304" pitchFamily="18" charset="0"/>
                <a:cs typeface="Times New Roman" panose="02020603050405020304" pitchFamily="18" charset="0"/>
              </a:rPr>
              <a:t>The presentation focuses on the exploration of key social media strategies used by M&amp;S Food to foster better relationships with customers (marksandspencer,2025a) . </a:t>
            </a:r>
          </a:p>
          <a:p>
            <a:pPr lvl="0" algn="just">
              <a:lnSpc>
                <a:spcPct val="100000"/>
              </a:lnSpc>
            </a:pPr>
            <a:r>
              <a:rPr lang="en-US" sz="1600" dirty="0">
                <a:latin typeface="Times New Roman" panose="02020603050405020304" pitchFamily="18" charset="0"/>
                <a:cs typeface="Times New Roman" panose="02020603050405020304" pitchFamily="18" charset="0"/>
              </a:rPr>
              <a:t>The effectiveness of M&amp;S Food’s CRM tactics will be evaluated first. After the critical assessment of its applied strategies, recommendations will be provided in this context briefly. </a:t>
            </a:r>
          </a:p>
          <a:p>
            <a:pPr lvl="0" algn="just">
              <a:lnSpc>
                <a:spcPct val="100000"/>
              </a:lnSpc>
            </a:pPr>
            <a:endParaRPr lang="en-US" sz="1600" dirty="0">
              <a:latin typeface="Times New Roman" panose="02020603050405020304" pitchFamily="18" charset="0"/>
              <a:cs typeface="Times New Roman" panose="02020603050405020304" pitchFamily="18" charset="0"/>
            </a:endParaRPr>
          </a:p>
          <a:p>
            <a:pPr lvl="0" algn="just">
              <a:lnSpc>
                <a:spcPct val="100000"/>
              </a:lnSpc>
            </a:pPr>
            <a:endParaRPr lang="en-IN" sz="1600" dirty="0">
              <a:latin typeface="Times New Roman" panose="02020603050405020304" pitchFamily="18" charset="0"/>
              <a:cs typeface="Times New Roman" panose="02020603050405020304" pitchFamily="18" charset="0"/>
            </a:endParaRPr>
          </a:p>
          <a:p>
            <a:pPr algn="just">
              <a:lnSpc>
                <a:spcPct val="100000"/>
              </a:lnSpc>
            </a:pPr>
            <a:endParaRPr lang="en-IN" sz="16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5591C327-7703-D57E-8684-3EA1155EFEF2}"/>
              </a:ext>
            </a:extLst>
          </p:cNvPr>
          <p:cNvPicPr>
            <a:picLocks noChangeAspect="1"/>
          </p:cNvPicPr>
          <p:nvPr/>
        </p:nvPicPr>
        <p:blipFill>
          <a:blip r:embed="rId3"/>
          <a:stretch>
            <a:fillRect/>
          </a:stretch>
        </p:blipFill>
        <p:spPr>
          <a:xfrm>
            <a:off x="7861964" y="2192594"/>
            <a:ext cx="3297648" cy="376033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8240530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98993-8AFC-FDF2-3D97-F3D735CCC570}"/>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Understanding CRM in the Digital Context</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47AD335-3E30-423B-7311-B95A508E28CF}"/>
              </a:ext>
            </a:extLst>
          </p:cNvPr>
          <p:cNvSpPr>
            <a:spLocks noGrp="1"/>
          </p:cNvSpPr>
          <p:nvPr>
            <p:ph idx="1"/>
          </p:nvPr>
        </p:nvSpPr>
        <p:spPr>
          <a:xfrm>
            <a:off x="838200" y="1717288"/>
            <a:ext cx="7283245" cy="4749607"/>
          </a:xfrm>
        </p:spPr>
        <p:txBody>
          <a:bodyPr>
            <a:normAutofit/>
          </a:bodyPr>
          <a:lstStyle/>
          <a:p>
            <a:pPr marL="0" indent="0" algn="just">
              <a:lnSpc>
                <a:spcPct val="100000"/>
              </a:lnSpc>
              <a:buNone/>
            </a:pPr>
            <a:r>
              <a:rPr lang="en-GB" sz="1600" b="1" dirty="0">
                <a:latin typeface="Times New Roman" pitchFamily="18" charset="0"/>
                <a:cs typeface="Times New Roman" pitchFamily="18" charset="0"/>
              </a:rPr>
              <a:t>2.1 Definition of Customer Relationship Management (CRM)</a:t>
            </a:r>
            <a:endParaRPr lang="en-IN" sz="1600" b="1"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Customer relationship management can be defined as a strategic technique that has a greater focus on strengthening the connection with the consumers. </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CRM can enhance customer satisfaction, maintain consumer loyalty and increase the profitability level of the company through the consistent delivery of high-quality products and understanding of customer needs. </a:t>
            </a:r>
          </a:p>
          <a:p>
            <a:pPr lvl="0" algn="just">
              <a:lnSpc>
                <a:spcPct val="100000"/>
              </a:lnSpc>
            </a:pPr>
            <a:r>
              <a:rPr lang="en-GB" sz="1600" dirty="0">
                <a:latin typeface="Times New Roman" pitchFamily="18" charset="0"/>
                <a:cs typeface="Times New Roman" pitchFamily="18" charset="0"/>
              </a:rPr>
              <a:t>Marks &amp; Spencer's food can build strong connections with customers with the help of customer relationship management strategies. </a:t>
            </a:r>
          </a:p>
          <a:p>
            <a:pPr lvl="0" algn="just">
              <a:lnSpc>
                <a:spcPct val="100000"/>
              </a:lnSpc>
            </a:pPr>
            <a:r>
              <a:rPr lang="en-GB" sz="1600" dirty="0">
                <a:latin typeface="Times New Roman" pitchFamily="18" charset="0"/>
                <a:cs typeface="Times New Roman" pitchFamily="18" charset="0"/>
              </a:rPr>
              <a:t>It is effective to build long-lasting connections with customers, shaping their behaviour and offering products as per their expectations. </a:t>
            </a:r>
          </a:p>
          <a:p>
            <a:pPr lvl="0" algn="just">
              <a:lnSpc>
                <a:spcPct val="100000"/>
              </a:lnSpc>
            </a:pPr>
            <a:r>
              <a:rPr lang="en-GB" sz="1600" dirty="0">
                <a:latin typeface="Times New Roman" pitchFamily="18" charset="0"/>
                <a:cs typeface="Times New Roman" pitchFamily="18" charset="0"/>
              </a:rPr>
              <a:t>As per </a:t>
            </a:r>
            <a:r>
              <a:rPr lang="en-GB" sz="1600" dirty="0" err="1">
                <a:latin typeface="Times New Roman" pitchFamily="18" charset="0"/>
                <a:cs typeface="Times New Roman" pitchFamily="18" charset="0"/>
              </a:rPr>
              <a:t>Buttle</a:t>
            </a:r>
            <a:r>
              <a:rPr lang="en-GB" sz="1600" dirty="0">
                <a:latin typeface="Times New Roman" pitchFamily="18" charset="0"/>
                <a:cs typeface="Times New Roman" pitchFamily="18" charset="0"/>
              </a:rPr>
              <a:t> (2019), it is not considered to be a technology only; however, it is also considered to be a customer-focused process for maintaining value.</a:t>
            </a:r>
            <a:endParaRPr lang="en-IN" sz="1600" dirty="0">
              <a:latin typeface="Times New Roman" pitchFamily="18" charset="0"/>
              <a:cs typeface="Times New Roman" pitchFamily="18" charset="0"/>
            </a:endParaRPr>
          </a:p>
          <a:p>
            <a:pPr algn="just"/>
            <a:endParaRPr lang="en-IN" sz="1600" dirty="0">
              <a:latin typeface="Times New Roman" pitchFamily="18" charset="0"/>
              <a:cs typeface="Times New Roman" pitchFamily="18" charset="0"/>
            </a:endParaRPr>
          </a:p>
          <a:p>
            <a:pPr lvl="0" algn="just">
              <a:lnSpc>
                <a:spcPct val="100000"/>
              </a:lnSpc>
            </a:pPr>
            <a:endParaRPr lang="en-IN" sz="1600" dirty="0">
              <a:latin typeface="Times New Roman" pitchFamily="18" charset="0"/>
              <a:cs typeface="Times New Roman" pitchFamily="18" charset="0"/>
            </a:endParaRPr>
          </a:p>
          <a:p>
            <a:pPr algn="just">
              <a:lnSpc>
                <a:spcPct val="100000"/>
              </a:lnSpc>
            </a:pPr>
            <a:endParaRPr lang="en-IN" sz="1600" dirty="0">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58CAF6B2-8312-439E-DA68-AD3A4BE41F97}"/>
              </a:ext>
            </a:extLst>
          </p:cNvPr>
          <p:cNvPicPr>
            <a:picLocks noChangeAspect="1"/>
          </p:cNvPicPr>
          <p:nvPr/>
        </p:nvPicPr>
        <p:blipFill>
          <a:blip r:embed="rId3" cstate="print"/>
          <a:srcRect l="22096" r="23145"/>
          <a:stretch>
            <a:fillRect/>
          </a:stretch>
        </p:blipFill>
        <p:spPr>
          <a:xfrm>
            <a:off x="8443453" y="2189629"/>
            <a:ext cx="2910347" cy="2940351"/>
          </a:xfrm>
          <a:prstGeom prst="rect">
            <a:avLst/>
          </a:prstGeom>
        </p:spPr>
      </p:pic>
    </p:spTree>
    <p:extLst>
      <p:ext uri="{BB962C8B-B14F-4D97-AF65-F5344CB8AC3E}">
        <p14:creationId xmlns:p14="http://schemas.microsoft.com/office/powerpoint/2010/main" val="399989102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9570C-579B-93E5-D8D2-1D4D46E710A3}"/>
              </a:ext>
            </a:extLst>
          </p:cNvPr>
          <p:cNvSpPr>
            <a:spLocks noGrp="1"/>
          </p:cNvSpPr>
          <p:nvPr>
            <p:ph type="title"/>
          </p:nvPr>
        </p:nvSpPr>
        <p:spPr/>
        <p:txBody>
          <a:bodyPr/>
          <a:lstStyle/>
          <a:p>
            <a:r>
              <a:rPr lang="en-IN" b="1" dirty="0" err="1">
                <a:latin typeface="Times New Roman" panose="02020603050405020304" pitchFamily="18" charset="0"/>
                <a:cs typeface="Times New Roman" panose="02020603050405020304" pitchFamily="18" charset="0"/>
              </a:rPr>
              <a:t>Contd</a:t>
            </a:r>
            <a:r>
              <a:rPr lang="en-IN" b="1" dirty="0">
                <a:latin typeface="Times New Roman" panose="02020603050405020304" pitchFamily="18" charset="0"/>
                <a:cs typeface="Times New Roman" panose="02020603050405020304" pitchFamily="18" charset="0"/>
              </a:rPr>
              <a:t>…</a:t>
            </a:r>
          </a:p>
        </p:txBody>
      </p:sp>
      <p:sp>
        <p:nvSpPr>
          <p:cNvPr id="3" name="Content Placeholder 2">
            <a:extLst>
              <a:ext uri="{FF2B5EF4-FFF2-40B4-BE49-F238E27FC236}">
                <a16:creationId xmlns:a16="http://schemas.microsoft.com/office/drawing/2014/main" id="{140C253F-41A0-184A-1101-96B096D2717C}"/>
              </a:ext>
            </a:extLst>
          </p:cNvPr>
          <p:cNvSpPr>
            <a:spLocks noGrp="1"/>
          </p:cNvSpPr>
          <p:nvPr>
            <p:ph idx="1"/>
          </p:nvPr>
        </p:nvSpPr>
        <p:spPr>
          <a:xfrm>
            <a:off x="838200" y="1583473"/>
            <a:ext cx="7279888" cy="5274527"/>
          </a:xfrm>
        </p:spPr>
        <p:txBody>
          <a:bodyPr>
            <a:noAutofit/>
          </a:bodyPr>
          <a:lstStyle/>
          <a:p>
            <a:pPr marL="0" indent="0" algn="just">
              <a:lnSpc>
                <a:spcPct val="100000"/>
              </a:lnSpc>
              <a:buNone/>
            </a:pPr>
            <a:r>
              <a:rPr lang="en-GB" sz="1600" b="1" dirty="0">
                <a:latin typeface="Times New Roman" panose="02020603050405020304" pitchFamily="18" charset="0"/>
                <a:cs typeface="Times New Roman" panose="02020603050405020304" pitchFamily="18" charset="0"/>
              </a:rPr>
              <a:t>2.2 Role of Digitalisation in CRM</a:t>
            </a:r>
            <a:endParaRPr lang="en-IN" sz="1600" b="1"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Digitalisation has a significant role in shaping CRM strategies (Gary Armstrong, 2020). </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It helps to collect real-time information and personalised communication with the consumers. </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Different digital tools, such as applications and website loyalty systems, help businesses to make informed decisions. </a:t>
            </a:r>
          </a:p>
          <a:p>
            <a:pPr lvl="0" algn="just">
              <a:lnSpc>
                <a:spcPct val="100000"/>
              </a:lnSpc>
            </a:pPr>
            <a:r>
              <a:rPr lang="en-US" sz="1600" dirty="0">
                <a:latin typeface="Times New Roman" panose="02020603050405020304" pitchFamily="18" charset="0"/>
                <a:cs typeface="Times New Roman" panose="02020603050405020304" pitchFamily="18" charset="0"/>
              </a:rPr>
              <a:t>Digital CRM systems increase efficiency and enhance the customer service experience. </a:t>
            </a:r>
          </a:p>
          <a:p>
            <a:pPr lvl="0" algn="just">
              <a:lnSpc>
                <a:spcPct val="100000"/>
              </a:lnSpc>
            </a:pPr>
            <a:r>
              <a:rPr lang="en-US" sz="1600" dirty="0">
                <a:latin typeface="Times New Roman" panose="02020603050405020304" pitchFamily="18" charset="0"/>
                <a:cs typeface="Times New Roman" panose="02020603050405020304" pitchFamily="18" charset="0"/>
              </a:rPr>
              <a:t>It allows the business Marks &amp; Spencer to reply to the queries of the customers instantly. </a:t>
            </a:r>
          </a:p>
          <a:p>
            <a:pPr lvl="0" algn="just">
              <a:lnSpc>
                <a:spcPct val="100000"/>
              </a:lnSpc>
            </a:pPr>
            <a:r>
              <a:rPr lang="en-US" sz="1600" dirty="0">
                <a:latin typeface="Times New Roman" panose="02020603050405020304" pitchFamily="18" charset="0"/>
                <a:cs typeface="Times New Roman" panose="02020603050405020304" pitchFamily="18" charset="0"/>
              </a:rPr>
              <a:t>Marketing can also get more </a:t>
            </a:r>
            <a:r>
              <a:rPr lang="en-US" sz="1600" dirty="0" err="1">
                <a:latin typeface="Times New Roman" panose="02020603050405020304" pitchFamily="18" charset="0"/>
                <a:cs typeface="Times New Roman" panose="02020603050405020304" pitchFamily="18" charset="0"/>
              </a:rPr>
              <a:t>personalised</a:t>
            </a:r>
            <a:r>
              <a:rPr lang="en-US" sz="1600" dirty="0">
                <a:latin typeface="Times New Roman" panose="02020603050405020304" pitchFamily="18" charset="0"/>
                <a:cs typeface="Times New Roman" panose="02020603050405020304" pitchFamily="18" charset="0"/>
              </a:rPr>
              <a:t>, targeted as well and responsive as a result of </a:t>
            </a:r>
            <a:r>
              <a:rPr lang="en-US" sz="1600" dirty="0" err="1">
                <a:latin typeface="Times New Roman" panose="02020603050405020304" pitchFamily="18" charset="0"/>
                <a:cs typeface="Times New Roman" panose="02020603050405020304" pitchFamily="18" charset="0"/>
              </a:rPr>
              <a:t>im</a:t>
            </a:r>
            <a:r>
              <a:rPr lang="en-US" sz="1600" dirty="0">
                <a:latin typeface="Times New Roman" panose="02020603050405020304" pitchFamily="18" charset="0"/>
                <a:cs typeface="Times New Roman" panose="02020603050405020304" pitchFamily="18" charset="0"/>
              </a:rPr>
              <a:t> </a:t>
            </a:r>
            <a:r>
              <a:rPr lang="en-US" sz="1600" dirty="0" err="1">
                <a:latin typeface="Times New Roman" panose="02020603050405020304" pitchFamily="18" charset="0"/>
                <a:cs typeface="Times New Roman" panose="02020603050405020304" pitchFamily="18" charset="0"/>
              </a:rPr>
              <a:t>plementing</a:t>
            </a:r>
            <a:r>
              <a:rPr lang="en-US" sz="1600" dirty="0">
                <a:latin typeface="Times New Roman" panose="02020603050405020304" pitchFamily="18" charset="0"/>
                <a:cs typeface="Times New Roman" panose="02020603050405020304" pitchFamily="18" charset="0"/>
              </a:rPr>
              <a:t> these digital systems (marksandspencer,2025b) . </a:t>
            </a:r>
          </a:p>
          <a:p>
            <a:pPr lvl="0" algn="just">
              <a:lnSpc>
                <a:spcPct val="100000"/>
              </a:lnSpc>
            </a:pPr>
            <a:r>
              <a:rPr lang="en-US" sz="1600" dirty="0">
                <a:latin typeface="Times New Roman" panose="02020603050405020304" pitchFamily="18" charset="0"/>
                <a:cs typeface="Times New Roman" panose="02020603050405020304" pitchFamily="18" charset="0"/>
              </a:rPr>
              <a:t>Automation of communication and the improvement of customer service quality highly depend on the implementation of these digital systems into the customer relationship management strategies.</a:t>
            </a:r>
          </a:p>
          <a:p>
            <a:pPr lvl="0" algn="just">
              <a:lnSpc>
                <a:spcPct val="100000"/>
              </a:lnSpc>
            </a:pPr>
            <a:endParaRPr lang="en-US" sz="1600" dirty="0">
              <a:latin typeface="Times New Roman" panose="02020603050405020304" pitchFamily="18" charset="0"/>
              <a:cs typeface="Times New Roman" panose="02020603050405020304" pitchFamily="18" charset="0"/>
            </a:endParaRPr>
          </a:p>
          <a:p>
            <a:pPr lvl="0" algn="just">
              <a:lnSpc>
                <a:spcPct val="100000"/>
              </a:lnSpc>
            </a:pPr>
            <a:endParaRPr lang="en-IN" sz="1600" dirty="0">
              <a:latin typeface="Times New Roman" panose="02020603050405020304" pitchFamily="18" charset="0"/>
              <a:cs typeface="Times New Roman" panose="02020603050405020304" pitchFamily="18" charset="0"/>
            </a:endParaRPr>
          </a:p>
          <a:p>
            <a:pPr algn="just">
              <a:lnSpc>
                <a:spcPct val="100000"/>
              </a:lnSpc>
            </a:pPr>
            <a:endParaRPr lang="en-IN" sz="16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38D65975-F9E3-0B3C-A087-DB8667632BF2}"/>
              </a:ext>
            </a:extLst>
          </p:cNvPr>
          <p:cNvPicPr>
            <a:picLocks noChangeAspect="1"/>
          </p:cNvPicPr>
          <p:nvPr/>
        </p:nvPicPr>
        <p:blipFill>
          <a:blip r:embed="rId3"/>
          <a:stretch>
            <a:fillRect/>
          </a:stretch>
        </p:blipFill>
        <p:spPr>
          <a:xfrm>
            <a:off x="8276566" y="2340076"/>
            <a:ext cx="3227175" cy="2782529"/>
          </a:xfrm>
          <a:prstGeom prst="rect">
            <a:avLst/>
          </a:prstGeom>
        </p:spPr>
      </p:pic>
    </p:spTree>
    <p:extLst>
      <p:ext uri="{BB962C8B-B14F-4D97-AF65-F5344CB8AC3E}">
        <p14:creationId xmlns:p14="http://schemas.microsoft.com/office/powerpoint/2010/main" val="39487886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5506E6-DB63-ACBC-037D-67E1F24EB69E}"/>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Defining Digital and Social Media in CRM</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BB6AB39-0128-279A-2758-2DFC5FD9480C}"/>
              </a:ext>
            </a:extLst>
          </p:cNvPr>
          <p:cNvSpPr>
            <a:spLocks noGrp="1"/>
          </p:cNvSpPr>
          <p:nvPr>
            <p:ph idx="1"/>
          </p:nvPr>
        </p:nvSpPr>
        <p:spPr>
          <a:xfrm>
            <a:off x="336754" y="1405054"/>
            <a:ext cx="11438934" cy="5452946"/>
          </a:xfrm>
        </p:spPr>
        <p:txBody>
          <a:bodyPr>
            <a:noAutofit/>
          </a:bodyPr>
          <a:lstStyle/>
          <a:p>
            <a:pPr marL="0" indent="0" algn="just">
              <a:lnSpc>
                <a:spcPct val="120000"/>
              </a:lnSpc>
              <a:buNone/>
            </a:pPr>
            <a:r>
              <a:rPr lang="en-GB" sz="1600" b="1" dirty="0">
                <a:latin typeface="Times New Roman" pitchFamily="18" charset="0"/>
                <a:cs typeface="Times New Roman" pitchFamily="18" charset="0"/>
              </a:rPr>
              <a:t>3.1 Digital Media and Social Media</a:t>
            </a:r>
            <a:endParaRPr lang="en-IN" sz="1600" b="1" dirty="0">
              <a:latin typeface="Times New Roman" pitchFamily="18" charset="0"/>
              <a:cs typeface="Times New Roman" pitchFamily="18" charset="0"/>
            </a:endParaRPr>
          </a:p>
          <a:p>
            <a:pPr lvl="0" algn="just">
              <a:lnSpc>
                <a:spcPct val="120000"/>
              </a:lnSpc>
            </a:pPr>
            <a:r>
              <a:rPr lang="en-GB" sz="1600" dirty="0">
                <a:latin typeface="Times New Roman" pitchFamily="18" charset="0"/>
                <a:cs typeface="Times New Roman" pitchFamily="18" charset="0"/>
              </a:rPr>
              <a:t>Digital media can be described as electronic platforms that consist of applications, email marketing, search engine optimisation, along with paid advertisements used by companies to promote their products and services. </a:t>
            </a:r>
            <a:endParaRPr lang="en-IN" sz="1600" dirty="0">
              <a:latin typeface="Times New Roman" pitchFamily="18" charset="0"/>
              <a:cs typeface="Times New Roman" pitchFamily="18" charset="0"/>
            </a:endParaRPr>
          </a:p>
          <a:p>
            <a:pPr lvl="0" algn="just">
              <a:lnSpc>
                <a:spcPct val="120000"/>
              </a:lnSpc>
            </a:pPr>
            <a:r>
              <a:rPr lang="en-GB" sz="1600" dirty="0">
                <a:latin typeface="Times New Roman" pitchFamily="18" charset="0"/>
                <a:cs typeface="Times New Roman" pitchFamily="18" charset="0"/>
              </a:rPr>
              <a:t>Customer relationship management is highly supported by such a platform in collecting real-time data. </a:t>
            </a:r>
            <a:endParaRPr lang="en-IN" sz="1600" dirty="0">
              <a:latin typeface="Times New Roman" pitchFamily="18" charset="0"/>
              <a:cs typeface="Times New Roman" pitchFamily="18" charset="0"/>
            </a:endParaRPr>
          </a:p>
          <a:p>
            <a:pPr lvl="0" algn="just">
              <a:lnSpc>
                <a:spcPct val="120000"/>
              </a:lnSpc>
            </a:pPr>
            <a:r>
              <a:rPr lang="en-GB" sz="1600" dirty="0">
                <a:latin typeface="Times New Roman" pitchFamily="18" charset="0"/>
                <a:cs typeface="Times New Roman" pitchFamily="18" charset="0"/>
              </a:rPr>
              <a:t>Businesses can share personalised information about the product and promote through targeted marketing through these digital media channels. </a:t>
            </a:r>
            <a:endParaRPr lang="en-IN" sz="1600" dirty="0">
              <a:latin typeface="Times New Roman" pitchFamily="18" charset="0"/>
              <a:cs typeface="Times New Roman" pitchFamily="18" charset="0"/>
            </a:endParaRPr>
          </a:p>
          <a:p>
            <a:pPr lvl="0" algn="just">
              <a:lnSpc>
                <a:spcPct val="120000"/>
              </a:lnSpc>
            </a:pPr>
            <a:r>
              <a:rPr lang="en-GB" sz="1600" dirty="0">
                <a:latin typeface="Times New Roman" pitchFamily="18" charset="0"/>
                <a:cs typeface="Times New Roman" pitchFamily="18" charset="0"/>
              </a:rPr>
              <a:t>Social media platforms are Facebook, Instagram, TikTok Tok and others, which help to increase customer engagement and have become an effective platform for gathering feedback (Wahyuni </a:t>
            </a:r>
            <a:r>
              <a:rPr lang="en-GB" sz="1600" i="1" dirty="0">
                <a:latin typeface="Times New Roman" pitchFamily="18" charset="0"/>
                <a:cs typeface="Times New Roman" pitchFamily="18" charset="0"/>
              </a:rPr>
              <a:t>et al.,</a:t>
            </a:r>
            <a:r>
              <a:rPr lang="en-GB" sz="1600" dirty="0">
                <a:latin typeface="Times New Roman" pitchFamily="18" charset="0"/>
                <a:cs typeface="Times New Roman" pitchFamily="18" charset="0"/>
              </a:rPr>
              <a:t> 2024). </a:t>
            </a:r>
          </a:p>
          <a:p>
            <a:pPr algn="just">
              <a:lnSpc>
                <a:spcPct val="120000"/>
              </a:lnSpc>
            </a:pPr>
            <a:r>
              <a:rPr lang="en-GB" sz="1600" dirty="0">
                <a:latin typeface="Times New Roman" pitchFamily="18" charset="0"/>
                <a:cs typeface="Times New Roman" pitchFamily="18" charset="0"/>
              </a:rPr>
              <a:t>Social media platforms are vital in fostering two-way communication channels.</a:t>
            </a:r>
          </a:p>
          <a:p>
            <a:pPr algn="just">
              <a:lnSpc>
                <a:spcPct val="120000"/>
              </a:lnSpc>
            </a:pPr>
            <a:r>
              <a:rPr lang="en-GB" sz="1600" dirty="0">
                <a:latin typeface="Times New Roman" pitchFamily="18" charset="0"/>
                <a:cs typeface="Times New Roman" pitchFamily="18" charset="0"/>
              </a:rPr>
              <a:t> Digital media is effective enough for Marks &amp; Spencer food for determining the customer behaviour and sharing personalised content to meet their preferences and choices (</a:t>
            </a:r>
            <a:r>
              <a:rPr lang="en-GB" sz="1600" dirty="0" err="1">
                <a:latin typeface="Times New Roman" pitchFamily="18" charset="0"/>
                <a:cs typeface="Times New Roman" pitchFamily="18" charset="0"/>
              </a:rPr>
              <a:t>marksandspencer</a:t>
            </a:r>
            <a:r>
              <a:rPr lang="en-GB" sz="1600" dirty="0">
                <a:latin typeface="Times New Roman" pitchFamily="18" charset="0"/>
                <a:cs typeface="Times New Roman" pitchFamily="18" charset="0"/>
              </a:rPr>
              <a:t>, 2025a). </a:t>
            </a:r>
          </a:p>
          <a:p>
            <a:pPr algn="just">
              <a:lnSpc>
                <a:spcPct val="120000"/>
              </a:lnSpc>
            </a:pPr>
            <a:r>
              <a:rPr lang="en-GB" sz="1600" dirty="0">
                <a:latin typeface="Times New Roman" pitchFamily="18" charset="0"/>
                <a:cs typeface="Times New Roman" pitchFamily="18" charset="0"/>
              </a:rPr>
              <a:t>Customer relationships are strengthened by the continuous engagement of customers and interaction through the digital campaigns run on social media channels. </a:t>
            </a:r>
          </a:p>
          <a:p>
            <a:pPr algn="just">
              <a:lnSpc>
                <a:spcPct val="120000"/>
              </a:lnSpc>
            </a:pPr>
            <a:r>
              <a:rPr lang="en-GB" sz="1600" dirty="0">
                <a:latin typeface="Times New Roman" pitchFamily="18" charset="0"/>
                <a:cs typeface="Times New Roman" pitchFamily="18" charset="0"/>
              </a:rPr>
              <a:t>It is not only effective in gathering feedback but also helps to make the brand visible and interactive.</a:t>
            </a:r>
            <a:endParaRPr lang="en-IN" sz="1600" dirty="0">
              <a:latin typeface="Times New Roman" pitchFamily="18" charset="0"/>
              <a:cs typeface="Times New Roman" pitchFamily="18" charset="0"/>
            </a:endParaRPr>
          </a:p>
          <a:p>
            <a:pPr lvl="0" algn="just">
              <a:lnSpc>
                <a:spcPct val="120000"/>
              </a:lnSpc>
            </a:pPr>
            <a:endParaRPr lang="en-IN" sz="1600" dirty="0">
              <a:latin typeface="Times New Roman" pitchFamily="18" charset="0"/>
              <a:cs typeface="Times New Roman" pitchFamily="18" charset="0"/>
            </a:endParaRPr>
          </a:p>
          <a:p>
            <a:pPr algn="just">
              <a:lnSpc>
                <a:spcPct val="120000"/>
              </a:lnSpc>
            </a:pPr>
            <a:endParaRPr lang="en-IN" sz="1600" dirty="0">
              <a:latin typeface="Times New Roman" pitchFamily="18" charset="0"/>
              <a:cs typeface="Times New Roman" pitchFamily="18" charset="0"/>
            </a:endParaRPr>
          </a:p>
        </p:txBody>
      </p:sp>
    </p:spTree>
    <p:extLst>
      <p:ext uri="{BB962C8B-B14F-4D97-AF65-F5344CB8AC3E}">
        <p14:creationId xmlns:p14="http://schemas.microsoft.com/office/powerpoint/2010/main" val="33332034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4E32E79-F7ED-56FA-E37F-9FE19953053D}"/>
              </a:ext>
            </a:extLst>
          </p:cNvPr>
          <p:cNvSpPr>
            <a:spLocks noGrp="1"/>
          </p:cNvSpPr>
          <p:nvPr>
            <p:ph idx="1"/>
          </p:nvPr>
        </p:nvSpPr>
        <p:spPr>
          <a:xfrm>
            <a:off x="838200" y="2150090"/>
            <a:ext cx="6610815" cy="3871569"/>
          </a:xfrm>
        </p:spPr>
        <p:txBody>
          <a:bodyPr>
            <a:noAutofit/>
          </a:bodyPr>
          <a:lstStyle/>
          <a:p>
            <a:pPr marL="0" indent="0" algn="just">
              <a:lnSpc>
                <a:spcPct val="100000"/>
              </a:lnSpc>
              <a:buNone/>
            </a:pPr>
            <a:r>
              <a:rPr lang="en-GB" sz="1600" b="1" dirty="0">
                <a:latin typeface="Times New Roman" panose="02020603050405020304" pitchFamily="18" charset="0"/>
                <a:cs typeface="Times New Roman" panose="02020603050405020304" pitchFamily="18" charset="0"/>
              </a:rPr>
              <a:t>3.2 Importance of Digital and Social Media in CRM</a:t>
            </a:r>
            <a:endParaRPr lang="en-IN" sz="1600" b="1"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Digital and social media are effective in increasing customer engagement and earning the trust of consumers (Gu and Duan, 2024). </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Data-driven insights help the company to adopt continued improvement and better service quality. </a:t>
            </a:r>
          </a:p>
          <a:p>
            <a:pPr lvl="0" algn="just">
              <a:lnSpc>
                <a:spcPct val="100000"/>
              </a:lnSpc>
            </a:pPr>
            <a:r>
              <a:rPr lang="en-US" sz="1600" dirty="0">
                <a:latin typeface="Times New Roman" panose="02020603050405020304" pitchFamily="18" charset="0"/>
                <a:cs typeface="Times New Roman" panose="02020603050405020304" pitchFamily="18" charset="0"/>
              </a:rPr>
              <a:t>Sharing on digital and social media is important as it allows the business to gather information about the consumer's likes and preferences and develop their products as per their preference. </a:t>
            </a:r>
          </a:p>
          <a:p>
            <a:pPr lvl="0" algn="just">
              <a:lnSpc>
                <a:spcPct val="100000"/>
              </a:lnSpc>
            </a:pPr>
            <a:r>
              <a:rPr lang="en-US" sz="1600" dirty="0">
                <a:latin typeface="Times New Roman" panose="02020603050405020304" pitchFamily="18" charset="0"/>
                <a:cs typeface="Times New Roman" panose="02020603050405020304" pitchFamily="18" charset="0"/>
              </a:rPr>
              <a:t>The sense of trust can be established by maintaining transparency, and regular engagement can be forced by this strategic initiative involving digital and social media channels.</a:t>
            </a:r>
          </a:p>
          <a:p>
            <a:pPr lvl="0" algn="just">
              <a:lnSpc>
                <a:spcPct val="100000"/>
              </a:lnSpc>
            </a:pPr>
            <a:endParaRPr lang="en-IN" sz="1600" dirty="0">
              <a:latin typeface="Times New Roman" panose="02020603050405020304" pitchFamily="18" charset="0"/>
              <a:cs typeface="Times New Roman" panose="02020603050405020304" pitchFamily="18" charset="0"/>
            </a:endParaRPr>
          </a:p>
          <a:p>
            <a:pPr algn="just">
              <a:lnSpc>
                <a:spcPct val="100000"/>
              </a:lnSpc>
            </a:pPr>
            <a:endParaRPr lang="en-IN" sz="1600" dirty="0">
              <a:latin typeface="Times New Roman" panose="02020603050405020304" pitchFamily="18" charset="0"/>
              <a:cs typeface="Times New Roman" panose="02020603050405020304" pitchFamily="18" charset="0"/>
            </a:endParaRPr>
          </a:p>
        </p:txBody>
      </p:sp>
      <p:sp>
        <p:nvSpPr>
          <p:cNvPr id="4" name="Title 1">
            <a:extLst>
              <a:ext uri="{FF2B5EF4-FFF2-40B4-BE49-F238E27FC236}">
                <a16:creationId xmlns:a16="http://schemas.microsoft.com/office/drawing/2014/main" id="{09A7C056-CF87-497C-1918-FC80CF281FA5}"/>
              </a:ext>
            </a:extLst>
          </p:cNvPr>
          <p:cNvSpPr>
            <a:spLocks noGrp="1"/>
          </p:cNvSpPr>
          <p:nvPr>
            <p:ph type="title"/>
          </p:nvPr>
        </p:nvSpPr>
        <p:spPr>
          <a:xfrm>
            <a:off x="838200" y="365125"/>
            <a:ext cx="10515600" cy="1325563"/>
          </a:xfrm>
        </p:spPr>
        <p:txBody>
          <a:bodyPr/>
          <a:lstStyle/>
          <a:p>
            <a:r>
              <a:rPr lang="en-IN" b="1" dirty="0" err="1">
                <a:latin typeface="Times New Roman" panose="02020603050405020304" pitchFamily="18" charset="0"/>
                <a:cs typeface="Times New Roman" panose="02020603050405020304" pitchFamily="18" charset="0"/>
              </a:rPr>
              <a:t>Contd</a:t>
            </a:r>
            <a:r>
              <a:rPr lang="en-IN" b="1" dirty="0">
                <a:latin typeface="Times New Roman" panose="02020603050405020304" pitchFamily="18" charset="0"/>
                <a:cs typeface="Times New Roman" panose="02020603050405020304" pitchFamily="18" charset="0"/>
              </a:rPr>
              <a:t>…</a:t>
            </a:r>
          </a:p>
        </p:txBody>
      </p:sp>
      <p:pic>
        <p:nvPicPr>
          <p:cNvPr id="5" name="Picture 4">
            <a:extLst>
              <a:ext uri="{FF2B5EF4-FFF2-40B4-BE49-F238E27FC236}">
                <a16:creationId xmlns:a16="http://schemas.microsoft.com/office/drawing/2014/main" id="{49E740F7-A2AA-3482-B877-8EAFBDAAD9E5}"/>
              </a:ext>
            </a:extLst>
          </p:cNvPr>
          <p:cNvPicPr>
            <a:picLocks noChangeAspect="1"/>
          </p:cNvPicPr>
          <p:nvPr/>
        </p:nvPicPr>
        <p:blipFill>
          <a:blip r:embed="rId3"/>
          <a:stretch>
            <a:fillRect/>
          </a:stretch>
        </p:blipFill>
        <p:spPr>
          <a:xfrm>
            <a:off x="8090718" y="2376948"/>
            <a:ext cx="3156155" cy="2991465"/>
          </a:xfrm>
          <a:prstGeom prst="rect">
            <a:avLst/>
          </a:prstGeom>
        </p:spPr>
      </p:pic>
    </p:spTree>
    <p:extLst>
      <p:ext uri="{BB962C8B-B14F-4D97-AF65-F5344CB8AC3E}">
        <p14:creationId xmlns:p14="http://schemas.microsoft.com/office/powerpoint/2010/main" val="6694104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A10F1F-BC22-5ADB-04C1-C76FF12AC779}"/>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M&amp;S Food’s Digital and Social Media Ecosystem</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098EF7C0-7637-7626-714E-B0048367F90B}"/>
              </a:ext>
            </a:extLst>
          </p:cNvPr>
          <p:cNvSpPr>
            <a:spLocks noGrp="1"/>
          </p:cNvSpPr>
          <p:nvPr>
            <p:ph idx="1"/>
          </p:nvPr>
        </p:nvSpPr>
        <p:spPr>
          <a:xfrm>
            <a:off x="860502" y="1918010"/>
            <a:ext cx="6840794" cy="4593490"/>
          </a:xfrm>
        </p:spPr>
        <p:txBody>
          <a:bodyPr>
            <a:noAutofit/>
          </a:bodyPr>
          <a:lstStyle/>
          <a:p>
            <a:pPr lvl="0" algn="just">
              <a:lnSpc>
                <a:spcPct val="100000"/>
              </a:lnSpc>
            </a:pPr>
            <a:r>
              <a:rPr lang="en-GB" sz="1600" dirty="0">
                <a:latin typeface="Times New Roman" panose="02020603050405020304" pitchFamily="18" charset="0"/>
                <a:cs typeface="Times New Roman" panose="02020603050405020304" pitchFamily="18" charset="0"/>
              </a:rPr>
              <a:t>The key social media channels and digital tools used by Marks &amp; Spencer are its website, online store, loyalty application, along email marketing. </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Instagram, Facebook, YouTube, TikTok and other channels are also used to share promotional content in the form of storytelling and others. </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Information from all these platforms or gathered into the CRM system for preparing strategies by the company(Ileana </a:t>
            </a:r>
            <a:r>
              <a:rPr lang="en-GB" sz="1600" i="1" dirty="0">
                <a:latin typeface="Times New Roman" panose="02020603050405020304" pitchFamily="18" charset="0"/>
                <a:cs typeface="Times New Roman" panose="02020603050405020304" pitchFamily="18" charset="0"/>
              </a:rPr>
              <a:t>et al.,</a:t>
            </a:r>
            <a:r>
              <a:rPr lang="en-GB" sz="1600" dirty="0">
                <a:latin typeface="Times New Roman" panose="02020603050405020304" pitchFamily="18" charset="0"/>
                <a:cs typeface="Times New Roman" panose="02020603050405020304" pitchFamily="18" charset="0"/>
              </a:rPr>
              <a:t> 2025). </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US" sz="1600" dirty="0">
                <a:latin typeface="Times New Roman" panose="02020603050405020304" pitchFamily="18" charset="0"/>
                <a:cs typeface="Times New Roman" panose="02020603050405020304" pitchFamily="18" charset="0"/>
              </a:rPr>
              <a:t>Marks &amp; Spencer connect with their consumers using multiple digital platforms. </a:t>
            </a:r>
          </a:p>
          <a:p>
            <a:pPr lvl="0" algn="just">
              <a:lnSpc>
                <a:spcPct val="100000"/>
              </a:lnSpc>
            </a:pPr>
            <a:r>
              <a:rPr lang="en-US" sz="1600" dirty="0">
                <a:latin typeface="Times New Roman" panose="02020603050405020304" pitchFamily="18" charset="0"/>
                <a:cs typeface="Times New Roman" panose="02020603050405020304" pitchFamily="18" charset="0"/>
              </a:rPr>
              <a:t>Its application and the website offer </a:t>
            </a:r>
            <a:r>
              <a:rPr lang="en-US" sz="1600" dirty="0" err="1">
                <a:latin typeface="Times New Roman" panose="02020603050405020304" pitchFamily="18" charset="0"/>
                <a:cs typeface="Times New Roman" panose="02020603050405020304" pitchFamily="18" charset="0"/>
              </a:rPr>
              <a:t>personalised</a:t>
            </a:r>
            <a:r>
              <a:rPr lang="en-US" sz="1600" dirty="0">
                <a:latin typeface="Times New Roman" panose="02020603050405020304" pitchFamily="18" charset="0"/>
                <a:cs typeface="Times New Roman" panose="02020603050405020304" pitchFamily="18" charset="0"/>
              </a:rPr>
              <a:t> rewards, and one can order products online easily without much complication. </a:t>
            </a:r>
          </a:p>
          <a:p>
            <a:pPr lvl="0" algn="just">
              <a:lnSpc>
                <a:spcPct val="100000"/>
              </a:lnSpc>
            </a:pPr>
            <a:r>
              <a:rPr lang="en-US" sz="1600" dirty="0">
                <a:latin typeface="Times New Roman" panose="02020603050405020304" pitchFamily="18" charset="0"/>
                <a:cs typeface="Times New Roman" panose="02020603050405020304" pitchFamily="18" charset="0"/>
              </a:rPr>
              <a:t>With the social media channels, the company shares their stories, advertisement content and makes a better interaction with its customers.</a:t>
            </a:r>
          </a:p>
          <a:p>
            <a:pPr lvl="0" algn="just">
              <a:lnSpc>
                <a:spcPct val="100000"/>
              </a:lnSpc>
            </a:pPr>
            <a:endParaRPr lang="en-IN" sz="16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C2365570-8812-FD2A-4CE3-5820655D6340}"/>
              </a:ext>
            </a:extLst>
          </p:cNvPr>
          <p:cNvPicPr>
            <a:picLocks noChangeAspect="1"/>
          </p:cNvPicPr>
          <p:nvPr/>
        </p:nvPicPr>
        <p:blipFill>
          <a:blip r:embed="rId3"/>
          <a:stretch>
            <a:fillRect/>
          </a:stretch>
        </p:blipFill>
        <p:spPr>
          <a:xfrm>
            <a:off x="8224683" y="2294040"/>
            <a:ext cx="3023420" cy="3023420"/>
          </a:xfrm>
          <a:prstGeom prst="rect">
            <a:avLst/>
          </a:prstGeom>
        </p:spPr>
      </p:pic>
    </p:spTree>
    <p:extLst>
      <p:ext uri="{BB962C8B-B14F-4D97-AF65-F5344CB8AC3E}">
        <p14:creationId xmlns:p14="http://schemas.microsoft.com/office/powerpoint/2010/main" val="42780584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29778E-F560-3446-3FED-719BB48AD81A}"/>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Developing and Sustaining Customer Relationships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4F71B0E-EBDF-858D-CF97-3BB189C251F2}"/>
              </a:ext>
            </a:extLst>
          </p:cNvPr>
          <p:cNvSpPr>
            <a:spLocks noGrp="1"/>
          </p:cNvSpPr>
          <p:nvPr>
            <p:ph idx="1"/>
          </p:nvPr>
        </p:nvSpPr>
        <p:spPr>
          <a:xfrm>
            <a:off x="0" y="1772204"/>
            <a:ext cx="8111613" cy="4773562"/>
          </a:xfrm>
        </p:spPr>
        <p:txBody>
          <a:bodyPr>
            <a:noAutofit/>
          </a:bodyPr>
          <a:lstStyle/>
          <a:p>
            <a:pPr lvl="0" algn="just">
              <a:lnSpc>
                <a:spcPct val="100000"/>
              </a:lnSpc>
            </a:pPr>
            <a:r>
              <a:rPr lang="en-GB" sz="1600" dirty="0">
                <a:latin typeface="Times New Roman" pitchFamily="18" charset="0"/>
                <a:cs typeface="Times New Roman" pitchFamily="18" charset="0"/>
              </a:rPr>
              <a:t>Marks &amp; Spencer utilises data-driven personalisation in its application, which is effective in sharing customised deals, rewards, incentives and product recommendations to the targeted consumers. </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Data analytics tools are also used by the company to understand customer preferences. </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The relationship marketing approach has been maintained by the company using the customer life cycle model, which is effective enough to maintain consistent communication. </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The company is strong enough to retain its customer base and establish long-term trust; however, it has a limited engagement with the young generation people especially with Gen Z. </a:t>
            </a:r>
          </a:p>
          <a:p>
            <a:pPr algn="just">
              <a:lnSpc>
                <a:spcPct val="100000"/>
              </a:lnSpc>
            </a:pPr>
            <a:r>
              <a:rPr lang="en-GB" sz="1600" dirty="0">
                <a:latin typeface="Times New Roman" pitchFamily="18" charset="0"/>
                <a:cs typeface="Times New Roman" pitchFamily="18" charset="0"/>
              </a:rPr>
              <a:t>Marks &amp; Spencer focuses on personalisation to build customer relationships. </a:t>
            </a:r>
          </a:p>
          <a:p>
            <a:pPr algn="just">
              <a:lnSpc>
                <a:spcPct val="100000"/>
              </a:lnSpc>
            </a:pPr>
            <a:r>
              <a:rPr lang="en-GB" sz="1600" dirty="0">
                <a:latin typeface="Times New Roman" pitchFamily="18" charset="0"/>
                <a:cs typeface="Times New Roman" pitchFamily="18" charset="0"/>
              </a:rPr>
              <a:t>Its application is designed in a way that uses the Data analytics tool so that it can predict the customer behaviour and offer personalised recommendations to its consumers.</a:t>
            </a:r>
          </a:p>
          <a:p>
            <a:pPr algn="just">
              <a:lnSpc>
                <a:spcPct val="100000"/>
              </a:lnSpc>
            </a:pPr>
            <a:r>
              <a:rPr lang="en-GB" sz="1600" dirty="0">
                <a:latin typeface="Times New Roman" pitchFamily="18" charset="0"/>
                <a:cs typeface="Times New Roman" pitchFamily="18" charset="0"/>
              </a:rPr>
              <a:t> </a:t>
            </a:r>
            <a:r>
              <a:rPr lang="en-US" sz="1600" dirty="0" err="1">
                <a:latin typeface="Times New Roman" pitchFamily="18" charset="0"/>
                <a:cs typeface="Times New Roman" pitchFamily="18" charset="0"/>
              </a:rPr>
              <a:t>Hafeez</a:t>
            </a:r>
            <a:r>
              <a:rPr lang="en-US" sz="1600" dirty="0">
                <a:latin typeface="Times New Roman" pitchFamily="18" charset="0"/>
                <a:cs typeface="Times New Roman" pitchFamily="18" charset="0"/>
              </a:rPr>
              <a:t> (2025) states it is strong enough to build customer loyalty using the customer life cycle model along with the customer lifetime value approach. </a:t>
            </a:r>
            <a:endParaRPr lang="en-GB" sz="1600" dirty="0">
              <a:latin typeface="Times New Roman" pitchFamily="18" charset="0"/>
              <a:cs typeface="Times New Roman" pitchFamily="18" charset="0"/>
            </a:endParaRPr>
          </a:p>
          <a:p>
            <a:pPr algn="just">
              <a:lnSpc>
                <a:spcPct val="100000"/>
              </a:lnSpc>
            </a:pPr>
            <a:r>
              <a:rPr lang="en-GB" sz="1600" dirty="0">
                <a:latin typeface="Times New Roman" pitchFamily="18" charset="0"/>
                <a:cs typeface="Times New Roman" pitchFamily="18" charset="0"/>
              </a:rPr>
              <a:t>The company has Limited engagement with the young generations as they do not get excited about the loyalty schemes. </a:t>
            </a:r>
            <a:endParaRPr lang="en-IN" sz="1600" dirty="0">
              <a:latin typeface="Times New Roman" pitchFamily="18" charset="0"/>
              <a:cs typeface="Times New Roman" pitchFamily="18" charset="0"/>
            </a:endParaRPr>
          </a:p>
          <a:p>
            <a:pPr lvl="0" algn="just">
              <a:lnSpc>
                <a:spcPct val="100000"/>
              </a:lnSpc>
            </a:pPr>
            <a:endParaRPr lang="en-IN" sz="1600" dirty="0">
              <a:latin typeface="Times New Roman" pitchFamily="18" charset="0"/>
              <a:cs typeface="Times New Roman" pitchFamily="18" charset="0"/>
            </a:endParaRPr>
          </a:p>
          <a:p>
            <a:pPr algn="just">
              <a:lnSpc>
                <a:spcPct val="100000"/>
              </a:lnSpc>
            </a:pPr>
            <a:endParaRPr lang="en-IN" sz="1600" dirty="0">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740CDEEB-2AFD-1F43-A37D-E61FF484236B}"/>
              </a:ext>
            </a:extLst>
          </p:cNvPr>
          <p:cNvPicPr>
            <a:picLocks noChangeAspect="1"/>
          </p:cNvPicPr>
          <p:nvPr/>
        </p:nvPicPr>
        <p:blipFill>
          <a:blip r:embed="rId3"/>
          <a:stretch>
            <a:fillRect/>
          </a:stretch>
        </p:blipFill>
        <p:spPr>
          <a:xfrm>
            <a:off x="8649315" y="2442087"/>
            <a:ext cx="2857500" cy="2945990"/>
          </a:xfrm>
          <a:prstGeom prst="rect">
            <a:avLst/>
          </a:prstGeom>
        </p:spPr>
      </p:pic>
    </p:spTree>
    <p:extLst>
      <p:ext uri="{BB962C8B-B14F-4D97-AF65-F5344CB8AC3E}">
        <p14:creationId xmlns:p14="http://schemas.microsoft.com/office/powerpoint/2010/main" val="6357129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5AF576-8887-1F21-8076-AA2DC616D772}"/>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Enhancing Customer Experience and Engagement</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8F25A8BF-EB11-26CA-E7D4-819A4BADA7DB}"/>
              </a:ext>
            </a:extLst>
          </p:cNvPr>
          <p:cNvSpPr>
            <a:spLocks noGrp="1"/>
          </p:cNvSpPr>
          <p:nvPr>
            <p:ph idx="1"/>
          </p:nvPr>
        </p:nvSpPr>
        <p:spPr>
          <a:xfrm>
            <a:off x="572729" y="1717288"/>
            <a:ext cx="6909619" cy="4772722"/>
          </a:xfrm>
        </p:spPr>
        <p:txBody>
          <a:bodyPr>
            <a:noAutofit/>
          </a:bodyPr>
          <a:lstStyle/>
          <a:p>
            <a:pPr lvl="0" algn="just">
              <a:lnSpc>
                <a:spcPct val="100000"/>
              </a:lnSpc>
            </a:pPr>
            <a:r>
              <a:rPr lang="en-GB" sz="1600" dirty="0">
                <a:latin typeface="Times New Roman" pitchFamily="18" charset="0"/>
                <a:cs typeface="Times New Roman" pitchFamily="18" charset="0"/>
              </a:rPr>
              <a:t>M&amp;S Food provides an exceptional omnichannel experience by allowing customers to easily transition between their website, Sparks loyalty app, and physical stores. </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The shopping journey is very well integrated and convenient, as customers can easily browse products online, get personalised offers through the app, and redeem rewards in-store. </a:t>
            </a:r>
          </a:p>
          <a:p>
            <a:pPr algn="just">
              <a:lnSpc>
                <a:spcPct val="100000"/>
              </a:lnSpc>
            </a:pPr>
            <a:r>
              <a:rPr lang="en-GB" sz="1600" dirty="0">
                <a:latin typeface="Times New Roman" pitchFamily="18" charset="0"/>
                <a:cs typeface="Times New Roman" pitchFamily="18" charset="0"/>
              </a:rPr>
              <a:t>The brand creates a dialogue through social media campaigns, sharing recipes, and storytelling that are all centred around the notions of innovation and ethical values. </a:t>
            </a:r>
          </a:p>
          <a:p>
            <a:pPr algn="just">
              <a:lnSpc>
                <a:spcPct val="100000"/>
              </a:lnSpc>
            </a:pPr>
            <a:r>
              <a:rPr lang="en-GB" sz="1600" dirty="0">
                <a:latin typeface="Times New Roman" pitchFamily="18" charset="0"/>
                <a:cs typeface="Times New Roman" pitchFamily="18" charset="0"/>
              </a:rPr>
              <a:t>One example is its “Plan A” sustainability postings and features on food innovation that communicate transparency and social responsibility, thus building customer trust. </a:t>
            </a:r>
          </a:p>
          <a:p>
            <a:pPr algn="just">
              <a:lnSpc>
                <a:spcPct val="100000"/>
              </a:lnSpc>
            </a:pPr>
            <a:r>
              <a:rPr lang="en-GB" sz="1600" dirty="0">
                <a:latin typeface="Times New Roman" pitchFamily="18" charset="0"/>
                <a:cs typeface="Times New Roman" pitchFamily="18" charset="0"/>
              </a:rPr>
              <a:t>Utilising the RACE Model (Reach, Act, Convert, Engage), M&amp;S successfully draws customers to its website, invites interaction, turns interested customers into buyers, and maintains long-term communication and loyalty through reliable incentives. </a:t>
            </a:r>
          </a:p>
          <a:p>
            <a:pPr algn="just">
              <a:lnSpc>
                <a:spcPct val="100000"/>
              </a:lnSpc>
            </a:pPr>
            <a:r>
              <a:rPr lang="en-US" sz="1600" dirty="0" err="1">
                <a:latin typeface="Times New Roman" pitchFamily="18" charset="0"/>
                <a:cs typeface="Times New Roman" pitchFamily="18" charset="0"/>
              </a:rPr>
              <a:t>Hafeez</a:t>
            </a:r>
            <a:r>
              <a:rPr lang="en-US" sz="1600" dirty="0">
                <a:latin typeface="Times New Roman" pitchFamily="18" charset="0"/>
                <a:cs typeface="Times New Roman" pitchFamily="18" charset="0"/>
              </a:rPr>
              <a:t> (2025) states this integrated digital strategy works together to increase customer satisfaction, retention, and brand loyalty.</a:t>
            </a:r>
          </a:p>
          <a:p>
            <a:pPr lvl="0" algn="just">
              <a:lnSpc>
                <a:spcPct val="100000"/>
              </a:lnSpc>
            </a:pPr>
            <a:endParaRPr lang="en-IN" sz="1600" dirty="0">
              <a:latin typeface="Times New Roman" pitchFamily="18" charset="0"/>
              <a:cs typeface="Times New Roman" pitchFamily="18" charset="0"/>
            </a:endParaRPr>
          </a:p>
          <a:p>
            <a:pPr algn="just">
              <a:lnSpc>
                <a:spcPct val="100000"/>
              </a:lnSpc>
            </a:pPr>
            <a:endParaRPr lang="en-IN" sz="1600" dirty="0">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11FF92DD-A5FC-AC74-83EB-0084AC97C0B8}"/>
              </a:ext>
            </a:extLst>
          </p:cNvPr>
          <p:cNvPicPr>
            <a:picLocks noChangeAspect="1"/>
          </p:cNvPicPr>
          <p:nvPr/>
        </p:nvPicPr>
        <p:blipFill>
          <a:blip r:embed="rId3" cstate="print"/>
          <a:stretch>
            <a:fillRect/>
          </a:stretch>
        </p:blipFill>
        <p:spPr>
          <a:xfrm>
            <a:off x="8032954" y="2684807"/>
            <a:ext cx="3222523" cy="2157580"/>
          </a:xfrm>
          <a:prstGeom prst="rect">
            <a:avLst/>
          </a:prstGeom>
        </p:spPr>
      </p:pic>
    </p:spTree>
    <p:extLst>
      <p:ext uri="{BB962C8B-B14F-4D97-AF65-F5344CB8AC3E}">
        <p14:creationId xmlns:p14="http://schemas.microsoft.com/office/powerpoint/2010/main" val="29516813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D07F31-298E-4268-E9C5-0B0B4E8076A0}"/>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Supporting Organisational Performance</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2056348-E355-C7C8-54D5-66A47A97A038}"/>
              </a:ext>
            </a:extLst>
          </p:cNvPr>
          <p:cNvSpPr>
            <a:spLocks noGrp="1"/>
          </p:cNvSpPr>
          <p:nvPr>
            <p:ph idx="1"/>
          </p:nvPr>
        </p:nvSpPr>
        <p:spPr>
          <a:xfrm>
            <a:off x="838200" y="1825625"/>
            <a:ext cx="8149683" cy="4351338"/>
          </a:xfrm>
        </p:spPr>
        <p:txBody>
          <a:bodyPr>
            <a:noAutofit/>
          </a:bodyPr>
          <a:lstStyle/>
          <a:p>
            <a:pPr lvl="0" algn="just">
              <a:lnSpc>
                <a:spcPct val="100000"/>
              </a:lnSpc>
            </a:pPr>
            <a:r>
              <a:rPr lang="en-GB" sz="1600" dirty="0">
                <a:latin typeface="Times New Roman" panose="02020603050405020304" pitchFamily="18" charset="0"/>
                <a:cs typeface="Times New Roman" panose="02020603050405020304" pitchFamily="18" charset="0"/>
              </a:rPr>
              <a:t>The online sales of the M&amp;S Food have been boosted by the Ocado partnership, which helped the business to deliver food products nationwide. </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Sparks membership helped to influence the customers in making repeat purchases and enhance customer loyalty.</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The application of the digital CRM tools by the brand is effective enough to strengthen the brand recognition and maintain its competitive position.</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However, M&amp;S needs to adopt innovative digital tools to compete with the new brands that are already online-focused and innovative (</a:t>
            </a:r>
            <a:r>
              <a:rPr lang="en-GB" sz="1600" dirty="0" err="1">
                <a:latin typeface="Times New Roman" panose="02020603050405020304" pitchFamily="18" charset="0"/>
                <a:cs typeface="Times New Roman" panose="02020603050405020304" pitchFamily="18" charset="0"/>
              </a:rPr>
              <a:t>marksandspencer</a:t>
            </a:r>
            <a:r>
              <a:rPr lang="en-GB" sz="1600" dirty="0">
                <a:latin typeface="Times New Roman" panose="02020603050405020304" pitchFamily="18" charset="0"/>
                <a:cs typeface="Times New Roman" panose="02020603050405020304" pitchFamily="18" charset="0"/>
              </a:rPr>
              <a:t>, 2025a) .</a:t>
            </a:r>
          </a:p>
          <a:p>
            <a:pPr lvl="0" algn="just">
              <a:lnSpc>
                <a:spcPct val="100000"/>
              </a:lnSpc>
            </a:pPr>
            <a:r>
              <a:rPr lang="en-US" sz="1600" dirty="0" err="1">
                <a:latin typeface="Times New Roman" panose="02020603050405020304" pitchFamily="18" charset="0"/>
                <a:cs typeface="Times New Roman" panose="02020603050405020304" pitchFamily="18" charset="0"/>
              </a:rPr>
              <a:t>Ocado's</a:t>
            </a:r>
            <a:r>
              <a:rPr lang="en-US" sz="1600" dirty="0">
                <a:latin typeface="Times New Roman" panose="02020603050405020304" pitchFamily="18" charset="0"/>
                <a:cs typeface="Times New Roman" panose="02020603050405020304" pitchFamily="18" charset="0"/>
              </a:rPr>
              <a:t> partnership plays a crucial role in helping the brand to deliver its food products online all over the UK. </a:t>
            </a:r>
          </a:p>
          <a:p>
            <a:pPr lvl="0" algn="just">
              <a:lnSpc>
                <a:spcPct val="100000"/>
              </a:lnSpc>
            </a:pPr>
            <a:r>
              <a:rPr lang="en-US" sz="1600" dirty="0">
                <a:latin typeface="Times New Roman" panose="02020603050405020304" pitchFamily="18" charset="0"/>
                <a:cs typeface="Times New Roman" panose="02020603050405020304" pitchFamily="18" charset="0"/>
              </a:rPr>
              <a:t>A large number of customers can purchase its food products online without much hassle.</a:t>
            </a:r>
          </a:p>
          <a:p>
            <a:pPr lvl="0" algn="just">
              <a:lnSpc>
                <a:spcPct val="100000"/>
              </a:lnSpc>
            </a:pPr>
            <a:r>
              <a:rPr lang="en-US" sz="1600" dirty="0" err="1">
                <a:latin typeface="Times New Roman" panose="02020603050405020304" pitchFamily="18" charset="0"/>
                <a:cs typeface="Times New Roman" panose="02020603050405020304" pitchFamily="18" charset="0"/>
              </a:rPr>
              <a:t>marksandspencer</a:t>
            </a:r>
            <a:r>
              <a:rPr lang="en-US" sz="1600" dirty="0">
                <a:latin typeface="Times New Roman" panose="02020603050405020304" pitchFamily="18" charset="0"/>
                <a:cs typeface="Times New Roman" panose="02020603050405020304" pitchFamily="18" charset="0"/>
              </a:rPr>
              <a:t> (2025a) states Sparks membership offers </a:t>
            </a:r>
            <a:r>
              <a:rPr lang="en-US" sz="1600" dirty="0" err="1">
                <a:latin typeface="Times New Roman" panose="02020603050405020304" pitchFamily="18" charset="0"/>
                <a:cs typeface="Times New Roman" panose="02020603050405020304" pitchFamily="18" charset="0"/>
              </a:rPr>
              <a:t>personalised</a:t>
            </a:r>
            <a:r>
              <a:rPr lang="en-US" sz="1600" dirty="0">
                <a:latin typeface="Times New Roman" panose="02020603050405020304" pitchFamily="18" charset="0"/>
                <a:cs typeface="Times New Roman" panose="02020603050405020304" pitchFamily="18" charset="0"/>
              </a:rPr>
              <a:t> recommendations, rewards to keep the customers loyal and increase the purchase history. </a:t>
            </a:r>
          </a:p>
          <a:p>
            <a:pPr lvl="0" algn="just">
              <a:lnSpc>
                <a:spcPct val="100000"/>
              </a:lnSpc>
            </a:pPr>
            <a:r>
              <a:rPr lang="en-US" sz="1600" dirty="0">
                <a:latin typeface="Times New Roman" panose="02020603050405020304" pitchFamily="18" charset="0"/>
                <a:cs typeface="Times New Roman" panose="02020603050405020304" pitchFamily="18" charset="0"/>
              </a:rPr>
              <a:t>However, for staying competitive, the company needs to rely on continuous innovation and service improvement. </a:t>
            </a:r>
          </a:p>
          <a:p>
            <a:pPr lvl="0" algn="just">
              <a:lnSpc>
                <a:spcPct val="100000"/>
              </a:lnSpc>
            </a:pPr>
            <a:endParaRPr lang="en-US" sz="1600" dirty="0">
              <a:latin typeface="Times New Roman" panose="02020603050405020304" pitchFamily="18" charset="0"/>
              <a:cs typeface="Times New Roman" panose="02020603050405020304" pitchFamily="18" charset="0"/>
            </a:endParaRPr>
          </a:p>
          <a:p>
            <a:pPr lvl="0" algn="just">
              <a:lnSpc>
                <a:spcPct val="100000"/>
              </a:lnSpc>
            </a:pPr>
            <a:endParaRPr lang="en-IN" sz="1600" dirty="0">
              <a:latin typeface="Times New Roman" panose="02020603050405020304" pitchFamily="18" charset="0"/>
              <a:cs typeface="Times New Roman" panose="02020603050405020304" pitchFamily="18" charset="0"/>
            </a:endParaRPr>
          </a:p>
          <a:p>
            <a:pPr algn="just">
              <a:lnSpc>
                <a:spcPct val="100000"/>
              </a:lnSpc>
            </a:pPr>
            <a:endParaRPr lang="en-IN" sz="1600"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A77E934A-2E88-1B51-DD2B-20D84D697228}"/>
              </a:ext>
            </a:extLst>
          </p:cNvPr>
          <p:cNvPicPr>
            <a:picLocks noChangeAspect="1"/>
          </p:cNvPicPr>
          <p:nvPr/>
        </p:nvPicPr>
        <p:blipFill>
          <a:blip r:embed="rId3"/>
          <a:stretch>
            <a:fillRect/>
          </a:stretch>
        </p:blipFill>
        <p:spPr>
          <a:xfrm>
            <a:off x="9207225" y="2341335"/>
            <a:ext cx="2412346" cy="3566651"/>
          </a:xfrm>
          <a:prstGeom prst="rect">
            <a:avLst/>
          </a:prstGeom>
        </p:spPr>
      </p:pic>
    </p:spTree>
    <p:extLst>
      <p:ext uri="{BB962C8B-B14F-4D97-AF65-F5344CB8AC3E}">
        <p14:creationId xmlns:p14="http://schemas.microsoft.com/office/powerpoint/2010/main" val="7286481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2EB89-033F-872C-9CBE-22D618EC5273}"/>
              </a:ext>
            </a:extLst>
          </p:cNvPr>
          <p:cNvSpPr>
            <a:spLocks noGrp="1"/>
          </p:cNvSpPr>
          <p:nvPr>
            <p:ph type="title"/>
          </p:nvPr>
        </p:nvSpPr>
        <p:spPr>
          <a:xfrm>
            <a:off x="838200" y="0"/>
            <a:ext cx="10515600" cy="1325563"/>
          </a:xfrm>
        </p:spPr>
        <p:txBody>
          <a:bodyPr/>
          <a:lstStyle/>
          <a:p>
            <a:pPr algn="ctr"/>
            <a:r>
              <a:rPr lang="en-GB" b="1" dirty="0">
                <a:latin typeface="Times New Roman" panose="02020603050405020304" pitchFamily="18" charset="0"/>
                <a:cs typeface="Times New Roman" panose="02020603050405020304" pitchFamily="18" charset="0"/>
              </a:rPr>
              <a:t>Critical Assessment of M&amp;S Food’s Digital CRM Strategy</a:t>
            </a:r>
            <a:endParaRPr lang="en-IN"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4D7092C8-454F-1E50-3819-B1D9AD804978}"/>
              </a:ext>
            </a:extLst>
          </p:cNvPr>
          <p:cNvSpPr>
            <a:spLocks noGrp="1"/>
          </p:cNvSpPr>
          <p:nvPr>
            <p:ph idx="1"/>
          </p:nvPr>
        </p:nvSpPr>
        <p:spPr>
          <a:xfrm>
            <a:off x="1" y="1236517"/>
            <a:ext cx="12192000" cy="5153132"/>
          </a:xfrm>
        </p:spPr>
        <p:txBody>
          <a:bodyPr numCol="2">
            <a:noAutofit/>
          </a:bodyPr>
          <a:lstStyle/>
          <a:p>
            <a:pPr algn="just">
              <a:lnSpc>
                <a:spcPct val="100000"/>
              </a:lnSpc>
            </a:pPr>
            <a:r>
              <a:rPr lang="en-GB" sz="1600" b="1" dirty="0">
                <a:latin typeface="Times New Roman" pitchFamily="18" charset="0"/>
                <a:cs typeface="Times New Roman" pitchFamily="18" charset="0"/>
              </a:rPr>
              <a:t>Strengths</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Strong CRM system</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Personalised engagement using the Sparks app</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Ethical and sustainability reputation (Plan A)</a:t>
            </a:r>
            <a:endParaRPr lang="en-IN" sz="1600" dirty="0">
              <a:latin typeface="Times New Roman" pitchFamily="18" charset="0"/>
              <a:cs typeface="Times New Roman" pitchFamily="18" charset="0"/>
            </a:endParaRPr>
          </a:p>
          <a:p>
            <a:pPr algn="just">
              <a:lnSpc>
                <a:spcPct val="100000"/>
              </a:lnSpc>
            </a:pPr>
            <a:r>
              <a:rPr lang="en-GB" sz="1600" b="1" dirty="0">
                <a:latin typeface="Times New Roman" pitchFamily="18" charset="0"/>
                <a:cs typeface="Times New Roman" pitchFamily="18" charset="0"/>
              </a:rPr>
              <a:t>Weaknesses</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Limited influencer marketing </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Weak youth targeting</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Lower activity on TikTok</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Slow innovation in social media </a:t>
            </a:r>
            <a:endParaRPr lang="en-IN" sz="1600" dirty="0">
              <a:latin typeface="Times New Roman" pitchFamily="18" charset="0"/>
              <a:cs typeface="Times New Roman" pitchFamily="18" charset="0"/>
            </a:endParaRPr>
          </a:p>
          <a:p>
            <a:pPr lvl="0" algn="just">
              <a:lnSpc>
                <a:spcPct val="100000"/>
              </a:lnSpc>
            </a:pPr>
            <a:r>
              <a:rPr lang="en-GB" sz="1600" dirty="0">
                <a:latin typeface="Times New Roman" pitchFamily="18" charset="0"/>
                <a:cs typeface="Times New Roman" pitchFamily="18" charset="0"/>
              </a:rPr>
              <a:t>The key competitors of this company, namely Tesco, Aldi and Sainsbury’s uses already use digital storytelling along with influencer marketing to get customer attention and shape their behaviour. </a:t>
            </a:r>
          </a:p>
          <a:p>
            <a:pPr lvl="0" algn="just">
              <a:lnSpc>
                <a:spcPct val="100000"/>
              </a:lnSpc>
            </a:pPr>
            <a:r>
              <a:rPr lang="en-GB" sz="1600" dirty="0">
                <a:latin typeface="Times New Roman" pitchFamily="18" charset="0"/>
                <a:cs typeface="Times New Roman" pitchFamily="18" charset="0"/>
              </a:rPr>
              <a:t>The CRM system implemented by Marks &amp; Spencer is good and effective enough to offer personalised recommendations to the targeted customers. The Sparks app is also effective in retaining loyal customers (marksandspencer,2025a). </a:t>
            </a:r>
          </a:p>
          <a:p>
            <a:pPr lvl="0" algn="just">
              <a:lnSpc>
                <a:spcPct val="100000"/>
              </a:lnSpc>
            </a:pPr>
            <a:r>
              <a:rPr lang="en-GB" sz="1600" dirty="0">
                <a:latin typeface="Times New Roman" pitchFamily="18" charset="0"/>
                <a:cs typeface="Times New Roman" pitchFamily="18" charset="0"/>
              </a:rPr>
              <a:t>The company is famous for its ethical and social responsibilities, also. These are the key areas of strength of this company; however, there is room for improvement. </a:t>
            </a:r>
          </a:p>
          <a:p>
            <a:pPr lvl="0" algn="just">
              <a:lnSpc>
                <a:spcPct val="100000"/>
              </a:lnSpc>
            </a:pPr>
            <a:r>
              <a:rPr lang="en-GB" sz="1600" dirty="0">
                <a:latin typeface="Times New Roman" pitchFamily="18" charset="0"/>
                <a:cs typeface="Times New Roman" pitchFamily="18" charset="0"/>
              </a:rPr>
              <a:t>The company does not implement any new marketing strategies, like involving social media stars. </a:t>
            </a:r>
          </a:p>
          <a:p>
            <a:pPr lvl="0" algn="just">
              <a:lnSpc>
                <a:spcPct val="100000"/>
              </a:lnSpc>
            </a:pPr>
            <a:r>
              <a:rPr lang="en-GB" sz="1600" dirty="0">
                <a:latin typeface="Times New Roman" pitchFamily="18" charset="0"/>
                <a:cs typeface="Times New Roman" pitchFamily="18" charset="0"/>
              </a:rPr>
              <a:t>They are unable to attract the attention of the young generations there, who are highly active on the social media platform, select </a:t>
            </a:r>
            <a:r>
              <a:rPr lang="en-GB" sz="1600" dirty="0" err="1">
                <a:latin typeface="Times New Roman" pitchFamily="18" charset="0"/>
                <a:cs typeface="Times New Roman" pitchFamily="18" charset="0"/>
              </a:rPr>
              <a:t>Tik</a:t>
            </a:r>
            <a:r>
              <a:rPr lang="en-GB" sz="1600" dirty="0">
                <a:latin typeface="Times New Roman" pitchFamily="18" charset="0"/>
                <a:cs typeface="Times New Roman" pitchFamily="18" charset="0"/>
              </a:rPr>
              <a:t> TikTok. </a:t>
            </a:r>
          </a:p>
          <a:p>
            <a:pPr lvl="0" algn="just">
              <a:lnSpc>
                <a:spcPct val="100000"/>
              </a:lnSpc>
            </a:pPr>
            <a:r>
              <a:rPr lang="en-GB" sz="1600" dirty="0">
                <a:latin typeface="Times New Roman" pitchFamily="18" charset="0"/>
                <a:cs typeface="Times New Roman" pitchFamily="18" charset="0"/>
              </a:rPr>
              <a:t>In comparison with the competitors, the company falls behind in its digital marketing approaches, which demonstrate clear areas for improvement.</a:t>
            </a:r>
            <a:endParaRPr lang="en-IN" sz="1600" dirty="0">
              <a:latin typeface="Times New Roman" pitchFamily="18" charset="0"/>
              <a:cs typeface="Times New Roman" pitchFamily="18" charset="0"/>
            </a:endParaRPr>
          </a:p>
          <a:p>
            <a:pPr algn="just">
              <a:lnSpc>
                <a:spcPct val="100000"/>
              </a:lnSpc>
            </a:pPr>
            <a:endParaRPr lang="en-IN" sz="1600" dirty="0">
              <a:latin typeface="Times New Roman" pitchFamily="18" charset="0"/>
              <a:cs typeface="Times New Roman" pitchFamily="18" charset="0"/>
            </a:endParaRPr>
          </a:p>
          <a:p>
            <a:pPr lvl="0" algn="just">
              <a:lnSpc>
                <a:spcPct val="100000"/>
              </a:lnSpc>
            </a:pPr>
            <a:endParaRPr lang="en-IN" sz="1600" dirty="0">
              <a:latin typeface="Times New Roman" pitchFamily="18" charset="0"/>
              <a:cs typeface="Times New Roman" pitchFamily="18" charset="0"/>
            </a:endParaRPr>
          </a:p>
          <a:p>
            <a:pPr algn="just">
              <a:lnSpc>
                <a:spcPct val="100000"/>
              </a:lnSpc>
            </a:pPr>
            <a:endParaRPr lang="en-IN" sz="1600" dirty="0">
              <a:latin typeface="Times New Roman" pitchFamily="18" charset="0"/>
              <a:cs typeface="Times New Roman" pitchFamily="18" charset="0"/>
            </a:endParaRPr>
          </a:p>
        </p:txBody>
      </p:sp>
    </p:spTree>
    <p:extLst>
      <p:ext uri="{BB962C8B-B14F-4D97-AF65-F5344CB8AC3E}">
        <p14:creationId xmlns:p14="http://schemas.microsoft.com/office/powerpoint/2010/main" val="27213549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044255-2BF3-5F96-DFA8-B35CE7ADB149}"/>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Recommendations</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7687AD7-17B7-BBA9-B9DD-98BB21E132E1}"/>
              </a:ext>
            </a:extLst>
          </p:cNvPr>
          <p:cNvSpPr>
            <a:spLocks noGrp="1"/>
          </p:cNvSpPr>
          <p:nvPr>
            <p:ph idx="1"/>
          </p:nvPr>
        </p:nvSpPr>
        <p:spPr>
          <a:xfrm>
            <a:off x="838200" y="2517057"/>
            <a:ext cx="6359013" cy="3050305"/>
          </a:xfrm>
        </p:spPr>
        <p:txBody>
          <a:bodyPr>
            <a:noAutofit/>
          </a:bodyPr>
          <a:lstStyle/>
          <a:p>
            <a:pPr lvl="0" algn="just">
              <a:lnSpc>
                <a:spcPct val="120000"/>
              </a:lnSpc>
            </a:pPr>
            <a:r>
              <a:rPr lang="en-GB" sz="1600" dirty="0">
                <a:latin typeface="Times New Roman" pitchFamily="18" charset="0"/>
                <a:cs typeface="Times New Roman" pitchFamily="18" charset="0"/>
              </a:rPr>
              <a:t>M&amp;S is highly recommended to strengthen its digital engagement by involving social media stars, and it will also be effective in attracting the attention of the young generations. </a:t>
            </a:r>
            <a:endParaRPr lang="en-IN" sz="1600" dirty="0">
              <a:latin typeface="Times New Roman" pitchFamily="18" charset="0"/>
              <a:cs typeface="Times New Roman" pitchFamily="18" charset="0"/>
            </a:endParaRPr>
          </a:p>
          <a:p>
            <a:pPr lvl="0" algn="just">
              <a:lnSpc>
                <a:spcPct val="120000"/>
              </a:lnSpc>
            </a:pPr>
            <a:r>
              <a:rPr lang="en-GB" sz="1600" dirty="0">
                <a:latin typeface="Times New Roman" pitchFamily="18" charset="0"/>
                <a:cs typeface="Times New Roman" pitchFamily="18" charset="0"/>
              </a:rPr>
              <a:t>The company is also suggested to expand its social media presence by employing TikTok and YouTube Shorts.</a:t>
            </a:r>
            <a:endParaRPr lang="en-IN" sz="1600" dirty="0">
              <a:latin typeface="Times New Roman" pitchFamily="18" charset="0"/>
              <a:cs typeface="Times New Roman" pitchFamily="18" charset="0"/>
            </a:endParaRPr>
          </a:p>
          <a:p>
            <a:pPr lvl="0" algn="just">
              <a:lnSpc>
                <a:spcPct val="120000"/>
              </a:lnSpc>
            </a:pPr>
            <a:r>
              <a:rPr lang="en-GB" sz="1600" dirty="0">
                <a:latin typeface="Times New Roman" pitchFamily="18" charset="0"/>
                <a:cs typeface="Times New Roman" pitchFamily="18" charset="0"/>
              </a:rPr>
              <a:t>The company is suggested to use new AI-driven innovative measures for digital marketing. Employing influencers to promote products will be effective for this business. </a:t>
            </a:r>
            <a:endParaRPr lang="en-IN" sz="1600" dirty="0">
              <a:latin typeface="Times New Roman" pitchFamily="18" charset="0"/>
              <a:cs typeface="Times New Roman" pitchFamily="18" charset="0"/>
            </a:endParaRPr>
          </a:p>
          <a:p>
            <a:pPr algn="just">
              <a:lnSpc>
                <a:spcPct val="120000"/>
              </a:lnSpc>
            </a:pPr>
            <a:endParaRPr lang="en-IN" sz="1600" dirty="0">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18B0ED0A-4CF4-8743-69D1-0098DB501AFB}"/>
              </a:ext>
            </a:extLst>
          </p:cNvPr>
          <p:cNvPicPr>
            <a:picLocks noChangeAspect="1"/>
          </p:cNvPicPr>
          <p:nvPr/>
        </p:nvPicPr>
        <p:blipFill>
          <a:blip r:embed="rId3" cstate="print"/>
          <a:stretch>
            <a:fillRect/>
          </a:stretch>
        </p:blipFill>
        <p:spPr>
          <a:xfrm>
            <a:off x="7807905" y="2821858"/>
            <a:ext cx="3784327" cy="2128684"/>
          </a:xfrm>
          <a:prstGeom prst="rect">
            <a:avLst/>
          </a:prstGeom>
        </p:spPr>
      </p:pic>
    </p:spTree>
    <p:extLst>
      <p:ext uri="{BB962C8B-B14F-4D97-AF65-F5344CB8AC3E}">
        <p14:creationId xmlns:p14="http://schemas.microsoft.com/office/powerpoint/2010/main" val="31617954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617D40-3FC8-61DD-C38B-025302A70400}"/>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Conclusion</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9AE0477C-D38F-094C-C7D9-610B30771883}"/>
              </a:ext>
            </a:extLst>
          </p:cNvPr>
          <p:cNvSpPr>
            <a:spLocks noGrp="1"/>
          </p:cNvSpPr>
          <p:nvPr>
            <p:ph idx="1"/>
          </p:nvPr>
        </p:nvSpPr>
        <p:spPr/>
        <p:style>
          <a:lnRef idx="2">
            <a:schemeClr val="accent2"/>
          </a:lnRef>
          <a:fillRef idx="1">
            <a:schemeClr val="lt1"/>
          </a:fillRef>
          <a:effectRef idx="0">
            <a:schemeClr val="accent2"/>
          </a:effectRef>
          <a:fontRef idx="minor">
            <a:schemeClr val="dk1"/>
          </a:fontRef>
        </p:style>
        <p:txBody>
          <a:bodyPr>
            <a:noAutofit/>
          </a:bodyPr>
          <a:lstStyle/>
          <a:p>
            <a:pPr lvl="0" algn="just">
              <a:lnSpc>
                <a:spcPct val="100000"/>
              </a:lnSpc>
            </a:pPr>
            <a:r>
              <a:rPr lang="en-GB" sz="1600" dirty="0">
                <a:latin typeface="Times New Roman" panose="02020603050405020304" pitchFamily="18" charset="0"/>
                <a:cs typeface="Times New Roman" panose="02020603050405020304" pitchFamily="18" charset="0"/>
              </a:rPr>
              <a:t>Digital and social media are essential for the success of Customer Relationship Management (CRM) at M&amp;S Food. </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The retailer illustrates how data-driven, customer-focused, and eco-friendly practices are intertwined and thus progressively gaining and reinforcing customer trust. </a:t>
            </a:r>
            <a:endParaRPr lang="en-IN" sz="1600" dirty="0">
              <a:latin typeface="Times New Roman" panose="02020603050405020304" pitchFamily="18" charset="0"/>
              <a:cs typeface="Times New Roman" panose="02020603050405020304" pitchFamily="18" charset="0"/>
            </a:endParaRPr>
          </a:p>
          <a:p>
            <a:pPr lvl="0" algn="just">
              <a:lnSpc>
                <a:spcPct val="100000"/>
              </a:lnSpc>
            </a:pPr>
            <a:r>
              <a:rPr lang="en-GB" sz="1600" dirty="0">
                <a:latin typeface="Times New Roman" panose="02020603050405020304" pitchFamily="18" charset="0"/>
                <a:cs typeface="Times New Roman" panose="02020603050405020304" pitchFamily="18" charset="0"/>
              </a:rPr>
              <a:t>The engagement and loyalty developed around the brand have been mainly due to the company’s digital channels, especially the Sparks loyalty app and social media.</a:t>
            </a:r>
          </a:p>
          <a:p>
            <a:pPr lvl="0" algn="just">
              <a:lnSpc>
                <a:spcPct val="100000"/>
              </a:lnSpc>
            </a:pPr>
            <a:r>
              <a:rPr lang="en-US" sz="1600" dirty="0">
                <a:latin typeface="Times New Roman" panose="02020603050405020304" pitchFamily="18" charset="0"/>
                <a:cs typeface="Times New Roman" panose="02020603050405020304" pitchFamily="18" charset="0"/>
              </a:rPr>
              <a:t>Yet, M&amp;S cannot afford to be complacent and will have to constantly come up with new ideas for its digital CRM strategy, as well as keep emotionally connecting with the younger customer segments who are likely to change their preferences during the process, to achieve sustainable growth and customer loyalty that lasts for a long time.</a:t>
            </a:r>
          </a:p>
          <a:p>
            <a:pPr lvl="0" algn="just">
              <a:lnSpc>
                <a:spcPct val="100000"/>
              </a:lnSpc>
              <a:buNone/>
            </a:pPr>
            <a:endParaRPr lang="en-US" sz="1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068845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BAB3D-0DE0-98CA-88C4-96BC04091AAE}"/>
              </a:ext>
            </a:extLst>
          </p:cNvPr>
          <p:cNvSpPr>
            <a:spLocks noGrp="1"/>
          </p:cNvSpPr>
          <p:nvPr>
            <p:ph type="title"/>
          </p:nvPr>
        </p:nvSpPr>
        <p:spPr/>
        <p:txBody>
          <a:bodyPr/>
          <a:lstStyle/>
          <a:p>
            <a:pPr algn="ctr"/>
            <a:r>
              <a:rPr lang="en-GB" b="1" dirty="0">
                <a:latin typeface="Times New Roman" panose="02020603050405020304" pitchFamily="18" charset="0"/>
                <a:cs typeface="Times New Roman" panose="02020603050405020304" pitchFamily="18" charset="0"/>
              </a:rPr>
              <a:t>References </a:t>
            </a:r>
            <a:endParaRPr lang="en-IN" b="1"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1871519B-85B5-807B-AA1D-D45DDCAD5662}"/>
              </a:ext>
            </a:extLst>
          </p:cNvPr>
          <p:cNvSpPr>
            <a:spLocks noGrp="1"/>
          </p:cNvSpPr>
          <p:nvPr>
            <p:ph idx="1"/>
          </p:nvPr>
        </p:nvSpPr>
        <p:spPr/>
        <p:txBody>
          <a:bodyPr>
            <a:normAutofit fontScale="55000" lnSpcReduction="20000"/>
          </a:bodyPr>
          <a:lstStyle/>
          <a:p>
            <a:pPr algn="just">
              <a:buNone/>
            </a:pPr>
            <a:r>
              <a:rPr lang="en-GB" dirty="0" err="1">
                <a:latin typeface="Times New Roman" pitchFamily="18" charset="0"/>
                <a:cs typeface="Times New Roman" pitchFamily="18" charset="0"/>
              </a:rPr>
              <a:t>Buttle</a:t>
            </a:r>
            <a:r>
              <a:rPr lang="en-GB" dirty="0">
                <a:latin typeface="Times New Roman" pitchFamily="18" charset="0"/>
                <a:cs typeface="Times New Roman" pitchFamily="18" charset="0"/>
              </a:rPr>
              <a:t>, F. (2019) </a:t>
            </a:r>
            <a:r>
              <a:rPr lang="en-GB" i="1" dirty="0">
                <a:latin typeface="Times New Roman" pitchFamily="18" charset="0"/>
                <a:cs typeface="Times New Roman" pitchFamily="18" charset="0"/>
              </a:rPr>
              <a:t>Customer Relationship Management: Concepts and Technologies</a:t>
            </a:r>
            <a:r>
              <a:rPr lang="en-GB" dirty="0">
                <a:latin typeface="Times New Roman" pitchFamily="18" charset="0"/>
                <a:cs typeface="Times New Roman" pitchFamily="18" charset="0"/>
              </a:rPr>
              <a:t>. 4</a:t>
            </a:r>
            <a:r>
              <a:rPr lang="en-GB" baseline="30000" dirty="0">
                <a:latin typeface="Times New Roman" pitchFamily="18" charset="0"/>
                <a:cs typeface="Times New Roman" pitchFamily="18" charset="0"/>
              </a:rPr>
              <a:t>th</a:t>
            </a:r>
            <a:r>
              <a:rPr lang="en-GB" dirty="0">
                <a:latin typeface="Times New Roman" pitchFamily="18" charset="0"/>
                <a:cs typeface="Times New Roman" pitchFamily="18" charset="0"/>
              </a:rPr>
              <a:t> Edition. </a:t>
            </a:r>
            <a:r>
              <a:rPr lang="en-GB" dirty="0" err="1">
                <a:latin typeface="Times New Roman" pitchFamily="18" charset="0"/>
                <a:cs typeface="Times New Roman" pitchFamily="18" charset="0"/>
              </a:rPr>
              <a:t>Routledge</a:t>
            </a:r>
            <a:r>
              <a:rPr lang="en-GB" dirty="0">
                <a:latin typeface="Times New Roman" pitchFamily="18" charset="0"/>
                <a:cs typeface="Times New Roman" pitchFamily="18" charset="0"/>
              </a:rPr>
              <a:t>. </a:t>
            </a:r>
            <a:endParaRPr lang="en-US" dirty="0">
              <a:latin typeface="Times New Roman" pitchFamily="18" charset="0"/>
              <a:cs typeface="Times New Roman" pitchFamily="18" charset="0"/>
            </a:endParaRPr>
          </a:p>
          <a:p>
            <a:pPr algn="just">
              <a:buNone/>
            </a:pPr>
            <a:r>
              <a:rPr lang="en-GB" dirty="0" err="1">
                <a:latin typeface="Times New Roman" pitchFamily="18" charset="0"/>
                <a:cs typeface="Times New Roman" pitchFamily="18" charset="0"/>
              </a:rPr>
              <a:t>Gu</a:t>
            </a:r>
            <a:r>
              <a:rPr lang="en-GB" dirty="0">
                <a:latin typeface="Times New Roman" pitchFamily="18" charset="0"/>
                <a:cs typeface="Times New Roman" pitchFamily="18" charset="0"/>
              </a:rPr>
              <a:t>, C. and </a:t>
            </a:r>
            <a:r>
              <a:rPr lang="en-GB" dirty="0" err="1">
                <a:latin typeface="Times New Roman" pitchFamily="18" charset="0"/>
                <a:cs typeface="Times New Roman" pitchFamily="18" charset="0"/>
              </a:rPr>
              <a:t>Duan</a:t>
            </a:r>
            <a:r>
              <a:rPr lang="en-GB" dirty="0">
                <a:latin typeface="Times New Roman" pitchFamily="18" charset="0"/>
                <a:cs typeface="Times New Roman" pitchFamily="18" charset="0"/>
              </a:rPr>
              <a:t>, Q. (2024)‘Exploring the dynamics of consumer engagement in social media influencer marketing: From the self-determination theory perspective.’ </a:t>
            </a:r>
            <a:r>
              <a:rPr lang="en-GB" i="1" dirty="0">
                <a:latin typeface="Times New Roman" pitchFamily="18" charset="0"/>
                <a:cs typeface="Times New Roman" pitchFamily="18" charset="0"/>
              </a:rPr>
              <a:t>Humanities and Social Sciences Communications</a:t>
            </a:r>
            <a:r>
              <a:rPr lang="en-GB" dirty="0">
                <a:latin typeface="Times New Roman" pitchFamily="18" charset="0"/>
                <a:cs typeface="Times New Roman" pitchFamily="18" charset="0"/>
              </a:rPr>
              <a:t>, 11(1), pp.1-17. Available at: https://www.nature.com/articles/s41599-024-03127-w.pdf</a:t>
            </a:r>
            <a:endParaRPr lang="en-US" dirty="0">
              <a:latin typeface="Times New Roman" pitchFamily="18" charset="0"/>
              <a:cs typeface="Times New Roman" pitchFamily="18" charset="0"/>
            </a:endParaRPr>
          </a:p>
          <a:p>
            <a:pPr algn="just">
              <a:buNone/>
            </a:pPr>
            <a:r>
              <a:rPr lang="en-GB" dirty="0" err="1">
                <a:latin typeface="Times New Roman" pitchFamily="18" charset="0"/>
                <a:cs typeface="Times New Roman" pitchFamily="18" charset="0"/>
              </a:rPr>
              <a:t>Hafeez</a:t>
            </a:r>
            <a:r>
              <a:rPr lang="en-GB" dirty="0">
                <a:latin typeface="Times New Roman" pitchFamily="18" charset="0"/>
                <a:cs typeface="Times New Roman" pitchFamily="18" charset="0"/>
              </a:rPr>
              <a:t>, K. (2025)‘IMC Frameworks and Models: Aligning Messaging Across Channels.’ </a:t>
            </a:r>
            <a:r>
              <a:rPr lang="en-GB" i="1" dirty="0">
                <a:latin typeface="Times New Roman" pitchFamily="18" charset="0"/>
                <a:cs typeface="Times New Roman" pitchFamily="18" charset="0"/>
              </a:rPr>
              <a:t>Copyright© 2025 Eurasian Research Institute</a:t>
            </a:r>
            <a:r>
              <a:rPr lang="en-GB" dirty="0">
                <a:latin typeface="Times New Roman" pitchFamily="18" charset="0"/>
                <a:cs typeface="Times New Roman" pitchFamily="18" charset="0"/>
              </a:rPr>
              <a:t>, p.244.Available at: https://www.gbppublications.com/_files/ugd/5e526c_d512b35bd3f04b9eac3a95ed47ef78ea.pdf#page=257</a:t>
            </a:r>
            <a:endParaRPr lang="en-US" dirty="0">
              <a:latin typeface="Times New Roman" pitchFamily="18" charset="0"/>
              <a:cs typeface="Times New Roman" pitchFamily="18" charset="0"/>
            </a:endParaRPr>
          </a:p>
          <a:p>
            <a:pPr algn="just">
              <a:buNone/>
            </a:pPr>
            <a:r>
              <a:rPr lang="en-GB" dirty="0">
                <a:latin typeface="Times New Roman" pitchFamily="18" charset="0"/>
                <a:cs typeface="Times New Roman" pitchFamily="18" charset="0"/>
              </a:rPr>
              <a:t>Ileana, M., </a:t>
            </a:r>
            <a:r>
              <a:rPr lang="en-GB" dirty="0" err="1">
                <a:latin typeface="Times New Roman" pitchFamily="18" charset="0"/>
                <a:cs typeface="Times New Roman" pitchFamily="18" charset="0"/>
              </a:rPr>
              <a:t>Petrov</a:t>
            </a:r>
            <a:r>
              <a:rPr lang="en-GB" dirty="0">
                <a:latin typeface="Times New Roman" pitchFamily="18" charset="0"/>
                <a:cs typeface="Times New Roman" pitchFamily="18" charset="0"/>
              </a:rPr>
              <a:t>, P. and </a:t>
            </a:r>
            <a:r>
              <a:rPr lang="en-GB" dirty="0" err="1">
                <a:latin typeface="Times New Roman" pitchFamily="18" charset="0"/>
                <a:cs typeface="Times New Roman" pitchFamily="18" charset="0"/>
              </a:rPr>
              <a:t>Milev</a:t>
            </a:r>
            <a:r>
              <a:rPr lang="en-GB" dirty="0">
                <a:latin typeface="Times New Roman" pitchFamily="18" charset="0"/>
                <a:cs typeface="Times New Roman" pitchFamily="18" charset="0"/>
              </a:rPr>
              <a:t>, V. (2025)‘Optimizing customer experience by exploiting real-time data generated by </a:t>
            </a:r>
            <a:r>
              <a:rPr lang="en-GB" dirty="0" err="1">
                <a:latin typeface="Times New Roman" pitchFamily="18" charset="0"/>
                <a:cs typeface="Times New Roman" pitchFamily="18" charset="0"/>
              </a:rPr>
              <a:t>IoT</a:t>
            </a:r>
            <a:r>
              <a:rPr lang="en-GB" dirty="0">
                <a:latin typeface="Times New Roman" pitchFamily="18" charset="0"/>
                <a:cs typeface="Times New Roman" pitchFamily="18" charset="0"/>
              </a:rPr>
              <a:t> and leveraging distributed web systems in CRM systems.’ </a:t>
            </a:r>
            <a:r>
              <a:rPr lang="en-GB" i="1" dirty="0" err="1">
                <a:latin typeface="Times New Roman" pitchFamily="18" charset="0"/>
                <a:cs typeface="Times New Roman" pitchFamily="18" charset="0"/>
              </a:rPr>
              <a:t>IoT</a:t>
            </a:r>
            <a:r>
              <a:rPr lang="en-GB" dirty="0">
                <a:latin typeface="Times New Roman" pitchFamily="18" charset="0"/>
                <a:cs typeface="Times New Roman" pitchFamily="18" charset="0"/>
              </a:rPr>
              <a:t>, 6(2), p.24.Available at: https://www.mdpi.com/2624-831X/6/2/24</a:t>
            </a:r>
            <a:endParaRPr lang="en-US" dirty="0">
              <a:latin typeface="Times New Roman" pitchFamily="18" charset="0"/>
              <a:cs typeface="Times New Roman" pitchFamily="18" charset="0"/>
            </a:endParaRPr>
          </a:p>
          <a:p>
            <a:pPr algn="just">
              <a:buNone/>
            </a:pPr>
            <a:r>
              <a:rPr lang="en-GB" dirty="0">
                <a:latin typeface="Times New Roman" pitchFamily="18" charset="0"/>
                <a:cs typeface="Times New Roman" pitchFamily="18" charset="0"/>
              </a:rPr>
              <a:t>Kotler, P. and Armstrong, G. (2020) </a:t>
            </a:r>
            <a:r>
              <a:rPr lang="en-GB" i="1" dirty="0">
                <a:latin typeface="Times New Roman" pitchFamily="18" charset="0"/>
                <a:cs typeface="Times New Roman" pitchFamily="18" charset="0"/>
              </a:rPr>
              <a:t>Marketing: An introduction</a:t>
            </a:r>
            <a:r>
              <a:rPr lang="en-GB" dirty="0">
                <a:latin typeface="Times New Roman" pitchFamily="18" charset="0"/>
                <a:cs typeface="Times New Roman" pitchFamily="18" charset="0"/>
              </a:rPr>
              <a:t>, Global Edition. 14</a:t>
            </a:r>
            <a:r>
              <a:rPr lang="en-GB" baseline="30000" dirty="0">
                <a:latin typeface="Times New Roman" pitchFamily="18" charset="0"/>
                <a:cs typeface="Times New Roman" pitchFamily="18" charset="0"/>
              </a:rPr>
              <a:t>th</a:t>
            </a:r>
            <a:r>
              <a:rPr lang="en-GB" dirty="0">
                <a:latin typeface="Times New Roman" pitchFamily="18" charset="0"/>
                <a:cs typeface="Times New Roman" pitchFamily="18" charset="0"/>
              </a:rPr>
              <a:t> edition.  Pearson. </a:t>
            </a:r>
            <a:endParaRPr lang="en-US" dirty="0">
              <a:latin typeface="Times New Roman" pitchFamily="18" charset="0"/>
              <a:cs typeface="Times New Roman" pitchFamily="18" charset="0"/>
            </a:endParaRPr>
          </a:p>
          <a:p>
            <a:pPr algn="just">
              <a:buNone/>
            </a:pPr>
            <a:r>
              <a:rPr lang="en-GB" dirty="0" err="1">
                <a:latin typeface="Times New Roman" pitchFamily="18" charset="0"/>
                <a:cs typeface="Times New Roman" pitchFamily="18" charset="0"/>
              </a:rPr>
              <a:t>marksandspencer</a:t>
            </a:r>
            <a:r>
              <a:rPr lang="en-GB" dirty="0">
                <a:latin typeface="Times New Roman" pitchFamily="18" charset="0"/>
                <a:cs typeface="Times New Roman" pitchFamily="18" charset="0"/>
              </a:rPr>
              <a:t> (2025b) </a:t>
            </a:r>
            <a:r>
              <a:rPr lang="en-GB" i="1" dirty="0">
                <a:latin typeface="Times New Roman" pitchFamily="18" charset="0"/>
                <a:cs typeface="Times New Roman" pitchFamily="18" charset="0"/>
              </a:rPr>
              <a:t>Key facts. </a:t>
            </a:r>
            <a:r>
              <a:rPr lang="en-GB" dirty="0">
                <a:latin typeface="Times New Roman" pitchFamily="18" charset="0"/>
                <a:cs typeface="Times New Roman" pitchFamily="18" charset="0"/>
              </a:rPr>
              <a:t>Available at: https://corporate.marksandspencer.com/about-us/key-facts-figures (Accessed: 15 November 2025). </a:t>
            </a:r>
            <a:endParaRPr lang="en-US" dirty="0">
              <a:latin typeface="Times New Roman" pitchFamily="18" charset="0"/>
              <a:cs typeface="Times New Roman" pitchFamily="18" charset="0"/>
            </a:endParaRPr>
          </a:p>
          <a:p>
            <a:pPr algn="just">
              <a:buNone/>
            </a:pPr>
            <a:r>
              <a:rPr lang="en-GB" dirty="0" err="1">
                <a:latin typeface="Times New Roman" pitchFamily="18" charset="0"/>
                <a:cs typeface="Times New Roman" pitchFamily="18" charset="0"/>
              </a:rPr>
              <a:t>marksandspencer</a:t>
            </a:r>
            <a:r>
              <a:rPr lang="en-GB" dirty="0">
                <a:latin typeface="Times New Roman" pitchFamily="18" charset="0"/>
                <a:cs typeface="Times New Roman" pitchFamily="18" charset="0"/>
              </a:rPr>
              <a:t>(2025a) </a:t>
            </a:r>
            <a:r>
              <a:rPr lang="en-GB" i="1" dirty="0">
                <a:latin typeface="Times New Roman" pitchFamily="18" charset="0"/>
                <a:cs typeface="Times New Roman" pitchFamily="18" charset="0"/>
              </a:rPr>
              <a:t>Reshaping M&amp;S. </a:t>
            </a:r>
            <a:r>
              <a:rPr lang="en-GB" dirty="0">
                <a:latin typeface="Times New Roman" pitchFamily="18" charset="0"/>
                <a:cs typeface="Times New Roman" pitchFamily="18" charset="0"/>
              </a:rPr>
              <a:t>Available at: https://corporate.marksandspencer.com/sites/marksandspencer/files/2025-05/Marks-and-Spencer-Group-plc-Annual-Report-and-Financial-Statements-2025_INTERACTIVE_FINAL.pdf(Accessed: 15 November 2025). </a:t>
            </a:r>
            <a:endParaRPr lang="en-US" dirty="0">
              <a:latin typeface="Times New Roman" pitchFamily="18" charset="0"/>
              <a:cs typeface="Times New Roman" pitchFamily="18" charset="0"/>
            </a:endParaRPr>
          </a:p>
          <a:p>
            <a:pPr algn="just">
              <a:buNone/>
            </a:pPr>
            <a:r>
              <a:rPr lang="en-GB" dirty="0" err="1">
                <a:latin typeface="Times New Roman" pitchFamily="18" charset="0"/>
                <a:cs typeface="Times New Roman" pitchFamily="18" charset="0"/>
              </a:rPr>
              <a:t>Wahyuni</a:t>
            </a:r>
            <a:r>
              <a:rPr lang="en-GB" dirty="0">
                <a:latin typeface="Times New Roman" pitchFamily="18" charset="0"/>
                <a:cs typeface="Times New Roman" pitchFamily="18" charset="0"/>
              </a:rPr>
              <a:t>, I., </a:t>
            </a:r>
            <a:r>
              <a:rPr lang="en-GB" dirty="0" err="1">
                <a:latin typeface="Times New Roman" pitchFamily="18" charset="0"/>
                <a:cs typeface="Times New Roman" pitchFamily="18" charset="0"/>
              </a:rPr>
              <a:t>Arifiansyah</a:t>
            </a:r>
            <a:r>
              <a:rPr lang="en-GB" dirty="0">
                <a:latin typeface="Times New Roman" pitchFamily="18" charset="0"/>
                <a:cs typeface="Times New Roman" pitchFamily="18" charset="0"/>
              </a:rPr>
              <a:t>, R., </a:t>
            </a:r>
            <a:r>
              <a:rPr lang="en-GB" dirty="0" err="1">
                <a:latin typeface="Times New Roman" pitchFamily="18" charset="0"/>
                <a:cs typeface="Times New Roman" pitchFamily="18" charset="0"/>
              </a:rPr>
              <a:t>Meidasari</a:t>
            </a:r>
            <a:r>
              <a:rPr lang="en-GB" dirty="0">
                <a:latin typeface="Times New Roman" pitchFamily="18" charset="0"/>
                <a:cs typeface="Times New Roman" pitchFamily="18" charset="0"/>
              </a:rPr>
              <a:t>, E. and </a:t>
            </a:r>
            <a:r>
              <a:rPr lang="en-GB" dirty="0" err="1">
                <a:latin typeface="Times New Roman" pitchFamily="18" charset="0"/>
                <a:cs typeface="Times New Roman" pitchFamily="18" charset="0"/>
              </a:rPr>
              <a:t>Siskawati</a:t>
            </a:r>
            <a:r>
              <a:rPr lang="en-GB" dirty="0">
                <a:latin typeface="Times New Roman" pitchFamily="18" charset="0"/>
                <a:cs typeface="Times New Roman" pitchFamily="18" charset="0"/>
              </a:rPr>
              <a:t>, I. (2024)‘The role of brand equity, digital marketing, customer experience, and social media engagement on consumer purchase intention on TikTok shop application.’ </a:t>
            </a:r>
            <a:r>
              <a:rPr lang="en-GB" i="1" dirty="0">
                <a:latin typeface="Times New Roman" pitchFamily="18" charset="0"/>
                <a:cs typeface="Times New Roman" pitchFamily="18" charset="0"/>
              </a:rPr>
              <a:t>International Journal of Business, Law, and Education</a:t>
            </a:r>
            <a:r>
              <a:rPr lang="en-GB" dirty="0">
                <a:latin typeface="Times New Roman" pitchFamily="18" charset="0"/>
                <a:cs typeface="Times New Roman" pitchFamily="18" charset="0"/>
              </a:rPr>
              <a:t>, 5(2), pp.2806-2815. Available at: http://www.ijble.com/index.php/journal/article/download/942/855 </a:t>
            </a:r>
            <a:endParaRPr lang="en-US" dirty="0">
              <a:latin typeface="Times New Roman" pitchFamily="18" charset="0"/>
              <a:cs typeface="Times New Roman" pitchFamily="18" charset="0"/>
            </a:endParaRPr>
          </a:p>
          <a:p>
            <a:pPr algn="just">
              <a:buNone/>
            </a:pPr>
            <a:endParaRPr lang="en-IN" dirty="0">
              <a:latin typeface="Times New Roman" pitchFamily="18" charset="0"/>
              <a:cs typeface="Times New Roman" pitchFamily="18" charset="0"/>
            </a:endParaRPr>
          </a:p>
        </p:txBody>
      </p:sp>
    </p:spTree>
    <p:extLst>
      <p:ext uri="{BB962C8B-B14F-4D97-AF65-F5344CB8AC3E}">
        <p14:creationId xmlns:p14="http://schemas.microsoft.com/office/powerpoint/2010/main" val="17824643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2298</Words>
  <Application>Microsoft Office PowerPoint</Application>
  <PresentationFormat>Widescreen</PresentationFormat>
  <Paragraphs>145</Paragraphs>
  <Slides>15</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Calibri Light</vt:lpstr>
      <vt:lpstr>Times New Roman</vt:lpstr>
      <vt:lpstr>Office Theme</vt:lpstr>
      <vt:lpstr>Digital and Social Media in Customer Relationship Management (CRM): A Case Study of M&amp;S Food </vt:lpstr>
      <vt:lpstr>Table of Contents</vt:lpstr>
      <vt:lpstr>Introduction </vt:lpstr>
      <vt:lpstr>Understanding CRM in the Digital Context</vt:lpstr>
      <vt:lpstr>Contd…</vt:lpstr>
      <vt:lpstr>Defining Digital and Social Media in CRM</vt:lpstr>
      <vt:lpstr>Contd…</vt:lpstr>
      <vt:lpstr>M&amp;S Food’s Digital and Social Media Ecosystem</vt:lpstr>
      <vt:lpstr>Developing and Sustaining Customer Relationships</vt:lpstr>
      <vt:lpstr>Enhancing Customer Experience and Engagement</vt:lpstr>
      <vt:lpstr>Supporting Organisational Performance</vt:lpstr>
      <vt:lpstr>Critical Assessment of M&amp;S Food’s Digital CRM Strategy</vt:lpstr>
      <vt:lpstr>Recommendations</vt:lpstr>
      <vt:lpstr>Conclusion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PART 2 – INDIVIDUAL PRESENTATION   Title: Digital and Social Media in Customer Relationship Management (CRM): A Case Study of M&amp;S Food </dc:title>
  <cp:lastModifiedBy>Alexandra Zara</cp:lastModifiedBy>
  <cp:revision>27</cp:revision>
  <dcterms:created xsi:type="dcterms:W3CDTF">2025-11-18T13:50:02Z</dcterms:created>
  <dcterms:modified xsi:type="dcterms:W3CDTF">2025-11-21T21:04:13Z</dcterms:modified>
</cp:coreProperties>
</file>