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59" r:id="rId6"/>
    <p:sldId id="261" r:id="rId7"/>
    <p:sldId id="262" r:id="rId8"/>
    <p:sldId id="263"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1380"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E7A13B8-8E71-4EE9-9F75-18F6EC516C33}" type="datetimeFigureOut">
              <a:rPr lang="en-GB" smtClean="0"/>
              <a:t>31/03/2015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EC89BA-1237-4B2A-95D9-F43C452F77C9}"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7A13B8-8E71-4EE9-9F75-18F6EC516C33}" type="datetimeFigureOut">
              <a:rPr lang="en-GB" smtClean="0"/>
              <a:t>31/03/2015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EC89BA-1237-4B2A-95D9-F43C452F77C9}"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E7A13B8-8E71-4EE9-9F75-18F6EC516C33}" type="datetimeFigureOut">
              <a:rPr lang="en-GB" smtClean="0"/>
              <a:t>31/03/2015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EC89BA-1237-4B2A-95D9-F43C452F77C9}"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E7A13B8-8E71-4EE9-9F75-18F6EC516C33}" type="datetimeFigureOut">
              <a:rPr lang="en-GB" smtClean="0"/>
              <a:t>31/03/2015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EC89BA-1237-4B2A-95D9-F43C452F77C9}"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E7A13B8-8E71-4EE9-9F75-18F6EC516C33}" type="datetimeFigureOut">
              <a:rPr lang="en-GB" smtClean="0"/>
              <a:t>31/03/2015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EC89BA-1237-4B2A-95D9-F43C452F77C9}"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E7A13B8-8E71-4EE9-9F75-18F6EC516C33}" type="datetimeFigureOut">
              <a:rPr lang="en-GB" smtClean="0"/>
              <a:t>31/03/2015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EC89BA-1237-4B2A-95D9-F43C452F77C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7A13B8-8E71-4EE9-9F75-18F6EC516C33}" type="datetimeFigureOut">
              <a:rPr lang="en-GB" smtClean="0"/>
              <a:t>31/03/2015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EC89BA-1237-4B2A-95D9-F43C452F77C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7A13B8-8E71-4EE9-9F75-18F6EC516C33}" type="datetimeFigureOut">
              <a:rPr lang="en-GB" smtClean="0"/>
              <a:t>31/03/2015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EC89BA-1237-4B2A-95D9-F43C452F77C9}"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7A13B8-8E71-4EE9-9F75-18F6EC516C33}" type="datetimeFigureOut">
              <a:rPr lang="en-GB" smtClean="0"/>
              <a:t>31/03/2015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EC89BA-1237-4B2A-95D9-F43C452F77C9}"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7A13B8-8E71-4EE9-9F75-18F6EC516C33}" type="datetimeFigureOut">
              <a:rPr lang="en-GB" smtClean="0"/>
              <a:t>31/03/2015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EC89BA-1237-4B2A-95D9-F43C452F77C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7A13B8-8E71-4EE9-9F75-18F6EC516C33}" type="datetimeFigureOut">
              <a:rPr lang="en-GB" smtClean="0"/>
              <a:t>31/03/2015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EC89BA-1237-4B2A-95D9-F43C452F77C9}"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7A13B8-8E71-4EE9-9F75-18F6EC516C33}" type="datetimeFigureOut">
              <a:rPr lang="en-GB" smtClean="0"/>
              <a:t>31/03/2015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EC89BA-1237-4B2A-95D9-F43C452F77C9}"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4.bp.blogspot.com/-81w_V_xq7AI/U0YoStxe2JI/AAAAAAAADAk/Z1NUkd6n1Lo/s1600/rmf_constant_magnetic_field_synchronous_motor.jpg"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1.bp.blogspot.com/-qHF_1JfVIBg/U0Yoa77H56I/AAAAAAAADBA/ZQSxMMrgmns/s1600/working_synchronous_motor.jp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1.bp.blogspot.com/-RnwEOI7jfOQ/U0Y4jNR50VI/AAAAAAAADBU/XB9QB4MS-Dk/s1600/Ns.jpg"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3.bp.blogspot.com/-OQoMNMpD__s/U0YobNJUJUI/AAAAAAAADA8/pCRYLe6hFps/s1600/zero_intial_rotation.jpg"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2.bp.blogspot.com/-ICopMqV7oB4/U0YoRFGy0xI/AAAAAAAADAc/FO6quwdCtJE/s1600/damper_winding.jpg" TargetMode="Externa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hyperlink" Target="https://3.bp.blogspot.com/-lS07OxCvQqs/U0YoTy19d4I/AAAAAAAADAs/zvof82YPjbs/s1600/rotor_starting.jpg"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Electrical Machines</a:t>
            </a:r>
            <a:endParaRPr lang="en-GB" dirty="0"/>
          </a:p>
        </p:txBody>
      </p:sp>
      <p:sp>
        <p:nvSpPr>
          <p:cNvPr id="3" name="Subtitle 2"/>
          <p:cNvSpPr>
            <a:spLocks noGrp="1"/>
          </p:cNvSpPr>
          <p:nvPr>
            <p:ph type="subTitle" idx="1"/>
          </p:nvPr>
        </p:nvSpPr>
        <p:spPr/>
        <p:txBody>
          <a:bodyPr/>
          <a:lstStyle/>
          <a:p>
            <a:r>
              <a:rPr lang="en-GB" dirty="0" smtClean="0"/>
              <a:t>Synchronous Motor Overview</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611560" y="548680"/>
            <a:ext cx="2156424" cy="369332"/>
          </a:xfrm>
          <a:prstGeom prst="rect">
            <a:avLst/>
          </a:prstGeom>
        </p:spPr>
        <p:txBody>
          <a:bodyPr wrap="none">
            <a:spAutoFit/>
          </a:bodyPr>
          <a:lstStyle/>
          <a:p>
            <a:r>
              <a:rPr lang="en-GB" b="1" u="sng" dirty="0" smtClean="0"/>
              <a:t>Synchronous Motors</a:t>
            </a:r>
            <a:endParaRPr lang="en-GB" b="1" u="sng" dirty="0"/>
          </a:p>
        </p:txBody>
      </p:sp>
      <p:sp>
        <p:nvSpPr>
          <p:cNvPr id="9" name="Rectangle 8"/>
          <p:cNvSpPr/>
          <p:nvPr/>
        </p:nvSpPr>
        <p:spPr>
          <a:xfrm>
            <a:off x="539552" y="1124744"/>
            <a:ext cx="8280920" cy="369332"/>
          </a:xfrm>
          <a:prstGeom prst="rect">
            <a:avLst/>
          </a:prstGeom>
        </p:spPr>
        <p:txBody>
          <a:bodyPr wrap="square">
            <a:spAutoFit/>
          </a:bodyPr>
          <a:lstStyle/>
          <a:p>
            <a:r>
              <a:rPr lang="en-GB" dirty="0" smtClean="0"/>
              <a:t>Synchronous motors are widely used in the industry for high precision applications.</a:t>
            </a:r>
            <a:endParaRPr lang="en-GB" dirty="0"/>
          </a:p>
        </p:txBody>
      </p:sp>
      <p:sp>
        <p:nvSpPr>
          <p:cNvPr id="10" name="Rectangle 9"/>
          <p:cNvSpPr/>
          <p:nvPr/>
        </p:nvSpPr>
        <p:spPr>
          <a:xfrm>
            <a:off x="539552" y="1484784"/>
            <a:ext cx="8136904" cy="1754326"/>
          </a:xfrm>
          <a:prstGeom prst="rect">
            <a:avLst/>
          </a:prstGeom>
        </p:spPr>
        <p:txBody>
          <a:bodyPr wrap="square">
            <a:spAutoFit/>
          </a:bodyPr>
          <a:lstStyle/>
          <a:p>
            <a:r>
              <a:rPr lang="en-GB" dirty="0" smtClean="0"/>
              <a:t>As the name suggests Synchronous motors are capable of running at constant speed irrespective of the load acting on them. Unlike induction motors where speed of the motor depends upon the torque acting on them, synchronous motors have got constant speed-torque characteristics.</a:t>
            </a:r>
          </a:p>
          <a:p>
            <a:r>
              <a:rPr lang="en-GB" dirty="0" smtClean="0"/>
              <a:t>Synchronous motors have got higher efficiency (electrical to mechanical power conversion ratio) than its counterparts. Its efficiency ranges from 90 – 92%. </a:t>
            </a:r>
            <a:endParaRPr lang="en-GB" dirty="0"/>
          </a:p>
        </p:txBody>
      </p:sp>
      <p:sp>
        <p:nvSpPr>
          <p:cNvPr id="11" name="Rectangle 10"/>
          <p:cNvSpPr/>
          <p:nvPr/>
        </p:nvSpPr>
        <p:spPr>
          <a:xfrm>
            <a:off x="539552" y="3573016"/>
            <a:ext cx="3888432" cy="2308324"/>
          </a:xfrm>
          <a:prstGeom prst="rect">
            <a:avLst/>
          </a:prstGeom>
        </p:spPr>
        <p:txBody>
          <a:bodyPr wrap="square">
            <a:spAutoFit/>
          </a:bodyPr>
          <a:lstStyle/>
          <a:p>
            <a:r>
              <a:rPr lang="en-GB" b="1" dirty="0"/>
              <a:t>The Working Principle: RMF – Constant Magnetic field interaction</a:t>
            </a:r>
          </a:p>
          <a:p>
            <a:r>
              <a:rPr lang="en-GB" dirty="0" smtClean="0"/>
              <a:t>The constant speed characteristic is achieved by interaction between a constant and rotating magnetic field. Rotor of synchronous motor produces a constant magnetic field and Stator produces a Rotating magnetic field. </a:t>
            </a:r>
            <a:endParaRPr lang="en-GB" dirty="0"/>
          </a:p>
        </p:txBody>
      </p:sp>
      <p:pic>
        <p:nvPicPr>
          <p:cNvPr id="5126" name="Picture 6" descr="https://4.bp.blogspot.com/-81w_V_xq7AI/U0YoStxe2JI/AAAAAAAADAk/Z1NUkd6n1Lo/s1600/rmf_constant_magnetic_field_synchronous_motor.jpg"/>
          <p:cNvPicPr>
            <a:picLocks noChangeAspect="1" noChangeArrowheads="1"/>
          </p:cNvPicPr>
          <p:nvPr/>
        </p:nvPicPr>
        <p:blipFill>
          <a:blip r:embed="rId2" cstate="print"/>
          <a:srcRect/>
          <a:stretch>
            <a:fillRect/>
          </a:stretch>
        </p:blipFill>
        <p:spPr bwMode="auto">
          <a:xfrm>
            <a:off x="4572000" y="3861048"/>
            <a:ext cx="3888432" cy="1984257"/>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611560" y="548680"/>
            <a:ext cx="2156424" cy="369332"/>
          </a:xfrm>
          <a:prstGeom prst="rect">
            <a:avLst/>
          </a:prstGeom>
        </p:spPr>
        <p:txBody>
          <a:bodyPr wrap="none">
            <a:spAutoFit/>
          </a:bodyPr>
          <a:lstStyle/>
          <a:p>
            <a:r>
              <a:rPr lang="en-GB" b="1" u="sng" dirty="0" smtClean="0"/>
              <a:t>Synchronous Motors</a:t>
            </a:r>
            <a:endParaRPr lang="en-GB" b="1" u="sng" dirty="0"/>
          </a:p>
        </p:txBody>
      </p:sp>
      <p:sp>
        <p:nvSpPr>
          <p:cNvPr id="7" name="Rectangle 6"/>
          <p:cNvSpPr/>
          <p:nvPr/>
        </p:nvSpPr>
        <p:spPr>
          <a:xfrm>
            <a:off x="611560" y="1124744"/>
            <a:ext cx="8064896" cy="1477328"/>
          </a:xfrm>
          <a:prstGeom prst="rect">
            <a:avLst/>
          </a:prstGeom>
        </p:spPr>
        <p:txBody>
          <a:bodyPr wrap="square">
            <a:spAutoFit/>
          </a:bodyPr>
          <a:lstStyle/>
          <a:p>
            <a:r>
              <a:rPr lang="en-GB" b="1" dirty="0"/>
              <a:t>Stator: Revolving Magnetic Field</a:t>
            </a:r>
          </a:p>
          <a:p>
            <a:r>
              <a:rPr lang="en-GB" dirty="0" smtClean="0"/>
              <a:t>The field coil of stator is excited by a 3 phase AC supply. This will produce a revolving magnetic field (</a:t>
            </a:r>
            <a:r>
              <a:rPr lang="en-GB" i="1" dirty="0" smtClean="0"/>
              <a:t>RMF</a:t>
            </a:r>
            <a:r>
              <a:rPr lang="en-GB" dirty="0" smtClean="0"/>
              <a:t>), which rotates at synchronous speed. The way RMF is produced with 3 phase AC excitation is explained in a separate article. RMF produced in a synchronous motor and its direction is marked in the Fig.</a:t>
            </a:r>
            <a:endParaRPr lang="en-GB" dirty="0"/>
          </a:p>
        </p:txBody>
      </p:sp>
      <p:pic>
        <p:nvPicPr>
          <p:cNvPr id="26626" name="Picture 2" descr="https://4.bp.blogspot.com/-81w_V_xq7AI/U0YoStxe2JI/AAAAAAAADAk/Z1NUkd6n1Lo/s1600/rmf_constant_magnetic_field_synchronous_motor.jpg">
            <a:hlinkClick r:id="rId2"/>
          </p:cNvPr>
          <p:cNvPicPr>
            <a:picLocks noChangeAspect="1" noChangeArrowheads="1"/>
          </p:cNvPicPr>
          <p:nvPr/>
        </p:nvPicPr>
        <p:blipFill>
          <a:blip r:embed="rId3" cstate="print"/>
          <a:srcRect/>
          <a:stretch>
            <a:fillRect/>
          </a:stretch>
        </p:blipFill>
        <p:spPr bwMode="auto">
          <a:xfrm>
            <a:off x="1547664" y="2708920"/>
            <a:ext cx="6349943" cy="324036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611560" y="548680"/>
            <a:ext cx="2156424" cy="369332"/>
          </a:xfrm>
          <a:prstGeom prst="rect">
            <a:avLst/>
          </a:prstGeom>
        </p:spPr>
        <p:txBody>
          <a:bodyPr wrap="none">
            <a:spAutoFit/>
          </a:bodyPr>
          <a:lstStyle/>
          <a:p>
            <a:r>
              <a:rPr lang="en-GB" b="1" u="sng" dirty="0" smtClean="0"/>
              <a:t>Synchronous Motors</a:t>
            </a:r>
            <a:endParaRPr lang="en-GB" b="1" u="sng" dirty="0"/>
          </a:p>
        </p:txBody>
      </p:sp>
      <p:sp>
        <p:nvSpPr>
          <p:cNvPr id="3" name="Rectangle 2"/>
          <p:cNvSpPr/>
          <p:nvPr/>
        </p:nvSpPr>
        <p:spPr>
          <a:xfrm>
            <a:off x="683568" y="980728"/>
            <a:ext cx="8208912" cy="2585323"/>
          </a:xfrm>
          <a:prstGeom prst="rect">
            <a:avLst/>
          </a:prstGeom>
        </p:spPr>
        <p:txBody>
          <a:bodyPr wrap="square">
            <a:spAutoFit/>
          </a:bodyPr>
          <a:lstStyle/>
          <a:p>
            <a:r>
              <a:rPr lang="en-GB" b="1" dirty="0"/>
              <a:t>Rotor: Constant Magnetic field</a:t>
            </a:r>
          </a:p>
          <a:p>
            <a:r>
              <a:rPr lang="en-GB" dirty="0" smtClean="0"/>
              <a:t>Rotor is excited by a D.C power supply, magnetic field produced around the rotor coil by DC excitation is shown below. It is clear that the rotor acts like a permanent magnet due to such magnetic field. Alternatively rotor can also be made of permanent magnet. </a:t>
            </a:r>
          </a:p>
          <a:p>
            <a:r>
              <a:rPr lang="en-GB" dirty="0" smtClean="0"/>
              <a:t>Interaction of Rotor and RMF is interesting. Assume you are giving an initial rotation to the rotor, with same direction of RMF. You can see that opposite poles of RMF and Rotor will attract each other and they will get locked magnetically. This means that rotor will rotate at the same speed of RMF, or rotor will rotate at synchronous speed. </a:t>
            </a:r>
            <a:endParaRPr lang="en-GB" dirty="0"/>
          </a:p>
        </p:txBody>
      </p:sp>
      <p:pic>
        <p:nvPicPr>
          <p:cNvPr id="24578" name="Picture 2" descr="https://1.bp.blogspot.com/-qHF_1JfVIBg/U0Yoa77H56I/AAAAAAAADBA/ZQSxMMrgmns/s1600/working_synchronous_motor.jpg">
            <a:hlinkClick r:id="rId2"/>
          </p:cNvPr>
          <p:cNvPicPr>
            <a:picLocks noChangeAspect="1" noChangeArrowheads="1"/>
          </p:cNvPicPr>
          <p:nvPr/>
        </p:nvPicPr>
        <p:blipFill>
          <a:blip r:embed="rId3" cstate="print"/>
          <a:srcRect/>
          <a:stretch>
            <a:fillRect/>
          </a:stretch>
        </p:blipFill>
        <p:spPr bwMode="auto">
          <a:xfrm>
            <a:off x="1160859" y="3573016"/>
            <a:ext cx="6867525" cy="2095501"/>
          </a:xfrm>
          <a:prstGeom prst="rect">
            <a:avLst/>
          </a:prstGeom>
          <a:noFill/>
        </p:spPr>
      </p:pic>
      <p:sp>
        <p:nvSpPr>
          <p:cNvPr id="5" name="Rectangle 4"/>
          <p:cNvSpPr/>
          <p:nvPr/>
        </p:nvSpPr>
        <p:spPr>
          <a:xfrm>
            <a:off x="755576" y="5951021"/>
            <a:ext cx="8136904" cy="646331"/>
          </a:xfrm>
          <a:prstGeom prst="rect">
            <a:avLst/>
          </a:prstGeom>
        </p:spPr>
        <p:txBody>
          <a:bodyPr wrap="square">
            <a:spAutoFit/>
          </a:bodyPr>
          <a:lstStyle/>
          <a:p>
            <a:r>
              <a:rPr lang="en-GB" b="0" dirty="0" smtClean="0"/>
              <a:t>In first figure opposite poles of RMF and Rotor pole get attracted, rotor already rotating: In second figure poles are magnetically locked </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8" name="Rectangle 7"/>
          <p:cNvSpPr/>
          <p:nvPr/>
        </p:nvSpPr>
        <p:spPr>
          <a:xfrm>
            <a:off x="611560" y="548680"/>
            <a:ext cx="2156424" cy="369332"/>
          </a:xfrm>
          <a:prstGeom prst="rect">
            <a:avLst/>
          </a:prstGeom>
        </p:spPr>
        <p:txBody>
          <a:bodyPr wrap="none">
            <a:spAutoFit/>
          </a:bodyPr>
          <a:lstStyle/>
          <a:p>
            <a:r>
              <a:rPr lang="en-GB" b="1" u="sng" dirty="0" smtClean="0"/>
              <a:t>Synchronous Motors</a:t>
            </a:r>
            <a:endParaRPr lang="en-GB" b="1" u="sng" dirty="0"/>
          </a:p>
        </p:txBody>
      </p:sp>
      <p:sp>
        <p:nvSpPr>
          <p:cNvPr id="5" name="Rectangle 4"/>
          <p:cNvSpPr/>
          <p:nvPr/>
        </p:nvSpPr>
        <p:spPr>
          <a:xfrm>
            <a:off x="683568" y="1052736"/>
            <a:ext cx="7776864" cy="923330"/>
          </a:xfrm>
          <a:prstGeom prst="rect">
            <a:avLst/>
          </a:prstGeom>
        </p:spPr>
        <p:txBody>
          <a:bodyPr wrap="square">
            <a:spAutoFit/>
          </a:bodyPr>
          <a:lstStyle/>
          <a:p>
            <a:r>
              <a:rPr lang="en-GB" b="1" dirty="0"/>
              <a:t>Synchronous Speed</a:t>
            </a:r>
          </a:p>
          <a:p>
            <a:r>
              <a:rPr lang="en-GB" dirty="0" smtClean="0"/>
              <a:t>Speed at which RMF rotates or Synchronous speed can easily be derived as follows. </a:t>
            </a:r>
            <a:endParaRPr lang="en-GB" dirty="0"/>
          </a:p>
        </p:txBody>
      </p:sp>
      <p:pic>
        <p:nvPicPr>
          <p:cNvPr id="25604" name="Picture 4" descr="http://1.bp.blogspot.com/-RnwEOI7jfOQ/U0Y4jNR50VI/AAAAAAAADBU/XB9QB4MS-Dk/s1600/Ns.jpg">
            <a:hlinkClick r:id="rId2"/>
          </p:cNvPr>
          <p:cNvPicPr>
            <a:picLocks noChangeAspect="1" noChangeArrowheads="1"/>
          </p:cNvPicPr>
          <p:nvPr/>
        </p:nvPicPr>
        <p:blipFill>
          <a:blip r:embed="rId3" cstate="print"/>
          <a:srcRect/>
          <a:stretch>
            <a:fillRect/>
          </a:stretch>
        </p:blipFill>
        <p:spPr bwMode="auto">
          <a:xfrm>
            <a:off x="3635896" y="2204864"/>
            <a:ext cx="1485160" cy="720080"/>
          </a:xfrm>
          <a:prstGeom prst="rect">
            <a:avLst/>
          </a:prstGeom>
          <a:noFill/>
        </p:spPr>
      </p:pic>
      <p:sp>
        <p:nvSpPr>
          <p:cNvPr id="9" name="Rectangle 8"/>
          <p:cNvSpPr/>
          <p:nvPr/>
        </p:nvSpPr>
        <p:spPr>
          <a:xfrm>
            <a:off x="755576" y="3501008"/>
            <a:ext cx="7920880" cy="1754326"/>
          </a:xfrm>
          <a:prstGeom prst="rect">
            <a:avLst/>
          </a:prstGeom>
        </p:spPr>
        <p:txBody>
          <a:bodyPr wrap="square">
            <a:spAutoFit/>
          </a:bodyPr>
          <a:lstStyle/>
          <a:p>
            <a:r>
              <a:rPr lang="en-GB" dirty="0" smtClean="0"/>
              <a:t>It is clear from the relationship that speed of synchronous motor, N</a:t>
            </a:r>
            <a:r>
              <a:rPr lang="en-GB" baseline="-25000" dirty="0" smtClean="0"/>
              <a:t>s</a:t>
            </a:r>
            <a:r>
              <a:rPr lang="en-GB" dirty="0" smtClean="0"/>
              <a:t>(rpm) is directly proportional to frequency of the electricity, </a:t>
            </a:r>
            <a:r>
              <a:rPr lang="en-GB" i="1" dirty="0" smtClean="0"/>
              <a:t>f</a:t>
            </a:r>
            <a:r>
              <a:rPr lang="en-GB" dirty="0" smtClean="0"/>
              <a:t>(Hz). P represents the number of poles of the rotor. This means that if one has got control over frequency of the electricity, speed of synchronous motor can be very accurately controlled.</a:t>
            </a:r>
          </a:p>
          <a:p>
            <a:endParaRPr lang="en-GB" dirty="0"/>
          </a:p>
          <a:p>
            <a:r>
              <a:rPr lang="en-GB" b="1" dirty="0" smtClean="0"/>
              <a:t>This is the reason why they are suitable for high precision applications. </a:t>
            </a:r>
            <a:endParaRPr lang="en-GB"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8" name="Rectangle 7"/>
          <p:cNvSpPr/>
          <p:nvPr/>
        </p:nvSpPr>
        <p:spPr>
          <a:xfrm>
            <a:off x="611560" y="548680"/>
            <a:ext cx="2156424" cy="369332"/>
          </a:xfrm>
          <a:prstGeom prst="rect">
            <a:avLst/>
          </a:prstGeom>
        </p:spPr>
        <p:txBody>
          <a:bodyPr wrap="none">
            <a:spAutoFit/>
          </a:bodyPr>
          <a:lstStyle/>
          <a:p>
            <a:r>
              <a:rPr lang="en-GB" b="1" u="sng" dirty="0" smtClean="0"/>
              <a:t>Synchronous Motors</a:t>
            </a:r>
            <a:endParaRPr lang="en-GB" b="1" u="sng" dirty="0"/>
          </a:p>
        </p:txBody>
      </p:sp>
      <p:sp>
        <p:nvSpPr>
          <p:cNvPr id="6" name="Rectangle 5"/>
          <p:cNvSpPr/>
          <p:nvPr/>
        </p:nvSpPr>
        <p:spPr>
          <a:xfrm>
            <a:off x="611560" y="1052736"/>
            <a:ext cx="6408712" cy="369332"/>
          </a:xfrm>
          <a:prstGeom prst="rect">
            <a:avLst/>
          </a:prstGeom>
        </p:spPr>
        <p:txBody>
          <a:bodyPr wrap="square">
            <a:spAutoFit/>
          </a:bodyPr>
          <a:lstStyle/>
          <a:p>
            <a:r>
              <a:rPr lang="en-GB" b="1" dirty="0"/>
              <a:t>Why Synchronous motors are not </a:t>
            </a:r>
            <a:r>
              <a:rPr lang="en-GB" b="1" dirty="0" smtClean="0"/>
              <a:t>inherently self </a:t>
            </a:r>
            <a:r>
              <a:rPr lang="en-GB" b="1" dirty="0"/>
              <a:t>starting ?</a:t>
            </a:r>
            <a:endParaRPr lang="en-GB" dirty="0"/>
          </a:p>
        </p:txBody>
      </p:sp>
      <p:sp>
        <p:nvSpPr>
          <p:cNvPr id="7" name="Rectangle 6"/>
          <p:cNvSpPr/>
          <p:nvPr/>
        </p:nvSpPr>
        <p:spPr>
          <a:xfrm>
            <a:off x="611560" y="1412776"/>
            <a:ext cx="7920880" cy="1754326"/>
          </a:xfrm>
          <a:prstGeom prst="rect">
            <a:avLst/>
          </a:prstGeom>
        </p:spPr>
        <p:txBody>
          <a:bodyPr wrap="square">
            <a:spAutoFit/>
          </a:bodyPr>
          <a:lstStyle/>
          <a:p>
            <a:r>
              <a:rPr lang="en-GB" dirty="0" smtClean="0"/>
              <a:t>If the rotor has no initial rotation, the situation is quite different. North Pole of the Rotor will obviously get attracted by South Pole of RMF, and will start to move in the same direction. But since the rotor has got some inertia, this starting speed will be very low. By this time South pole of RMF will be replaced by a North pole. So it will give repulsive force. This will make the rotor move backward.</a:t>
            </a:r>
          </a:p>
          <a:p>
            <a:r>
              <a:rPr lang="en-GB" dirty="0" smtClean="0"/>
              <a:t>As a net effect the rotor won’t be able to start. </a:t>
            </a:r>
            <a:endParaRPr lang="en-GB" dirty="0"/>
          </a:p>
        </p:txBody>
      </p:sp>
      <p:pic>
        <p:nvPicPr>
          <p:cNvPr id="27651" name="Picture 3" descr="https://3.bp.blogspot.com/-OQoMNMpD__s/U0YobNJUJUI/AAAAAAAADA8/pCRYLe6hFps/s1600/zero_intial_rotation.jpg">
            <a:hlinkClick r:id="rId2"/>
          </p:cNvPr>
          <p:cNvPicPr>
            <a:picLocks noChangeAspect="1" noChangeArrowheads="1"/>
          </p:cNvPicPr>
          <p:nvPr/>
        </p:nvPicPr>
        <p:blipFill>
          <a:blip r:embed="rId3" cstate="print"/>
          <a:srcRect/>
          <a:stretch>
            <a:fillRect/>
          </a:stretch>
        </p:blipFill>
        <p:spPr bwMode="auto">
          <a:xfrm>
            <a:off x="1259632" y="3212976"/>
            <a:ext cx="6667500" cy="2066925"/>
          </a:xfrm>
          <a:prstGeom prst="rect">
            <a:avLst/>
          </a:prstGeom>
          <a:noFill/>
        </p:spPr>
      </p:pic>
      <p:sp>
        <p:nvSpPr>
          <p:cNvPr id="10" name="Rectangle 9"/>
          <p:cNvSpPr/>
          <p:nvPr/>
        </p:nvSpPr>
        <p:spPr>
          <a:xfrm>
            <a:off x="467544" y="5373216"/>
            <a:ext cx="8352928" cy="646331"/>
          </a:xfrm>
          <a:prstGeom prst="rect">
            <a:avLst/>
          </a:prstGeom>
        </p:spPr>
        <p:txBody>
          <a:bodyPr wrap="square">
            <a:spAutoFit/>
          </a:bodyPr>
          <a:lstStyle/>
          <a:p>
            <a:r>
              <a:rPr lang="en-GB" b="0" dirty="0" smtClean="0"/>
              <a:t>In first figure opposite poles of RMF and rotor get attracted, when the rotor has no initial rotation: In 2nd figure this becomes a repulsive force</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8" name="Rectangle 7"/>
          <p:cNvSpPr/>
          <p:nvPr/>
        </p:nvSpPr>
        <p:spPr>
          <a:xfrm>
            <a:off x="611560" y="548680"/>
            <a:ext cx="2156424" cy="369332"/>
          </a:xfrm>
          <a:prstGeom prst="rect">
            <a:avLst/>
          </a:prstGeom>
        </p:spPr>
        <p:txBody>
          <a:bodyPr wrap="none">
            <a:spAutoFit/>
          </a:bodyPr>
          <a:lstStyle/>
          <a:p>
            <a:r>
              <a:rPr lang="en-GB" b="1" u="sng" dirty="0" smtClean="0"/>
              <a:t>Synchronous Motors</a:t>
            </a:r>
            <a:endParaRPr lang="en-GB" b="1" u="sng" dirty="0"/>
          </a:p>
        </p:txBody>
      </p:sp>
      <p:sp>
        <p:nvSpPr>
          <p:cNvPr id="9" name="Rectangle 8"/>
          <p:cNvSpPr/>
          <p:nvPr/>
        </p:nvSpPr>
        <p:spPr>
          <a:xfrm>
            <a:off x="683568" y="980728"/>
            <a:ext cx="7992888" cy="923330"/>
          </a:xfrm>
          <a:prstGeom prst="rect">
            <a:avLst/>
          </a:prstGeom>
        </p:spPr>
        <p:txBody>
          <a:bodyPr wrap="square">
            <a:spAutoFit/>
          </a:bodyPr>
          <a:lstStyle/>
          <a:p>
            <a:r>
              <a:rPr lang="en-GB" b="1" dirty="0"/>
              <a:t>Making Synchronous Motor Self Start – Use of Damper winding</a:t>
            </a:r>
          </a:p>
          <a:p>
            <a:r>
              <a:rPr lang="en-GB" dirty="0" smtClean="0"/>
              <a:t>To make synchronous motor self start, a squirrel cage arrangement is cleverly fitted through pole tips. They are also called as damper windings. </a:t>
            </a:r>
            <a:endParaRPr lang="en-GB" dirty="0"/>
          </a:p>
        </p:txBody>
      </p:sp>
      <p:pic>
        <p:nvPicPr>
          <p:cNvPr id="28675" name="Picture 3" descr="https://2.bp.blogspot.com/-ICopMqV7oB4/U0YoRFGy0xI/AAAAAAAADAc/FO6quwdCtJE/s1600/damper_winding.jpg">
            <a:hlinkClick r:id="rId2"/>
          </p:cNvPr>
          <p:cNvPicPr>
            <a:picLocks noChangeAspect="1" noChangeArrowheads="1"/>
          </p:cNvPicPr>
          <p:nvPr/>
        </p:nvPicPr>
        <p:blipFill>
          <a:blip r:embed="rId3" cstate="print"/>
          <a:srcRect/>
          <a:stretch>
            <a:fillRect/>
          </a:stretch>
        </p:blipFill>
        <p:spPr bwMode="auto">
          <a:xfrm>
            <a:off x="971600" y="2060849"/>
            <a:ext cx="3168352" cy="1680188"/>
          </a:xfrm>
          <a:prstGeom prst="rect">
            <a:avLst/>
          </a:prstGeom>
          <a:noFill/>
        </p:spPr>
      </p:pic>
      <p:sp>
        <p:nvSpPr>
          <p:cNvPr id="12" name="Rectangle 11"/>
          <p:cNvSpPr/>
          <p:nvPr/>
        </p:nvSpPr>
        <p:spPr>
          <a:xfrm>
            <a:off x="4427984" y="1988840"/>
            <a:ext cx="4536504" cy="1477328"/>
          </a:xfrm>
          <a:prstGeom prst="rect">
            <a:avLst/>
          </a:prstGeom>
        </p:spPr>
        <p:txBody>
          <a:bodyPr wrap="square">
            <a:spAutoFit/>
          </a:bodyPr>
          <a:lstStyle/>
          <a:p>
            <a:r>
              <a:rPr lang="en-GB" dirty="0" smtClean="0"/>
              <a:t>At the starting rotor field coils are not energized. So with revolving magnetic field, electricity is induced in squirrel cage bars and rotor starts rotating just like an induction motor starts. </a:t>
            </a:r>
            <a:endParaRPr lang="en-GB" dirty="0"/>
          </a:p>
        </p:txBody>
      </p:sp>
      <p:pic>
        <p:nvPicPr>
          <p:cNvPr id="28677" name="Picture 5" descr="https://3.bp.blogspot.com/-lS07OxCvQqs/U0YoTy19d4I/AAAAAAAADAs/zvof82YPjbs/s1600/rotor_starting.jpg">
            <a:hlinkClick r:id="rId4"/>
          </p:cNvPr>
          <p:cNvPicPr>
            <a:picLocks noChangeAspect="1" noChangeArrowheads="1"/>
          </p:cNvPicPr>
          <p:nvPr/>
        </p:nvPicPr>
        <p:blipFill>
          <a:blip r:embed="rId5" cstate="print"/>
          <a:srcRect/>
          <a:stretch>
            <a:fillRect/>
          </a:stretch>
        </p:blipFill>
        <p:spPr bwMode="auto">
          <a:xfrm>
            <a:off x="1259632" y="4005064"/>
            <a:ext cx="2808312" cy="2430270"/>
          </a:xfrm>
          <a:prstGeom prst="rect">
            <a:avLst/>
          </a:prstGeom>
          <a:noFill/>
        </p:spPr>
      </p:pic>
      <p:sp>
        <p:nvSpPr>
          <p:cNvPr id="13" name="Rectangle 12"/>
          <p:cNvSpPr/>
          <p:nvPr/>
        </p:nvSpPr>
        <p:spPr>
          <a:xfrm>
            <a:off x="4427984" y="3429000"/>
            <a:ext cx="4536504" cy="2862322"/>
          </a:xfrm>
          <a:prstGeom prst="rect">
            <a:avLst/>
          </a:prstGeom>
        </p:spPr>
        <p:txBody>
          <a:bodyPr wrap="square">
            <a:spAutoFit/>
          </a:bodyPr>
          <a:lstStyle/>
          <a:p>
            <a:r>
              <a:rPr lang="en-GB" dirty="0" smtClean="0"/>
              <a:t>When the rotor has achieved its maximum speed, rotor field coils are energized. So as discussed earlier poles of rotor gets locked with poles of RMF and will start rotating at synchronous speed. When rotor rotates at synchronous speed, relative motion between squirrel cage and RMF is zero. This means zero current and force on squirrel cage bars, thus it will not affect synchronized operation of the motor.</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8" name="Rectangle 7"/>
          <p:cNvSpPr/>
          <p:nvPr/>
        </p:nvSpPr>
        <p:spPr>
          <a:xfrm>
            <a:off x="611560" y="548680"/>
            <a:ext cx="2156424" cy="369332"/>
          </a:xfrm>
          <a:prstGeom prst="rect">
            <a:avLst/>
          </a:prstGeom>
        </p:spPr>
        <p:txBody>
          <a:bodyPr wrap="none">
            <a:spAutoFit/>
          </a:bodyPr>
          <a:lstStyle/>
          <a:p>
            <a:r>
              <a:rPr lang="en-GB" b="1" u="sng" dirty="0" smtClean="0"/>
              <a:t>Synchronous Motors</a:t>
            </a:r>
            <a:endParaRPr lang="en-GB" b="1" u="sng" dirty="0"/>
          </a:p>
        </p:txBody>
      </p:sp>
      <p:sp>
        <p:nvSpPr>
          <p:cNvPr id="10" name="Rectangle 9"/>
          <p:cNvSpPr/>
          <p:nvPr/>
        </p:nvSpPr>
        <p:spPr>
          <a:xfrm>
            <a:off x="611560" y="1003950"/>
            <a:ext cx="7848872" cy="4801314"/>
          </a:xfrm>
          <a:prstGeom prst="rect">
            <a:avLst/>
          </a:prstGeom>
        </p:spPr>
        <p:txBody>
          <a:bodyPr wrap="square">
            <a:spAutoFit/>
          </a:bodyPr>
          <a:lstStyle/>
          <a:p>
            <a:r>
              <a:rPr lang="en-GB" b="1" dirty="0"/>
              <a:t>Synchronous </a:t>
            </a:r>
            <a:r>
              <a:rPr lang="en-GB" b="1" dirty="0" smtClean="0"/>
              <a:t>Motor </a:t>
            </a:r>
            <a:r>
              <a:rPr lang="en-GB" b="1" dirty="0"/>
              <a:t>out of Synchronism</a:t>
            </a:r>
          </a:p>
          <a:p>
            <a:r>
              <a:rPr lang="en-GB" dirty="0" smtClean="0"/>
              <a:t>Synchronous motors will produce constant speed irrespective of motor load only if the load is within the capability of motor.</a:t>
            </a:r>
          </a:p>
          <a:p>
            <a:endParaRPr lang="en-GB" dirty="0"/>
          </a:p>
          <a:p>
            <a:r>
              <a:rPr lang="en-GB" dirty="0" smtClean="0"/>
              <a:t>If external torque load is more than torque produced by the motor, it will slip out of synchronism and will come to rest.</a:t>
            </a:r>
          </a:p>
          <a:p>
            <a:r>
              <a:rPr lang="en-GB" dirty="0" smtClean="0"/>
              <a:t>Low supply voltage and excitation voltage are other reasons of going out of synchronism.</a:t>
            </a:r>
          </a:p>
          <a:p>
            <a:endParaRPr lang="en-GB" dirty="0"/>
          </a:p>
          <a:p>
            <a:r>
              <a:rPr lang="en-GB" dirty="0" smtClean="0"/>
              <a:t>It is interesting to note that synchronous motor has got the same constructional features of an alternator.</a:t>
            </a:r>
          </a:p>
          <a:p>
            <a:endParaRPr lang="en-GB" b="1" dirty="0" smtClean="0"/>
          </a:p>
          <a:p>
            <a:r>
              <a:rPr lang="en-GB" b="1" dirty="0" smtClean="0"/>
              <a:t>Synchronous </a:t>
            </a:r>
            <a:r>
              <a:rPr lang="en-GB" b="1" dirty="0"/>
              <a:t>Condenser</a:t>
            </a:r>
          </a:p>
          <a:p>
            <a:r>
              <a:rPr lang="en-GB" dirty="0" smtClean="0"/>
              <a:t>Synchronous motors can also be used to improve overall power factor of the system. When the sole purpose of application is power factor improvement synchronous motors are referred as </a:t>
            </a:r>
            <a:r>
              <a:rPr lang="en-GB" i="1" dirty="0" smtClean="0"/>
              <a:t>synchronous condenser</a:t>
            </a:r>
            <a:r>
              <a:rPr lang="en-GB" dirty="0" smtClean="0"/>
              <a:t>. In such situation shaft of the motor is not connected to any mechanical load and it spins freely. </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45</TotalTime>
  <Words>866</Words>
  <Application>Microsoft Office PowerPoint</Application>
  <PresentationFormat>On-screen Show (4:3)</PresentationFormat>
  <Paragraphs>43</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Electrical Machines</vt:lpstr>
      <vt:lpstr>Slide 2</vt:lpstr>
      <vt:lpstr>Slide 3</vt:lpstr>
      <vt:lpstr>Slide 4</vt:lpstr>
      <vt:lpstr>Slide 5</vt:lpstr>
      <vt:lpstr>Slide 6</vt:lpstr>
      <vt:lpstr>Slide 7</vt:lpstr>
      <vt:lpstr>Slide 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Electrical Machines</dc:title>
  <dc:creator>fad-pc</dc:creator>
  <cp:lastModifiedBy>fad-pc</cp:lastModifiedBy>
  <cp:revision>7</cp:revision>
  <dcterms:created xsi:type="dcterms:W3CDTF">2015-03-31T08:16:13Z</dcterms:created>
  <dcterms:modified xsi:type="dcterms:W3CDTF">2015-03-31T09:01:52Z</dcterms:modified>
</cp:coreProperties>
</file>