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BA6F62-B285-0346-BA9E-048D79EAC4CE}" v="99" dt="2021-01-17T18:12:20.4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snapToGrid="0" snapToObjects="1">
      <p:cViewPr varScale="1">
        <p:scale>
          <a:sx n="120" d="100"/>
          <a:sy n="120"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CE0D00-13B0-4068-AF76-883F14A2371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43E099E-2B93-4955-959B-3360C39CC973}">
      <dgm:prSet/>
      <dgm:spPr/>
      <dgm:t>
        <a:bodyPr/>
        <a:lstStyle/>
        <a:p>
          <a:r>
            <a:rPr lang="en-GB"/>
            <a:t>People used to believe, in the 1800s and prior, that children were not very skilled at thinking and were less skilled in comparison to adults. Therefore, Piaget showed through his work that children have an entirely different thought process than adults and demonstrated this throughout his work. </a:t>
          </a:r>
          <a:endParaRPr lang="en-US"/>
        </a:p>
      </dgm:t>
    </dgm:pt>
    <dgm:pt modelId="{3D18977E-C29C-4ED8-8D08-227253B5CE64}" type="parTrans" cxnId="{6BC39846-F1D3-424B-AB68-9E0E7130D0D2}">
      <dgm:prSet/>
      <dgm:spPr/>
      <dgm:t>
        <a:bodyPr/>
        <a:lstStyle/>
        <a:p>
          <a:endParaRPr lang="en-US"/>
        </a:p>
      </dgm:t>
    </dgm:pt>
    <dgm:pt modelId="{68222A1A-1BD7-46FA-B791-38944988E2B2}" type="sibTrans" cxnId="{6BC39846-F1D3-424B-AB68-9E0E7130D0D2}">
      <dgm:prSet/>
      <dgm:spPr/>
      <dgm:t>
        <a:bodyPr/>
        <a:lstStyle/>
        <a:p>
          <a:endParaRPr lang="en-US"/>
        </a:p>
      </dgm:t>
    </dgm:pt>
    <dgm:pt modelId="{401C0DCB-E96C-4ADC-9ABB-495F7814BE03}">
      <dgm:prSet/>
      <dgm:spPr/>
      <dgm:t>
        <a:bodyPr/>
        <a:lstStyle/>
        <a:p>
          <a:r>
            <a:rPr lang="en-GB"/>
            <a:t>He showed that children’s brains are constantly developing in order to be able to utilise the skill to be able to reason and to use hypotheses in their thought process. </a:t>
          </a:r>
          <a:endParaRPr lang="en-US"/>
        </a:p>
      </dgm:t>
    </dgm:pt>
    <dgm:pt modelId="{9A2DD8C5-F01B-4449-95D1-25363EE1D0AB}" type="parTrans" cxnId="{E11A5304-D848-48D8-931E-0F9A74D7E969}">
      <dgm:prSet/>
      <dgm:spPr/>
      <dgm:t>
        <a:bodyPr/>
        <a:lstStyle/>
        <a:p>
          <a:endParaRPr lang="en-US"/>
        </a:p>
      </dgm:t>
    </dgm:pt>
    <dgm:pt modelId="{861EC4E9-01B8-4093-895F-A23F5C4EEAB5}" type="sibTrans" cxnId="{E11A5304-D848-48D8-931E-0F9A74D7E969}">
      <dgm:prSet/>
      <dgm:spPr/>
      <dgm:t>
        <a:bodyPr/>
        <a:lstStyle/>
        <a:p>
          <a:endParaRPr lang="en-US"/>
        </a:p>
      </dgm:t>
    </dgm:pt>
    <dgm:pt modelId="{642E4734-1C7A-4824-AD92-B201FAEE026C}">
      <dgm:prSet/>
      <dgm:spPr/>
      <dgm:t>
        <a:bodyPr/>
        <a:lstStyle/>
        <a:p>
          <a:r>
            <a:rPr lang="en-GB"/>
            <a:t>He allowed us to see that their thinking changes as they learn new things and that new experiences challenge what they previously thought. </a:t>
          </a:r>
          <a:endParaRPr lang="en-US"/>
        </a:p>
      </dgm:t>
    </dgm:pt>
    <dgm:pt modelId="{A2B6B4FC-8B94-4A99-8004-9A0718B0C5DA}" type="parTrans" cxnId="{AB33AB7F-373D-4E93-BEC2-C978FD4237DB}">
      <dgm:prSet/>
      <dgm:spPr/>
      <dgm:t>
        <a:bodyPr/>
        <a:lstStyle/>
        <a:p>
          <a:endParaRPr lang="en-US"/>
        </a:p>
      </dgm:t>
    </dgm:pt>
    <dgm:pt modelId="{61C754B4-0B28-4F55-A63C-B9A31FCCFB01}" type="sibTrans" cxnId="{AB33AB7F-373D-4E93-BEC2-C978FD4237DB}">
      <dgm:prSet/>
      <dgm:spPr/>
      <dgm:t>
        <a:bodyPr/>
        <a:lstStyle/>
        <a:p>
          <a:endParaRPr lang="en-US"/>
        </a:p>
      </dgm:t>
    </dgm:pt>
    <dgm:pt modelId="{EC717569-BFAC-4145-AA9E-EA7305021BA0}" type="pres">
      <dgm:prSet presAssocID="{16CE0D00-13B0-4068-AF76-883F14A2371B}" presName="root" presStyleCnt="0">
        <dgm:presLayoutVars>
          <dgm:dir/>
          <dgm:resizeHandles val="exact"/>
        </dgm:presLayoutVars>
      </dgm:prSet>
      <dgm:spPr/>
    </dgm:pt>
    <dgm:pt modelId="{74C3FBC8-3B3A-437F-A4C6-357B17B9A3A5}" type="pres">
      <dgm:prSet presAssocID="{943E099E-2B93-4955-959B-3360C39CC973}" presName="compNode" presStyleCnt="0"/>
      <dgm:spPr/>
    </dgm:pt>
    <dgm:pt modelId="{68CCC0C4-3971-43F4-B643-AEA304A8CF80}" type="pres">
      <dgm:prSet presAssocID="{943E099E-2B93-4955-959B-3360C39CC973}" presName="bgRect" presStyleLbl="bgShp" presStyleIdx="0" presStyleCnt="3"/>
      <dgm:spPr/>
    </dgm:pt>
    <dgm:pt modelId="{0B8A6DD4-7516-494B-BF63-97C800542AC6}" type="pres">
      <dgm:prSet presAssocID="{943E099E-2B93-4955-959B-3360C39CC97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6D74B916-5962-43FA-B5C8-5D4E7874150A}" type="pres">
      <dgm:prSet presAssocID="{943E099E-2B93-4955-959B-3360C39CC973}" presName="spaceRect" presStyleCnt="0"/>
      <dgm:spPr/>
    </dgm:pt>
    <dgm:pt modelId="{8F6CD96D-8D1F-461B-A7A6-5C6B63E63E49}" type="pres">
      <dgm:prSet presAssocID="{943E099E-2B93-4955-959B-3360C39CC973}" presName="parTx" presStyleLbl="revTx" presStyleIdx="0" presStyleCnt="3">
        <dgm:presLayoutVars>
          <dgm:chMax val="0"/>
          <dgm:chPref val="0"/>
        </dgm:presLayoutVars>
      </dgm:prSet>
      <dgm:spPr/>
    </dgm:pt>
    <dgm:pt modelId="{1192813B-AE06-4226-9527-D4D0F42F098A}" type="pres">
      <dgm:prSet presAssocID="{68222A1A-1BD7-46FA-B791-38944988E2B2}" presName="sibTrans" presStyleCnt="0"/>
      <dgm:spPr/>
    </dgm:pt>
    <dgm:pt modelId="{7F5F8369-301D-45FB-895E-8CDD4F8DCFA6}" type="pres">
      <dgm:prSet presAssocID="{401C0DCB-E96C-4ADC-9ABB-495F7814BE03}" presName="compNode" presStyleCnt="0"/>
      <dgm:spPr/>
    </dgm:pt>
    <dgm:pt modelId="{9BD7583C-A92A-4751-A04A-7BDDE88A33C7}" type="pres">
      <dgm:prSet presAssocID="{401C0DCB-E96C-4ADC-9ABB-495F7814BE03}" presName="bgRect" presStyleLbl="bgShp" presStyleIdx="1" presStyleCnt="3"/>
      <dgm:spPr/>
    </dgm:pt>
    <dgm:pt modelId="{FA8B9530-4736-47D3-8C3F-E1B0041985BA}" type="pres">
      <dgm:prSet presAssocID="{401C0DCB-E96C-4ADC-9ABB-495F7814BE0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534157D-34F9-499C-AC88-ACC45DC19A30}" type="pres">
      <dgm:prSet presAssocID="{401C0DCB-E96C-4ADC-9ABB-495F7814BE03}" presName="spaceRect" presStyleCnt="0"/>
      <dgm:spPr/>
    </dgm:pt>
    <dgm:pt modelId="{B5F87125-A460-4240-B1BB-6EC02430166A}" type="pres">
      <dgm:prSet presAssocID="{401C0DCB-E96C-4ADC-9ABB-495F7814BE03}" presName="parTx" presStyleLbl="revTx" presStyleIdx="1" presStyleCnt="3">
        <dgm:presLayoutVars>
          <dgm:chMax val="0"/>
          <dgm:chPref val="0"/>
        </dgm:presLayoutVars>
      </dgm:prSet>
      <dgm:spPr/>
    </dgm:pt>
    <dgm:pt modelId="{F73B49DB-F331-4EC5-8CE7-8E71A7668007}" type="pres">
      <dgm:prSet presAssocID="{861EC4E9-01B8-4093-895F-A23F5C4EEAB5}" presName="sibTrans" presStyleCnt="0"/>
      <dgm:spPr/>
    </dgm:pt>
    <dgm:pt modelId="{352BA2C5-7304-4BA7-9689-90B728777774}" type="pres">
      <dgm:prSet presAssocID="{642E4734-1C7A-4824-AD92-B201FAEE026C}" presName="compNode" presStyleCnt="0"/>
      <dgm:spPr/>
    </dgm:pt>
    <dgm:pt modelId="{55F8D8B7-6668-4CC0-8007-DB10E5156391}" type="pres">
      <dgm:prSet presAssocID="{642E4734-1C7A-4824-AD92-B201FAEE026C}" presName="bgRect" presStyleLbl="bgShp" presStyleIdx="2" presStyleCnt="3"/>
      <dgm:spPr/>
    </dgm:pt>
    <dgm:pt modelId="{3066153E-4831-4BF3-9297-4FFFE08D1B21}" type="pres">
      <dgm:prSet presAssocID="{642E4734-1C7A-4824-AD92-B201FAEE02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56245648-D4CE-49DE-81CD-76D09DD2A7FA}" type="pres">
      <dgm:prSet presAssocID="{642E4734-1C7A-4824-AD92-B201FAEE026C}" presName="spaceRect" presStyleCnt="0"/>
      <dgm:spPr/>
    </dgm:pt>
    <dgm:pt modelId="{4747123B-2349-4A4E-8EF3-FFE0D1931E1A}" type="pres">
      <dgm:prSet presAssocID="{642E4734-1C7A-4824-AD92-B201FAEE026C}" presName="parTx" presStyleLbl="revTx" presStyleIdx="2" presStyleCnt="3">
        <dgm:presLayoutVars>
          <dgm:chMax val="0"/>
          <dgm:chPref val="0"/>
        </dgm:presLayoutVars>
      </dgm:prSet>
      <dgm:spPr/>
    </dgm:pt>
  </dgm:ptLst>
  <dgm:cxnLst>
    <dgm:cxn modelId="{17B53600-EDA7-4D4F-B8F7-B1BDC03749D3}" type="presOf" srcId="{16CE0D00-13B0-4068-AF76-883F14A2371B}" destId="{EC717569-BFAC-4145-AA9E-EA7305021BA0}" srcOrd="0" destOrd="0" presId="urn:microsoft.com/office/officeart/2018/2/layout/IconVerticalSolidList"/>
    <dgm:cxn modelId="{E11A5304-D848-48D8-931E-0F9A74D7E969}" srcId="{16CE0D00-13B0-4068-AF76-883F14A2371B}" destId="{401C0DCB-E96C-4ADC-9ABB-495F7814BE03}" srcOrd="1" destOrd="0" parTransId="{9A2DD8C5-F01B-4449-95D1-25363EE1D0AB}" sibTransId="{861EC4E9-01B8-4093-895F-A23F5C4EEAB5}"/>
    <dgm:cxn modelId="{BBBCA216-8A02-4715-ADDB-1D468534C132}" type="presOf" srcId="{642E4734-1C7A-4824-AD92-B201FAEE026C}" destId="{4747123B-2349-4A4E-8EF3-FFE0D1931E1A}" srcOrd="0" destOrd="0" presId="urn:microsoft.com/office/officeart/2018/2/layout/IconVerticalSolidList"/>
    <dgm:cxn modelId="{6BC39846-F1D3-424B-AB68-9E0E7130D0D2}" srcId="{16CE0D00-13B0-4068-AF76-883F14A2371B}" destId="{943E099E-2B93-4955-959B-3360C39CC973}" srcOrd="0" destOrd="0" parTransId="{3D18977E-C29C-4ED8-8D08-227253B5CE64}" sibTransId="{68222A1A-1BD7-46FA-B791-38944988E2B2}"/>
    <dgm:cxn modelId="{AB33AB7F-373D-4E93-BEC2-C978FD4237DB}" srcId="{16CE0D00-13B0-4068-AF76-883F14A2371B}" destId="{642E4734-1C7A-4824-AD92-B201FAEE026C}" srcOrd="2" destOrd="0" parTransId="{A2B6B4FC-8B94-4A99-8004-9A0718B0C5DA}" sibTransId="{61C754B4-0B28-4F55-A63C-B9A31FCCFB01}"/>
    <dgm:cxn modelId="{EAD346E8-8278-47ED-B0B0-88224EA7A4CD}" type="presOf" srcId="{401C0DCB-E96C-4ADC-9ABB-495F7814BE03}" destId="{B5F87125-A460-4240-B1BB-6EC02430166A}" srcOrd="0" destOrd="0" presId="urn:microsoft.com/office/officeart/2018/2/layout/IconVerticalSolidList"/>
    <dgm:cxn modelId="{6C2046FD-AAEA-43DD-9FF0-AA2F60ABC0E7}" type="presOf" srcId="{943E099E-2B93-4955-959B-3360C39CC973}" destId="{8F6CD96D-8D1F-461B-A7A6-5C6B63E63E49}" srcOrd="0" destOrd="0" presId="urn:microsoft.com/office/officeart/2018/2/layout/IconVerticalSolidList"/>
    <dgm:cxn modelId="{83D14553-FBAA-4F8D-88B9-29919EB92342}" type="presParOf" srcId="{EC717569-BFAC-4145-AA9E-EA7305021BA0}" destId="{74C3FBC8-3B3A-437F-A4C6-357B17B9A3A5}" srcOrd="0" destOrd="0" presId="urn:microsoft.com/office/officeart/2018/2/layout/IconVerticalSolidList"/>
    <dgm:cxn modelId="{CAA1862E-3FB3-4C9C-BAD8-EB29CCE845D3}" type="presParOf" srcId="{74C3FBC8-3B3A-437F-A4C6-357B17B9A3A5}" destId="{68CCC0C4-3971-43F4-B643-AEA304A8CF80}" srcOrd="0" destOrd="0" presId="urn:microsoft.com/office/officeart/2018/2/layout/IconVerticalSolidList"/>
    <dgm:cxn modelId="{391B96B6-423D-4338-820A-7555B694A043}" type="presParOf" srcId="{74C3FBC8-3B3A-437F-A4C6-357B17B9A3A5}" destId="{0B8A6DD4-7516-494B-BF63-97C800542AC6}" srcOrd="1" destOrd="0" presId="urn:microsoft.com/office/officeart/2018/2/layout/IconVerticalSolidList"/>
    <dgm:cxn modelId="{E5DC9269-573F-48F0-B0DD-50A5C715AA35}" type="presParOf" srcId="{74C3FBC8-3B3A-437F-A4C6-357B17B9A3A5}" destId="{6D74B916-5962-43FA-B5C8-5D4E7874150A}" srcOrd="2" destOrd="0" presId="urn:microsoft.com/office/officeart/2018/2/layout/IconVerticalSolidList"/>
    <dgm:cxn modelId="{A8F94D94-DE9D-447F-94EF-A24F9CFB7A7F}" type="presParOf" srcId="{74C3FBC8-3B3A-437F-A4C6-357B17B9A3A5}" destId="{8F6CD96D-8D1F-461B-A7A6-5C6B63E63E49}" srcOrd="3" destOrd="0" presId="urn:microsoft.com/office/officeart/2018/2/layout/IconVerticalSolidList"/>
    <dgm:cxn modelId="{5CCF1FE3-1DE5-4AB9-9E09-E24C4837C985}" type="presParOf" srcId="{EC717569-BFAC-4145-AA9E-EA7305021BA0}" destId="{1192813B-AE06-4226-9527-D4D0F42F098A}" srcOrd="1" destOrd="0" presId="urn:microsoft.com/office/officeart/2018/2/layout/IconVerticalSolidList"/>
    <dgm:cxn modelId="{EC3AF34F-40CC-46B1-ACC1-00987A8D2EE6}" type="presParOf" srcId="{EC717569-BFAC-4145-AA9E-EA7305021BA0}" destId="{7F5F8369-301D-45FB-895E-8CDD4F8DCFA6}" srcOrd="2" destOrd="0" presId="urn:microsoft.com/office/officeart/2018/2/layout/IconVerticalSolidList"/>
    <dgm:cxn modelId="{AB196D2C-E4A7-47D4-BF85-AE090120647B}" type="presParOf" srcId="{7F5F8369-301D-45FB-895E-8CDD4F8DCFA6}" destId="{9BD7583C-A92A-4751-A04A-7BDDE88A33C7}" srcOrd="0" destOrd="0" presId="urn:microsoft.com/office/officeart/2018/2/layout/IconVerticalSolidList"/>
    <dgm:cxn modelId="{3F19AF5E-0423-4692-B24C-3DDF336F3445}" type="presParOf" srcId="{7F5F8369-301D-45FB-895E-8CDD4F8DCFA6}" destId="{FA8B9530-4736-47D3-8C3F-E1B0041985BA}" srcOrd="1" destOrd="0" presId="urn:microsoft.com/office/officeart/2018/2/layout/IconVerticalSolidList"/>
    <dgm:cxn modelId="{A3032136-0E94-47B9-8EB0-12816EBC1541}" type="presParOf" srcId="{7F5F8369-301D-45FB-895E-8CDD4F8DCFA6}" destId="{A534157D-34F9-499C-AC88-ACC45DC19A30}" srcOrd="2" destOrd="0" presId="urn:microsoft.com/office/officeart/2018/2/layout/IconVerticalSolidList"/>
    <dgm:cxn modelId="{2802605D-9D14-4D42-977C-2D019660610E}" type="presParOf" srcId="{7F5F8369-301D-45FB-895E-8CDD4F8DCFA6}" destId="{B5F87125-A460-4240-B1BB-6EC02430166A}" srcOrd="3" destOrd="0" presId="urn:microsoft.com/office/officeart/2018/2/layout/IconVerticalSolidList"/>
    <dgm:cxn modelId="{C091454D-2719-45B1-80B8-8D93CB277B72}" type="presParOf" srcId="{EC717569-BFAC-4145-AA9E-EA7305021BA0}" destId="{F73B49DB-F331-4EC5-8CE7-8E71A7668007}" srcOrd="3" destOrd="0" presId="urn:microsoft.com/office/officeart/2018/2/layout/IconVerticalSolidList"/>
    <dgm:cxn modelId="{6AA45B65-E678-414F-8E2F-0537B51D9290}" type="presParOf" srcId="{EC717569-BFAC-4145-AA9E-EA7305021BA0}" destId="{352BA2C5-7304-4BA7-9689-90B728777774}" srcOrd="4" destOrd="0" presId="urn:microsoft.com/office/officeart/2018/2/layout/IconVerticalSolidList"/>
    <dgm:cxn modelId="{73456DA0-5A0D-47F6-A6EF-CD06C22FC3CC}" type="presParOf" srcId="{352BA2C5-7304-4BA7-9689-90B728777774}" destId="{55F8D8B7-6668-4CC0-8007-DB10E5156391}" srcOrd="0" destOrd="0" presId="urn:microsoft.com/office/officeart/2018/2/layout/IconVerticalSolidList"/>
    <dgm:cxn modelId="{B8A72551-56E5-44CB-8912-6A07BBE80ABB}" type="presParOf" srcId="{352BA2C5-7304-4BA7-9689-90B728777774}" destId="{3066153E-4831-4BF3-9297-4FFFE08D1B21}" srcOrd="1" destOrd="0" presId="urn:microsoft.com/office/officeart/2018/2/layout/IconVerticalSolidList"/>
    <dgm:cxn modelId="{E415C2C9-D79A-4397-8600-73BE083B19BC}" type="presParOf" srcId="{352BA2C5-7304-4BA7-9689-90B728777774}" destId="{56245648-D4CE-49DE-81CD-76D09DD2A7FA}" srcOrd="2" destOrd="0" presId="urn:microsoft.com/office/officeart/2018/2/layout/IconVerticalSolidList"/>
    <dgm:cxn modelId="{985EAAC2-10A6-49A5-AE88-2911E19FCA59}" type="presParOf" srcId="{352BA2C5-7304-4BA7-9689-90B728777774}" destId="{4747123B-2349-4A4E-8EF3-FFE0D1931E1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5E4219-94C8-4CE4-8D4D-4E7505C6C948}" type="doc">
      <dgm:prSet loTypeId="urn:microsoft.com/office/officeart/2005/8/layout/matrix2" loCatId="matrix" qsTypeId="urn:microsoft.com/office/officeart/2005/8/quickstyle/simple5" qsCatId="simple" csTypeId="urn:microsoft.com/office/officeart/2005/8/colors/colorful2" csCatId="colorful"/>
      <dgm:spPr/>
      <dgm:t>
        <a:bodyPr/>
        <a:lstStyle/>
        <a:p>
          <a:endParaRPr lang="en-US"/>
        </a:p>
      </dgm:t>
    </dgm:pt>
    <dgm:pt modelId="{2A1754AB-CD4B-43B6-8FE2-EF69D5D49D9E}">
      <dgm:prSet/>
      <dgm:spPr/>
      <dgm:t>
        <a:bodyPr/>
        <a:lstStyle/>
        <a:p>
          <a:r>
            <a:rPr lang="en-GB"/>
            <a:t>7-11-years-old: concrete operational stage </a:t>
          </a:r>
          <a:endParaRPr lang="en-US"/>
        </a:p>
      </dgm:t>
    </dgm:pt>
    <dgm:pt modelId="{C7C7D634-A0A7-4902-BBE9-878C1B85D136}" type="parTrans" cxnId="{7E071517-271E-42A7-A926-A0B223FFC817}">
      <dgm:prSet/>
      <dgm:spPr/>
      <dgm:t>
        <a:bodyPr/>
        <a:lstStyle/>
        <a:p>
          <a:endParaRPr lang="en-US"/>
        </a:p>
      </dgm:t>
    </dgm:pt>
    <dgm:pt modelId="{A86EA15A-51F2-4F35-A226-BDECB5E5127A}" type="sibTrans" cxnId="{7E071517-271E-42A7-A926-A0B223FFC817}">
      <dgm:prSet/>
      <dgm:spPr/>
      <dgm:t>
        <a:bodyPr/>
        <a:lstStyle/>
        <a:p>
          <a:endParaRPr lang="en-US"/>
        </a:p>
      </dgm:t>
    </dgm:pt>
    <dgm:pt modelId="{AE9DDCCA-E6C3-4B72-A458-525BA0DB8DF3}">
      <dgm:prSet/>
      <dgm:spPr/>
      <dgm:t>
        <a:bodyPr/>
        <a:lstStyle/>
        <a:p>
          <a:r>
            <a:rPr lang="en-GB"/>
            <a:t>As this is the age range I wish to work with, I saw this as more relevant to my research. </a:t>
          </a:r>
          <a:endParaRPr lang="en-US"/>
        </a:p>
      </dgm:t>
    </dgm:pt>
    <dgm:pt modelId="{FE279502-9E8E-4155-9A30-155BA63CAA97}" type="parTrans" cxnId="{42BDD171-A564-493F-9176-FF4DC0514532}">
      <dgm:prSet/>
      <dgm:spPr/>
      <dgm:t>
        <a:bodyPr/>
        <a:lstStyle/>
        <a:p>
          <a:endParaRPr lang="en-US"/>
        </a:p>
      </dgm:t>
    </dgm:pt>
    <dgm:pt modelId="{576C6032-0B6D-4A24-B753-F5BDF15384B6}" type="sibTrans" cxnId="{42BDD171-A564-493F-9176-FF4DC0514532}">
      <dgm:prSet/>
      <dgm:spPr/>
      <dgm:t>
        <a:bodyPr/>
        <a:lstStyle/>
        <a:p>
          <a:endParaRPr lang="en-US"/>
        </a:p>
      </dgm:t>
    </dgm:pt>
    <dgm:pt modelId="{6F1196F1-FED1-4FB1-AE03-6ED71C6FC509}">
      <dgm:prSet/>
      <dgm:spPr/>
      <dgm:t>
        <a:bodyPr/>
        <a:lstStyle/>
        <a:p>
          <a:r>
            <a:rPr lang="en-GB"/>
            <a:t>Due to the child being more sociocentric, children recognise that other children and/or people have different views to those of their own. However, they may not be able to fully comprehend what those other views are. Children have the ability to look at a problem from numerous different perspectives and are able to solve multiple parts of a problem all at the same time. </a:t>
          </a:r>
          <a:endParaRPr lang="en-US"/>
        </a:p>
      </dgm:t>
    </dgm:pt>
    <dgm:pt modelId="{7E73E810-2934-43A9-A235-38FC1BDC2B04}" type="parTrans" cxnId="{E242EBF3-3616-4BAE-9FF0-DEFF63F8D285}">
      <dgm:prSet/>
      <dgm:spPr/>
      <dgm:t>
        <a:bodyPr/>
        <a:lstStyle/>
        <a:p>
          <a:endParaRPr lang="en-US"/>
        </a:p>
      </dgm:t>
    </dgm:pt>
    <dgm:pt modelId="{0EC4CA60-95CF-4026-9816-36824BFE0781}" type="sibTrans" cxnId="{E242EBF3-3616-4BAE-9FF0-DEFF63F8D285}">
      <dgm:prSet/>
      <dgm:spPr/>
      <dgm:t>
        <a:bodyPr/>
        <a:lstStyle/>
        <a:p>
          <a:endParaRPr lang="en-US"/>
        </a:p>
      </dgm:t>
    </dgm:pt>
    <dgm:pt modelId="{32AA326C-C90D-48B9-9075-AE4FE7660A20}">
      <dgm:prSet/>
      <dgm:spPr/>
      <dgm:t>
        <a:bodyPr/>
        <a:lstStyle/>
        <a:p>
          <a:r>
            <a:rPr lang="en-GB"/>
            <a:t>Children at this age can think logically but can only draw from experience; they cannot use logic from abstract ideas. </a:t>
          </a:r>
          <a:endParaRPr lang="en-US"/>
        </a:p>
      </dgm:t>
    </dgm:pt>
    <dgm:pt modelId="{D4147C4D-40A2-48B9-B57B-D3A681AF564D}" type="parTrans" cxnId="{2A50398E-73E9-46E2-AE6F-09FFEDC8A65F}">
      <dgm:prSet/>
      <dgm:spPr/>
      <dgm:t>
        <a:bodyPr/>
        <a:lstStyle/>
        <a:p>
          <a:endParaRPr lang="en-US"/>
        </a:p>
      </dgm:t>
    </dgm:pt>
    <dgm:pt modelId="{EDECED84-8068-45D5-BC43-D69334BE9743}" type="sibTrans" cxnId="{2A50398E-73E9-46E2-AE6F-09FFEDC8A65F}">
      <dgm:prSet/>
      <dgm:spPr/>
      <dgm:t>
        <a:bodyPr/>
        <a:lstStyle/>
        <a:p>
          <a:endParaRPr lang="en-US"/>
        </a:p>
      </dgm:t>
    </dgm:pt>
    <dgm:pt modelId="{ACD09245-9BDB-604B-91B3-8E627863B063}" type="pres">
      <dgm:prSet presAssocID="{9F5E4219-94C8-4CE4-8D4D-4E7505C6C948}" presName="matrix" presStyleCnt="0">
        <dgm:presLayoutVars>
          <dgm:chMax val="1"/>
          <dgm:dir/>
          <dgm:resizeHandles val="exact"/>
        </dgm:presLayoutVars>
      </dgm:prSet>
      <dgm:spPr/>
    </dgm:pt>
    <dgm:pt modelId="{0132177A-1AE8-F44E-9F8C-6178CFFD0F24}" type="pres">
      <dgm:prSet presAssocID="{9F5E4219-94C8-4CE4-8D4D-4E7505C6C948}" presName="axisShape" presStyleLbl="bgShp" presStyleIdx="0" presStyleCnt="1" custLinFactNeighborY="-6181"/>
      <dgm:spPr/>
    </dgm:pt>
    <dgm:pt modelId="{7A417080-2DE9-F141-B807-8B95C1CE8E2E}" type="pres">
      <dgm:prSet presAssocID="{9F5E4219-94C8-4CE4-8D4D-4E7505C6C948}" presName="rect1" presStyleLbl="node1" presStyleIdx="0" presStyleCnt="4">
        <dgm:presLayoutVars>
          <dgm:chMax val="0"/>
          <dgm:chPref val="0"/>
          <dgm:bulletEnabled val="1"/>
        </dgm:presLayoutVars>
      </dgm:prSet>
      <dgm:spPr/>
    </dgm:pt>
    <dgm:pt modelId="{8D18D1F2-16D1-C34B-9A1D-D412E45F7004}" type="pres">
      <dgm:prSet presAssocID="{9F5E4219-94C8-4CE4-8D4D-4E7505C6C948}" presName="rect2" presStyleLbl="node1" presStyleIdx="1" presStyleCnt="4">
        <dgm:presLayoutVars>
          <dgm:chMax val="0"/>
          <dgm:chPref val="0"/>
          <dgm:bulletEnabled val="1"/>
        </dgm:presLayoutVars>
      </dgm:prSet>
      <dgm:spPr/>
    </dgm:pt>
    <dgm:pt modelId="{2A1A9B8F-1895-CB4C-ADF4-AFCFB616100C}" type="pres">
      <dgm:prSet presAssocID="{9F5E4219-94C8-4CE4-8D4D-4E7505C6C948}" presName="rect3" presStyleLbl="node1" presStyleIdx="2" presStyleCnt="4">
        <dgm:presLayoutVars>
          <dgm:chMax val="0"/>
          <dgm:chPref val="0"/>
          <dgm:bulletEnabled val="1"/>
        </dgm:presLayoutVars>
      </dgm:prSet>
      <dgm:spPr/>
    </dgm:pt>
    <dgm:pt modelId="{D4164C55-AD3A-3C43-A5AA-5DD6C247B9B6}" type="pres">
      <dgm:prSet presAssocID="{9F5E4219-94C8-4CE4-8D4D-4E7505C6C948}" presName="rect4" presStyleLbl="node1" presStyleIdx="3" presStyleCnt="4">
        <dgm:presLayoutVars>
          <dgm:chMax val="0"/>
          <dgm:chPref val="0"/>
          <dgm:bulletEnabled val="1"/>
        </dgm:presLayoutVars>
      </dgm:prSet>
      <dgm:spPr/>
    </dgm:pt>
  </dgm:ptLst>
  <dgm:cxnLst>
    <dgm:cxn modelId="{7E071517-271E-42A7-A926-A0B223FFC817}" srcId="{9F5E4219-94C8-4CE4-8D4D-4E7505C6C948}" destId="{2A1754AB-CD4B-43B6-8FE2-EF69D5D49D9E}" srcOrd="0" destOrd="0" parTransId="{C7C7D634-A0A7-4902-BBE9-878C1B85D136}" sibTransId="{A86EA15A-51F2-4F35-A226-BDECB5E5127A}"/>
    <dgm:cxn modelId="{485CDC4B-87FD-9746-A928-50C64AB2C94D}" type="presOf" srcId="{9F5E4219-94C8-4CE4-8D4D-4E7505C6C948}" destId="{ACD09245-9BDB-604B-91B3-8E627863B063}" srcOrd="0" destOrd="0" presId="urn:microsoft.com/office/officeart/2005/8/layout/matrix2"/>
    <dgm:cxn modelId="{13C6A34F-617C-2741-8680-B14F20BEC18E}" type="presOf" srcId="{6F1196F1-FED1-4FB1-AE03-6ED71C6FC509}" destId="{2A1A9B8F-1895-CB4C-ADF4-AFCFB616100C}" srcOrd="0" destOrd="0" presId="urn:microsoft.com/office/officeart/2005/8/layout/matrix2"/>
    <dgm:cxn modelId="{BC1E0354-66AA-3541-95F9-433FCCA82B00}" type="presOf" srcId="{32AA326C-C90D-48B9-9075-AE4FE7660A20}" destId="{D4164C55-AD3A-3C43-A5AA-5DD6C247B9B6}" srcOrd="0" destOrd="0" presId="urn:microsoft.com/office/officeart/2005/8/layout/matrix2"/>
    <dgm:cxn modelId="{39022159-71EF-4049-AA4E-D3892E9B2320}" type="presOf" srcId="{AE9DDCCA-E6C3-4B72-A458-525BA0DB8DF3}" destId="{8D18D1F2-16D1-C34B-9A1D-D412E45F7004}" srcOrd="0" destOrd="0" presId="urn:microsoft.com/office/officeart/2005/8/layout/matrix2"/>
    <dgm:cxn modelId="{A89C0963-9B6C-4844-A665-5AB3E9DA318D}" type="presOf" srcId="{2A1754AB-CD4B-43B6-8FE2-EF69D5D49D9E}" destId="{7A417080-2DE9-F141-B807-8B95C1CE8E2E}" srcOrd="0" destOrd="0" presId="urn:microsoft.com/office/officeart/2005/8/layout/matrix2"/>
    <dgm:cxn modelId="{42BDD171-A564-493F-9176-FF4DC0514532}" srcId="{9F5E4219-94C8-4CE4-8D4D-4E7505C6C948}" destId="{AE9DDCCA-E6C3-4B72-A458-525BA0DB8DF3}" srcOrd="1" destOrd="0" parTransId="{FE279502-9E8E-4155-9A30-155BA63CAA97}" sibTransId="{576C6032-0B6D-4A24-B753-F5BDF15384B6}"/>
    <dgm:cxn modelId="{2A50398E-73E9-46E2-AE6F-09FFEDC8A65F}" srcId="{9F5E4219-94C8-4CE4-8D4D-4E7505C6C948}" destId="{32AA326C-C90D-48B9-9075-AE4FE7660A20}" srcOrd="3" destOrd="0" parTransId="{D4147C4D-40A2-48B9-B57B-D3A681AF564D}" sibTransId="{EDECED84-8068-45D5-BC43-D69334BE9743}"/>
    <dgm:cxn modelId="{E242EBF3-3616-4BAE-9FF0-DEFF63F8D285}" srcId="{9F5E4219-94C8-4CE4-8D4D-4E7505C6C948}" destId="{6F1196F1-FED1-4FB1-AE03-6ED71C6FC509}" srcOrd="2" destOrd="0" parTransId="{7E73E810-2934-43A9-A235-38FC1BDC2B04}" sibTransId="{0EC4CA60-95CF-4026-9816-36824BFE0781}"/>
    <dgm:cxn modelId="{CE44261F-D2AA-FC49-B310-299FF284C209}" type="presParOf" srcId="{ACD09245-9BDB-604B-91B3-8E627863B063}" destId="{0132177A-1AE8-F44E-9F8C-6178CFFD0F24}" srcOrd="0" destOrd="0" presId="urn:microsoft.com/office/officeart/2005/8/layout/matrix2"/>
    <dgm:cxn modelId="{10ED6206-BBC4-1B45-8307-1CE6945967B8}" type="presParOf" srcId="{ACD09245-9BDB-604B-91B3-8E627863B063}" destId="{7A417080-2DE9-F141-B807-8B95C1CE8E2E}" srcOrd="1" destOrd="0" presId="urn:microsoft.com/office/officeart/2005/8/layout/matrix2"/>
    <dgm:cxn modelId="{DF7AFA3F-95B1-C543-B8A7-369B5A33B6EC}" type="presParOf" srcId="{ACD09245-9BDB-604B-91B3-8E627863B063}" destId="{8D18D1F2-16D1-C34B-9A1D-D412E45F7004}" srcOrd="2" destOrd="0" presId="urn:microsoft.com/office/officeart/2005/8/layout/matrix2"/>
    <dgm:cxn modelId="{1DE2702B-B767-2A4F-BB1A-05A73A037F4E}" type="presParOf" srcId="{ACD09245-9BDB-604B-91B3-8E627863B063}" destId="{2A1A9B8F-1895-CB4C-ADF4-AFCFB616100C}" srcOrd="3" destOrd="0" presId="urn:microsoft.com/office/officeart/2005/8/layout/matrix2"/>
    <dgm:cxn modelId="{809C1AD6-A580-D840-BD7C-EDE07890FBC7}" type="presParOf" srcId="{ACD09245-9BDB-604B-91B3-8E627863B063}" destId="{D4164C55-AD3A-3C43-A5AA-5DD6C247B9B6}"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3B54D9-D556-400E-BB35-3085B8B2029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E14A19-F2C5-4847-B10A-8808E1604588}">
      <dgm:prSet/>
      <dgm:spPr/>
      <dgm:t>
        <a:bodyPr/>
        <a:lstStyle/>
        <a:p>
          <a:r>
            <a:rPr lang="en-GB"/>
            <a:t>An education setting should have a well-designed water play area, as well as access to sand. The reason for this is because sand and water encourage constructive play as you can make and build so many different things using these materials. (Ihn, 1998)</a:t>
          </a:r>
          <a:endParaRPr lang="en-US"/>
        </a:p>
      </dgm:t>
    </dgm:pt>
    <dgm:pt modelId="{37602EF4-D196-4779-88CC-B1B081676EED}" type="parTrans" cxnId="{A48674A4-85D0-4542-A021-C11368F85D50}">
      <dgm:prSet/>
      <dgm:spPr/>
      <dgm:t>
        <a:bodyPr/>
        <a:lstStyle/>
        <a:p>
          <a:endParaRPr lang="en-US"/>
        </a:p>
      </dgm:t>
    </dgm:pt>
    <dgm:pt modelId="{06BDC7B1-EC66-47D7-BB90-B47E285CD1AF}" type="sibTrans" cxnId="{A48674A4-85D0-4542-A021-C11368F85D50}">
      <dgm:prSet/>
      <dgm:spPr/>
      <dgm:t>
        <a:bodyPr/>
        <a:lstStyle/>
        <a:p>
          <a:endParaRPr lang="en-US"/>
        </a:p>
      </dgm:t>
    </dgm:pt>
    <dgm:pt modelId="{41BE786F-C5C1-4FA3-845E-695C598F5AEE}">
      <dgm:prSet/>
      <dgm:spPr/>
      <dgm:t>
        <a:bodyPr/>
        <a:lstStyle/>
        <a:p>
          <a:r>
            <a:rPr lang="en-GB"/>
            <a:t>With regards to the playground area, there should also be a hardtop surface/transition area between the classroom and playground. This is because it encourages play with hard surfaces. Instead of sand and water, they will use unit and hollow blocks, woodwork benches, art easels, as well as paint. </a:t>
          </a:r>
          <a:endParaRPr lang="en-US"/>
        </a:p>
      </dgm:t>
    </dgm:pt>
    <dgm:pt modelId="{0AFCA8EB-CB9F-4514-BD74-E6E21AA342E1}" type="parTrans" cxnId="{996E788F-3B7E-41A9-B506-4DDAF576C4F8}">
      <dgm:prSet/>
      <dgm:spPr/>
      <dgm:t>
        <a:bodyPr/>
        <a:lstStyle/>
        <a:p>
          <a:endParaRPr lang="en-US"/>
        </a:p>
      </dgm:t>
    </dgm:pt>
    <dgm:pt modelId="{DB9DD7E8-D64F-4D7C-A9E0-553B9E88DC1D}" type="sibTrans" cxnId="{996E788F-3B7E-41A9-B506-4DDAF576C4F8}">
      <dgm:prSet/>
      <dgm:spPr/>
      <dgm:t>
        <a:bodyPr/>
        <a:lstStyle/>
        <a:p>
          <a:endParaRPr lang="en-US"/>
        </a:p>
      </dgm:t>
    </dgm:pt>
    <dgm:pt modelId="{9618A04F-83CE-4565-B8A4-F0CB09C3A572}">
      <dgm:prSet/>
      <dgm:spPr/>
      <dgm:t>
        <a:bodyPr/>
        <a:lstStyle/>
        <a:p>
          <a:r>
            <a:rPr lang="en-GB"/>
            <a:t>Another aspect that encourages a range of constructive play is a garden area. </a:t>
          </a:r>
          <a:endParaRPr lang="en-US"/>
        </a:p>
      </dgm:t>
    </dgm:pt>
    <dgm:pt modelId="{B72CB892-B9E5-40D3-A5F9-6598EB899B2E}" type="parTrans" cxnId="{B61B745F-4130-4C36-BA36-4C2FAE3D48C4}">
      <dgm:prSet/>
      <dgm:spPr/>
      <dgm:t>
        <a:bodyPr/>
        <a:lstStyle/>
        <a:p>
          <a:endParaRPr lang="en-US"/>
        </a:p>
      </dgm:t>
    </dgm:pt>
    <dgm:pt modelId="{9E93EB60-5264-4629-B03A-9E7A5E38E48F}" type="sibTrans" cxnId="{B61B745F-4130-4C36-BA36-4C2FAE3D48C4}">
      <dgm:prSet/>
      <dgm:spPr/>
      <dgm:t>
        <a:bodyPr/>
        <a:lstStyle/>
        <a:p>
          <a:endParaRPr lang="en-US"/>
        </a:p>
      </dgm:t>
    </dgm:pt>
    <dgm:pt modelId="{509AEE03-93AB-4E7D-AAAB-445F06C8EBEE}" type="pres">
      <dgm:prSet presAssocID="{343B54D9-D556-400E-BB35-3085B8B2029D}" presName="root" presStyleCnt="0">
        <dgm:presLayoutVars>
          <dgm:dir/>
          <dgm:resizeHandles val="exact"/>
        </dgm:presLayoutVars>
      </dgm:prSet>
      <dgm:spPr/>
    </dgm:pt>
    <dgm:pt modelId="{B38771DD-6F7E-4DAE-9A0F-130961144A29}" type="pres">
      <dgm:prSet presAssocID="{9CE14A19-F2C5-4847-B10A-8808E1604588}" presName="compNode" presStyleCnt="0"/>
      <dgm:spPr/>
    </dgm:pt>
    <dgm:pt modelId="{C458D85D-1186-48E4-89B1-021EF8A260EA}" type="pres">
      <dgm:prSet presAssocID="{9CE14A19-F2C5-4847-B10A-8808E160458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cket and shovel"/>
        </a:ext>
      </dgm:extLst>
    </dgm:pt>
    <dgm:pt modelId="{913A6F57-5B67-42B5-98C3-659D38EFC396}" type="pres">
      <dgm:prSet presAssocID="{9CE14A19-F2C5-4847-B10A-8808E1604588}" presName="spaceRect" presStyleCnt="0"/>
      <dgm:spPr/>
    </dgm:pt>
    <dgm:pt modelId="{D2BAB6C7-FF42-43AE-A0F5-C05E311B465C}" type="pres">
      <dgm:prSet presAssocID="{9CE14A19-F2C5-4847-B10A-8808E1604588}" presName="textRect" presStyleLbl="revTx" presStyleIdx="0" presStyleCnt="3">
        <dgm:presLayoutVars>
          <dgm:chMax val="1"/>
          <dgm:chPref val="1"/>
        </dgm:presLayoutVars>
      </dgm:prSet>
      <dgm:spPr/>
    </dgm:pt>
    <dgm:pt modelId="{310CFD9E-CE1F-40A3-B165-1D972B4AB2F7}" type="pres">
      <dgm:prSet presAssocID="{06BDC7B1-EC66-47D7-BB90-B47E285CD1AF}" presName="sibTrans" presStyleCnt="0"/>
      <dgm:spPr/>
    </dgm:pt>
    <dgm:pt modelId="{F1868920-4501-42E1-BF0D-6549D491977C}" type="pres">
      <dgm:prSet presAssocID="{41BE786F-C5C1-4FA3-845E-695C598F5AEE}" presName="compNode" presStyleCnt="0"/>
      <dgm:spPr/>
    </dgm:pt>
    <dgm:pt modelId="{D9904B05-8A0E-42E0-8BFC-1CEA29EF2CCA}" type="pres">
      <dgm:prSet presAssocID="{41BE786F-C5C1-4FA3-845E-695C598F5A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k scene"/>
        </a:ext>
      </dgm:extLst>
    </dgm:pt>
    <dgm:pt modelId="{E07C011C-736D-4F6A-A3A7-70BACF5C6357}" type="pres">
      <dgm:prSet presAssocID="{41BE786F-C5C1-4FA3-845E-695C598F5AEE}" presName="spaceRect" presStyleCnt="0"/>
      <dgm:spPr/>
    </dgm:pt>
    <dgm:pt modelId="{EFD425B8-7533-4BFC-BF90-B289CF2463BB}" type="pres">
      <dgm:prSet presAssocID="{41BE786F-C5C1-4FA3-845E-695C598F5AEE}" presName="textRect" presStyleLbl="revTx" presStyleIdx="1" presStyleCnt="3">
        <dgm:presLayoutVars>
          <dgm:chMax val="1"/>
          <dgm:chPref val="1"/>
        </dgm:presLayoutVars>
      </dgm:prSet>
      <dgm:spPr/>
    </dgm:pt>
    <dgm:pt modelId="{7DE64E49-60F7-4C87-B9A4-0385F67770B4}" type="pres">
      <dgm:prSet presAssocID="{DB9DD7E8-D64F-4D7C-A9E0-553B9E88DC1D}" presName="sibTrans" presStyleCnt="0"/>
      <dgm:spPr/>
    </dgm:pt>
    <dgm:pt modelId="{BCBCB6BC-C3D2-4472-9D35-64E7CF89C16C}" type="pres">
      <dgm:prSet presAssocID="{9618A04F-83CE-4565-B8A4-F0CB09C3A572}" presName="compNode" presStyleCnt="0"/>
      <dgm:spPr/>
    </dgm:pt>
    <dgm:pt modelId="{814748F5-DCC1-45F1-90A4-870FC644ABFE}" type="pres">
      <dgm:prSet presAssocID="{9618A04F-83CE-4565-B8A4-F0CB09C3A57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B37DC497-C458-4112-A45B-0258CA9EDFA4}" type="pres">
      <dgm:prSet presAssocID="{9618A04F-83CE-4565-B8A4-F0CB09C3A572}" presName="spaceRect" presStyleCnt="0"/>
      <dgm:spPr/>
    </dgm:pt>
    <dgm:pt modelId="{E1C4CD1D-8823-45B3-87B5-EFB7EABB966E}" type="pres">
      <dgm:prSet presAssocID="{9618A04F-83CE-4565-B8A4-F0CB09C3A572}" presName="textRect" presStyleLbl="revTx" presStyleIdx="2" presStyleCnt="3">
        <dgm:presLayoutVars>
          <dgm:chMax val="1"/>
          <dgm:chPref val="1"/>
        </dgm:presLayoutVars>
      </dgm:prSet>
      <dgm:spPr/>
    </dgm:pt>
  </dgm:ptLst>
  <dgm:cxnLst>
    <dgm:cxn modelId="{B61B745F-4130-4C36-BA36-4C2FAE3D48C4}" srcId="{343B54D9-D556-400E-BB35-3085B8B2029D}" destId="{9618A04F-83CE-4565-B8A4-F0CB09C3A572}" srcOrd="2" destOrd="0" parTransId="{B72CB892-B9E5-40D3-A5F9-6598EB899B2E}" sibTransId="{9E93EB60-5264-4629-B03A-9E7A5E38E48F}"/>
    <dgm:cxn modelId="{0EE3D564-5002-47BE-B9F3-0E6A088EB119}" type="presOf" srcId="{9618A04F-83CE-4565-B8A4-F0CB09C3A572}" destId="{E1C4CD1D-8823-45B3-87B5-EFB7EABB966E}" srcOrd="0" destOrd="0" presId="urn:microsoft.com/office/officeart/2018/2/layout/IconLabelList"/>
    <dgm:cxn modelId="{5FF4EB6C-E8BD-40DB-AB33-465C0CF1F364}" type="presOf" srcId="{9CE14A19-F2C5-4847-B10A-8808E1604588}" destId="{D2BAB6C7-FF42-43AE-A0F5-C05E311B465C}" srcOrd="0" destOrd="0" presId="urn:microsoft.com/office/officeart/2018/2/layout/IconLabelList"/>
    <dgm:cxn modelId="{0633887E-EB9E-4C30-8E34-B9FE236C2A18}" type="presOf" srcId="{41BE786F-C5C1-4FA3-845E-695C598F5AEE}" destId="{EFD425B8-7533-4BFC-BF90-B289CF2463BB}" srcOrd="0" destOrd="0" presId="urn:microsoft.com/office/officeart/2018/2/layout/IconLabelList"/>
    <dgm:cxn modelId="{05AF0288-F88B-44D1-866B-64D47F864F5F}" type="presOf" srcId="{343B54D9-D556-400E-BB35-3085B8B2029D}" destId="{509AEE03-93AB-4E7D-AAAB-445F06C8EBEE}" srcOrd="0" destOrd="0" presId="urn:microsoft.com/office/officeart/2018/2/layout/IconLabelList"/>
    <dgm:cxn modelId="{996E788F-3B7E-41A9-B506-4DDAF576C4F8}" srcId="{343B54D9-D556-400E-BB35-3085B8B2029D}" destId="{41BE786F-C5C1-4FA3-845E-695C598F5AEE}" srcOrd="1" destOrd="0" parTransId="{0AFCA8EB-CB9F-4514-BD74-E6E21AA342E1}" sibTransId="{DB9DD7E8-D64F-4D7C-A9E0-553B9E88DC1D}"/>
    <dgm:cxn modelId="{A48674A4-85D0-4542-A021-C11368F85D50}" srcId="{343B54D9-D556-400E-BB35-3085B8B2029D}" destId="{9CE14A19-F2C5-4847-B10A-8808E1604588}" srcOrd="0" destOrd="0" parTransId="{37602EF4-D196-4779-88CC-B1B081676EED}" sibTransId="{06BDC7B1-EC66-47D7-BB90-B47E285CD1AF}"/>
    <dgm:cxn modelId="{7FCE35A7-43A8-4138-A9D1-4536C361B879}" type="presParOf" srcId="{509AEE03-93AB-4E7D-AAAB-445F06C8EBEE}" destId="{B38771DD-6F7E-4DAE-9A0F-130961144A29}" srcOrd="0" destOrd="0" presId="urn:microsoft.com/office/officeart/2018/2/layout/IconLabelList"/>
    <dgm:cxn modelId="{44138FDD-8364-4F5C-9379-383ADB5BE650}" type="presParOf" srcId="{B38771DD-6F7E-4DAE-9A0F-130961144A29}" destId="{C458D85D-1186-48E4-89B1-021EF8A260EA}" srcOrd="0" destOrd="0" presId="urn:microsoft.com/office/officeart/2018/2/layout/IconLabelList"/>
    <dgm:cxn modelId="{A12AC14B-2823-495D-B19E-2ED58A05640A}" type="presParOf" srcId="{B38771DD-6F7E-4DAE-9A0F-130961144A29}" destId="{913A6F57-5B67-42B5-98C3-659D38EFC396}" srcOrd="1" destOrd="0" presId="urn:microsoft.com/office/officeart/2018/2/layout/IconLabelList"/>
    <dgm:cxn modelId="{AB04957C-E40C-4672-9D6C-8F2BFF58E7D3}" type="presParOf" srcId="{B38771DD-6F7E-4DAE-9A0F-130961144A29}" destId="{D2BAB6C7-FF42-43AE-A0F5-C05E311B465C}" srcOrd="2" destOrd="0" presId="urn:microsoft.com/office/officeart/2018/2/layout/IconLabelList"/>
    <dgm:cxn modelId="{3CC1C6A8-B0B8-4AF7-9E4A-154794A46E3F}" type="presParOf" srcId="{509AEE03-93AB-4E7D-AAAB-445F06C8EBEE}" destId="{310CFD9E-CE1F-40A3-B165-1D972B4AB2F7}" srcOrd="1" destOrd="0" presId="urn:microsoft.com/office/officeart/2018/2/layout/IconLabelList"/>
    <dgm:cxn modelId="{A65A4CD4-1AFC-4A76-ABE8-BAC8825D3D27}" type="presParOf" srcId="{509AEE03-93AB-4E7D-AAAB-445F06C8EBEE}" destId="{F1868920-4501-42E1-BF0D-6549D491977C}" srcOrd="2" destOrd="0" presId="urn:microsoft.com/office/officeart/2018/2/layout/IconLabelList"/>
    <dgm:cxn modelId="{B00AB4E9-45FF-4539-8D38-2E854B4F4CBD}" type="presParOf" srcId="{F1868920-4501-42E1-BF0D-6549D491977C}" destId="{D9904B05-8A0E-42E0-8BFC-1CEA29EF2CCA}" srcOrd="0" destOrd="0" presId="urn:microsoft.com/office/officeart/2018/2/layout/IconLabelList"/>
    <dgm:cxn modelId="{10E2AE23-B939-4A95-8356-AC6A190F7653}" type="presParOf" srcId="{F1868920-4501-42E1-BF0D-6549D491977C}" destId="{E07C011C-736D-4F6A-A3A7-70BACF5C6357}" srcOrd="1" destOrd="0" presId="urn:microsoft.com/office/officeart/2018/2/layout/IconLabelList"/>
    <dgm:cxn modelId="{4F6E31EB-002D-4759-96C7-1BF689994AA9}" type="presParOf" srcId="{F1868920-4501-42E1-BF0D-6549D491977C}" destId="{EFD425B8-7533-4BFC-BF90-B289CF2463BB}" srcOrd="2" destOrd="0" presId="urn:microsoft.com/office/officeart/2018/2/layout/IconLabelList"/>
    <dgm:cxn modelId="{371B1B00-5F8F-4655-A242-AF18C8683536}" type="presParOf" srcId="{509AEE03-93AB-4E7D-AAAB-445F06C8EBEE}" destId="{7DE64E49-60F7-4C87-B9A4-0385F67770B4}" srcOrd="3" destOrd="0" presId="urn:microsoft.com/office/officeart/2018/2/layout/IconLabelList"/>
    <dgm:cxn modelId="{05B3AFE8-9991-4F80-9A71-7FF4955390D9}" type="presParOf" srcId="{509AEE03-93AB-4E7D-AAAB-445F06C8EBEE}" destId="{BCBCB6BC-C3D2-4472-9D35-64E7CF89C16C}" srcOrd="4" destOrd="0" presId="urn:microsoft.com/office/officeart/2018/2/layout/IconLabelList"/>
    <dgm:cxn modelId="{E8CDD2FF-E2A8-4367-968B-16594C86FB53}" type="presParOf" srcId="{BCBCB6BC-C3D2-4472-9D35-64E7CF89C16C}" destId="{814748F5-DCC1-45F1-90A4-870FC644ABFE}" srcOrd="0" destOrd="0" presId="urn:microsoft.com/office/officeart/2018/2/layout/IconLabelList"/>
    <dgm:cxn modelId="{9EA0C180-C2D8-4B9D-95DB-C60344465C5C}" type="presParOf" srcId="{BCBCB6BC-C3D2-4472-9D35-64E7CF89C16C}" destId="{B37DC497-C458-4112-A45B-0258CA9EDFA4}" srcOrd="1" destOrd="0" presId="urn:microsoft.com/office/officeart/2018/2/layout/IconLabelList"/>
    <dgm:cxn modelId="{5B5CF375-641E-4071-A772-F1481352DFB4}" type="presParOf" srcId="{BCBCB6BC-C3D2-4472-9D35-64E7CF89C16C}" destId="{E1C4CD1D-8823-45B3-87B5-EFB7EABB966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7AE781-5964-47A9-B3C3-F33C8C3CE629}" type="doc">
      <dgm:prSet loTypeId="urn:microsoft.com/office/officeart/2016/7/layout/RepeatingBendingProcessNew" loCatId="process" qsTypeId="urn:microsoft.com/office/officeart/2005/8/quickstyle/simple5" qsCatId="simple" csTypeId="urn:microsoft.com/office/officeart/2005/8/colors/colorful1" csCatId="colorful" phldr="1"/>
      <dgm:spPr/>
      <dgm:t>
        <a:bodyPr/>
        <a:lstStyle/>
        <a:p>
          <a:endParaRPr lang="en-US"/>
        </a:p>
      </dgm:t>
    </dgm:pt>
    <dgm:pt modelId="{7973BFDC-9D6B-4B58-B938-0F8EBEE12EAC}">
      <dgm:prSet/>
      <dgm:spPr/>
      <dgm:t>
        <a:bodyPr/>
        <a:lstStyle/>
        <a:p>
          <a:r>
            <a:rPr lang="en-GB" dirty="0"/>
            <a:t>Bruner was concerned with regards to how knowledge can be represented and organised through different modes of thinking. </a:t>
          </a:r>
          <a:endParaRPr lang="en-US" dirty="0"/>
        </a:p>
      </dgm:t>
    </dgm:pt>
    <dgm:pt modelId="{A95AA78A-C442-42B0-9D6B-3380CE18C76D}" type="parTrans" cxnId="{95840E96-CD08-4AF2-BDE6-E7055C8FFDB9}">
      <dgm:prSet/>
      <dgm:spPr/>
      <dgm:t>
        <a:bodyPr/>
        <a:lstStyle/>
        <a:p>
          <a:endParaRPr lang="en-US"/>
        </a:p>
      </dgm:t>
    </dgm:pt>
    <dgm:pt modelId="{6495B92D-781C-471F-ADB0-60740160485C}" type="sibTrans" cxnId="{95840E96-CD08-4AF2-BDE6-E7055C8FFDB9}">
      <dgm:prSet/>
      <dgm:spPr/>
      <dgm:t>
        <a:bodyPr/>
        <a:lstStyle/>
        <a:p>
          <a:endParaRPr lang="en-US"/>
        </a:p>
      </dgm:t>
    </dgm:pt>
    <dgm:pt modelId="{B55C6B12-510F-4307-8354-A2DF65998DBC}">
      <dgm:prSet/>
      <dgm:spPr/>
      <dgm:t>
        <a:bodyPr/>
        <a:lstStyle/>
        <a:p>
          <a:r>
            <a:rPr lang="en-GB" dirty="0"/>
            <a:t>Throughout his research, carried out in 1966, he suggested three different modes of thinking when it comes to the cognitive development of children. These were:</a:t>
          </a:r>
          <a:endParaRPr lang="en-US" dirty="0"/>
        </a:p>
      </dgm:t>
    </dgm:pt>
    <dgm:pt modelId="{03055B17-507B-415E-B9F2-B665A154A6B4}" type="parTrans" cxnId="{4C66ED9C-E10A-44A6-BCCA-7A7EE6EB09B0}">
      <dgm:prSet/>
      <dgm:spPr/>
      <dgm:t>
        <a:bodyPr/>
        <a:lstStyle/>
        <a:p>
          <a:endParaRPr lang="en-US"/>
        </a:p>
      </dgm:t>
    </dgm:pt>
    <dgm:pt modelId="{FDB20A7C-DD53-4843-A738-B5FB7BAB0C2B}" type="sibTrans" cxnId="{4C66ED9C-E10A-44A6-BCCA-7A7EE6EB09B0}">
      <dgm:prSet/>
      <dgm:spPr/>
      <dgm:t>
        <a:bodyPr/>
        <a:lstStyle/>
        <a:p>
          <a:endParaRPr lang="en-US"/>
        </a:p>
      </dgm:t>
    </dgm:pt>
    <dgm:pt modelId="{ECACF405-8AAE-4D26-9169-9685CADF7C0E}">
      <dgm:prSet/>
      <dgm:spPr/>
      <dgm:t>
        <a:bodyPr/>
        <a:lstStyle/>
        <a:p>
          <a:r>
            <a:rPr lang="en-GB"/>
            <a:t>Enactive representation (action)</a:t>
          </a:r>
          <a:endParaRPr lang="en-US"/>
        </a:p>
      </dgm:t>
    </dgm:pt>
    <dgm:pt modelId="{A2CAD59E-E3D5-4205-BFAF-A1FFD8AD505A}" type="parTrans" cxnId="{BADAB27B-A3F0-4BE7-93EB-297B3F801E2E}">
      <dgm:prSet/>
      <dgm:spPr/>
      <dgm:t>
        <a:bodyPr/>
        <a:lstStyle/>
        <a:p>
          <a:endParaRPr lang="en-US"/>
        </a:p>
      </dgm:t>
    </dgm:pt>
    <dgm:pt modelId="{8CE5B512-27B0-4934-A3A7-0A8EB85B619B}" type="sibTrans" cxnId="{BADAB27B-A3F0-4BE7-93EB-297B3F801E2E}">
      <dgm:prSet/>
      <dgm:spPr/>
      <dgm:t>
        <a:bodyPr/>
        <a:lstStyle/>
        <a:p>
          <a:endParaRPr lang="en-US"/>
        </a:p>
      </dgm:t>
    </dgm:pt>
    <dgm:pt modelId="{9151D711-23B2-4AAB-8E94-A0A764AB59CC}">
      <dgm:prSet/>
      <dgm:spPr/>
      <dgm:t>
        <a:bodyPr/>
        <a:lstStyle/>
        <a:p>
          <a:r>
            <a:rPr lang="en-GB"/>
            <a:t>Iconic representation (image)</a:t>
          </a:r>
          <a:endParaRPr lang="en-US"/>
        </a:p>
      </dgm:t>
    </dgm:pt>
    <dgm:pt modelId="{85A737AB-4FF5-4D3B-B5B2-F68045C07BEF}" type="parTrans" cxnId="{15FD8BDC-C277-4438-8D26-622F8D039C9D}">
      <dgm:prSet/>
      <dgm:spPr/>
      <dgm:t>
        <a:bodyPr/>
        <a:lstStyle/>
        <a:p>
          <a:endParaRPr lang="en-US"/>
        </a:p>
      </dgm:t>
    </dgm:pt>
    <dgm:pt modelId="{2477CBE0-6F0E-4292-9095-7D24E31C77B6}" type="sibTrans" cxnId="{15FD8BDC-C277-4438-8D26-622F8D039C9D}">
      <dgm:prSet/>
      <dgm:spPr/>
      <dgm:t>
        <a:bodyPr/>
        <a:lstStyle/>
        <a:p>
          <a:endParaRPr lang="en-US"/>
        </a:p>
      </dgm:t>
    </dgm:pt>
    <dgm:pt modelId="{AB470DAF-B75D-4C97-A67A-A53FAD959355}">
      <dgm:prSet/>
      <dgm:spPr/>
      <dgm:t>
        <a:bodyPr/>
        <a:lstStyle/>
        <a:p>
          <a:r>
            <a:rPr lang="en-GB"/>
            <a:t>Symbolic representation (language)</a:t>
          </a:r>
          <a:endParaRPr lang="en-US"/>
        </a:p>
      </dgm:t>
    </dgm:pt>
    <dgm:pt modelId="{6BC75363-4294-408A-862D-CAD6E1FC16AF}" type="parTrans" cxnId="{7BE30BA9-2018-45BC-939C-677C617DA174}">
      <dgm:prSet/>
      <dgm:spPr/>
      <dgm:t>
        <a:bodyPr/>
        <a:lstStyle/>
        <a:p>
          <a:endParaRPr lang="en-US"/>
        </a:p>
      </dgm:t>
    </dgm:pt>
    <dgm:pt modelId="{771471BA-F279-4D73-BDE3-8734A7B84368}" type="sibTrans" cxnId="{7BE30BA9-2018-45BC-939C-677C617DA174}">
      <dgm:prSet/>
      <dgm:spPr/>
      <dgm:t>
        <a:bodyPr/>
        <a:lstStyle/>
        <a:p>
          <a:endParaRPr lang="en-US"/>
        </a:p>
      </dgm:t>
    </dgm:pt>
    <dgm:pt modelId="{D4C7C67C-D343-4474-BF7E-42552CDCC428}">
      <dgm:prSet/>
      <dgm:spPr/>
      <dgm:t>
        <a:bodyPr/>
        <a:lstStyle/>
        <a:p>
          <a:r>
            <a:rPr lang="en-GB"/>
            <a:t>His theory, known as his constructivist theory, suggests that when challenged with new materials, a child should progress from enactive to iconic to symbolic representation; this has proven to work for adults, also. </a:t>
          </a:r>
          <a:endParaRPr lang="en-US"/>
        </a:p>
      </dgm:t>
    </dgm:pt>
    <dgm:pt modelId="{4B6100F2-F12E-4D87-B9F7-F6AD512C60EB}" type="parTrans" cxnId="{1EDBE57C-73AA-4CCE-A5B2-00A83A1C4258}">
      <dgm:prSet/>
      <dgm:spPr/>
      <dgm:t>
        <a:bodyPr/>
        <a:lstStyle/>
        <a:p>
          <a:endParaRPr lang="en-US"/>
        </a:p>
      </dgm:t>
    </dgm:pt>
    <dgm:pt modelId="{6FCA07C5-1C98-4507-969B-7D3BA244B30B}" type="sibTrans" cxnId="{1EDBE57C-73AA-4CCE-A5B2-00A83A1C4258}">
      <dgm:prSet/>
      <dgm:spPr/>
      <dgm:t>
        <a:bodyPr/>
        <a:lstStyle/>
        <a:p>
          <a:endParaRPr lang="en-US"/>
        </a:p>
      </dgm:t>
    </dgm:pt>
    <dgm:pt modelId="{2E3AA44A-9451-4AD2-B4F8-155B7192C7D4}">
      <dgm:prSet/>
      <dgm:spPr/>
      <dgm:t>
        <a:bodyPr/>
        <a:lstStyle/>
        <a:p>
          <a:r>
            <a:rPr lang="en-GB" dirty="0"/>
            <a:t>In comparison to Piaget, his work insinuates that a learner, even from a young age, has the capability to learn any material, on the condition that the instruction is organised properly. </a:t>
          </a:r>
          <a:endParaRPr lang="en-US" dirty="0"/>
        </a:p>
      </dgm:t>
    </dgm:pt>
    <dgm:pt modelId="{DA82C303-A1AB-4E0C-A925-301767E755CE}" type="parTrans" cxnId="{77CF4ACA-389D-4A3C-823E-1A7B23FEB782}">
      <dgm:prSet/>
      <dgm:spPr/>
      <dgm:t>
        <a:bodyPr/>
        <a:lstStyle/>
        <a:p>
          <a:endParaRPr lang="en-US"/>
        </a:p>
      </dgm:t>
    </dgm:pt>
    <dgm:pt modelId="{BFEB9929-F26C-4E94-8EB9-00561D485F3B}" type="sibTrans" cxnId="{77CF4ACA-389D-4A3C-823E-1A7B23FEB782}">
      <dgm:prSet/>
      <dgm:spPr/>
      <dgm:t>
        <a:bodyPr/>
        <a:lstStyle/>
        <a:p>
          <a:endParaRPr lang="en-US"/>
        </a:p>
      </dgm:t>
    </dgm:pt>
    <dgm:pt modelId="{E1C5BDC0-B8DA-8644-9C44-7A6C78ECB694}" type="pres">
      <dgm:prSet presAssocID="{CB7AE781-5964-47A9-B3C3-F33C8C3CE629}" presName="Name0" presStyleCnt="0">
        <dgm:presLayoutVars>
          <dgm:dir/>
          <dgm:resizeHandles val="exact"/>
        </dgm:presLayoutVars>
      </dgm:prSet>
      <dgm:spPr/>
    </dgm:pt>
    <dgm:pt modelId="{B7268FB2-09F3-0848-A6A4-F0C662464CBF}" type="pres">
      <dgm:prSet presAssocID="{7973BFDC-9D6B-4B58-B938-0F8EBEE12EAC}" presName="node" presStyleLbl="node1" presStyleIdx="0" presStyleCnt="4" custScaleX="158692" custScaleY="174731">
        <dgm:presLayoutVars>
          <dgm:bulletEnabled val="1"/>
        </dgm:presLayoutVars>
      </dgm:prSet>
      <dgm:spPr/>
    </dgm:pt>
    <dgm:pt modelId="{526A93CB-B361-5146-BB28-C8ACECC4D3F1}" type="pres">
      <dgm:prSet presAssocID="{6495B92D-781C-471F-ADB0-60740160485C}" presName="sibTrans" presStyleLbl="sibTrans1D1" presStyleIdx="0" presStyleCnt="3"/>
      <dgm:spPr/>
    </dgm:pt>
    <dgm:pt modelId="{46CD5FCA-CB3F-5042-958B-C6A5C2071DAC}" type="pres">
      <dgm:prSet presAssocID="{6495B92D-781C-471F-ADB0-60740160485C}" presName="connectorText" presStyleLbl="sibTrans1D1" presStyleIdx="0" presStyleCnt="3"/>
      <dgm:spPr/>
    </dgm:pt>
    <dgm:pt modelId="{BA523851-245A-0846-84FF-8A9D8D5F4C6A}" type="pres">
      <dgm:prSet presAssocID="{B55C6B12-510F-4307-8354-A2DF65998DBC}" presName="node" presStyleLbl="node1" presStyleIdx="1" presStyleCnt="4" custScaleX="147247" custScaleY="152840">
        <dgm:presLayoutVars>
          <dgm:bulletEnabled val="1"/>
        </dgm:presLayoutVars>
      </dgm:prSet>
      <dgm:spPr/>
    </dgm:pt>
    <dgm:pt modelId="{022F09E0-A962-584E-BF6B-136024B9F4F3}" type="pres">
      <dgm:prSet presAssocID="{FDB20A7C-DD53-4843-A738-B5FB7BAB0C2B}" presName="sibTrans" presStyleLbl="sibTrans1D1" presStyleIdx="1" presStyleCnt="3"/>
      <dgm:spPr/>
    </dgm:pt>
    <dgm:pt modelId="{7024E41F-F3D0-954E-A14E-1BDCDB1AA5DB}" type="pres">
      <dgm:prSet presAssocID="{FDB20A7C-DD53-4843-A738-B5FB7BAB0C2B}" presName="connectorText" presStyleLbl="sibTrans1D1" presStyleIdx="1" presStyleCnt="3"/>
      <dgm:spPr/>
    </dgm:pt>
    <dgm:pt modelId="{33B29854-25F5-A248-8BCE-1DCDE089EFD1}" type="pres">
      <dgm:prSet presAssocID="{D4C7C67C-D343-4474-BF7E-42552CDCC428}" presName="node" presStyleLbl="node1" presStyleIdx="2" presStyleCnt="4" custScaleX="144659" custScaleY="156129">
        <dgm:presLayoutVars>
          <dgm:bulletEnabled val="1"/>
        </dgm:presLayoutVars>
      </dgm:prSet>
      <dgm:spPr/>
    </dgm:pt>
    <dgm:pt modelId="{E4160A81-0EC5-004F-A0AF-658E7D25199F}" type="pres">
      <dgm:prSet presAssocID="{6FCA07C5-1C98-4507-969B-7D3BA244B30B}" presName="sibTrans" presStyleLbl="sibTrans1D1" presStyleIdx="2" presStyleCnt="3"/>
      <dgm:spPr/>
    </dgm:pt>
    <dgm:pt modelId="{5AB9B513-3EA6-4547-8337-3B37AEC349E2}" type="pres">
      <dgm:prSet presAssocID="{6FCA07C5-1C98-4507-969B-7D3BA244B30B}" presName="connectorText" presStyleLbl="sibTrans1D1" presStyleIdx="2" presStyleCnt="3"/>
      <dgm:spPr/>
    </dgm:pt>
    <dgm:pt modelId="{C23D292E-56FF-9144-A947-71C572740C9C}" type="pres">
      <dgm:prSet presAssocID="{2E3AA44A-9451-4AD2-B4F8-155B7192C7D4}" presName="node" presStyleLbl="node1" presStyleIdx="3" presStyleCnt="4" custScaleX="150998" custScaleY="140888">
        <dgm:presLayoutVars>
          <dgm:bulletEnabled val="1"/>
        </dgm:presLayoutVars>
      </dgm:prSet>
      <dgm:spPr/>
    </dgm:pt>
  </dgm:ptLst>
  <dgm:cxnLst>
    <dgm:cxn modelId="{3B9C690A-FBCB-C240-A696-E27EB18B4422}" type="presOf" srcId="{CB7AE781-5964-47A9-B3C3-F33C8C3CE629}" destId="{E1C5BDC0-B8DA-8644-9C44-7A6C78ECB694}" srcOrd="0" destOrd="0" presId="urn:microsoft.com/office/officeart/2016/7/layout/RepeatingBendingProcessNew"/>
    <dgm:cxn modelId="{A12A2813-0285-0346-89CB-0E8B5304B76E}" type="presOf" srcId="{D4C7C67C-D343-4474-BF7E-42552CDCC428}" destId="{33B29854-25F5-A248-8BCE-1DCDE089EFD1}" srcOrd="0" destOrd="0" presId="urn:microsoft.com/office/officeart/2016/7/layout/RepeatingBendingProcessNew"/>
    <dgm:cxn modelId="{B0951414-A069-9742-90D6-FC544A1C3296}" type="presOf" srcId="{6495B92D-781C-471F-ADB0-60740160485C}" destId="{526A93CB-B361-5146-BB28-C8ACECC4D3F1}" srcOrd="0" destOrd="0" presId="urn:microsoft.com/office/officeart/2016/7/layout/RepeatingBendingProcessNew"/>
    <dgm:cxn modelId="{9A67F71E-8D28-B74F-847C-5F217FF45EA3}" type="presOf" srcId="{6FCA07C5-1C98-4507-969B-7D3BA244B30B}" destId="{E4160A81-0EC5-004F-A0AF-658E7D25199F}" srcOrd="0" destOrd="0" presId="urn:microsoft.com/office/officeart/2016/7/layout/RepeatingBendingProcessNew"/>
    <dgm:cxn modelId="{DFB7FC4F-96B6-F04D-8BFC-2AD7061F3954}" type="presOf" srcId="{B55C6B12-510F-4307-8354-A2DF65998DBC}" destId="{BA523851-245A-0846-84FF-8A9D8D5F4C6A}" srcOrd="0" destOrd="0" presId="urn:microsoft.com/office/officeart/2016/7/layout/RepeatingBendingProcessNew"/>
    <dgm:cxn modelId="{B6EFB47A-84B1-F74D-8AB3-BB93C5EAE7FD}" type="presOf" srcId="{9151D711-23B2-4AAB-8E94-A0A764AB59CC}" destId="{BA523851-245A-0846-84FF-8A9D8D5F4C6A}" srcOrd="0" destOrd="2" presId="urn:microsoft.com/office/officeart/2016/7/layout/RepeatingBendingProcessNew"/>
    <dgm:cxn modelId="{BADAB27B-A3F0-4BE7-93EB-297B3F801E2E}" srcId="{B55C6B12-510F-4307-8354-A2DF65998DBC}" destId="{ECACF405-8AAE-4D26-9169-9685CADF7C0E}" srcOrd="0" destOrd="0" parTransId="{A2CAD59E-E3D5-4205-BFAF-A1FFD8AD505A}" sibTransId="{8CE5B512-27B0-4934-A3A7-0A8EB85B619B}"/>
    <dgm:cxn modelId="{1EDBE57C-73AA-4CCE-A5B2-00A83A1C4258}" srcId="{CB7AE781-5964-47A9-B3C3-F33C8C3CE629}" destId="{D4C7C67C-D343-4474-BF7E-42552CDCC428}" srcOrd="2" destOrd="0" parTransId="{4B6100F2-F12E-4D87-B9F7-F6AD512C60EB}" sibTransId="{6FCA07C5-1C98-4507-969B-7D3BA244B30B}"/>
    <dgm:cxn modelId="{95840E96-CD08-4AF2-BDE6-E7055C8FFDB9}" srcId="{CB7AE781-5964-47A9-B3C3-F33C8C3CE629}" destId="{7973BFDC-9D6B-4B58-B938-0F8EBEE12EAC}" srcOrd="0" destOrd="0" parTransId="{A95AA78A-C442-42B0-9D6B-3380CE18C76D}" sibTransId="{6495B92D-781C-471F-ADB0-60740160485C}"/>
    <dgm:cxn modelId="{91176896-4541-8441-AE3A-C3AA9E98EB7C}" type="presOf" srcId="{FDB20A7C-DD53-4843-A738-B5FB7BAB0C2B}" destId="{7024E41F-F3D0-954E-A14E-1BDCDB1AA5DB}" srcOrd="1" destOrd="0" presId="urn:microsoft.com/office/officeart/2016/7/layout/RepeatingBendingProcessNew"/>
    <dgm:cxn modelId="{4C66ED9C-E10A-44A6-BCCA-7A7EE6EB09B0}" srcId="{CB7AE781-5964-47A9-B3C3-F33C8C3CE629}" destId="{B55C6B12-510F-4307-8354-A2DF65998DBC}" srcOrd="1" destOrd="0" parTransId="{03055B17-507B-415E-B9F2-B665A154A6B4}" sibTransId="{FDB20A7C-DD53-4843-A738-B5FB7BAB0C2B}"/>
    <dgm:cxn modelId="{7BE30BA9-2018-45BC-939C-677C617DA174}" srcId="{B55C6B12-510F-4307-8354-A2DF65998DBC}" destId="{AB470DAF-B75D-4C97-A67A-A53FAD959355}" srcOrd="2" destOrd="0" parTransId="{6BC75363-4294-408A-862D-CAD6E1FC16AF}" sibTransId="{771471BA-F279-4D73-BDE3-8734A7B84368}"/>
    <dgm:cxn modelId="{EA438DAD-79A7-1447-84C3-C6CE6C25B3E2}" type="presOf" srcId="{2E3AA44A-9451-4AD2-B4F8-155B7192C7D4}" destId="{C23D292E-56FF-9144-A947-71C572740C9C}" srcOrd="0" destOrd="0" presId="urn:microsoft.com/office/officeart/2016/7/layout/RepeatingBendingProcessNew"/>
    <dgm:cxn modelId="{078CDDAD-1AF4-524E-9640-ABB36E04B4F6}" type="presOf" srcId="{ECACF405-8AAE-4D26-9169-9685CADF7C0E}" destId="{BA523851-245A-0846-84FF-8A9D8D5F4C6A}" srcOrd="0" destOrd="1" presId="urn:microsoft.com/office/officeart/2016/7/layout/RepeatingBendingProcessNew"/>
    <dgm:cxn modelId="{77CF4ACA-389D-4A3C-823E-1A7B23FEB782}" srcId="{CB7AE781-5964-47A9-B3C3-F33C8C3CE629}" destId="{2E3AA44A-9451-4AD2-B4F8-155B7192C7D4}" srcOrd="3" destOrd="0" parTransId="{DA82C303-A1AB-4E0C-A925-301767E755CE}" sibTransId="{BFEB9929-F26C-4E94-8EB9-00561D485F3B}"/>
    <dgm:cxn modelId="{3EDF1ECE-1965-7D49-A949-A7303A323400}" type="presOf" srcId="{FDB20A7C-DD53-4843-A738-B5FB7BAB0C2B}" destId="{022F09E0-A962-584E-BF6B-136024B9F4F3}" srcOrd="0" destOrd="0" presId="urn:microsoft.com/office/officeart/2016/7/layout/RepeatingBendingProcessNew"/>
    <dgm:cxn modelId="{9F783CCF-BA9F-B14D-8016-84589D6BA7FB}" type="presOf" srcId="{6FCA07C5-1C98-4507-969B-7D3BA244B30B}" destId="{5AB9B513-3EA6-4547-8337-3B37AEC349E2}" srcOrd="1" destOrd="0" presId="urn:microsoft.com/office/officeart/2016/7/layout/RepeatingBendingProcessNew"/>
    <dgm:cxn modelId="{484340D5-1D46-0143-889B-6E77815F48B2}" type="presOf" srcId="{6495B92D-781C-471F-ADB0-60740160485C}" destId="{46CD5FCA-CB3F-5042-958B-C6A5C2071DAC}" srcOrd="1" destOrd="0" presId="urn:microsoft.com/office/officeart/2016/7/layout/RepeatingBendingProcessNew"/>
    <dgm:cxn modelId="{15FD8BDC-C277-4438-8D26-622F8D039C9D}" srcId="{B55C6B12-510F-4307-8354-A2DF65998DBC}" destId="{9151D711-23B2-4AAB-8E94-A0A764AB59CC}" srcOrd="1" destOrd="0" parTransId="{85A737AB-4FF5-4D3B-B5B2-F68045C07BEF}" sibTransId="{2477CBE0-6F0E-4292-9095-7D24E31C77B6}"/>
    <dgm:cxn modelId="{D6FCBEE3-3253-274D-B033-C532757DA57F}" type="presOf" srcId="{AB470DAF-B75D-4C97-A67A-A53FAD959355}" destId="{BA523851-245A-0846-84FF-8A9D8D5F4C6A}" srcOrd="0" destOrd="3" presId="urn:microsoft.com/office/officeart/2016/7/layout/RepeatingBendingProcessNew"/>
    <dgm:cxn modelId="{0DE433EF-6BDB-3141-BA89-C0A65B06A96D}" type="presOf" srcId="{7973BFDC-9D6B-4B58-B938-0F8EBEE12EAC}" destId="{B7268FB2-09F3-0848-A6A4-F0C662464CBF}" srcOrd="0" destOrd="0" presId="urn:microsoft.com/office/officeart/2016/7/layout/RepeatingBendingProcessNew"/>
    <dgm:cxn modelId="{007035A7-833F-F14F-BDC8-B1E9D55C30C9}" type="presParOf" srcId="{E1C5BDC0-B8DA-8644-9C44-7A6C78ECB694}" destId="{B7268FB2-09F3-0848-A6A4-F0C662464CBF}" srcOrd="0" destOrd="0" presId="urn:microsoft.com/office/officeart/2016/7/layout/RepeatingBendingProcessNew"/>
    <dgm:cxn modelId="{A2254E16-C545-6D4A-8443-8DD939436A15}" type="presParOf" srcId="{E1C5BDC0-B8DA-8644-9C44-7A6C78ECB694}" destId="{526A93CB-B361-5146-BB28-C8ACECC4D3F1}" srcOrd="1" destOrd="0" presId="urn:microsoft.com/office/officeart/2016/7/layout/RepeatingBendingProcessNew"/>
    <dgm:cxn modelId="{9E0C7D0C-EC08-9F47-8FB1-6375F39BBC53}" type="presParOf" srcId="{526A93CB-B361-5146-BB28-C8ACECC4D3F1}" destId="{46CD5FCA-CB3F-5042-958B-C6A5C2071DAC}" srcOrd="0" destOrd="0" presId="urn:microsoft.com/office/officeart/2016/7/layout/RepeatingBendingProcessNew"/>
    <dgm:cxn modelId="{B0F7FE4C-B60E-C54C-A081-BDD3B6F1F88A}" type="presParOf" srcId="{E1C5BDC0-B8DA-8644-9C44-7A6C78ECB694}" destId="{BA523851-245A-0846-84FF-8A9D8D5F4C6A}" srcOrd="2" destOrd="0" presId="urn:microsoft.com/office/officeart/2016/7/layout/RepeatingBendingProcessNew"/>
    <dgm:cxn modelId="{D05E6058-7527-9445-B1B5-08832B95C976}" type="presParOf" srcId="{E1C5BDC0-B8DA-8644-9C44-7A6C78ECB694}" destId="{022F09E0-A962-584E-BF6B-136024B9F4F3}" srcOrd="3" destOrd="0" presId="urn:microsoft.com/office/officeart/2016/7/layout/RepeatingBendingProcessNew"/>
    <dgm:cxn modelId="{BB78F75B-3AED-FE40-8309-70DE6EB3F697}" type="presParOf" srcId="{022F09E0-A962-584E-BF6B-136024B9F4F3}" destId="{7024E41F-F3D0-954E-A14E-1BDCDB1AA5DB}" srcOrd="0" destOrd="0" presId="urn:microsoft.com/office/officeart/2016/7/layout/RepeatingBendingProcessNew"/>
    <dgm:cxn modelId="{E6762174-1395-D44A-A095-606063E3044A}" type="presParOf" srcId="{E1C5BDC0-B8DA-8644-9C44-7A6C78ECB694}" destId="{33B29854-25F5-A248-8BCE-1DCDE089EFD1}" srcOrd="4" destOrd="0" presId="urn:microsoft.com/office/officeart/2016/7/layout/RepeatingBendingProcessNew"/>
    <dgm:cxn modelId="{DFB4D854-A84E-FA48-8ACF-87304E79764A}" type="presParOf" srcId="{E1C5BDC0-B8DA-8644-9C44-7A6C78ECB694}" destId="{E4160A81-0EC5-004F-A0AF-658E7D25199F}" srcOrd="5" destOrd="0" presId="urn:microsoft.com/office/officeart/2016/7/layout/RepeatingBendingProcessNew"/>
    <dgm:cxn modelId="{2E053EC6-BD82-724B-9A29-3F4254200437}" type="presParOf" srcId="{E4160A81-0EC5-004F-A0AF-658E7D25199F}" destId="{5AB9B513-3EA6-4547-8337-3B37AEC349E2}" srcOrd="0" destOrd="0" presId="urn:microsoft.com/office/officeart/2016/7/layout/RepeatingBendingProcessNew"/>
    <dgm:cxn modelId="{1D4AEF76-76DF-5149-AAF5-1B34AFF38650}" type="presParOf" srcId="{E1C5BDC0-B8DA-8644-9C44-7A6C78ECB694}" destId="{C23D292E-56FF-9144-A947-71C572740C9C}"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4D613E-5D0D-4891-BAB8-75217519E9BB}" type="doc">
      <dgm:prSet loTypeId="urn:microsoft.com/office/officeart/2005/8/layout/vProcess5" loCatId="process" qsTypeId="urn:microsoft.com/office/officeart/2005/8/quickstyle/simple5" qsCatId="simple" csTypeId="urn:microsoft.com/office/officeart/2005/8/colors/colorful2" csCatId="colorful"/>
      <dgm:spPr/>
      <dgm:t>
        <a:bodyPr/>
        <a:lstStyle/>
        <a:p>
          <a:endParaRPr lang="en-US"/>
        </a:p>
      </dgm:t>
    </dgm:pt>
    <dgm:pt modelId="{1DFB49F1-93E9-41ED-B906-695958878777}">
      <dgm:prSet/>
      <dgm:spPr/>
      <dgm:t>
        <a:bodyPr/>
        <a:lstStyle/>
        <a:p>
          <a:r>
            <a:rPr lang="en-GB"/>
            <a:t>Enactive </a:t>
          </a:r>
          <a:endParaRPr lang="en-US"/>
        </a:p>
      </dgm:t>
    </dgm:pt>
    <dgm:pt modelId="{917272EF-6695-4019-98B4-38B0E85047C0}" type="parTrans" cxnId="{329DE000-7882-4077-9B57-99CD54C8C635}">
      <dgm:prSet/>
      <dgm:spPr/>
      <dgm:t>
        <a:bodyPr/>
        <a:lstStyle/>
        <a:p>
          <a:endParaRPr lang="en-US"/>
        </a:p>
      </dgm:t>
    </dgm:pt>
    <dgm:pt modelId="{4BB2B9A4-677E-4AFA-9223-015091938E73}" type="sibTrans" cxnId="{329DE000-7882-4077-9B57-99CD54C8C635}">
      <dgm:prSet/>
      <dgm:spPr/>
      <dgm:t>
        <a:bodyPr/>
        <a:lstStyle/>
        <a:p>
          <a:endParaRPr lang="en-US"/>
        </a:p>
      </dgm:t>
    </dgm:pt>
    <dgm:pt modelId="{1AF60F9C-BA0D-4E9E-9DDE-20B64DDBC63B}">
      <dgm:prSet/>
      <dgm:spPr/>
      <dgm:t>
        <a:bodyPr/>
        <a:lstStyle/>
        <a:p>
          <a:r>
            <a:rPr lang="en-GB"/>
            <a:t>This representation segment focuses on the encoding and storage of information. This basically means that there is manipulation of objects without any internal representation of the objects. </a:t>
          </a:r>
          <a:endParaRPr lang="en-US"/>
        </a:p>
      </dgm:t>
    </dgm:pt>
    <dgm:pt modelId="{3C0D2F62-A49D-4796-BEBD-0FAEAC39247A}" type="parTrans" cxnId="{49BD472F-8FDD-42EB-AAFB-8914F69A8663}">
      <dgm:prSet/>
      <dgm:spPr/>
      <dgm:t>
        <a:bodyPr/>
        <a:lstStyle/>
        <a:p>
          <a:endParaRPr lang="en-US"/>
        </a:p>
      </dgm:t>
    </dgm:pt>
    <dgm:pt modelId="{3B266DB2-7499-4A64-BE80-DBFF83759059}" type="sibTrans" cxnId="{49BD472F-8FDD-42EB-AAFB-8914F69A8663}">
      <dgm:prSet/>
      <dgm:spPr/>
      <dgm:t>
        <a:bodyPr/>
        <a:lstStyle/>
        <a:p>
          <a:endParaRPr lang="en-US"/>
        </a:p>
      </dgm:t>
    </dgm:pt>
    <dgm:pt modelId="{4ACA1CFE-002C-4A15-890F-FFAEF3B82961}">
      <dgm:prSet/>
      <dgm:spPr/>
      <dgm:t>
        <a:bodyPr/>
        <a:lstStyle/>
        <a:p>
          <a:r>
            <a:rPr lang="en-GB"/>
            <a:t>An example of this is when a baby shakes a rattle and hears a noise: the baby has deliberately manipulated the rattle to produce a sound as the outcome. </a:t>
          </a:r>
          <a:endParaRPr lang="en-US"/>
        </a:p>
      </dgm:t>
    </dgm:pt>
    <dgm:pt modelId="{C1AD4FEF-D48F-4E86-A6B6-829F9C164E68}" type="parTrans" cxnId="{E58A1346-88D5-48F0-9759-841997082298}">
      <dgm:prSet/>
      <dgm:spPr/>
      <dgm:t>
        <a:bodyPr/>
        <a:lstStyle/>
        <a:p>
          <a:endParaRPr lang="en-US"/>
        </a:p>
      </dgm:t>
    </dgm:pt>
    <dgm:pt modelId="{B9AAC4E8-3978-437C-84B3-05225A7C950C}" type="sibTrans" cxnId="{E58A1346-88D5-48F0-9759-841997082298}">
      <dgm:prSet/>
      <dgm:spPr/>
      <dgm:t>
        <a:bodyPr/>
        <a:lstStyle/>
        <a:p>
          <a:endParaRPr lang="en-US"/>
        </a:p>
      </dgm:t>
    </dgm:pt>
    <dgm:pt modelId="{631A306E-4914-4230-A934-116A8F3CBB99}">
      <dgm:prSet/>
      <dgm:spPr/>
      <dgm:t>
        <a:bodyPr/>
        <a:lstStyle/>
        <a:p>
          <a:r>
            <a:rPr lang="en-GB"/>
            <a:t>When doing this further down the line, the baby may shake its hand and expect a rattle. However, the baby does not have the capability to understand that he does not have an internal representation of the rattle, thus resulting in not knowing that you need the rattle to make the sound. </a:t>
          </a:r>
          <a:endParaRPr lang="en-US"/>
        </a:p>
      </dgm:t>
    </dgm:pt>
    <dgm:pt modelId="{718D09B3-1ED7-4F78-8189-F54E50A7B18D}" type="parTrans" cxnId="{1BE3DB41-A267-48BF-B2E0-2BC072A29ECF}">
      <dgm:prSet/>
      <dgm:spPr/>
      <dgm:t>
        <a:bodyPr/>
        <a:lstStyle/>
        <a:p>
          <a:endParaRPr lang="en-US"/>
        </a:p>
      </dgm:t>
    </dgm:pt>
    <dgm:pt modelId="{6BE70C59-4CF7-4867-B075-B5E118EF81FA}" type="sibTrans" cxnId="{1BE3DB41-A267-48BF-B2E0-2BC072A29ECF}">
      <dgm:prSet/>
      <dgm:spPr/>
      <dgm:t>
        <a:bodyPr/>
        <a:lstStyle/>
        <a:p>
          <a:endParaRPr lang="en-US"/>
        </a:p>
      </dgm:t>
    </dgm:pt>
    <dgm:pt modelId="{C2F5350D-5713-4D47-90B5-CC22AF9A5EB7}" type="pres">
      <dgm:prSet presAssocID="{CD4D613E-5D0D-4891-BAB8-75217519E9BB}" presName="outerComposite" presStyleCnt="0">
        <dgm:presLayoutVars>
          <dgm:chMax val="5"/>
          <dgm:dir/>
          <dgm:resizeHandles val="exact"/>
        </dgm:presLayoutVars>
      </dgm:prSet>
      <dgm:spPr/>
    </dgm:pt>
    <dgm:pt modelId="{65CC00FB-F2E8-1049-B48D-D9E886ECE457}" type="pres">
      <dgm:prSet presAssocID="{CD4D613E-5D0D-4891-BAB8-75217519E9BB}" presName="dummyMaxCanvas" presStyleCnt="0">
        <dgm:presLayoutVars/>
      </dgm:prSet>
      <dgm:spPr/>
    </dgm:pt>
    <dgm:pt modelId="{5284017A-FBB5-C54B-8106-D212A7BD4C90}" type="pres">
      <dgm:prSet presAssocID="{CD4D613E-5D0D-4891-BAB8-75217519E9BB}" presName="FourNodes_1" presStyleLbl="node1" presStyleIdx="0" presStyleCnt="4">
        <dgm:presLayoutVars>
          <dgm:bulletEnabled val="1"/>
        </dgm:presLayoutVars>
      </dgm:prSet>
      <dgm:spPr/>
    </dgm:pt>
    <dgm:pt modelId="{C4D2CD53-9F1F-034F-A984-237A07331669}" type="pres">
      <dgm:prSet presAssocID="{CD4D613E-5D0D-4891-BAB8-75217519E9BB}" presName="FourNodes_2" presStyleLbl="node1" presStyleIdx="1" presStyleCnt="4">
        <dgm:presLayoutVars>
          <dgm:bulletEnabled val="1"/>
        </dgm:presLayoutVars>
      </dgm:prSet>
      <dgm:spPr/>
    </dgm:pt>
    <dgm:pt modelId="{A43D5E9D-1BFC-B249-AE58-B611870116F4}" type="pres">
      <dgm:prSet presAssocID="{CD4D613E-5D0D-4891-BAB8-75217519E9BB}" presName="FourNodes_3" presStyleLbl="node1" presStyleIdx="2" presStyleCnt="4">
        <dgm:presLayoutVars>
          <dgm:bulletEnabled val="1"/>
        </dgm:presLayoutVars>
      </dgm:prSet>
      <dgm:spPr/>
    </dgm:pt>
    <dgm:pt modelId="{5A18E086-9FBF-EE4E-9FFE-2000AF03A913}" type="pres">
      <dgm:prSet presAssocID="{CD4D613E-5D0D-4891-BAB8-75217519E9BB}" presName="FourNodes_4" presStyleLbl="node1" presStyleIdx="3" presStyleCnt="4">
        <dgm:presLayoutVars>
          <dgm:bulletEnabled val="1"/>
        </dgm:presLayoutVars>
      </dgm:prSet>
      <dgm:spPr/>
    </dgm:pt>
    <dgm:pt modelId="{E7617AF5-5418-4948-B1B9-8C297E6D9293}" type="pres">
      <dgm:prSet presAssocID="{CD4D613E-5D0D-4891-BAB8-75217519E9BB}" presName="FourConn_1-2" presStyleLbl="fgAccFollowNode1" presStyleIdx="0" presStyleCnt="3">
        <dgm:presLayoutVars>
          <dgm:bulletEnabled val="1"/>
        </dgm:presLayoutVars>
      </dgm:prSet>
      <dgm:spPr/>
    </dgm:pt>
    <dgm:pt modelId="{9706AF20-57DA-8F46-8C24-F7283410AE33}" type="pres">
      <dgm:prSet presAssocID="{CD4D613E-5D0D-4891-BAB8-75217519E9BB}" presName="FourConn_2-3" presStyleLbl="fgAccFollowNode1" presStyleIdx="1" presStyleCnt="3">
        <dgm:presLayoutVars>
          <dgm:bulletEnabled val="1"/>
        </dgm:presLayoutVars>
      </dgm:prSet>
      <dgm:spPr/>
    </dgm:pt>
    <dgm:pt modelId="{5A134972-382F-054D-9105-AA993E4FECB9}" type="pres">
      <dgm:prSet presAssocID="{CD4D613E-5D0D-4891-BAB8-75217519E9BB}" presName="FourConn_3-4" presStyleLbl="fgAccFollowNode1" presStyleIdx="2" presStyleCnt="3">
        <dgm:presLayoutVars>
          <dgm:bulletEnabled val="1"/>
        </dgm:presLayoutVars>
      </dgm:prSet>
      <dgm:spPr/>
    </dgm:pt>
    <dgm:pt modelId="{0F79EA8C-5FE7-4345-B3F1-B95FD0594F74}" type="pres">
      <dgm:prSet presAssocID="{CD4D613E-5D0D-4891-BAB8-75217519E9BB}" presName="FourNodes_1_text" presStyleLbl="node1" presStyleIdx="3" presStyleCnt="4">
        <dgm:presLayoutVars>
          <dgm:bulletEnabled val="1"/>
        </dgm:presLayoutVars>
      </dgm:prSet>
      <dgm:spPr/>
    </dgm:pt>
    <dgm:pt modelId="{BFE538CC-50AC-094E-8C52-DAAC9C2F8446}" type="pres">
      <dgm:prSet presAssocID="{CD4D613E-5D0D-4891-BAB8-75217519E9BB}" presName="FourNodes_2_text" presStyleLbl="node1" presStyleIdx="3" presStyleCnt="4">
        <dgm:presLayoutVars>
          <dgm:bulletEnabled val="1"/>
        </dgm:presLayoutVars>
      </dgm:prSet>
      <dgm:spPr/>
    </dgm:pt>
    <dgm:pt modelId="{808FA09C-C453-2248-AE9E-33AE23AFAA52}" type="pres">
      <dgm:prSet presAssocID="{CD4D613E-5D0D-4891-BAB8-75217519E9BB}" presName="FourNodes_3_text" presStyleLbl="node1" presStyleIdx="3" presStyleCnt="4">
        <dgm:presLayoutVars>
          <dgm:bulletEnabled val="1"/>
        </dgm:presLayoutVars>
      </dgm:prSet>
      <dgm:spPr/>
    </dgm:pt>
    <dgm:pt modelId="{39CCCAB2-CE78-9245-B0A0-C5A65886D457}" type="pres">
      <dgm:prSet presAssocID="{CD4D613E-5D0D-4891-BAB8-75217519E9BB}" presName="FourNodes_4_text" presStyleLbl="node1" presStyleIdx="3" presStyleCnt="4">
        <dgm:presLayoutVars>
          <dgm:bulletEnabled val="1"/>
        </dgm:presLayoutVars>
      </dgm:prSet>
      <dgm:spPr/>
    </dgm:pt>
  </dgm:ptLst>
  <dgm:cxnLst>
    <dgm:cxn modelId="{329DE000-7882-4077-9B57-99CD54C8C635}" srcId="{CD4D613E-5D0D-4891-BAB8-75217519E9BB}" destId="{1DFB49F1-93E9-41ED-B906-695958878777}" srcOrd="0" destOrd="0" parTransId="{917272EF-6695-4019-98B4-38B0E85047C0}" sibTransId="{4BB2B9A4-677E-4AFA-9223-015091938E73}"/>
    <dgm:cxn modelId="{DAC2E509-69FD-4548-B3F1-5EAAC3DC8F43}" type="presOf" srcId="{1DFB49F1-93E9-41ED-B906-695958878777}" destId="{0F79EA8C-5FE7-4345-B3F1-B95FD0594F74}" srcOrd="1" destOrd="0" presId="urn:microsoft.com/office/officeart/2005/8/layout/vProcess5"/>
    <dgm:cxn modelId="{18A5B61B-031D-8745-924B-7CA5DB14E216}" type="presOf" srcId="{1AF60F9C-BA0D-4E9E-9DDE-20B64DDBC63B}" destId="{C4D2CD53-9F1F-034F-A984-237A07331669}" srcOrd="0" destOrd="0" presId="urn:microsoft.com/office/officeart/2005/8/layout/vProcess5"/>
    <dgm:cxn modelId="{49BD472F-8FDD-42EB-AAFB-8914F69A8663}" srcId="{CD4D613E-5D0D-4891-BAB8-75217519E9BB}" destId="{1AF60F9C-BA0D-4E9E-9DDE-20B64DDBC63B}" srcOrd="1" destOrd="0" parTransId="{3C0D2F62-A49D-4796-BEBD-0FAEAC39247A}" sibTransId="{3B266DB2-7499-4A64-BE80-DBFF83759059}"/>
    <dgm:cxn modelId="{700E5441-A0AA-2F40-8328-58DB8321F760}" type="presOf" srcId="{4ACA1CFE-002C-4A15-890F-FFAEF3B82961}" destId="{808FA09C-C453-2248-AE9E-33AE23AFAA52}" srcOrd="1" destOrd="0" presId="urn:microsoft.com/office/officeart/2005/8/layout/vProcess5"/>
    <dgm:cxn modelId="{1BE3DB41-A267-48BF-B2E0-2BC072A29ECF}" srcId="{CD4D613E-5D0D-4891-BAB8-75217519E9BB}" destId="{631A306E-4914-4230-A934-116A8F3CBB99}" srcOrd="3" destOrd="0" parTransId="{718D09B3-1ED7-4F78-8189-F54E50A7B18D}" sibTransId="{6BE70C59-4CF7-4867-B075-B5E118EF81FA}"/>
    <dgm:cxn modelId="{E58A1346-88D5-48F0-9759-841997082298}" srcId="{CD4D613E-5D0D-4891-BAB8-75217519E9BB}" destId="{4ACA1CFE-002C-4A15-890F-FFAEF3B82961}" srcOrd="2" destOrd="0" parTransId="{C1AD4FEF-D48F-4E86-A6B6-829F9C164E68}" sibTransId="{B9AAC4E8-3978-437C-84B3-05225A7C950C}"/>
    <dgm:cxn modelId="{844D4171-9839-4C45-810E-13029E88B3A5}" type="presOf" srcId="{3B266DB2-7499-4A64-BE80-DBFF83759059}" destId="{9706AF20-57DA-8F46-8C24-F7283410AE33}" srcOrd="0" destOrd="0" presId="urn:microsoft.com/office/officeart/2005/8/layout/vProcess5"/>
    <dgm:cxn modelId="{79E4A698-315D-3948-8D0A-81186D061643}" type="presOf" srcId="{B9AAC4E8-3978-437C-84B3-05225A7C950C}" destId="{5A134972-382F-054D-9105-AA993E4FECB9}" srcOrd="0" destOrd="0" presId="urn:microsoft.com/office/officeart/2005/8/layout/vProcess5"/>
    <dgm:cxn modelId="{98A82EA9-36E8-6642-9695-09BE0795E5C0}" type="presOf" srcId="{1DFB49F1-93E9-41ED-B906-695958878777}" destId="{5284017A-FBB5-C54B-8106-D212A7BD4C90}" srcOrd="0" destOrd="0" presId="urn:microsoft.com/office/officeart/2005/8/layout/vProcess5"/>
    <dgm:cxn modelId="{31E84ABD-DEDC-4F44-A330-03CC569E0A90}" type="presOf" srcId="{631A306E-4914-4230-A934-116A8F3CBB99}" destId="{39CCCAB2-CE78-9245-B0A0-C5A65886D457}" srcOrd="1" destOrd="0" presId="urn:microsoft.com/office/officeart/2005/8/layout/vProcess5"/>
    <dgm:cxn modelId="{317FD1CD-7DBE-474A-B299-757C8781126E}" type="presOf" srcId="{4ACA1CFE-002C-4A15-890F-FFAEF3B82961}" destId="{A43D5E9D-1BFC-B249-AE58-B611870116F4}" srcOrd="0" destOrd="0" presId="urn:microsoft.com/office/officeart/2005/8/layout/vProcess5"/>
    <dgm:cxn modelId="{497996D9-2368-B24F-850E-2BD62F1F4B25}" type="presOf" srcId="{CD4D613E-5D0D-4891-BAB8-75217519E9BB}" destId="{C2F5350D-5713-4D47-90B5-CC22AF9A5EB7}" srcOrd="0" destOrd="0" presId="urn:microsoft.com/office/officeart/2005/8/layout/vProcess5"/>
    <dgm:cxn modelId="{322584F5-879A-924F-8AAF-D4DE5E39DA75}" type="presOf" srcId="{4BB2B9A4-677E-4AFA-9223-015091938E73}" destId="{E7617AF5-5418-4948-B1B9-8C297E6D9293}" srcOrd="0" destOrd="0" presId="urn:microsoft.com/office/officeart/2005/8/layout/vProcess5"/>
    <dgm:cxn modelId="{B2A434F7-C63E-994E-ADF4-3662907D0D27}" type="presOf" srcId="{631A306E-4914-4230-A934-116A8F3CBB99}" destId="{5A18E086-9FBF-EE4E-9FFE-2000AF03A913}" srcOrd="0" destOrd="0" presId="urn:microsoft.com/office/officeart/2005/8/layout/vProcess5"/>
    <dgm:cxn modelId="{712E54FE-A922-7641-B2A0-2F6BD60ED4F7}" type="presOf" srcId="{1AF60F9C-BA0D-4E9E-9DDE-20B64DDBC63B}" destId="{BFE538CC-50AC-094E-8C52-DAAC9C2F8446}" srcOrd="1" destOrd="0" presId="urn:microsoft.com/office/officeart/2005/8/layout/vProcess5"/>
    <dgm:cxn modelId="{1214345D-84BB-4F46-B6B9-63C68DF164B2}" type="presParOf" srcId="{C2F5350D-5713-4D47-90B5-CC22AF9A5EB7}" destId="{65CC00FB-F2E8-1049-B48D-D9E886ECE457}" srcOrd="0" destOrd="0" presId="urn:microsoft.com/office/officeart/2005/8/layout/vProcess5"/>
    <dgm:cxn modelId="{C59C8EAF-6599-A243-AD44-F370F290BFE4}" type="presParOf" srcId="{C2F5350D-5713-4D47-90B5-CC22AF9A5EB7}" destId="{5284017A-FBB5-C54B-8106-D212A7BD4C90}" srcOrd="1" destOrd="0" presId="urn:microsoft.com/office/officeart/2005/8/layout/vProcess5"/>
    <dgm:cxn modelId="{A5142FA9-8FC2-4B4A-999C-0EEFC967E43D}" type="presParOf" srcId="{C2F5350D-5713-4D47-90B5-CC22AF9A5EB7}" destId="{C4D2CD53-9F1F-034F-A984-237A07331669}" srcOrd="2" destOrd="0" presId="urn:microsoft.com/office/officeart/2005/8/layout/vProcess5"/>
    <dgm:cxn modelId="{57244520-43F9-8046-940C-B61DDB9FB295}" type="presParOf" srcId="{C2F5350D-5713-4D47-90B5-CC22AF9A5EB7}" destId="{A43D5E9D-1BFC-B249-AE58-B611870116F4}" srcOrd="3" destOrd="0" presId="urn:microsoft.com/office/officeart/2005/8/layout/vProcess5"/>
    <dgm:cxn modelId="{F4EACDFF-66EB-5345-8AF2-92BBDE0ABC54}" type="presParOf" srcId="{C2F5350D-5713-4D47-90B5-CC22AF9A5EB7}" destId="{5A18E086-9FBF-EE4E-9FFE-2000AF03A913}" srcOrd="4" destOrd="0" presId="urn:microsoft.com/office/officeart/2005/8/layout/vProcess5"/>
    <dgm:cxn modelId="{D7449FA2-A3EF-E644-8694-75C9610626D6}" type="presParOf" srcId="{C2F5350D-5713-4D47-90B5-CC22AF9A5EB7}" destId="{E7617AF5-5418-4948-B1B9-8C297E6D9293}" srcOrd="5" destOrd="0" presId="urn:microsoft.com/office/officeart/2005/8/layout/vProcess5"/>
    <dgm:cxn modelId="{CAB860DC-3ED1-764C-BCE6-3D71D043584B}" type="presParOf" srcId="{C2F5350D-5713-4D47-90B5-CC22AF9A5EB7}" destId="{9706AF20-57DA-8F46-8C24-F7283410AE33}" srcOrd="6" destOrd="0" presId="urn:microsoft.com/office/officeart/2005/8/layout/vProcess5"/>
    <dgm:cxn modelId="{6AFD0C73-3E3E-7549-8FA4-054DA53125FB}" type="presParOf" srcId="{C2F5350D-5713-4D47-90B5-CC22AF9A5EB7}" destId="{5A134972-382F-054D-9105-AA993E4FECB9}" srcOrd="7" destOrd="0" presId="urn:microsoft.com/office/officeart/2005/8/layout/vProcess5"/>
    <dgm:cxn modelId="{B727A498-A8D4-F941-AA6F-9E838AAE3B1E}" type="presParOf" srcId="{C2F5350D-5713-4D47-90B5-CC22AF9A5EB7}" destId="{0F79EA8C-5FE7-4345-B3F1-B95FD0594F74}" srcOrd="8" destOrd="0" presId="urn:microsoft.com/office/officeart/2005/8/layout/vProcess5"/>
    <dgm:cxn modelId="{30334566-DCEB-F94B-B1A3-1C98F51660F9}" type="presParOf" srcId="{C2F5350D-5713-4D47-90B5-CC22AF9A5EB7}" destId="{BFE538CC-50AC-094E-8C52-DAAC9C2F8446}" srcOrd="9" destOrd="0" presId="urn:microsoft.com/office/officeart/2005/8/layout/vProcess5"/>
    <dgm:cxn modelId="{EEAE4B93-3897-B14D-B80E-968BE448932E}" type="presParOf" srcId="{C2F5350D-5713-4D47-90B5-CC22AF9A5EB7}" destId="{808FA09C-C453-2248-AE9E-33AE23AFAA52}" srcOrd="10" destOrd="0" presId="urn:microsoft.com/office/officeart/2005/8/layout/vProcess5"/>
    <dgm:cxn modelId="{61E3FEB6-5AAA-CF47-8462-1CFAEC0D4108}" type="presParOf" srcId="{C2F5350D-5713-4D47-90B5-CC22AF9A5EB7}" destId="{39CCCAB2-CE78-9245-B0A0-C5A65886D45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AB556A-9CA4-4EB5-98AC-F6DB5C38AC21}" type="doc">
      <dgm:prSet loTypeId="urn:microsoft.com/office/officeart/2005/8/layout/vProcess5" loCatId="process" qsTypeId="urn:microsoft.com/office/officeart/2005/8/quickstyle/simple5" qsCatId="simple" csTypeId="urn:microsoft.com/office/officeart/2005/8/colors/colorful2" csCatId="colorful"/>
      <dgm:spPr/>
      <dgm:t>
        <a:bodyPr/>
        <a:lstStyle/>
        <a:p>
          <a:endParaRPr lang="en-US"/>
        </a:p>
      </dgm:t>
    </dgm:pt>
    <dgm:pt modelId="{3CFB44F5-4286-4BCC-AF47-1F7707EDFB1F}">
      <dgm:prSet/>
      <dgm:spPr/>
      <dgm:t>
        <a:bodyPr/>
        <a:lstStyle/>
        <a:p>
          <a:r>
            <a:rPr lang="en-GB"/>
            <a:t>Iconic </a:t>
          </a:r>
          <a:endParaRPr lang="en-US"/>
        </a:p>
      </dgm:t>
    </dgm:pt>
    <dgm:pt modelId="{B2FAA0A0-31ED-4452-9026-A6CFD752CC3E}" type="parTrans" cxnId="{899C3777-B1FA-4472-948E-FA37860CDE28}">
      <dgm:prSet/>
      <dgm:spPr/>
      <dgm:t>
        <a:bodyPr/>
        <a:lstStyle/>
        <a:p>
          <a:endParaRPr lang="en-US"/>
        </a:p>
      </dgm:t>
    </dgm:pt>
    <dgm:pt modelId="{97D7DDE4-9614-4AB8-9780-5BB7772BE459}" type="sibTrans" cxnId="{899C3777-B1FA-4472-948E-FA37860CDE28}">
      <dgm:prSet/>
      <dgm:spPr/>
      <dgm:t>
        <a:bodyPr/>
        <a:lstStyle/>
        <a:p>
          <a:endParaRPr lang="en-US"/>
        </a:p>
      </dgm:t>
    </dgm:pt>
    <dgm:pt modelId="{85A63418-7944-4823-9B26-5FF990B34B31}">
      <dgm:prSet/>
      <dgm:spPr/>
      <dgm:t>
        <a:bodyPr/>
        <a:lstStyle/>
        <a:p>
          <a:r>
            <a:rPr lang="en-GB"/>
            <a:t>This is where a child will experience this between one and six-years-old. </a:t>
          </a:r>
          <a:endParaRPr lang="en-US"/>
        </a:p>
      </dgm:t>
    </dgm:pt>
    <dgm:pt modelId="{3699F163-2E11-47CF-8BE4-4FFBB1147E0B}" type="parTrans" cxnId="{1FE0B90A-AE5C-4A92-B245-CD8800FC03FA}">
      <dgm:prSet/>
      <dgm:spPr/>
      <dgm:t>
        <a:bodyPr/>
        <a:lstStyle/>
        <a:p>
          <a:endParaRPr lang="en-US"/>
        </a:p>
      </dgm:t>
    </dgm:pt>
    <dgm:pt modelId="{26DA5F23-4890-4507-A3A0-4CDDB4C64825}" type="sibTrans" cxnId="{1FE0B90A-AE5C-4A92-B245-CD8800FC03FA}">
      <dgm:prSet/>
      <dgm:spPr/>
      <dgm:t>
        <a:bodyPr/>
        <a:lstStyle/>
        <a:p>
          <a:endParaRPr lang="en-US"/>
        </a:p>
      </dgm:t>
    </dgm:pt>
    <dgm:pt modelId="{031A635B-D684-4B63-BF21-FC6BD420F60B}">
      <dgm:prSet/>
      <dgm:spPr/>
      <dgm:t>
        <a:bodyPr/>
        <a:lstStyle/>
        <a:p>
          <a:r>
            <a:rPr lang="en-GB"/>
            <a:t>This is also where information is stored as sensory images, known as icons, and they are normally visual ones, sort of like pictures in the mind. For some people, this is conscious. However, some say they do not experience it. </a:t>
          </a:r>
          <a:endParaRPr lang="en-US"/>
        </a:p>
      </dgm:t>
    </dgm:pt>
    <dgm:pt modelId="{BB213C38-D62A-40DF-99BC-1266FEDC2CB2}" type="parTrans" cxnId="{1BD2EF93-A499-488F-B08F-E1A383F892F0}">
      <dgm:prSet/>
      <dgm:spPr/>
      <dgm:t>
        <a:bodyPr/>
        <a:lstStyle/>
        <a:p>
          <a:endParaRPr lang="en-US"/>
        </a:p>
      </dgm:t>
    </dgm:pt>
    <dgm:pt modelId="{E126CE77-DBF6-4841-B285-A54837AF1582}" type="sibTrans" cxnId="{1BD2EF93-A499-488F-B08F-E1A383F892F0}">
      <dgm:prSet/>
      <dgm:spPr/>
      <dgm:t>
        <a:bodyPr/>
        <a:lstStyle/>
        <a:p>
          <a:endParaRPr lang="en-US"/>
        </a:p>
      </dgm:t>
    </dgm:pt>
    <dgm:pt modelId="{94ABEDFE-6FDB-45BA-BB94-AFB799E14A79}">
      <dgm:prSet/>
      <dgm:spPr/>
      <dgm:t>
        <a:bodyPr/>
        <a:lstStyle/>
        <a:p>
          <a:r>
            <a:rPr lang="en-GB"/>
            <a:t>When we are studying a new subject, this is said as to why it is useful to have diagrams or images to accompany the verbal information. </a:t>
          </a:r>
          <a:endParaRPr lang="en-US"/>
        </a:p>
      </dgm:t>
    </dgm:pt>
    <dgm:pt modelId="{4F594041-AD9C-4510-B904-E4B2284F4E9C}" type="parTrans" cxnId="{FC17E3E2-78AB-4941-B43F-EA0F8265EFAB}">
      <dgm:prSet/>
      <dgm:spPr/>
      <dgm:t>
        <a:bodyPr/>
        <a:lstStyle/>
        <a:p>
          <a:endParaRPr lang="en-US"/>
        </a:p>
      </dgm:t>
    </dgm:pt>
    <dgm:pt modelId="{79719684-741D-46BA-95C4-420F7587D2C3}" type="sibTrans" cxnId="{FC17E3E2-78AB-4941-B43F-EA0F8265EFAB}">
      <dgm:prSet/>
      <dgm:spPr/>
      <dgm:t>
        <a:bodyPr/>
        <a:lstStyle/>
        <a:p>
          <a:endParaRPr lang="en-US"/>
        </a:p>
      </dgm:t>
    </dgm:pt>
    <dgm:pt modelId="{34D26897-C4D9-4905-BB6D-1D84E71D749B}">
      <dgm:prSet/>
      <dgm:spPr/>
      <dgm:t>
        <a:bodyPr/>
        <a:lstStyle/>
        <a:p>
          <a:r>
            <a:rPr lang="en-GB"/>
            <a:t>Other icons, as well as thinking are based on the use of other mental images, for example, hearing, smell or touch. </a:t>
          </a:r>
          <a:endParaRPr lang="en-US"/>
        </a:p>
      </dgm:t>
    </dgm:pt>
    <dgm:pt modelId="{D110BF22-BD15-48E6-BE3F-F1722E9C16E5}" type="parTrans" cxnId="{25A00A10-548B-43DE-ABB5-210FAAE19CD8}">
      <dgm:prSet/>
      <dgm:spPr/>
      <dgm:t>
        <a:bodyPr/>
        <a:lstStyle/>
        <a:p>
          <a:endParaRPr lang="en-US"/>
        </a:p>
      </dgm:t>
    </dgm:pt>
    <dgm:pt modelId="{C59022D6-5178-4453-A73C-6237D6496004}" type="sibTrans" cxnId="{25A00A10-548B-43DE-ABB5-210FAAE19CD8}">
      <dgm:prSet/>
      <dgm:spPr/>
      <dgm:t>
        <a:bodyPr/>
        <a:lstStyle/>
        <a:p>
          <a:endParaRPr lang="en-US"/>
        </a:p>
      </dgm:t>
    </dgm:pt>
    <dgm:pt modelId="{CB75165D-F744-744F-9933-A69037418C4F}" type="pres">
      <dgm:prSet presAssocID="{0EAB556A-9CA4-4EB5-98AC-F6DB5C38AC21}" presName="outerComposite" presStyleCnt="0">
        <dgm:presLayoutVars>
          <dgm:chMax val="5"/>
          <dgm:dir/>
          <dgm:resizeHandles val="exact"/>
        </dgm:presLayoutVars>
      </dgm:prSet>
      <dgm:spPr/>
    </dgm:pt>
    <dgm:pt modelId="{C447A2FE-58E3-C240-A43F-9F1CF1DFE6A1}" type="pres">
      <dgm:prSet presAssocID="{0EAB556A-9CA4-4EB5-98AC-F6DB5C38AC21}" presName="dummyMaxCanvas" presStyleCnt="0">
        <dgm:presLayoutVars/>
      </dgm:prSet>
      <dgm:spPr/>
    </dgm:pt>
    <dgm:pt modelId="{0B5F1AD4-5F5C-AA4F-890E-4F1403A317E5}" type="pres">
      <dgm:prSet presAssocID="{0EAB556A-9CA4-4EB5-98AC-F6DB5C38AC21}" presName="FiveNodes_1" presStyleLbl="node1" presStyleIdx="0" presStyleCnt="5">
        <dgm:presLayoutVars>
          <dgm:bulletEnabled val="1"/>
        </dgm:presLayoutVars>
      </dgm:prSet>
      <dgm:spPr/>
    </dgm:pt>
    <dgm:pt modelId="{CBFC3483-0FE9-9549-8BFC-2AEE02A5743E}" type="pres">
      <dgm:prSet presAssocID="{0EAB556A-9CA4-4EB5-98AC-F6DB5C38AC21}" presName="FiveNodes_2" presStyleLbl="node1" presStyleIdx="1" presStyleCnt="5">
        <dgm:presLayoutVars>
          <dgm:bulletEnabled val="1"/>
        </dgm:presLayoutVars>
      </dgm:prSet>
      <dgm:spPr/>
    </dgm:pt>
    <dgm:pt modelId="{68201498-CED2-F243-9389-34B7BD6ED3C5}" type="pres">
      <dgm:prSet presAssocID="{0EAB556A-9CA4-4EB5-98AC-F6DB5C38AC21}" presName="FiveNodes_3" presStyleLbl="node1" presStyleIdx="2" presStyleCnt="5">
        <dgm:presLayoutVars>
          <dgm:bulletEnabled val="1"/>
        </dgm:presLayoutVars>
      </dgm:prSet>
      <dgm:spPr/>
    </dgm:pt>
    <dgm:pt modelId="{5638FFC0-C6ED-1F45-A717-B3762DF0A8EA}" type="pres">
      <dgm:prSet presAssocID="{0EAB556A-9CA4-4EB5-98AC-F6DB5C38AC21}" presName="FiveNodes_4" presStyleLbl="node1" presStyleIdx="3" presStyleCnt="5">
        <dgm:presLayoutVars>
          <dgm:bulletEnabled val="1"/>
        </dgm:presLayoutVars>
      </dgm:prSet>
      <dgm:spPr/>
    </dgm:pt>
    <dgm:pt modelId="{263B7932-95CC-874B-A2DF-21FC5357319A}" type="pres">
      <dgm:prSet presAssocID="{0EAB556A-9CA4-4EB5-98AC-F6DB5C38AC21}" presName="FiveNodes_5" presStyleLbl="node1" presStyleIdx="4" presStyleCnt="5">
        <dgm:presLayoutVars>
          <dgm:bulletEnabled val="1"/>
        </dgm:presLayoutVars>
      </dgm:prSet>
      <dgm:spPr/>
    </dgm:pt>
    <dgm:pt modelId="{E53EDD7A-6C0A-A140-9B44-B777887B5867}" type="pres">
      <dgm:prSet presAssocID="{0EAB556A-9CA4-4EB5-98AC-F6DB5C38AC21}" presName="FiveConn_1-2" presStyleLbl="fgAccFollowNode1" presStyleIdx="0" presStyleCnt="4">
        <dgm:presLayoutVars>
          <dgm:bulletEnabled val="1"/>
        </dgm:presLayoutVars>
      </dgm:prSet>
      <dgm:spPr/>
    </dgm:pt>
    <dgm:pt modelId="{B47DB610-E4B4-4A41-B8B0-725908E3D969}" type="pres">
      <dgm:prSet presAssocID="{0EAB556A-9CA4-4EB5-98AC-F6DB5C38AC21}" presName="FiveConn_2-3" presStyleLbl="fgAccFollowNode1" presStyleIdx="1" presStyleCnt="4">
        <dgm:presLayoutVars>
          <dgm:bulletEnabled val="1"/>
        </dgm:presLayoutVars>
      </dgm:prSet>
      <dgm:spPr/>
    </dgm:pt>
    <dgm:pt modelId="{906F5E23-410A-9C45-A35C-D8F6E7D67B73}" type="pres">
      <dgm:prSet presAssocID="{0EAB556A-9CA4-4EB5-98AC-F6DB5C38AC21}" presName="FiveConn_3-4" presStyleLbl="fgAccFollowNode1" presStyleIdx="2" presStyleCnt="4">
        <dgm:presLayoutVars>
          <dgm:bulletEnabled val="1"/>
        </dgm:presLayoutVars>
      </dgm:prSet>
      <dgm:spPr/>
    </dgm:pt>
    <dgm:pt modelId="{79B32196-B292-E44D-B3B4-2916DF51CE4A}" type="pres">
      <dgm:prSet presAssocID="{0EAB556A-9CA4-4EB5-98AC-F6DB5C38AC21}" presName="FiveConn_4-5" presStyleLbl="fgAccFollowNode1" presStyleIdx="3" presStyleCnt="4">
        <dgm:presLayoutVars>
          <dgm:bulletEnabled val="1"/>
        </dgm:presLayoutVars>
      </dgm:prSet>
      <dgm:spPr/>
    </dgm:pt>
    <dgm:pt modelId="{D7FBACAC-4062-E946-9D54-AC5AAACD93A9}" type="pres">
      <dgm:prSet presAssocID="{0EAB556A-9CA4-4EB5-98AC-F6DB5C38AC21}" presName="FiveNodes_1_text" presStyleLbl="node1" presStyleIdx="4" presStyleCnt="5">
        <dgm:presLayoutVars>
          <dgm:bulletEnabled val="1"/>
        </dgm:presLayoutVars>
      </dgm:prSet>
      <dgm:spPr/>
    </dgm:pt>
    <dgm:pt modelId="{EE6FB884-C127-844F-90D9-182D72CB3315}" type="pres">
      <dgm:prSet presAssocID="{0EAB556A-9CA4-4EB5-98AC-F6DB5C38AC21}" presName="FiveNodes_2_text" presStyleLbl="node1" presStyleIdx="4" presStyleCnt="5">
        <dgm:presLayoutVars>
          <dgm:bulletEnabled val="1"/>
        </dgm:presLayoutVars>
      </dgm:prSet>
      <dgm:spPr/>
    </dgm:pt>
    <dgm:pt modelId="{36C77BB1-B018-1342-8214-D36D4F0FAB0A}" type="pres">
      <dgm:prSet presAssocID="{0EAB556A-9CA4-4EB5-98AC-F6DB5C38AC21}" presName="FiveNodes_3_text" presStyleLbl="node1" presStyleIdx="4" presStyleCnt="5">
        <dgm:presLayoutVars>
          <dgm:bulletEnabled val="1"/>
        </dgm:presLayoutVars>
      </dgm:prSet>
      <dgm:spPr/>
    </dgm:pt>
    <dgm:pt modelId="{7D1CF41C-EFF0-774D-9D02-DB011FC58D53}" type="pres">
      <dgm:prSet presAssocID="{0EAB556A-9CA4-4EB5-98AC-F6DB5C38AC21}" presName="FiveNodes_4_text" presStyleLbl="node1" presStyleIdx="4" presStyleCnt="5">
        <dgm:presLayoutVars>
          <dgm:bulletEnabled val="1"/>
        </dgm:presLayoutVars>
      </dgm:prSet>
      <dgm:spPr/>
    </dgm:pt>
    <dgm:pt modelId="{2DDA9F39-5213-1E43-BF5B-4AF18A1D32B3}" type="pres">
      <dgm:prSet presAssocID="{0EAB556A-9CA4-4EB5-98AC-F6DB5C38AC21}" presName="FiveNodes_5_text" presStyleLbl="node1" presStyleIdx="4" presStyleCnt="5">
        <dgm:presLayoutVars>
          <dgm:bulletEnabled val="1"/>
        </dgm:presLayoutVars>
      </dgm:prSet>
      <dgm:spPr/>
    </dgm:pt>
  </dgm:ptLst>
  <dgm:cxnLst>
    <dgm:cxn modelId="{1BD7DB04-C1A5-0848-9A0B-17B2D3A37995}" type="presOf" srcId="{79719684-741D-46BA-95C4-420F7587D2C3}" destId="{79B32196-B292-E44D-B3B4-2916DF51CE4A}" srcOrd="0" destOrd="0" presId="urn:microsoft.com/office/officeart/2005/8/layout/vProcess5"/>
    <dgm:cxn modelId="{1FE0B90A-AE5C-4A92-B245-CD8800FC03FA}" srcId="{0EAB556A-9CA4-4EB5-98AC-F6DB5C38AC21}" destId="{85A63418-7944-4823-9B26-5FF990B34B31}" srcOrd="1" destOrd="0" parTransId="{3699F163-2E11-47CF-8BE4-4FFBB1147E0B}" sibTransId="{26DA5F23-4890-4507-A3A0-4CDDB4C64825}"/>
    <dgm:cxn modelId="{25A00A10-548B-43DE-ABB5-210FAAE19CD8}" srcId="{0EAB556A-9CA4-4EB5-98AC-F6DB5C38AC21}" destId="{34D26897-C4D9-4905-BB6D-1D84E71D749B}" srcOrd="4" destOrd="0" parTransId="{D110BF22-BD15-48E6-BE3F-F1722E9C16E5}" sibTransId="{C59022D6-5178-4453-A73C-6237D6496004}"/>
    <dgm:cxn modelId="{3AAC541F-8DAC-A440-B59E-E472AA89DF06}" type="presOf" srcId="{94ABEDFE-6FDB-45BA-BB94-AFB799E14A79}" destId="{7D1CF41C-EFF0-774D-9D02-DB011FC58D53}" srcOrd="1" destOrd="0" presId="urn:microsoft.com/office/officeart/2005/8/layout/vProcess5"/>
    <dgm:cxn modelId="{5135613A-20AB-2D45-BBFF-2E2AC2C52B45}" type="presOf" srcId="{031A635B-D684-4B63-BF21-FC6BD420F60B}" destId="{68201498-CED2-F243-9389-34B7BD6ED3C5}" srcOrd="0" destOrd="0" presId="urn:microsoft.com/office/officeart/2005/8/layout/vProcess5"/>
    <dgm:cxn modelId="{BF08CA47-76C7-214C-89FC-D94EC6AF8147}" type="presOf" srcId="{E126CE77-DBF6-4841-B285-A54837AF1582}" destId="{906F5E23-410A-9C45-A35C-D8F6E7D67B73}" srcOrd="0" destOrd="0" presId="urn:microsoft.com/office/officeart/2005/8/layout/vProcess5"/>
    <dgm:cxn modelId="{899C3777-B1FA-4472-948E-FA37860CDE28}" srcId="{0EAB556A-9CA4-4EB5-98AC-F6DB5C38AC21}" destId="{3CFB44F5-4286-4BCC-AF47-1F7707EDFB1F}" srcOrd="0" destOrd="0" parTransId="{B2FAA0A0-31ED-4452-9026-A6CFD752CC3E}" sibTransId="{97D7DDE4-9614-4AB8-9780-5BB7772BE459}"/>
    <dgm:cxn modelId="{AE0F7D80-E87A-784F-B53B-39140C63834B}" type="presOf" srcId="{97D7DDE4-9614-4AB8-9780-5BB7772BE459}" destId="{E53EDD7A-6C0A-A140-9B44-B777887B5867}" srcOrd="0" destOrd="0" presId="urn:microsoft.com/office/officeart/2005/8/layout/vProcess5"/>
    <dgm:cxn modelId="{3DD5E983-D363-0A44-BC99-75ED3CA36169}" type="presOf" srcId="{031A635B-D684-4B63-BF21-FC6BD420F60B}" destId="{36C77BB1-B018-1342-8214-D36D4F0FAB0A}" srcOrd="1" destOrd="0" presId="urn:microsoft.com/office/officeart/2005/8/layout/vProcess5"/>
    <dgm:cxn modelId="{A908FA85-D366-714A-9736-22FFFEDFC887}" type="presOf" srcId="{85A63418-7944-4823-9B26-5FF990B34B31}" destId="{EE6FB884-C127-844F-90D9-182D72CB3315}" srcOrd="1" destOrd="0" presId="urn:microsoft.com/office/officeart/2005/8/layout/vProcess5"/>
    <dgm:cxn modelId="{1BD2EF93-A499-488F-B08F-E1A383F892F0}" srcId="{0EAB556A-9CA4-4EB5-98AC-F6DB5C38AC21}" destId="{031A635B-D684-4B63-BF21-FC6BD420F60B}" srcOrd="2" destOrd="0" parTransId="{BB213C38-D62A-40DF-99BC-1266FEDC2CB2}" sibTransId="{E126CE77-DBF6-4841-B285-A54837AF1582}"/>
    <dgm:cxn modelId="{48088E99-2DF2-AC44-817E-803C465180F3}" type="presOf" srcId="{3CFB44F5-4286-4BCC-AF47-1F7707EDFB1F}" destId="{0B5F1AD4-5F5C-AA4F-890E-4F1403A317E5}" srcOrd="0" destOrd="0" presId="urn:microsoft.com/office/officeart/2005/8/layout/vProcess5"/>
    <dgm:cxn modelId="{2562EB9E-FAD5-844A-8AFF-4238733AB90E}" type="presOf" srcId="{3CFB44F5-4286-4BCC-AF47-1F7707EDFB1F}" destId="{D7FBACAC-4062-E946-9D54-AC5AAACD93A9}" srcOrd="1" destOrd="0" presId="urn:microsoft.com/office/officeart/2005/8/layout/vProcess5"/>
    <dgm:cxn modelId="{11255CB0-2C5D-A446-94D1-D8B024930AA8}" type="presOf" srcId="{94ABEDFE-6FDB-45BA-BB94-AFB799E14A79}" destId="{5638FFC0-C6ED-1F45-A717-B3762DF0A8EA}" srcOrd="0" destOrd="0" presId="urn:microsoft.com/office/officeart/2005/8/layout/vProcess5"/>
    <dgm:cxn modelId="{EAA6CACE-5AA8-A642-98AD-FC6FFDB63E00}" type="presOf" srcId="{34D26897-C4D9-4905-BB6D-1D84E71D749B}" destId="{2DDA9F39-5213-1E43-BF5B-4AF18A1D32B3}" srcOrd="1" destOrd="0" presId="urn:microsoft.com/office/officeart/2005/8/layout/vProcess5"/>
    <dgm:cxn modelId="{4EE91AD0-ACDF-DE46-ACB9-618A3FC4B6C6}" type="presOf" srcId="{85A63418-7944-4823-9B26-5FF990B34B31}" destId="{CBFC3483-0FE9-9549-8BFC-2AEE02A5743E}" srcOrd="0" destOrd="0" presId="urn:microsoft.com/office/officeart/2005/8/layout/vProcess5"/>
    <dgm:cxn modelId="{595E4EDE-6458-A747-AAB0-F277815C824F}" type="presOf" srcId="{26DA5F23-4890-4507-A3A0-4CDDB4C64825}" destId="{B47DB610-E4B4-4A41-B8B0-725908E3D969}" srcOrd="0" destOrd="0" presId="urn:microsoft.com/office/officeart/2005/8/layout/vProcess5"/>
    <dgm:cxn modelId="{FC17E3E2-78AB-4941-B43F-EA0F8265EFAB}" srcId="{0EAB556A-9CA4-4EB5-98AC-F6DB5C38AC21}" destId="{94ABEDFE-6FDB-45BA-BB94-AFB799E14A79}" srcOrd="3" destOrd="0" parTransId="{4F594041-AD9C-4510-B904-E4B2284F4E9C}" sibTransId="{79719684-741D-46BA-95C4-420F7587D2C3}"/>
    <dgm:cxn modelId="{136EAEE6-B91A-C544-8605-3A765E7295C3}" type="presOf" srcId="{0EAB556A-9CA4-4EB5-98AC-F6DB5C38AC21}" destId="{CB75165D-F744-744F-9933-A69037418C4F}" srcOrd="0" destOrd="0" presId="urn:microsoft.com/office/officeart/2005/8/layout/vProcess5"/>
    <dgm:cxn modelId="{B23527EF-06D8-2848-9384-02D99C904E9E}" type="presOf" srcId="{34D26897-C4D9-4905-BB6D-1D84E71D749B}" destId="{263B7932-95CC-874B-A2DF-21FC5357319A}" srcOrd="0" destOrd="0" presId="urn:microsoft.com/office/officeart/2005/8/layout/vProcess5"/>
    <dgm:cxn modelId="{2F1BD72D-408F-8E4C-B9FE-909FEAEF8CB7}" type="presParOf" srcId="{CB75165D-F744-744F-9933-A69037418C4F}" destId="{C447A2FE-58E3-C240-A43F-9F1CF1DFE6A1}" srcOrd="0" destOrd="0" presId="urn:microsoft.com/office/officeart/2005/8/layout/vProcess5"/>
    <dgm:cxn modelId="{8F4C3FA7-BA34-7449-B9F8-ABFB0229AD78}" type="presParOf" srcId="{CB75165D-F744-744F-9933-A69037418C4F}" destId="{0B5F1AD4-5F5C-AA4F-890E-4F1403A317E5}" srcOrd="1" destOrd="0" presId="urn:microsoft.com/office/officeart/2005/8/layout/vProcess5"/>
    <dgm:cxn modelId="{6B1E2BF2-718C-C14C-BF88-60D054F05A4C}" type="presParOf" srcId="{CB75165D-F744-744F-9933-A69037418C4F}" destId="{CBFC3483-0FE9-9549-8BFC-2AEE02A5743E}" srcOrd="2" destOrd="0" presId="urn:microsoft.com/office/officeart/2005/8/layout/vProcess5"/>
    <dgm:cxn modelId="{42D25780-7524-8348-A463-40EDBE8EFC10}" type="presParOf" srcId="{CB75165D-F744-744F-9933-A69037418C4F}" destId="{68201498-CED2-F243-9389-34B7BD6ED3C5}" srcOrd="3" destOrd="0" presId="urn:microsoft.com/office/officeart/2005/8/layout/vProcess5"/>
    <dgm:cxn modelId="{A5DE8D24-D8CE-4845-931F-5A3EDFE913E8}" type="presParOf" srcId="{CB75165D-F744-744F-9933-A69037418C4F}" destId="{5638FFC0-C6ED-1F45-A717-B3762DF0A8EA}" srcOrd="4" destOrd="0" presId="urn:microsoft.com/office/officeart/2005/8/layout/vProcess5"/>
    <dgm:cxn modelId="{04FCCC66-78BE-8648-A665-FA7B313A7CF6}" type="presParOf" srcId="{CB75165D-F744-744F-9933-A69037418C4F}" destId="{263B7932-95CC-874B-A2DF-21FC5357319A}" srcOrd="5" destOrd="0" presId="urn:microsoft.com/office/officeart/2005/8/layout/vProcess5"/>
    <dgm:cxn modelId="{CAF4D69A-FDC1-2F4F-9A63-67ED93306219}" type="presParOf" srcId="{CB75165D-F744-744F-9933-A69037418C4F}" destId="{E53EDD7A-6C0A-A140-9B44-B777887B5867}" srcOrd="6" destOrd="0" presId="urn:microsoft.com/office/officeart/2005/8/layout/vProcess5"/>
    <dgm:cxn modelId="{52C2748B-667E-124A-9E19-74A782ABF0F6}" type="presParOf" srcId="{CB75165D-F744-744F-9933-A69037418C4F}" destId="{B47DB610-E4B4-4A41-B8B0-725908E3D969}" srcOrd="7" destOrd="0" presId="urn:microsoft.com/office/officeart/2005/8/layout/vProcess5"/>
    <dgm:cxn modelId="{B485AD8A-6180-2C4C-B81F-4329D86A9D2C}" type="presParOf" srcId="{CB75165D-F744-744F-9933-A69037418C4F}" destId="{906F5E23-410A-9C45-A35C-D8F6E7D67B73}" srcOrd="8" destOrd="0" presId="urn:microsoft.com/office/officeart/2005/8/layout/vProcess5"/>
    <dgm:cxn modelId="{D76F8AE1-E4C2-F745-99FE-CE23EE8AD51B}" type="presParOf" srcId="{CB75165D-F744-744F-9933-A69037418C4F}" destId="{79B32196-B292-E44D-B3B4-2916DF51CE4A}" srcOrd="9" destOrd="0" presId="urn:microsoft.com/office/officeart/2005/8/layout/vProcess5"/>
    <dgm:cxn modelId="{1336A128-7F78-FB4F-935E-7BDBC83EC735}" type="presParOf" srcId="{CB75165D-F744-744F-9933-A69037418C4F}" destId="{D7FBACAC-4062-E946-9D54-AC5AAACD93A9}" srcOrd="10" destOrd="0" presId="urn:microsoft.com/office/officeart/2005/8/layout/vProcess5"/>
    <dgm:cxn modelId="{D01F8483-C4EA-2547-9595-0EDF5842A2A6}" type="presParOf" srcId="{CB75165D-F744-744F-9933-A69037418C4F}" destId="{EE6FB884-C127-844F-90D9-182D72CB3315}" srcOrd="11" destOrd="0" presId="urn:microsoft.com/office/officeart/2005/8/layout/vProcess5"/>
    <dgm:cxn modelId="{609E0A4D-C5DE-3246-ACFA-B6311C2841F3}" type="presParOf" srcId="{CB75165D-F744-744F-9933-A69037418C4F}" destId="{36C77BB1-B018-1342-8214-D36D4F0FAB0A}" srcOrd="12" destOrd="0" presId="urn:microsoft.com/office/officeart/2005/8/layout/vProcess5"/>
    <dgm:cxn modelId="{543EBF7A-859C-2841-8C7B-4AE8B88B6A51}" type="presParOf" srcId="{CB75165D-F744-744F-9933-A69037418C4F}" destId="{7D1CF41C-EFF0-774D-9D02-DB011FC58D53}" srcOrd="13" destOrd="0" presId="urn:microsoft.com/office/officeart/2005/8/layout/vProcess5"/>
    <dgm:cxn modelId="{9F4B9B64-D8BB-5B42-88B6-3E09F6659AF5}" type="presParOf" srcId="{CB75165D-F744-744F-9933-A69037418C4F}" destId="{2DDA9F39-5213-1E43-BF5B-4AF18A1D32B3}"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779F6B-AC0C-455E-AB3D-F9B9B1E3764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652ABBD-6732-466E-BEB0-A8A1C9ACF55D}">
      <dgm:prSet/>
      <dgm:spPr/>
      <dgm:t>
        <a:bodyPr/>
        <a:lstStyle/>
        <a:p>
          <a:pPr>
            <a:defRPr cap="all"/>
          </a:pPr>
          <a:r>
            <a:rPr lang="en-GB"/>
            <a:t>Symbolic </a:t>
          </a:r>
          <a:endParaRPr lang="en-US"/>
        </a:p>
      </dgm:t>
    </dgm:pt>
    <dgm:pt modelId="{50D9A931-9422-4499-802B-8232743AC88C}" type="parTrans" cxnId="{46B91B91-1CD5-4FD7-B0F7-39B29D7B1D9F}">
      <dgm:prSet/>
      <dgm:spPr/>
      <dgm:t>
        <a:bodyPr/>
        <a:lstStyle/>
        <a:p>
          <a:endParaRPr lang="en-US"/>
        </a:p>
      </dgm:t>
    </dgm:pt>
    <dgm:pt modelId="{4BCA0BE7-B567-41F7-AB68-39C8392AEA1A}" type="sibTrans" cxnId="{46B91B91-1CD5-4FD7-B0F7-39B29D7B1D9F}">
      <dgm:prSet/>
      <dgm:spPr/>
      <dgm:t>
        <a:bodyPr/>
        <a:lstStyle/>
        <a:p>
          <a:endParaRPr lang="en-US"/>
        </a:p>
      </dgm:t>
    </dgm:pt>
    <dgm:pt modelId="{7CBB2176-7C67-4F85-9C42-57C39F8A4633}">
      <dgm:prSet/>
      <dgm:spPr/>
      <dgm:t>
        <a:bodyPr/>
        <a:lstStyle/>
        <a:p>
          <a:pPr>
            <a:defRPr cap="all"/>
          </a:pPr>
          <a:r>
            <a:rPr lang="en-GB"/>
            <a:t>This is the last mode in which it develops last. This is where information is stored as a code/symbol, for example, language. This mode develops around six to seven-years-old – it is in correspondence with Piaget’s concrete operational stage. </a:t>
          </a:r>
          <a:endParaRPr lang="en-US"/>
        </a:p>
      </dgm:t>
    </dgm:pt>
    <dgm:pt modelId="{C56EF54A-9CBD-4392-845C-20B0D8558940}" type="parTrans" cxnId="{D5209ED4-E451-412F-805F-47474E052527}">
      <dgm:prSet/>
      <dgm:spPr/>
      <dgm:t>
        <a:bodyPr/>
        <a:lstStyle/>
        <a:p>
          <a:endParaRPr lang="en-US"/>
        </a:p>
      </dgm:t>
    </dgm:pt>
    <dgm:pt modelId="{27AED0FA-C1C3-47F3-A0DE-178226AE4363}" type="sibTrans" cxnId="{D5209ED4-E451-412F-805F-47474E052527}">
      <dgm:prSet/>
      <dgm:spPr/>
      <dgm:t>
        <a:bodyPr/>
        <a:lstStyle/>
        <a:p>
          <a:endParaRPr lang="en-US"/>
        </a:p>
      </dgm:t>
    </dgm:pt>
    <dgm:pt modelId="{6C0EBB9A-C257-4F29-ADFE-3AF48C4E80B3}">
      <dgm:prSet/>
      <dgm:spPr/>
      <dgm:t>
        <a:bodyPr/>
        <a:lstStyle/>
        <a:p>
          <a:pPr>
            <a:defRPr cap="all"/>
          </a:pPr>
          <a:r>
            <a:rPr lang="en-GB"/>
            <a:t>In this mode, knowledge is stored originally as words, mathematical symbols or in the form of other symbols, such as music. </a:t>
          </a:r>
          <a:endParaRPr lang="en-US"/>
        </a:p>
      </dgm:t>
    </dgm:pt>
    <dgm:pt modelId="{BF2C34C1-40D7-49DB-8433-41F3A6A3F42C}" type="parTrans" cxnId="{4A1804E7-2E6E-429F-9D94-051000BD4142}">
      <dgm:prSet/>
      <dgm:spPr/>
      <dgm:t>
        <a:bodyPr/>
        <a:lstStyle/>
        <a:p>
          <a:endParaRPr lang="en-US"/>
        </a:p>
      </dgm:t>
    </dgm:pt>
    <dgm:pt modelId="{C10AB855-0CBE-4D34-9F0E-0D425D216A11}" type="sibTrans" cxnId="{4A1804E7-2E6E-429F-9D94-051000BD4142}">
      <dgm:prSet/>
      <dgm:spPr/>
      <dgm:t>
        <a:bodyPr/>
        <a:lstStyle/>
        <a:p>
          <a:endParaRPr lang="en-US"/>
        </a:p>
      </dgm:t>
    </dgm:pt>
    <dgm:pt modelId="{AE6E27AF-4CDF-4902-B579-4519E2993F47}">
      <dgm:prSet/>
      <dgm:spPr/>
      <dgm:t>
        <a:bodyPr/>
        <a:lstStyle/>
        <a:p>
          <a:pPr>
            <a:defRPr cap="all"/>
          </a:pPr>
          <a:r>
            <a:rPr lang="en-GB"/>
            <a:t>Symbols can be manipulated, ordered, and/or classified. Therefore, the user is not constrained by actions (enactive) or images (iconic). </a:t>
          </a:r>
          <a:endParaRPr lang="en-US"/>
        </a:p>
      </dgm:t>
    </dgm:pt>
    <dgm:pt modelId="{3B26B9FD-89D9-4231-9BB4-D96315698146}" type="parTrans" cxnId="{32D805B0-C735-4E1D-85F0-8ADECFF49A8B}">
      <dgm:prSet/>
      <dgm:spPr/>
      <dgm:t>
        <a:bodyPr/>
        <a:lstStyle/>
        <a:p>
          <a:endParaRPr lang="en-US"/>
        </a:p>
      </dgm:t>
    </dgm:pt>
    <dgm:pt modelId="{A8535827-BEBD-480C-BB2C-CD0540252505}" type="sibTrans" cxnId="{32D805B0-C735-4E1D-85F0-8ADECFF49A8B}">
      <dgm:prSet/>
      <dgm:spPr/>
      <dgm:t>
        <a:bodyPr/>
        <a:lstStyle/>
        <a:p>
          <a:endParaRPr lang="en-US"/>
        </a:p>
      </dgm:t>
    </dgm:pt>
    <dgm:pt modelId="{F41EBBA5-7E6E-4342-9A8D-B96654BCAC79}" type="pres">
      <dgm:prSet presAssocID="{31779F6B-AC0C-455E-AB3D-F9B9B1E3764D}" presName="root" presStyleCnt="0">
        <dgm:presLayoutVars>
          <dgm:dir/>
          <dgm:resizeHandles val="exact"/>
        </dgm:presLayoutVars>
      </dgm:prSet>
      <dgm:spPr/>
    </dgm:pt>
    <dgm:pt modelId="{EADD1DB9-412C-4807-B2D4-E89D19B2496F}" type="pres">
      <dgm:prSet presAssocID="{3652ABBD-6732-466E-BEB0-A8A1C9ACF55D}" presName="compNode" presStyleCnt="0"/>
      <dgm:spPr/>
    </dgm:pt>
    <dgm:pt modelId="{97707EE1-F313-48B4-9CF7-9535AF81FFAC}" type="pres">
      <dgm:prSet presAssocID="{3652ABBD-6732-466E-BEB0-A8A1C9ACF55D}" presName="iconBgRect" presStyleLbl="bgShp" presStyleIdx="0" presStyleCnt="4"/>
      <dgm:spPr/>
    </dgm:pt>
    <dgm:pt modelId="{F84B6047-A4E1-4C8D-8471-1749098357C9}" type="pres">
      <dgm:prSet presAssocID="{3652ABBD-6732-466E-BEB0-A8A1C9ACF5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
        </a:ext>
      </dgm:extLst>
    </dgm:pt>
    <dgm:pt modelId="{18D07B5B-A222-4A1B-A7EF-DBA5B583A18D}" type="pres">
      <dgm:prSet presAssocID="{3652ABBD-6732-466E-BEB0-A8A1C9ACF55D}" presName="spaceRect" presStyleCnt="0"/>
      <dgm:spPr/>
    </dgm:pt>
    <dgm:pt modelId="{B61177A7-8ED6-4775-8E14-6A6F2C543B37}" type="pres">
      <dgm:prSet presAssocID="{3652ABBD-6732-466E-BEB0-A8A1C9ACF55D}" presName="textRect" presStyleLbl="revTx" presStyleIdx="0" presStyleCnt="4">
        <dgm:presLayoutVars>
          <dgm:chMax val="1"/>
          <dgm:chPref val="1"/>
        </dgm:presLayoutVars>
      </dgm:prSet>
      <dgm:spPr/>
    </dgm:pt>
    <dgm:pt modelId="{065A4B25-1FEA-413D-AD12-69F8631F9036}" type="pres">
      <dgm:prSet presAssocID="{4BCA0BE7-B567-41F7-AB68-39C8392AEA1A}" presName="sibTrans" presStyleCnt="0"/>
      <dgm:spPr/>
    </dgm:pt>
    <dgm:pt modelId="{2E547BE2-2D21-4B47-AE24-6CA0A0FF6F31}" type="pres">
      <dgm:prSet presAssocID="{7CBB2176-7C67-4F85-9C42-57C39F8A4633}" presName="compNode" presStyleCnt="0"/>
      <dgm:spPr/>
    </dgm:pt>
    <dgm:pt modelId="{24F585FE-B360-40C5-A8DC-5AC277D49446}" type="pres">
      <dgm:prSet presAssocID="{7CBB2176-7C67-4F85-9C42-57C39F8A4633}" presName="iconBgRect" presStyleLbl="bgShp" presStyleIdx="1" presStyleCnt="4"/>
      <dgm:spPr/>
    </dgm:pt>
    <dgm:pt modelId="{849F4954-86E4-4988-AACF-B15D0F56EB78}" type="pres">
      <dgm:prSet presAssocID="{7CBB2176-7C67-4F85-9C42-57C39F8A46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0390108F-C25D-4C02-85D0-57DCA70580B4}" type="pres">
      <dgm:prSet presAssocID="{7CBB2176-7C67-4F85-9C42-57C39F8A4633}" presName="spaceRect" presStyleCnt="0"/>
      <dgm:spPr/>
    </dgm:pt>
    <dgm:pt modelId="{1E88F214-D585-46CC-9180-1FC4DAAB3114}" type="pres">
      <dgm:prSet presAssocID="{7CBB2176-7C67-4F85-9C42-57C39F8A4633}" presName="textRect" presStyleLbl="revTx" presStyleIdx="1" presStyleCnt="4">
        <dgm:presLayoutVars>
          <dgm:chMax val="1"/>
          <dgm:chPref val="1"/>
        </dgm:presLayoutVars>
      </dgm:prSet>
      <dgm:spPr/>
    </dgm:pt>
    <dgm:pt modelId="{2A0B3472-E382-4BD4-BE63-ABD817A2F513}" type="pres">
      <dgm:prSet presAssocID="{27AED0FA-C1C3-47F3-A0DE-178226AE4363}" presName="sibTrans" presStyleCnt="0"/>
      <dgm:spPr/>
    </dgm:pt>
    <dgm:pt modelId="{FE3B05E7-BF7F-4545-BA80-A90669BECD78}" type="pres">
      <dgm:prSet presAssocID="{6C0EBB9A-C257-4F29-ADFE-3AF48C4E80B3}" presName="compNode" presStyleCnt="0"/>
      <dgm:spPr/>
    </dgm:pt>
    <dgm:pt modelId="{474A9020-D9B7-4674-AD64-5B2D87510EFD}" type="pres">
      <dgm:prSet presAssocID="{6C0EBB9A-C257-4F29-ADFE-3AF48C4E80B3}" presName="iconBgRect" presStyleLbl="bgShp" presStyleIdx="2" presStyleCnt="4"/>
      <dgm:spPr/>
    </dgm:pt>
    <dgm:pt modelId="{C42FD42D-8FAC-4D1C-86DD-21E4B99815CD}" type="pres">
      <dgm:prSet presAssocID="{6C0EBB9A-C257-4F29-ADFE-3AF48C4E80B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738E04A-88D2-4955-B2A9-75762772C05F}" type="pres">
      <dgm:prSet presAssocID="{6C0EBB9A-C257-4F29-ADFE-3AF48C4E80B3}" presName="spaceRect" presStyleCnt="0"/>
      <dgm:spPr/>
    </dgm:pt>
    <dgm:pt modelId="{40627625-EAF7-4039-9ADE-F8FD728FF4BD}" type="pres">
      <dgm:prSet presAssocID="{6C0EBB9A-C257-4F29-ADFE-3AF48C4E80B3}" presName="textRect" presStyleLbl="revTx" presStyleIdx="2" presStyleCnt="4">
        <dgm:presLayoutVars>
          <dgm:chMax val="1"/>
          <dgm:chPref val="1"/>
        </dgm:presLayoutVars>
      </dgm:prSet>
      <dgm:spPr/>
    </dgm:pt>
    <dgm:pt modelId="{70367153-BEC1-40E4-BA75-5ABBA4C4FB72}" type="pres">
      <dgm:prSet presAssocID="{C10AB855-0CBE-4D34-9F0E-0D425D216A11}" presName="sibTrans" presStyleCnt="0"/>
      <dgm:spPr/>
    </dgm:pt>
    <dgm:pt modelId="{BB3ECE26-BD96-4A07-B487-416B8026B0CE}" type="pres">
      <dgm:prSet presAssocID="{AE6E27AF-4CDF-4902-B579-4519E2993F47}" presName="compNode" presStyleCnt="0"/>
      <dgm:spPr/>
    </dgm:pt>
    <dgm:pt modelId="{D9D06436-CA0F-450F-802A-A0EF927064A7}" type="pres">
      <dgm:prSet presAssocID="{AE6E27AF-4CDF-4902-B579-4519E2993F47}" presName="iconBgRect" presStyleLbl="bgShp" presStyleIdx="3" presStyleCnt="4"/>
      <dgm:spPr/>
    </dgm:pt>
    <dgm:pt modelId="{A69CDCF4-BD9A-4B53-B49F-DB20FE97F2FC}" type="pres">
      <dgm:prSet presAssocID="{AE6E27AF-4CDF-4902-B579-4519E2993F4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ze"/>
        </a:ext>
      </dgm:extLst>
    </dgm:pt>
    <dgm:pt modelId="{B2216EE0-51E1-4721-8BBF-B6A7931A88AF}" type="pres">
      <dgm:prSet presAssocID="{AE6E27AF-4CDF-4902-B579-4519E2993F47}" presName="spaceRect" presStyleCnt="0"/>
      <dgm:spPr/>
    </dgm:pt>
    <dgm:pt modelId="{922268DA-39EB-4728-B87F-445B2E6A36E8}" type="pres">
      <dgm:prSet presAssocID="{AE6E27AF-4CDF-4902-B579-4519E2993F47}" presName="textRect" presStyleLbl="revTx" presStyleIdx="3" presStyleCnt="4">
        <dgm:presLayoutVars>
          <dgm:chMax val="1"/>
          <dgm:chPref val="1"/>
        </dgm:presLayoutVars>
      </dgm:prSet>
      <dgm:spPr/>
    </dgm:pt>
  </dgm:ptLst>
  <dgm:cxnLst>
    <dgm:cxn modelId="{8D138206-0930-4AC7-A7F4-24AF01235DA8}" type="presOf" srcId="{3652ABBD-6732-466E-BEB0-A8A1C9ACF55D}" destId="{B61177A7-8ED6-4775-8E14-6A6F2C543B37}" srcOrd="0" destOrd="0" presId="urn:microsoft.com/office/officeart/2018/5/layout/IconCircleLabelList"/>
    <dgm:cxn modelId="{FD0A9F3D-7FD1-4C72-9AF1-579143B36A8C}" type="presOf" srcId="{6C0EBB9A-C257-4F29-ADFE-3AF48C4E80B3}" destId="{40627625-EAF7-4039-9ADE-F8FD728FF4BD}" srcOrd="0" destOrd="0" presId="urn:microsoft.com/office/officeart/2018/5/layout/IconCircleLabelList"/>
    <dgm:cxn modelId="{458AF83F-50D6-4D3C-B4EE-0ED9129CC1D4}" type="presOf" srcId="{7CBB2176-7C67-4F85-9C42-57C39F8A4633}" destId="{1E88F214-D585-46CC-9180-1FC4DAAB3114}" srcOrd="0" destOrd="0" presId="urn:microsoft.com/office/officeart/2018/5/layout/IconCircleLabelList"/>
    <dgm:cxn modelId="{46B91B91-1CD5-4FD7-B0F7-39B29D7B1D9F}" srcId="{31779F6B-AC0C-455E-AB3D-F9B9B1E3764D}" destId="{3652ABBD-6732-466E-BEB0-A8A1C9ACF55D}" srcOrd="0" destOrd="0" parTransId="{50D9A931-9422-4499-802B-8232743AC88C}" sibTransId="{4BCA0BE7-B567-41F7-AB68-39C8392AEA1A}"/>
    <dgm:cxn modelId="{32D805B0-C735-4E1D-85F0-8ADECFF49A8B}" srcId="{31779F6B-AC0C-455E-AB3D-F9B9B1E3764D}" destId="{AE6E27AF-4CDF-4902-B579-4519E2993F47}" srcOrd="3" destOrd="0" parTransId="{3B26B9FD-89D9-4231-9BB4-D96315698146}" sibTransId="{A8535827-BEBD-480C-BB2C-CD0540252505}"/>
    <dgm:cxn modelId="{C4F12EB6-3644-42CD-B130-9751710E4E39}" type="presOf" srcId="{AE6E27AF-4CDF-4902-B579-4519E2993F47}" destId="{922268DA-39EB-4728-B87F-445B2E6A36E8}" srcOrd="0" destOrd="0" presId="urn:microsoft.com/office/officeart/2018/5/layout/IconCircleLabelList"/>
    <dgm:cxn modelId="{D5209ED4-E451-412F-805F-47474E052527}" srcId="{31779F6B-AC0C-455E-AB3D-F9B9B1E3764D}" destId="{7CBB2176-7C67-4F85-9C42-57C39F8A4633}" srcOrd="1" destOrd="0" parTransId="{C56EF54A-9CBD-4392-845C-20B0D8558940}" sibTransId="{27AED0FA-C1C3-47F3-A0DE-178226AE4363}"/>
    <dgm:cxn modelId="{4A1804E7-2E6E-429F-9D94-051000BD4142}" srcId="{31779F6B-AC0C-455E-AB3D-F9B9B1E3764D}" destId="{6C0EBB9A-C257-4F29-ADFE-3AF48C4E80B3}" srcOrd="2" destOrd="0" parTransId="{BF2C34C1-40D7-49DB-8433-41F3A6A3F42C}" sibTransId="{C10AB855-0CBE-4D34-9F0E-0D425D216A11}"/>
    <dgm:cxn modelId="{5AE2DDFB-A925-4642-B364-0F957782B6F6}" type="presOf" srcId="{31779F6B-AC0C-455E-AB3D-F9B9B1E3764D}" destId="{F41EBBA5-7E6E-4342-9A8D-B96654BCAC79}" srcOrd="0" destOrd="0" presId="urn:microsoft.com/office/officeart/2018/5/layout/IconCircleLabelList"/>
    <dgm:cxn modelId="{0F9B366B-B83F-4241-9F01-88F6335D103D}" type="presParOf" srcId="{F41EBBA5-7E6E-4342-9A8D-B96654BCAC79}" destId="{EADD1DB9-412C-4807-B2D4-E89D19B2496F}" srcOrd="0" destOrd="0" presId="urn:microsoft.com/office/officeart/2018/5/layout/IconCircleLabelList"/>
    <dgm:cxn modelId="{4C122135-5744-4D31-A9CB-957AEBB60691}" type="presParOf" srcId="{EADD1DB9-412C-4807-B2D4-E89D19B2496F}" destId="{97707EE1-F313-48B4-9CF7-9535AF81FFAC}" srcOrd="0" destOrd="0" presId="urn:microsoft.com/office/officeart/2018/5/layout/IconCircleLabelList"/>
    <dgm:cxn modelId="{AA75FE67-0422-4C48-A9D0-F85D2C7F3986}" type="presParOf" srcId="{EADD1DB9-412C-4807-B2D4-E89D19B2496F}" destId="{F84B6047-A4E1-4C8D-8471-1749098357C9}" srcOrd="1" destOrd="0" presId="urn:microsoft.com/office/officeart/2018/5/layout/IconCircleLabelList"/>
    <dgm:cxn modelId="{93004C97-A55A-4493-AAEB-4F5767A9F58E}" type="presParOf" srcId="{EADD1DB9-412C-4807-B2D4-E89D19B2496F}" destId="{18D07B5B-A222-4A1B-A7EF-DBA5B583A18D}" srcOrd="2" destOrd="0" presId="urn:microsoft.com/office/officeart/2018/5/layout/IconCircleLabelList"/>
    <dgm:cxn modelId="{3EAA47E1-2F10-4D1E-B6D5-AB9A813D45E2}" type="presParOf" srcId="{EADD1DB9-412C-4807-B2D4-E89D19B2496F}" destId="{B61177A7-8ED6-4775-8E14-6A6F2C543B37}" srcOrd="3" destOrd="0" presId="urn:microsoft.com/office/officeart/2018/5/layout/IconCircleLabelList"/>
    <dgm:cxn modelId="{0BB50DD6-09E1-49AE-A20D-B1054CC9BBA6}" type="presParOf" srcId="{F41EBBA5-7E6E-4342-9A8D-B96654BCAC79}" destId="{065A4B25-1FEA-413D-AD12-69F8631F9036}" srcOrd="1" destOrd="0" presId="urn:microsoft.com/office/officeart/2018/5/layout/IconCircleLabelList"/>
    <dgm:cxn modelId="{E4898A5E-3335-40BF-94B4-1E3B5958F7D4}" type="presParOf" srcId="{F41EBBA5-7E6E-4342-9A8D-B96654BCAC79}" destId="{2E547BE2-2D21-4B47-AE24-6CA0A0FF6F31}" srcOrd="2" destOrd="0" presId="urn:microsoft.com/office/officeart/2018/5/layout/IconCircleLabelList"/>
    <dgm:cxn modelId="{E4DB09F7-485F-4C22-954C-3625BF63C935}" type="presParOf" srcId="{2E547BE2-2D21-4B47-AE24-6CA0A0FF6F31}" destId="{24F585FE-B360-40C5-A8DC-5AC277D49446}" srcOrd="0" destOrd="0" presId="urn:microsoft.com/office/officeart/2018/5/layout/IconCircleLabelList"/>
    <dgm:cxn modelId="{BED464A0-196D-44D1-B22B-5D5FA45CF9A0}" type="presParOf" srcId="{2E547BE2-2D21-4B47-AE24-6CA0A0FF6F31}" destId="{849F4954-86E4-4988-AACF-B15D0F56EB78}" srcOrd="1" destOrd="0" presId="urn:microsoft.com/office/officeart/2018/5/layout/IconCircleLabelList"/>
    <dgm:cxn modelId="{541B0B2A-3173-4691-A970-33C17C0C7322}" type="presParOf" srcId="{2E547BE2-2D21-4B47-AE24-6CA0A0FF6F31}" destId="{0390108F-C25D-4C02-85D0-57DCA70580B4}" srcOrd="2" destOrd="0" presId="urn:microsoft.com/office/officeart/2018/5/layout/IconCircleLabelList"/>
    <dgm:cxn modelId="{9ED329E0-5A80-4F01-AC73-65A62D82C3DA}" type="presParOf" srcId="{2E547BE2-2D21-4B47-AE24-6CA0A0FF6F31}" destId="{1E88F214-D585-46CC-9180-1FC4DAAB3114}" srcOrd="3" destOrd="0" presId="urn:microsoft.com/office/officeart/2018/5/layout/IconCircleLabelList"/>
    <dgm:cxn modelId="{A82294B7-F403-4333-9789-42B53243E5DA}" type="presParOf" srcId="{F41EBBA5-7E6E-4342-9A8D-B96654BCAC79}" destId="{2A0B3472-E382-4BD4-BE63-ABD817A2F513}" srcOrd="3" destOrd="0" presId="urn:microsoft.com/office/officeart/2018/5/layout/IconCircleLabelList"/>
    <dgm:cxn modelId="{5A7E0B4B-2361-4DDA-8561-F967C9B03651}" type="presParOf" srcId="{F41EBBA5-7E6E-4342-9A8D-B96654BCAC79}" destId="{FE3B05E7-BF7F-4545-BA80-A90669BECD78}" srcOrd="4" destOrd="0" presId="urn:microsoft.com/office/officeart/2018/5/layout/IconCircleLabelList"/>
    <dgm:cxn modelId="{D263E8DE-9D05-49B1-B968-F7AB2249EE71}" type="presParOf" srcId="{FE3B05E7-BF7F-4545-BA80-A90669BECD78}" destId="{474A9020-D9B7-4674-AD64-5B2D87510EFD}" srcOrd="0" destOrd="0" presId="urn:microsoft.com/office/officeart/2018/5/layout/IconCircleLabelList"/>
    <dgm:cxn modelId="{C0CF8D91-9B18-4AAE-A496-B047E019A479}" type="presParOf" srcId="{FE3B05E7-BF7F-4545-BA80-A90669BECD78}" destId="{C42FD42D-8FAC-4D1C-86DD-21E4B99815CD}" srcOrd="1" destOrd="0" presId="urn:microsoft.com/office/officeart/2018/5/layout/IconCircleLabelList"/>
    <dgm:cxn modelId="{95610AB1-85FF-49DB-843B-70A812AAFEEF}" type="presParOf" srcId="{FE3B05E7-BF7F-4545-BA80-A90669BECD78}" destId="{0738E04A-88D2-4955-B2A9-75762772C05F}" srcOrd="2" destOrd="0" presId="urn:microsoft.com/office/officeart/2018/5/layout/IconCircleLabelList"/>
    <dgm:cxn modelId="{AC68DD6B-B8D2-4F71-BDB6-20678186D185}" type="presParOf" srcId="{FE3B05E7-BF7F-4545-BA80-A90669BECD78}" destId="{40627625-EAF7-4039-9ADE-F8FD728FF4BD}" srcOrd="3" destOrd="0" presId="urn:microsoft.com/office/officeart/2018/5/layout/IconCircleLabelList"/>
    <dgm:cxn modelId="{0266B540-6AD7-4517-9A5B-1C95EDBD6C42}" type="presParOf" srcId="{F41EBBA5-7E6E-4342-9A8D-B96654BCAC79}" destId="{70367153-BEC1-40E4-BA75-5ABBA4C4FB72}" srcOrd="5" destOrd="0" presId="urn:microsoft.com/office/officeart/2018/5/layout/IconCircleLabelList"/>
    <dgm:cxn modelId="{A7DAAE27-8434-4458-A109-7C87BD022136}" type="presParOf" srcId="{F41EBBA5-7E6E-4342-9A8D-B96654BCAC79}" destId="{BB3ECE26-BD96-4A07-B487-416B8026B0CE}" srcOrd="6" destOrd="0" presId="urn:microsoft.com/office/officeart/2018/5/layout/IconCircleLabelList"/>
    <dgm:cxn modelId="{675A49C5-58C6-4519-8B0F-73DEC173C739}" type="presParOf" srcId="{BB3ECE26-BD96-4A07-B487-416B8026B0CE}" destId="{D9D06436-CA0F-450F-802A-A0EF927064A7}" srcOrd="0" destOrd="0" presId="urn:microsoft.com/office/officeart/2018/5/layout/IconCircleLabelList"/>
    <dgm:cxn modelId="{36910C68-0FBA-4A24-A771-9336AB02D64E}" type="presParOf" srcId="{BB3ECE26-BD96-4A07-B487-416B8026B0CE}" destId="{A69CDCF4-BD9A-4B53-B49F-DB20FE97F2FC}" srcOrd="1" destOrd="0" presId="urn:microsoft.com/office/officeart/2018/5/layout/IconCircleLabelList"/>
    <dgm:cxn modelId="{8F1B5BB3-F471-4E3D-8E55-BADED5625E40}" type="presParOf" srcId="{BB3ECE26-BD96-4A07-B487-416B8026B0CE}" destId="{B2216EE0-51E1-4721-8BBF-B6A7931A88AF}" srcOrd="2" destOrd="0" presId="urn:microsoft.com/office/officeart/2018/5/layout/IconCircleLabelList"/>
    <dgm:cxn modelId="{C00FCB14-0598-46D9-A7AC-F42F3565D6D6}" type="presParOf" srcId="{BB3ECE26-BD96-4A07-B487-416B8026B0CE}" destId="{922268DA-39EB-4728-B87F-445B2E6A36E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CC0C4-3971-43F4-B643-AEA304A8CF80}">
      <dsp:nvSpPr>
        <dsp:cNvPr id="0" name=""/>
        <dsp:cNvSpPr/>
      </dsp:nvSpPr>
      <dsp:spPr>
        <a:xfrm>
          <a:off x="0" y="680"/>
          <a:ext cx="6261100" cy="14997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A6DD4-7516-494B-BF63-97C800542AC6}">
      <dsp:nvSpPr>
        <dsp:cNvPr id="0" name=""/>
        <dsp:cNvSpPr/>
      </dsp:nvSpPr>
      <dsp:spPr>
        <a:xfrm>
          <a:off x="453667" y="338119"/>
          <a:ext cx="824850" cy="8248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6CD96D-8D1F-461B-A7A6-5C6B63E63E49}">
      <dsp:nvSpPr>
        <dsp:cNvPr id="0" name=""/>
        <dsp:cNvSpPr/>
      </dsp:nvSpPr>
      <dsp:spPr>
        <a:xfrm>
          <a:off x="1732185" y="680"/>
          <a:ext cx="4477361"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622300">
            <a:lnSpc>
              <a:spcPct val="90000"/>
            </a:lnSpc>
            <a:spcBef>
              <a:spcPct val="0"/>
            </a:spcBef>
            <a:spcAft>
              <a:spcPct val="35000"/>
            </a:spcAft>
            <a:buNone/>
          </a:pPr>
          <a:r>
            <a:rPr lang="en-GB" sz="1400" kern="1200"/>
            <a:t>People used to believe, in the 1800s and prior, that children were not very skilled at thinking and were less skilled in comparison to adults. Therefore, Piaget showed through his work that children have an entirely different thought process than adults and demonstrated this throughout his work. </a:t>
          </a:r>
          <a:endParaRPr lang="en-US" sz="1400" kern="1200"/>
        </a:p>
      </dsp:txBody>
      <dsp:txXfrm>
        <a:off x="1732185" y="680"/>
        <a:ext cx="4477361" cy="1593460"/>
      </dsp:txXfrm>
    </dsp:sp>
    <dsp:sp modelId="{9BD7583C-A92A-4751-A04A-7BDDE88A33C7}">
      <dsp:nvSpPr>
        <dsp:cNvPr id="0" name=""/>
        <dsp:cNvSpPr/>
      </dsp:nvSpPr>
      <dsp:spPr>
        <a:xfrm>
          <a:off x="0" y="1992507"/>
          <a:ext cx="6261100" cy="14997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8B9530-4736-47D3-8C3F-E1B0041985BA}">
      <dsp:nvSpPr>
        <dsp:cNvPr id="0" name=""/>
        <dsp:cNvSpPr/>
      </dsp:nvSpPr>
      <dsp:spPr>
        <a:xfrm>
          <a:off x="453667" y="2329945"/>
          <a:ext cx="824850" cy="8248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F87125-A460-4240-B1BB-6EC02430166A}">
      <dsp:nvSpPr>
        <dsp:cNvPr id="0" name=""/>
        <dsp:cNvSpPr/>
      </dsp:nvSpPr>
      <dsp:spPr>
        <a:xfrm>
          <a:off x="1732185" y="1992507"/>
          <a:ext cx="4477361"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622300">
            <a:lnSpc>
              <a:spcPct val="90000"/>
            </a:lnSpc>
            <a:spcBef>
              <a:spcPct val="0"/>
            </a:spcBef>
            <a:spcAft>
              <a:spcPct val="35000"/>
            </a:spcAft>
            <a:buNone/>
          </a:pPr>
          <a:r>
            <a:rPr lang="en-GB" sz="1400" kern="1200"/>
            <a:t>He showed that children’s brains are constantly developing in order to be able to utilise the skill to be able to reason and to use hypotheses in their thought process. </a:t>
          </a:r>
          <a:endParaRPr lang="en-US" sz="1400" kern="1200"/>
        </a:p>
      </dsp:txBody>
      <dsp:txXfrm>
        <a:off x="1732185" y="1992507"/>
        <a:ext cx="4477361" cy="1593460"/>
      </dsp:txXfrm>
    </dsp:sp>
    <dsp:sp modelId="{55F8D8B7-6668-4CC0-8007-DB10E5156391}">
      <dsp:nvSpPr>
        <dsp:cNvPr id="0" name=""/>
        <dsp:cNvSpPr/>
      </dsp:nvSpPr>
      <dsp:spPr>
        <a:xfrm>
          <a:off x="0" y="3984333"/>
          <a:ext cx="6261100" cy="14997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66153E-4831-4BF3-9297-4FFFE08D1B21}">
      <dsp:nvSpPr>
        <dsp:cNvPr id="0" name=""/>
        <dsp:cNvSpPr/>
      </dsp:nvSpPr>
      <dsp:spPr>
        <a:xfrm>
          <a:off x="453667" y="4321771"/>
          <a:ext cx="824850" cy="8248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47123B-2349-4A4E-8EF3-FFE0D1931E1A}">
      <dsp:nvSpPr>
        <dsp:cNvPr id="0" name=""/>
        <dsp:cNvSpPr/>
      </dsp:nvSpPr>
      <dsp:spPr>
        <a:xfrm>
          <a:off x="1732185" y="3984333"/>
          <a:ext cx="4477361"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622300">
            <a:lnSpc>
              <a:spcPct val="90000"/>
            </a:lnSpc>
            <a:spcBef>
              <a:spcPct val="0"/>
            </a:spcBef>
            <a:spcAft>
              <a:spcPct val="35000"/>
            </a:spcAft>
            <a:buNone/>
          </a:pPr>
          <a:r>
            <a:rPr lang="en-GB" sz="1400" kern="1200"/>
            <a:t>He allowed us to see that their thinking changes as they learn new things and that new experiences challenge what they previously thought. </a:t>
          </a:r>
          <a:endParaRPr lang="en-US" sz="1400" kern="1200"/>
        </a:p>
      </dsp:txBody>
      <dsp:txXfrm>
        <a:off x="1732185" y="3984333"/>
        <a:ext cx="4477361" cy="1593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2177A-1AE8-F44E-9F8C-6178CFFD0F24}">
      <dsp:nvSpPr>
        <dsp:cNvPr id="0" name=""/>
        <dsp:cNvSpPr/>
      </dsp:nvSpPr>
      <dsp:spPr>
        <a:xfrm>
          <a:off x="4629269" y="0"/>
          <a:ext cx="4816549" cy="4816549"/>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A417080-2DE9-F141-B807-8B95C1CE8E2E}">
      <dsp:nvSpPr>
        <dsp:cNvPr id="0" name=""/>
        <dsp:cNvSpPr/>
      </dsp:nvSpPr>
      <dsp:spPr>
        <a:xfrm>
          <a:off x="4942344" y="313075"/>
          <a:ext cx="1926619" cy="1926619"/>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7-11-years-old: concrete operational stage </a:t>
          </a:r>
          <a:endParaRPr lang="en-US" sz="900" kern="1200"/>
        </a:p>
      </dsp:txBody>
      <dsp:txXfrm>
        <a:off x="5036394" y="407125"/>
        <a:ext cx="1738519" cy="1738519"/>
      </dsp:txXfrm>
    </dsp:sp>
    <dsp:sp modelId="{8D18D1F2-16D1-C34B-9A1D-D412E45F7004}">
      <dsp:nvSpPr>
        <dsp:cNvPr id="0" name=""/>
        <dsp:cNvSpPr/>
      </dsp:nvSpPr>
      <dsp:spPr>
        <a:xfrm>
          <a:off x="7206122" y="313075"/>
          <a:ext cx="1926619" cy="1926619"/>
        </a:xfrm>
        <a:prstGeom prst="roundRect">
          <a:avLst/>
        </a:prstGeom>
        <a:gradFill rotWithShape="0">
          <a:gsLst>
            <a:gs pos="0">
              <a:schemeClr val="accent2">
                <a:hueOff val="-1540030"/>
                <a:satOff val="-534"/>
                <a:lumOff val="196"/>
                <a:alphaOff val="0"/>
                <a:tint val="94000"/>
                <a:satMod val="103000"/>
                <a:lumMod val="102000"/>
              </a:schemeClr>
            </a:gs>
            <a:gs pos="50000">
              <a:schemeClr val="accent2">
                <a:hueOff val="-1540030"/>
                <a:satOff val="-534"/>
                <a:lumOff val="196"/>
                <a:alphaOff val="0"/>
                <a:shade val="100000"/>
                <a:satMod val="110000"/>
                <a:lumMod val="100000"/>
              </a:schemeClr>
            </a:gs>
            <a:gs pos="100000">
              <a:schemeClr val="accent2">
                <a:hueOff val="-1540030"/>
                <a:satOff val="-534"/>
                <a:lumOff val="196"/>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As this is the age range I wish to work with, I saw this as more relevant to my research. </a:t>
          </a:r>
          <a:endParaRPr lang="en-US" sz="900" kern="1200"/>
        </a:p>
      </dsp:txBody>
      <dsp:txXfrm>
        <a:off x="7300172" y="407125"/>
        <a:ext cx="1738519" cy="1738519"/>
      </dsp:txXfrm>
    </dsp:sp>
    <dsp:sp modelId="{2A1A9B8F-1895-CB4C-ADF4-AFCFB616100C}">
      <dsp:nvSpPr>
        <dsp:cNvPr id="0" name=""/>
        <dsp:cNvSpPr/>
      </dsp:nvSpPr>
      <dsp:spPr>
        <a:xfrm>
          <a:off x="4942344" y="2576853"/>
          <a:ext cx="1926619" cy="1926619"/>
        </a:xfrm>
        <a:prstGeom prst="roundRect">
          <a:avLst/>
        </a:prstGeom>
        <a:gradFill rotWithShape="0">
          <a:gsLst>
            <a:gs pos="0">
              <a:schemeClr val="accent2">
                <a:hueOff val="-3080061"/>
                <a:satOff val="-1069"/>
                <a:lumOff val="392"/>
                <a:alphaOff val="0"/>
                <a:tint val="94000"/>
                <a:satMod val="103000"/>
                <a:lumMod val="102000"/>
              </a:schemeClr>
            </a:gs>
            <a:gs pos="50000">
              <a:schemeClr val="accent2">
                <a:hueOff val="-3080061"/>
                <a:satOff val="-1069"/>
                <a:lumOff val="392"/>
                <a:alphaOff val="0"/>
                <a:shade val="100000"/>
                <a:satMod val="110000"/>
                <a:lumMod val="100000"/>
              </a:schemeClr>
            </a:gs>
            <a:gs pos="100000">
              <a:schemeClr val="accent2">
                <a:hueOff val="-3080061"/>
                <a:satOff val="-1069"/>
                <a:lumOff val="39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Due to the child being more sociocentric, children recognise that other children and/or people have different views to those of their own. However, they may not be able to fully comprehend what those other views are. Children have the ability to look at a problem from numerous different perspectives and are able to solve multiple parts of a problem all at the same time. </a:t>
          </a:r>
          <a:endParaRPr lang="en-US" sz="900" kern="1200"/>
        </a:p>
      </dsp:txBody>
      <dsp:txXfrm>
        <a:off x="5036394" y="2670903"/>
        <a:ext cx="1738519" cy="1738519"/>
      </dsp:txXfrm>
    </dsp:sp>
    <dsp:sp modelId="{D4164C55-AD3A-3C43-A5AA-5DD6C247B9B6}">
      <dsp:nvSpPr>
        <dsp:cNvPr id="0" name=""/>
        <dsp:cNvSpPr/>
      </dsp:nvSpPr>
      <dsp:spPr>
        <a:xfrm>
          <a:off x="7206122" y="2576853"/>
          <a:ext cx="1926619" cy="1926619"/>
        </a:xfrm>
        <a:prstGeom prst="roundRect">
          <a:avLst/>
        </a:prstGeom>
        <a:gradFill rotWithShape="0">
          <a:gsLst>
            <a:gs pos="0">
              <a:schemeClr val="accent2">
                <a:hueOff val="-4620091"/>
                <a:satOff val="-1603"/>
                <a:lumOff val="588"/>
                <a:alphaOff val="0"/>
                <a:tint val="94000"/>
                <a:satMod val="103000"/>
                <a:lumMod val="102000"/>
              </a:schemeClr>
            </a:gs>
            <a:gs pos="50000">
              <a:schemeClr val="accent2">
                <a:hueOff val="-4620091"/>
                <a:satOff val="-1603"/>
                <a:lumOff val="588"/>
                <a:alphaOff val="0"/>
                <a:shade val="100000"/>
                <a:satMod val="110000"/>
                <a:lumMod val="100000"/>
              </a:schemeClr>
            </a:gs>
            <a:gs pos="100000">
              <a:schemeClr val="accent2">
                <a:hueOff val="-4620091"/>
                <a:satOff val="-1603"/>
                <a:lumOff val="58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Children at this age can think logically but can only draw from experience; they cannot use logic from abstract ideas. </a:t>
          </a:r>
          <a:endParaRPr lang="en-US" sz="900" kern="1200"/>
        </a:p>
      </dsp:txBody>
      <dsp:txXfrm>
        <a:off x="7300172" y="2670903"/>
        <a:ext cx="1738519" cy="1738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8D85D-1186-48E4-89B1-021EF8A260EA}">
      <dsp:nvSpPr>
        <dsp:cNvPr id="0" name=""/>
        <dsp:cNvSpPr/>
      </dsp:nvSpPr>
      <dsp:spPr>
        <a:xfrm>
          <a:off x="919867" y="345418"/>
          <a:ext cx="1444966" cy="14449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BAB6C7-FF42-43AE-A0F5-C05E311B465C}">
      <dsp:nvSpPr>
        <dsp:cNvPr id="0" name=""/>
        <dsp:cNvSpPr/>
      </dsp:nvSpPr>
      <dsp:spPr>
        <a:xfrm>
          <a:off x="36832" y="2226837"/>
          <a:ext cx="3211037"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An education setting should have a well-designed water play area, as well as access to sand. The reason for this is because sand and water encourage constructive play as you can make and build so many different things using these materials. (Ihn, 1998)</a:t>
          </a:r>
          <a:endParaRPr lang="en-US" sz="1100" kern="1200"/>
        </a:p>
      </dsp:txBody>
      <dsp:txXfrm>
        <a:off x="36832" y="2226837"/>
        <a:ext cx="3211037" cy="1026606"/>
      </dsp:txXfrm>
    </dsp:sp>
    <dsp:sp modelId="{D9904B05-8A0E-42E0-8BFC-1CEA29EF2CCA}">
      <dsp:nvSpPr>
        <dsp:cNvPr id="0" name=""/>
        <dsp:cNvSpPr/>
      </dsp:nvSpPr>
      <dsp:spPr>
        <a:xfrm>
          <a:off x="4692837" y="345418"/>
          <a:ext cx="1444966" cy="14449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D425B8-7533-4BFC-BF90-B289CF2463BB}">
      <dsp:nvSpPr>
        <dsp:cNvPr id="0" name=""/>
        <dsp:cNvSpPr/>
      </dsp:nvSpPr>
      <dsp:spPr>
        <a:xfrm>
          <a:off x="3809801" y="2226837"/>
          <a:ext cx="3211037"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With regards to the playground area, there should also be a hardtop surface/transition area between the classroom and playground. This is because it encourages play with hard surfaces. Instead of sand and water, they will use unit and hollow blocks, woodwork benches, art easels, as well as paint. </a:t>
          </a:r>
          <a:endParaRPr lang="en-US" sz="1100" kern="1200"/>
        </a:p>
      </dsp:txBody>
      <dsp:txXfrm>
        <a:off x="3809801" y="2226837"/>
        <a:ext cx="3211037" cy="1026606"/>
      </dsp:txXfrm>
    </dsp:sp>
    <dsp:sp modelId="{814748F5-DCC1-45F1-90A4-870FC644ABFE}">
      <dsp:nvSpPr>
        <dsp:cNvPr id="0" name=""/>
        <dsp:cNvSpPr/>
      </dsp:nvSpPr>
      <dsp:spPr>
        <a:xfrm>
          <a:off x="8465806" y="345418"/>
          <a:ext cx="1444966" cy="14449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C4CD1D-8823-45B3-87B5-EFB7EABB966E}">
      <dsp:nvSpPr>
        <dsp:cNvPr id="0" name=""/>
        <dsp:cNvSpPr/>
      </dsp:nvSpPr>
      <dsp:spPr>
        <a:xfrm>
          <a:off x="7582770" y="2226837"/>
          <a:ext cx="3211037"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Another aspect that encourages a range of constructive play is a garden area. </a:t>
          </a:r>
          <a:endParaRPr lang="en-US" sz="1100" kern="1200"/>
        </a:p>
      </dsp:txBody>
      <dsp:txXfrm>
        <a:off x="7582770" y="2226837"/>
        <a:ext cx="3211037" cy="10266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A93CB-B361-5146-BB28-C8ACECC4D3F1}">
      <dsp:nvSpPr>
        <dsp:cNvPr id="0" name=""/>
        <dsp:cNvSpPr/>
      </dsp:nvSpPr>
      <dsp:spPr>
        <a:xfrm>
          <a:off x="3898593" y="844717"/>
          <a:ext cx="358246" cy="91440"/>
        </a:xfrm>
        <a:custGeom>
          <a:avLst/>
          <a:gdLst/>
          <a:ahLst/>
          <a:cxnLst/>
          <a:rect l="0" t="0" r="0" b="0"/>
          <a:pathLst>
            <a:path>
              <a:moveTo>
                <a:pt x="0" y="45720"/>
              </a:moveTo>
              <a:lnTo>
                <a:pt x="35824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67995" y="888491"/>
        <a:ext cx="19442" cy="3892"/>
      </dsp:txXfrm>
    </dsp:sp>
    <dsp:sp modelId="{B7268FB2-09F3-0848-A6A4-F0C662464CBF}">
      <dsp:nvSpPr>
        <dsp:cNvPr id="0" name=""/>
        <dsp:cNvSpPr/>
      </dsp:nvSpPr>
      <dsp:spPr>
        <a:xfrm>
          <a:off x="1217490" y="4218"/>
          <a:ext cx="2682902" cy="1772438"/>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843" tIns="86958" rIns="82843" bIns="86958" numCol="1" spcCol="1270" anchor="ctr" anchorCtr="0">
          <a:noAutofit/>
        </a:bodyPr>
        <a:lstStyle/>
        <a:p>
          <a:pPr marL="0" lvl="0" indent="0" algn="ctr" defTabSz="533400">
            <a:lnSpc>
              <a:spcPct val="90000"/>
            </a:lnSpc>
            <a:spcBef>
              <a:spcPct val="0"/>
            </a:spcBef>
            <a:spcAft>
              <a:spcPct val="35000"/>
            </a:spcAft>
            <a:buNone/>
          </a:pPr>
          <a:r>
            <a:rPr lang="en-GB" sz="1200" kern="1200" dirty="0"/>
            <a:t>Bruner was concerned with regards to how knowledge can be represented and organised through different modes of thinking. </a:t>
          </a:r>
          <a:endParaRPr lang="en-US" sz="1200" kern="1200" dirty="0"/>
        </a:p>
      </dsp:txBody>
      <dsp:txXfrm>
        <a:off x="1217490" y="4218"/>
        <a:ext cx="2682902" cy="1772438"/>
      </dsp:txXfrm>
    </dsp:sp>
    <dsp:sp modelId="{022F09E0-A962-584E-BF6B-136024B9F4F3}">
      <dsp:nvSpPr>
        <dsp:cNvPr id="0" name=""/>
        <dsp:cNvSpPr/>
      </dsp:nvSpPr>
      <dsp:spPr>
        <a:xfrm>
          <a:off x="6776848" y="844717"/>
          <a:ext cx="358246" cy="91440"/>
        </a:xfrm>
        <a:custGeom>
          <a:avLst/>
          <a:gdLst/>
          <a:ahLst/>
          <a:cxnLst/>
          <a:rect l="0" t="0" r="0" b="0"/>
          <a:pathLst>
            <a:path>
              <a:moveTo>
                <a:pt x="0" y="45720"/>
              </a:moveTo>
              <a:lnTo>
                <a:pt x="358246"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46250" y="888491"/>
        <a:ext cx="19442" cy="3892"/>
      </dsp:txXfrm>
    </dsp:sp>
    <dsp:sp modelId="{BA523851-245A-0846-84FF-8A9D8D5F4C6A}">
      <dsp:nvSpPr>
        <dsp:cNvPr id="0" name=""/>
        <dsp:cNvSpPr/>
      </dsp:nvSpPr>
      <dsp:spPr>
        <a:xfrm>
          <a:off x="4289239" y="115247"/>
          <a:ext cx="2489409" cy="1550379"/>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843" tIns="86958" rIns="82843" bIns="86958" numCol="1" spcCol="1270" anchor="t" anchorCtr="0">
          <a:noAutofit/>
        </a:bodyPr>
        <a:lstStyle/>
        <a:p>
          <a:pPr marL="0" lvl="0" indent="0" algn="l" defTabSz="533400">
            <a:lnSpc>
              <a:spcPct val="90000"/>
            </a:lnSpc>
            <a:spcBef>
              <a:spcPct val="0"/>
            </a:spcBef>
            <a:spcAft>
              <a:spcPct val="35000"/>
            </a:spcAft>
            <a:buNone/>
          </a:pPr>
          <a:r>
            <a:rPr lang="en-GB" sz="1200" kern="1200" dirty="0"/>
            <a:t>Throughout his research, carried out in 1966, he suggested three different modes of thinking when it comes to the cognitive development of children. These were:</a:t>
          </a:r>
          <a:endParaRPr lang="en-US" sz="1200" kern="1200" dirty="0"/>
        </a:p>
        <a:p>
          <a:pPr marL="57150" lvl="1" indent="-57150" algn="l" defTabSz="400050">
            <a:lnSpc>
              <a:spcPct val="90000"/>
            </a:lnSpc>
            <a:spcBef>
              <a:spcPct val="0"/>
            </a:spcBef>
            <a:spcAft>
              <a:spcPct val="15000"/>
            </a:spcAft>
            <a:buChar char="•"/>
          </a:pPr>
          <a:r>
            <a:rPr lang="en-GB" sz="900" kern="1200"/>
            <a:t>Enactive representation (action)</a:t>
          </a:r>
          <a:endParaRPr lang="en-US" sz="900" kern="1200"/>
        </a:p>
        <a:p>
          <a:pPr marL="57150" lvl="1" indent="-57150" algn="l" defTabSz="400050">
            <a:lnSpc>
              <a:spcPct val="90000"/>
            </a:lnSpc>
            <a:spcBef>
              <a:spcPct val="0"/>
            </a:spcBef>
            <a:spcAft>
              <a:spcPct val="15000"/>
            </a:spcAft>
            <a:buChar char="•"/>
          </a:pPr>
          <a:r>
            <a:rPr lang="en-GB" sz="900" kern="1200"/>
            <a:t>Iconic representation (image)</a:t>
          </a:r>
          <a:endParaRPr lang="en-US" sz="900" kern="1200"/>
        </a:p>
        <a:p>
          <a:pPr marL="57150" lvl="1" indent="-57150" algn="l" defTabSz="400050">
            <a:lnSpc>
              <a:spcPct val="90000"/>
            </a:lnSpc>
            <a:spcBef>
              <a:spcPct val="0"/>
            </a:spcBef>
            <a:spcAft>
              <a:spcPct val="15000"/>
            </a:spcAft>
            <a:buChar char="•"/>
          </a:pPr>
          <a:r>
            <a:rPr lang="en-GB" sz="900" kern="1200"/>
            <a:t>Symbolic representation (language)</a:t>
          </a:r>
          <a:endParaRPr lang="en-US" sz="900" kern="1200"/>
        </a:p>
      </dsp:txBody>
      <dsp:txXfrm>
        <a:off x="4289239" y="115247"/>
        <a:ext cx="2489409" cy="1550379"/>
      </dsp:txXfrm>
    </dsp:sp>
    <dsp:sp modelId="{E4160A81-0EC5-004F-A0AF-658E7D25199F}">
      <dsp:nvSpPr>
        <dsp:cNvPr id="0" name=""/>
        <dsp:cNvSpPr/>
      </dsp:nvSpPr>
      <dsp:spPr>
        <a:xfrm>
          <a:off x="2493903" y="1680509"/>
          <a:ext cx="5896419" cy="452593"/>
        </a:xfrm>
        <a:custGeom>
          <a:avLst/>
          <a:gdLst/>
          <a:ahLst/>
          <a:cxnLst/>
          <a:rect l="0" t="0" r="0" b="0"/>
          <a:pathLst>
            <a:path>
              <a:moveTo>
                <a:pt x="5896419" y="0"/>
              </a:moveTo>
              <a:lnTo>
                <a:pt x="5896419" y="243396"/>
              </a:lnTo>
              <a:lnTo>
                <a:pt x="0" y="243396"/>
              </a:lnTo>
              <a:lnTo>
                <a:pt x="0" y="452593"/>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4208" y="1904860"/>
        <a:ext cx="295809" cy="3892"/>
      </dsp:txXfrm>
    </dsp:sp>
    <dsp:sp modelId="{33B29854-25F5-A248-8BCE-1DCDE089EFD1}">
      <dsp:nvSpPr>
        <dsp:cNvPr id="0" name=""/>
        <dsp:cNvSpPr/>
      </dsp:nvSpPr>
      <dsp:spPr>
        <a:xfrm>
          <a:off x="7167494" y="98566"/>
          <a:ext cx="2445655" cy="1583742"/>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843" tIns="86958" rIns="82843" bIns="86958" numCol="1" spcCol="1270" anchor="ctr" anchorCtr="0">
          <a:noAutofit/>
        </a:bodyPr>
        <a:lstStyle/>
        <a:p>
          <a:pPr marL="0" lvl="0" indent="0" algn="ctr" defTabSz="533400">
            <a:lnSpc>
              <a:spcPct val="90000"/>
            </a:lnSpc>
            <a:spcBef>
              <a:spcPct val="0"/>
            </a:spcBef>
            <a:spcAft>
              <a:spcPct val="35000"/>
            </a:spcAft>
            <a:buNone/>
          </a:pPr>
          <a:r>
            <a:rPr lang="en-GB" sz="1200" kern="1200"/>
            <a:t>His theory, known as his constructivist theory, suggests that when challenged with new materials, a child should progress from enactive to iconic to symbolic representation; this has proven to work for adults, also. </a:t>
          </a:r>
          <a:endParaRPr lang="en-US" sz="1200" kern="1200"/>
        </a:p>
      </dsp:txBody>
      <dsp:txXfrm>
        <a:off x="7167494" y="98566"/>
        <a:ext cx="2445655" cy="1583742"/>
      </dsp:txXfrm>
    </dsp:sp>
    <dsp:sp modelId="{C23D292E-56FF-9144-A947-71C572740C9C}">
      <dsp:nvSpPr>
        <dsp:cNvPr id="0" name=""/>
        <dsp:cNvSpPr/>
      </dsp:nvSpPr>
      <dsp:spPr>
        <a:xfrm>
          <a:off x="1217490" y="2165503"/>
          <a:ext cx="2552825" cy="1429141"/>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843" tIns="86958" rIns="82843" bIns="86958" numCol="1" spcCol="1270" anchor="ctr" anchorCtr="0">
          <a:noAutofit/>
        </a:bodyPr>
        <a:lstStyle/>
        <a:p>
          <a:pPr marL="0" lvl="0" indent="0" algn="ctr" defTabSz="533400">
            <a:lnSpc>
              <a:spcPct val="90000"/>
            </a:lnSpc>
            <a:spcBef>
              <a:spcPct val="0"/>
            </a:spcBef>
            <a:spcAft>
              <a:spcPct val="35000"/>
            </a:spcAft>
            <a:buNone/>
          </a:pPr>
          <a:r>
            <a:rPr lang="en-GB" sz="1200" kern="1200" dirty="0"/>
            <a:t>In comparison to Piaget, his work insinuates that a learner, even from a young age, has the capability to learn any material, on the condition that the instruction is organised properly. </a:t>
          </a:r>
          <a:endParaRPr lang="en-US" sz="1200" kern="1200" dirty="0"/>
        </a:p>
      </dsp:txBody>
      <dsp:txXfrm>
        <a:off x="1217490" y="2165503"/>
        <a:ext cx="2552825" cy="14291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4017A-FBB5-C54B-8106-D212A7BD4C90}">
      <dsp:nvSpPr>
        <dsp:cNvPr id="0" name=""/>
        <dsp:cNvSpPr/>
      </dsp:nvSpPr>
      <dsp:spPr>
        <a:xfrm>
          <a:off x="0" y="0"/>
          <a:ext cx="8664512" cy="791749"/>
        </a:xfrm>
        <a:prstGeom prst="roundRect">
          <a:avLst>
            <a:gd name="adj" fmla="val 10000"/>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Enactive </a:t>
          </a:r>
          <a:endParaRPr lang="en-US" sz="1200" kern="1200"/>
        </a:p>
      </dsp:txBody>
      <dsp:txXfrm>
        <a:off x="23190" y="23190"/>
        <a:ext cx="7743249" cy="745369"/>
      </dsp:txXfrm>
    </dsp:sp>
    <dsp:sp modelId="{C4D2CD53-9F1F-034F-A984-237A07331669}">
      <dsp:nvSpPr>
        <dsp:cNvPr id="0" name=""/>
        <dsp:cNvSpPr/>
      </dsp:nvSpPr>
      <dsp:spPr>
        <a:xfrm>
          <a:off x="725652" y="935704"/>
          <a:ext cx="8664512" cy="791749"/>
        </a:xfrm>
        <a:prstGeom prst="roundRect">
          <a:avLst>
            <a:gd name="adj" fmla="val 10000"/>
          </a:avLst>
        </a:prstGeom>
        <a:gradFill rotWithShape="0">
          <a:gsLst>
            <a:gs pos="0">
              <a:schemeClr val="accent2">
                <a:hueOff val="-1540030"/>
                <a:satOff val="-534"/>
                <a:lumOff val="196"/>
                <a:alphaOff val="0"/>
                <a:tint val="94000"/>
                <a:satMod val="103000"/>
                <a:lumMod val="102000"/>
              </a:schemeClr>
            </a:gs>
            <a:gs pos="50000">
              <a:schemeClr val="accent2">
                <a:hueOff val="-1540030"/>
                <a:satOff val="-534"/>
                <a:lumOff val="196"/>
                <a:alphaOff val="0"/>
                <a:shade val="100000"/>
                <a:satMod val="110000"/>
                <a:lumMod val="100000"/>
              </a:schemeClr>
            </a:gs>
            <a:gs pos="100000">
              <a:schemeClr val="accent2">
                <a:hueOff val="-1540030"/>
                <a:satOff val="-534"/>
                <a:lumOff val="196"/>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This representation segment focuses on the encoding and storage of information. This basically means that there is manipulation of objects without any internal representation of the objects. </a:t>
          </a:r>
          <a:endParaRPr lang="en-US" sz="1200" kern="1200"/>
        </a:p>
      </dsp:txBody>
      <dsp:txXfrm>
        <a:off x="748842" y="958894"/>
        <a:ext cx="7377842" cy="745369"/>
      </dsp:txXfrm>
    </dsp:sp>
    <dsp:sp modelId="{A43D5E9D-1BFC-B249-AE58-B611870116F4}">
      <dsp:nvSpPr>
        <dsp:cNvPr id="0" name=""/>
        <dsp:cNvSpPr/>
      </dsp:nvSpPr>
      <dsp:spPr>
        <a:xfrm>
          <a:off x="1440475" y="1871408"/>
          <a:ext cx="8664512" cy="791749"/>
        </a:xfrm>
        <a:prstGeom prst="roundRect">
          <a:avLst>
            <a:gd name="adj" fmla="val 10000"/>
          </a:avLst>
        </a:prstGeom>
        <a:gradFill rotWithShape="0">
          <a:gsLst>
            <a:gs pos="0">
              <a:schemeClr val="accent2">
                <a:hueOff val="-3080061"/>
                <a:satOff val="-1069"/>
                <a:lumOff val="392"/>
                <a:alphaOff val="0"/>
                <a:tint val="94000"/>
                <a:satMod val="103000"/>
                <a:lumMod val="102000"/>
              </a:schemeClr>
            </a:gs>
            <a:gs pos="50000">
              <a:schemeClr val="accent2">
                <a:hueOff val="-3080061"/>
                <a:satOff val="-1069"/>
                <a:lumOff val="392"/>
                <a:alphaOff val="0"/>
                <a:shade val="100000"/>
                <a:satMod val="110000"/>
                <a:lumMod val="100000"/>
              </a:schemeClr>
            </a:gs>
            <a:gs pos="100000">
              <a:schemeClr val="accent2">
                <a:hueOff val="-3080061"/>
                <a:satOff val="-1069"/>
                <a:lumOff val="39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An example of this is when a baby shakes a rattle and hears a noise: the baby has deliberately manipulated the rattle to produce a sound as the outcome. </a:t>
          </a:r>
          <a:endParaRPr lang="en-US" sz="1200" kern="1200"/>
        </a:p>
      </dsp:txBody>
      <dsp:txXfrm>
        <a:off x="1463665" y="1894598"/>
        <a:ext cx="7388673" cy="745369"/>
      </dsp:txXfrm>
    </dsp:sp>
    <dsp:sp modelId="{5A18E086-9FBF-EE4E-9FFE-2000AF03A913}">
      <dsp:nvSpPr>
        <dsp:cNvPr id="0" name=""/>
        <dsp:cNvSpPr/>
      </dsp:nvSpPr>
      <dsp:spPr>
        <a:xfrm>
          <a:off x="2166128" y="2807113"/>
          <a:ext cx="8664512" cy="791749"/>
        </a:xfrm>
        <a:prstGeom prst="roundRect">
          <a:avLst>
            <a:gd name="adj" fmla="val 10000"/>
          </a:avLst>
        </a:prstGeom>
        <a:gradFill rotWithShape="0">
          <a:gsLst>
            <a:gs pos="0">
              <a:schemeClr val="accent2">
                <a:hueOff val="-4620091"/>
                <a:satOff val="-1603"/>
                <a:lumOff val="588"/>
                <a:alphaOff val="0"/>
                <a:tint val="94000"/>
                <a:satMod val="103000"/>
                <a:lumMod val="102000"/>
              </a:schemeClr>
            </a:gs>
            <a:gs pos="50000">
              <a:schemeClr val="accent2">
                <a:hueOff val="-4620091"/>
                <a:satOff val="-1603"/>
                <a:lumOff val="588"/>
                <a:alphaOff val="0"/>
                <a:shade val="100000"/>
                <a:satMod val="110000"/>
                <a:lumMod val="100000"/>
              </a:schemeClr>
            </a:gs>
            <a:gs pos="100000">
              <a:schemeClr val="accent2">
                <a:hueOff val="-4620091"/>
                <a:satOff val="-1603"/>
                <a:lumOff val="58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When doing this further down the line, the baby may shake its hand and expect a rattle. However, the baby does not have the capability to understand that he does not have an internal representation of the rattle, thus resulting in not knowing that you need the rattle to make the sound. </a:t>
          </a:r>
          <a:endParaRPr lang="en-US" sz="1200" kern="1200"/>
        </a:p>
      </dsp:txBody>
      <dsp:txXfrm>
        <a:off x="2189318" y="2830303"/>
        <a:ext cx="7377842" cy="745369"/>
      </dsp:txXfrm>
    </dsp:sp>
    <dsp:sp modelId="{E7617AF5-5418-4948-B1B9-8C297E6D9293}">
      <dsp:nvSpPr>
        <dsp:cNvPr id="0" name=""/>
        <dsp:cNvSpPr/>
      </dsp:nvSpPr>
      <dsp:spPr>
        <a:xfrm>
          <a:off x="8149875" y="606408"/>
          <a:ext cx="514637" cy="514637"/>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265668" y="606408"/>
        <a:ext cx="283051" cy="387264"/>
      </dsp:txXfrm>
    </dsp:sp>
    <dsp:sp modelId="{9706AF20-57DA-8F46-8C24-F7283410AE33}">
      <dsp:nvSpPr>
        <dsp:cNvPr id="0" name=""/>
        <dsp:cNvSpPr/>
      </dsp:nvSpPr>
      <dsp:spPr>
        <a:xfrm>
          <a:off x="8875528" y="1542112"/>
          <a:ext cx="514637" cy="514637"/>
        </a:xfrm>
        <a:prstGeom prst="downArrow">
          <a:avLst>
            <a:gd name="adj1" fmla="val 55000"/>
            <a:gd name="adj2" fmla="val 45000"/>
          </a:avLst>
        </a:prstGeom>
        <a:solidFill>
          <a:schemeClr val="accent2">
            <a:tint val="40000"/>
            <a:alpha val="90000"/>
            <a:hueOff val="-2299808"/>
            <a:satOff val="-719"/>
            <a:lumOff val="25"/>
            <a:alphaOff val="0"/>
          </a:schemeClr>
        </a:solidFill>
        <a:ln w="9525" cap="flat" cmpd="sng" algn="ctr">
          <a:solidFill>
            <a:schemeClr val="accent2">
              <a:tint val="40000"/>
              <a:alpha val="90000"/>
              <a:hueOff val="-2299808"/>
              <a:satOff val="-719"/>
              <a:lumOff val="25"/>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91321" y="1542112"/>
        <a:ext cx="283051" cy="387264"/>
      </dsp:txXfrm>
    </dsp:sp>
    <dsp:sp modelId="{5A134972-382F-054D-9105-AA993E4FECB9}">
      <dsp:nvSpPr>
        <dsp:cNvPr id="0" name=""/>
        <dsp:cNvSpPr/>
      </dsp:nvSpPr>
      <dsp:spPr>
        <a:xfrm>
          <a:off x="9590350" y="2477817"/>
          <a:ext cx="514637" cy="514637"/>
        </a:xfrm>
        <a:prstGeom prst="downArrow">
          <a:avLst>
            <a:gd name="adj1" fmla="val 55000"/>
            <a:gd name="adj2" fmla="val 45000"/>
          </a:avLst>
        </a:prstGeom>
        <a:solidFill>
          <a:schemeClr val="accent2">
            <a:tint val="40000"/>
            <a:alpha val="90000"/>
            <a:hueOff val="-4599616"/>
            <a:satOff val="-1439"/>
            <a:lumOff val="49"/>
            <a:alphaOff val="0"/>
          </a:schemeClr>
        </a:solidFill>
        <a:ln w="9525" cap="flat" cmpd="sng" algn="ctr">
          <a:solidFill>
            <a:schemeClr val="accent2">
              <a:tint val="40000"/>
              <a:alpha val="90000"/>
              <a:hueOff val="-4599616"/>
              <a:satOff val="-1439"/>
              <a:lumOff val="49"/>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706143" y="2477817"/>
        <a:ext cx="283051" cy="387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F1AD4-5F5C-AA4F-890E-4F1403A317E5}">
      <dsp:nvSpPr>
        <dsp:cNvPr id="0" name=""/>
        <dsp:cNvSpPr/>
      </dsp:nvSpPr>
      <dsp:spPr>
        <a:xfrm>
          <a:off x="0" y="0"/>
          <a:ext cx="8339593" cy="647795"/>
        </a:xfrm>
        <a:prstGeom prst="roundRect">
          <a:avLst>
            <a:gd name="adj" fmla="val 10000"/>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Iconic </a:t>
          </a:r>
          <a:endParaRPr lang="en-US" sz="1200" kern="1200"/>
        </a:p>
      </dsp:txBody>
      <dsp:txXfrm>
        <a:off x="18973" y="18973"/>
        <a:ext cx="7564780" cy="609849"/>
      </dsp:txXfrm>
    </dsp:sp>
    <dsp:sp modelId="{CBFC3483-0FE9-9549-8BFC-2AEE02A5743E}">
      <dsp:nvSpPr>
        <dsp:cNvPr id="0" name=""/>
        <dsp:cNvSpPr/>
      </dsp:nvSpPr>
      <dsp:spPr>
        <a:xfrm>
          <a:off x="622761" y="737766"/>
          <a:ext cx="8339593" cy="647795"/>
        </a:xfrm>
        <a:prstGeom prst="roundRect">
          <a:avLst>
            <a:gd name="adj" fmla="val 10000"/>
          </a:avLst>
        </a:prstGeom>
        <a:gradFill rotWithShape="0">
          <a:gsLst>
            <a:gs pos="0">
              <a:schemeClr val="accent2">
                <a:hueOff val="-1155023"/>
                <a:satOff val="-401"/>
                <a:lumOff val="147"/>
                <a:alphaOff val="0"/>
                <a:tint val="94000"/>
                <a:satMod val="103000"/>
                <a:lumMod val="102000"/>
              </a:schemeClr>
            </a:gs>
            <a:gs pos="50000">
              <a:schemeClr val="accent2">
                <a:hueOff val="-1155023"/>
                <a:satOff val="-401"/>
                <a:lumOff val="147"/>
                <a:alphaOff val="0"/>
                <a:shade val="100000"/>
                <a:satMod val="110000"/>
                <a:lumMod val="100000"/>
              </a:schemeClr>
            </a:gs>
            <a:gs pos="100000">
              <a:schemeClr val="accent2">
                <a:hueOff val="-1155023"/>
                <a:satOff val="-401"/>
                <a:lumOff val="147"/>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This is where a child will experience this between one and six-years-old. </a:t>
          </a:r>
          <a:endParaRPr lang="en-US" sz="1200" kern="1200"/>
        </a:p>
      </dsp:txBody>
      <dsp:txXfrm>
        <a:off x="641734" y="756739"/>
        <a:ext cx="7257818" cy="609849"/>
      </dsp:txXfrm>
    </dsp:sp>
    <dsp:sp modelId="{68201498-CED2-F243-9389-34B7BD6ED3C5}">
      <dsp:nvSpPr>
        <dsp:cNvPr id="0" name=""/>
        <dsp:cNvSpPr/>
      </dsp:nvSpPr>
      <dsp:spPr>
        <a:xfrm>
          <a:off x="1245523" y="1475533"/>
          <a:ext cx="8339593" cy="647795"/>
        </a:xfrm>
        <a:prstGeom prst="roundRect">
          <a:avLst>
            <a:gd name="adj" fmla="val 10000"/>
          </a:avLst>
        </a:prstGeom>
        <a:gradFill rotWithShape="0">
          <a:gsLst>
            <a:gs pos="0">
              <a:schemeClr val="accent2">
                <a:hueOff val="-2310045"/>
                <a:satOff val="-802"/>
                <a:lumOff val="294"/>
                <a:alphaOff val="0"/>
                <a:tint val="94000"/>
                <a:satMod val="103000"/>
                <a:lumMod val="102000"/>
              </a:schemeClr>
            </a:gs>
            <a:gs pos="50000">
              <a:schemeClr val="accent2">
                <a:hueOff val="-2310045"/>
                <a:satOff val="-802"/>
                <a:lumOff val="294"/>
                <a:alphaOff val="0"/>
                <a:shade val="100000"/>
                <a:satMod val="110000"/>
                <a:lumMod val="100000"/>
              </a:schemeClr>
            </a:gs>
            <a:gs pos="100000">
              <a:schemeClr val="accent2">
                <a:hueOff val="-2310045"/>
                <a:satOff val="-802"/>
                <a:lumOff val="29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This is also where information is stored as sensory images, known as icons, and they are normally visual ones, sort of like pictures in the mind. For some people, this is conscious. However, some say they do not experience it. </a:t>
          </a:r>
          <a:endParaRPr lang="en-US" sz="1200" kern="1200"/>
        </a:p>
      </dsp:txBody>
      <dsp:txXfrm>
        <a:off x="1264496" y="1494506"/>
        <a:ext cx="7257818" cy="609849"/>
      </dsp:txXfrm>
    </dsp:sp>
    <dsp:sp modelId="{5638FFC0-C6ED-1F45-A717-B3762DF0A8EA}">
      <dsp:nvSpPr>
        <dsp:cNvPr id="0" name=""/>
        <dsp:cNvSpPr/>
      </dsp:nvSpPr>
      <dsp:spPr>
        <a:xfrm>
          <a:off x="1868285" y="2213300"/>
          <a:ext cx="8339593" cy="647795"/>
        </a:xfrm>
        <a:prstGeom prst="roundRect">
          <a:avLst>
            <a:gd name="adj" fmla="val 10000"/>
          </a:avLst>
        </a:prstGeom>
        <a:gradFill rotWithShape="0">
          <a:gsLst>
            <a:gs pos="0">
              <a:schemeClr val="accent2">
                <a:hueOff val="-3465068"/>
                <a:satOff val="-1202"/>
                <a:lumOff val="441"/>
                <a:alphaOff val="0"/>
                <a:tint val="94000"/>
                <a:satMod val="103000"/>
                <a:lumMod val="102000"/>
              </a:schemeClr>
            </a:gs>
            <a:gs pos="50000">
              <a:schemeClr val="accent2">
                <a:hueOff val="-3465068"/>
                <a:satOff val="-1202"/>
                <a:lumOff val="441"/>
                <a:alphaOff val="0"/>
                <a:shade val="100000"/>
                <a:satMod val="110000"/>
                <a:lumMod val="100000"/>
              </a:schemeClr>
            </a:gs>
            <a:gs pos="100000">
              <a:schemeClr val="accent2">
                <a:hueOff val="-3465068"/>
                <a:satOff val="-1202"/>
                <a:lumOff val="44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When we are studying a new subject, this is said as to why it is useful to have diagrams or images to accompany the verbal information. </a:t>
          </a:r>
          <a:endParaRPr lang="en-US" sz="1200" kern="1200"/>
        </a:p>
      </dsp:txBody>
      <dsp:txXfrm>
        <a:off x="1887258" y="2232273"/>
        <a:ext cx="7257818" cy="609849"/>
      </dsp:txXfrm>
    </dsp:sp>
    <dsp:sp modelId="{263B7932-95CC-874B-A2DF-21FC5357319A}">
      <dsp:nvSpPr>
        <dsp:cNvPr id="0" name=""/>
        <dsp:cNvSpPr/>
      </dsp:nvSpPr>
      <dsp:spPr>
        <a:xfrm>
          <a:off x="2491047" y="2951067"/>
          <a:ext cx="8339593" cy="647795"/>
        </a:xfrm>
        <a:prstGeom prst="roundRect">
          <a:avLst>
            <a:gd name="adj" fmla="val 10000"/>
          </a:avLst>
        </a:prstGeom>
        <a:gradFill rotWithShape="0">
          <a:gsLst>
            <a:gs pos="0">
              <a:schemeClr val="accent2">
                <a:hueOff val="-4620091"/>
                <a:satOff val="-1603"/>
                <a:lumOff val="588"/>
                <a:alphaOff val="0"/>
                <a:tint val="94000"/>
                <a:satMod val="103000"/>
                <a:lumMod val="102000"/>
              </a:schemeClr>
            </a:gs>
            <a:gs pos="50000">
              <a:schemeClr val="accent2">
                <a:hueOff val="-4620091"/>
                <a:satOff val="-1603"/>
                <a:lumOff val="588"/>
                <a:alphaOff val="0"/>
                <a:shade val="100000"/>
                <a:satMod val="110000"/>
                <a:lumMod val="100000"/>
              </a:schemeClr>
            </a:gs>
            <a:gs pos="100000">
              <a:schemeClr val="accent2">
                <a:hueOff val="-4620091"/>
                <a:satOff val="-1603"/>
                <a:lumOff val="58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Other icons, as well as thinking are based on the use of other mental images, for example, hearing, smell or touch. </a:t>
          </a:r>
          <a:endParaRPr lang="en-US" sz="1200" kern="1200"/>
        </a:p>
      </dsp:txBody>
      <dsp:txXfrm>
        <a:off x="2510020" y="2970040"/>
        <a:ext cx="7257818" cy="609849"/>
      </dsp:txXfrm>
    </dsp:sp>
    <dsp:sp modelId="{E53EDD7A-6C0A-A140-9B44-B777887B5867}">
      <dsp:nvSpPr>
        <dsp:cNvPr id="0" name=""/>
        <dsp:cNvSpPr/>
      </dsp:nvSpPr>
      <dsp:spPr>
        <a:xfrm>
          <a:off x="7918526" y="473250"/>
          <a:ext cx="421066" cy="421066"/>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013266" y="473250"/>
        <a:ext cx="231586" cy="316852"/>
      </dsp:txXfrm>
    </dsp:sp>
    <dsp:sp modelId="{B47DB610-E4B4-4A41-B8B0-725908E3D969}">
      <dsp:nvSpPr>
        <dsp:cNvPr id="0" name=""/>
        <dsp:cNvSpPr/>
      </dsp:nvSpPr>
      <dsp:spPr>
        <a:xfrm>
          <a:off x="8541288" y="1211017"/>
          <a:ext cx="421066" cy="421066"/>
        </a:xfrm>
        <a:prstGeom prst="downArrow">
          <a:avLst>
            <a:gd name="adj1" fmla="val 55000"/>
            <a:gd name="adj2" fmla="val 45000"/>
          </a:avLst>
        </a:prstGeom>
        <a:solidFill>
          <a:schemeClr val="accent2">
            <a:tint val="40000"/>
            <a:alpha val="90000"/>
            <a:hueOff val="-1533205"/>
            <a:satOff val="-480"/>
            <a:lumOff val="16"/>
            <a:alphaOff val="0"/>
          </a:schemeClr>
        </a:solidFill>
        <a:ln w="9525" cap="flat" cmpd="sng" algn="ctr">
          <a:solidFill>
            <a:schemeClr val="accent2">
              <a:tint val="40000"/>
              <a:alpha val="90000"/>
              <a:hueOff val="-1533205"/>
              <a:satOff val="-480"/>
              <a:lumOff val="16"/>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636028" y="1211017"/>
        <a:ext cx="231586" cy="316852"/>
      </dsp:txXfrm>
    </dsp:sp>
    <dsp:sp modelId="{906F5E23-410A-9C45-A35C-D8F6E7D67B73}">
      <dsp:nvSpPr>
        <dsp:cNvPr id="0" name=""/>
        <dsp:cNvSpPr/>
      </dsp:nvSpPr>
      <dsp:spPr>
        <a:xfrm>
          <a:off x="9164050" y="1937987"/>
          <a:ext cx="421066" cy="421066"/>
        </a:xfrm>
        <a:prstGeom prst="downArrow">
          <a:avLst>
            <a:gd name="adj1" fmla="val 55000"/>
            <a:gd name="adj2" fmla="val 45000"/>
          </a:avLst>
        </a:prstGeom>
        <a:solidFill>
          <a:schemeClr val="accent2">
            <a:tint val="40000"/>
            <a:alpha val="90000"/>
            <a:hueOff val="-3066411"/>
            <a:satOff val="-959"/>
            <a:lumOff val="33"/>
            <a:alphaOff val="0"/>
          </a:schemeClr>
        </a:solidFill>
        <a:ln w="9525" cap="flat" cmpd="sng" algn="ctr">
          <a:solidFill>
            <a:schemeClr val="accent2">
              <a:tint val="40000"/>
              <a:alpha val="90000"/>
              <a:hueOff val="-3066411"/>
              <a:satOff val="-959"/>
              <a:lumOff val="33"/>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258790" y="1937987"/>
        <a:ext cx="231586" cy="316852"/>
      </dsp:txXfrm>
    </dsp:sp>
    <dsp:sp modelId="{79B32196-B292-E44D-B3B4-2916DF51CE4A}">
      <dsp:nvSpPr>
        <dsp:cNvPr id="0" name=""/>
        <dsp:cNvSpPr/>
      </dsp:nvSpPr>
      <dsp:spPr>
        <a:xfrm>
          <a:off x="9786812" y="2682952"/>
          <a:ext cx="421066" cy="421066"/>
        </a:xfrm>
        <a:prstGeom prst="downArrow">
          <a:avLst>
            <a:gd name="adj1" fmla="val 55000"/>
            <a:gd name="adj2" fmla="val 45000"/>
          </a:avLst>
        </a:prstGeom>
        <a:solidFill>
          <a:schemeClr val="accent2">
            <a:tint val="40000"/>
            <a:alpha val="90000"/>
            <a:hueOff val="-4599616"/>
            <a:satOff val="-1439"/>
            <a:lumOff val="49"/>
            <a:alphaOff val="0"/>
          </a:schemeClr>
        </a:solidFill>
        <a:ln w="9525" cap="flat" cmpd="sng" algn="ctr">
          <a:solidFill>
            <a:schemeClr val="accent2">
              <a:tint val="40000"/>
              <a:alpha val="90000"/>
              <a:hueOff val="-4599616"/>
              <a:satOff val="-1439"/>
              <a:lumOff val="49"/>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881552" y="2682952"/>
        <a:ext cx="231586" cy="3168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07EE1-F313-48B4-9CF7-9535AF81FFAC}">
      <dsp:nvSpPr>
        <dsp:cNvPr id="0" name=""/>
        <dsp:cNvSpPr/>
      </dsp:nvSpPr>
      <dsp:spPr>
        <a:xfrm>
          <a:off x="526892" y="189915"/>
          <a:ext cx="1442293" cy="144229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B6047-A4E1-4C8D-8471-1749098357C9}">
      <dsp:nvSpPr>
        <dsp:cNvPr id="0" name=""/>
        <dsp:cNvSpPr/>
      </dsp:nvSpPr>
      <dsp:spPr>
        <a:xfrm>
          <a:off x="834266" y="497289"/>
          <a:ext cx="827545" cy="8275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1177A7-8ED6-4775-8E14-6A6F2C543B37}">
      <dsp:nvSpPr>
        <dsp:cNvPr id="0" name=""/>
        <dsp:cNvSpPr/>
      </dsp:nvSpPr>
      <dsp:spPr>
        <a:xfrm>
          <a:off x="65831" y="2081447"/>
          <a:ext cx="2364415" cy="132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Symbolic </a:t>
          </a:r>
          <a:endParaRPr lang="en-US" sz="1100" kern="1200"/>
        </a:p>
      </dsp:txBody>
      <dsp:txXfrm>
        <a:off x="65831" y="2081447"/>
        <a:ext cx="2364415" cy="1327500"/>
      </dsp:txXfrm>
    </dsp:sp>
    <dsp:sp modelId="{24F585FE-B360-40C5-A8DC-5AC277D49446}">
      <dsp:nvSpPr>
        <dsp:cNvPr id="0" name=""/>
        <dsp:cNvSpPr/>
      </dsp:nvSpPr>
      <dsp:spPr>
        <a:xfrm>
          <a:off x="3305080" y="189915"/>
          <a:ext cx="1442293" cy="144229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9F4954-86E4-4988-AACF-B15D0F56EB78}">
      <dsp:nvSpPr>
        <dsp:cNvPr id="0" name=""/>
        <dsp:cNvSpPr/>
      </dsp:nvSpPr>
      <dsp:spPr>
        <a:xfrm>
          <a:off x="3612454" y="497289"/>
          <a:ext cx="827545" cy="8275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88F214-D585-46CC-9180-1FC4DAAB3114}">
      <dsp:nvSpPr>
        <dsp:cNvPr id="0" name=""/>
        <dsp:cNvSpPr/>
      </dsp:nvSpPr>
      <dsp:spPr>
        <a:xfrm>
          <a:off x="2844019" y="2081447"/>
          <a:ext cx="2364415" cy="132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This is the last mode in which it develops last. This is where information is stored as a code/symbol, for example, language. This mode develops around six to seven-years-old – it is in correspondence with Piaget’s concrete operational stage. </a:t>
          </a:r>
          <a:endParaRPr lang="en-US" sz="1100" kern="1200"/>
        </a:p>
      </dsp:txBody>
      <dsp:txXfrm>
        <a:off x="2844019" y="2081447"/>
        <a:ext cx="2364415" cy="1327500"/>
      </dsp:txXfrm>
    </dsp:sp>
    <dsp:sp modelId="{474A9020-D9B7-4674-AD64-5B2D87510EFD}">
      <dsp:nvSpPr>
        <dsp:cNvPr id="0" name=""/>
        <dsp:cNvSpPr/>
      </dsp:nvSpPr>
      <dsp:spPr>
        <a:xfrm>
          <a:off x="6083267" y="189915"/>
          <a:ext cx="1442293" cy="144229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FD42D-8FAC-4D1C-86DD-21E4B99815CD}">
      <dsp:nvSpPr>
        <dsp:cNvPr id="0" name=""/>
        <dsp:cNvSpPr/>
      </dsp:nvSpPr>
      <dsp:spPr>
        <a:xfrm>
          <a:off x="6390641" y="497289"/>
          <a:ext cx="827545" cy="8275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627625-EAF7-4039-9ADE-F8FD728FF4BD}">
      <dsp:nvSpPr>
        <dsp:cNvPr id="0" name=""/>
        <dsp:cNvSpPr/>
      </dsp:nvSpPr>
      <dsp:spPr>
        <a:xfrm>
          <a:off x="5622206" y="2081447"/>
          <a:ext cx="2364415" cy="132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In this mode, knowledge is stored originally as words, mathematical symbols or in the form of other symbols, such as music. </a:t>
          </a:r>
          <a:endParaRPr lang="en-US" sz="1100" kern="1200"/>
        </a:p>
      </dsp:txBody>
      <dsp:txXfrm>
        <a:off x="5622206" y="2081447"/>
        <a:ext cx="2364415" cy="1327500"/>
      </dsp:txXfrm>
    </dsp:sp>
    <dsp:sp modelId="{D9D06436-CA0F-450F-802A-A0EF927064A7}">
      <dsp:nvSpPr>
        <dsp:cNvPr id="0" name=""/>
        <dsp:cNvSpPr/>
      </dsp:nvSpPr>
      <dsp:spPr>
        <a:xfrm>
          <a:off x="8861455" y="189915"/>
          <a:ext cx="1442293" cy="144229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9CDCF4-BD9A-4B53-B49F-DB20FE97F2FC}">
      <dsp:nvSpPr>
        <dsp:cNvPr id="0" name=""/>
        <dsp:cNvSpPr/>
      </dsp:nvSpPr>
      <dsp:spPr>
        <a:xfrm>
          <a:off x="9168829" y="497289"/>
          <a:ext cx="827545" cy="8275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2268DA-39EB-4728-B87F-445B2E6A36E8}">
      <dsp:nvSpPr>
        <dsp:cNvPr id="0" name=""/>
        <dsp:cNvSpPr/>
      </dsp:nvSpPr>
      <dsp:spPr>
        <a:xfrm>
          <a:off x="8400394" y="2081447"/>
          <a:ext cx="2364415" cy="132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Symbols can be manipulated, ordered, and/or classified. Therefore, the user is not constrained by actions (enactive) or images (iconic). </a:t>
          </a:r>
          <a:endParaRPr lang="en-US" sz="1100" kern="1200"/>
        </a:p>
      </dsp:txBody>
      <dsp:txXfrm>
        <a:off x="8400394" y="2081447"/>
        <a:ext cx="2364415" cy="13275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3DEE9D-A57C-7B40-8BE0-8C6EBE4D237C}" type="datetimeFigureOut">
              <a:rPr lang="en-GB" smtClean="0"/>
              <a:t>15/01/2021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3855ED-04C2-0C4A-89B5-B59E8017474C}" type="slidenum">
              <a:rPr lang="en-GB" smtClean="0"/>
              <a:t>‹#›</a:t>
            </a:fld>
            <a:endParaRPr lang="en-GB"/>
          </a:p>
        </p:txBody>
      </p:sp>
    </p:spTree>
    <p:extLst>
      <p:ext uri="{BB962C8B-B14F-4D97-AF65-F5344CB8AC3E}">
        <p14:creationId xmlns:p14="http://schemas.microsoft.com/office/powerpoint/2010/main" val="3480419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3855ED-04C2-0C4A-89B5-B59E8017474C}" type="slidenum">
              <a:rPr lang="en-GB" smtClean="0"/>
              <a:t>5</a:t>
            </a:fld>
            <a:endParaRPr lang="en-GB"/>
          </a:p>
        </p:txBody>
      </p:sp>
    </p:spTree>
    <p:extLst>
      <p:ext uri="{BB962C8B-B14F-4D97-AF65-F5344CB8AC3E}">
        <p14:creationId xmlns:p14="http://schemas.microsoft.com/office/powerpoint/2010/main" val="55677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3855ED-04C2-0C4A-89B5-B59E8017474C}" type="slidenum">
              <a:rPr lang="en-GB" smtClean="0"/>
              <a:t>7</a:t>
            </a:fld>
            <a:endParaRPr lang="en-GB"/>
          </a:p>
        </p:txBody>
      </p:sp>
    </p:spTree>
    <p:extLst>
      <p:ext uri="{BB962C8B-B14F-4D97-AF65-F5344CB8AC3E}">
        <p14:creationId xmlns:p14="http://schemas.microsoft.com/office/powerpoint/2010/main" val="42700238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4D9FA12-A097-8045-AD8B-78FFFD7A7C0D}" type="datetimeFigureOut">
              <a:rPr lang="en-US" smtClean="0"/>
              <a:t>1/15/21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671650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D9FA12-A097-8045-AD8B-78FFFD7A7C0D}" type="datetimeFigureOut">
              <a:rPr lang="en-US" smtClean="0"/>
              <a:t>1/15/21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80971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D9FA12-A097-8045-AD8B-78FFFD7A7C0D}" type="datetimeFigureOut">
              <a:rPr lang="en-US" smtClean="0"/>
              <a:t>1/15/21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2489480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D9FA12-A097-8045-AD8B-78FFFD7A7C0D}" type="datetimeFigureOut">
              <a:rPr lang="en-US" smtClean="0"/>
              <a:t>1/15/21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2352559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D9FA12-A097-8045-AD8B-78FFFD7A7C0D}" type="datetimeFigureOut">
              <a:rPr lang="en-US" smtClean="0"/>
              <a:t>1/15/21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348150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4D9FA12-A097-8045-AD8B-78FFFD7A7C0D}" type="datetimeFigureOut">
              <a:rPr lang="en-US" smtClean="0"/>
              <a:t>1/15/21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2513002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F4D9FA12-A097-8045-AD8B-78FFFD7A7C0D}" type="datetimeFigureOut">
              <a:rPr lang="en-US" smtClean="0"/>
              <a:t>1/15/21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36848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887400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3146398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4171750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8664920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C65B6A08-7344-264F-9465-43F14160AA32}"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232980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9FA12-A097-8045-AD8B-78FFFD7A7C0D}" type="datetimeFigureOut">
              <a:rPr lang="en-US" smtClean="0"/>
              <a:t>1/15/21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6807147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4D9FA12-A097-8045-AD8B-78FFFD7A7C0D}" type="datetimeFigureOut">
              <a:rPr lang="en-US" smtClean="0"/>
              <a:t>1/15/21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16583710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4D9FA12-A097-8045-AD8B-78FFFD7A7C0D}" type="datetimeFigureOut">
              <a:rPr lang="en-US" smtClean="0"/>
              <a:t>1/15/21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907406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D9FA12-A097-8045-AD8B-78FFFD7A7C0D}" type="datetimeFigureOut">
              <a:rPr lang="en-US" smtClean="0"/>
              <a:t>1/15/21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B6A08-7344-264F-9465-43F14160AA32}" type="slidenum">
              <a:rPr lang="en-US" smtClean="0"/>
              <a:t>‹#›</a:t>
            </a:fld>
            <a:endParaRPr lang="en-US"/>
          </a:p>
        </p:txBody>
      </p:sp>
    </p:spTree>
    <p:extLst>
      <p:ext uri="{BB962C8B-B14F-4D97-AF65-F5344CB8AC3E}">
        <p14:creationId xmlns:p14="http://schemas.microsoft.com/office/powerpoint/2010/main" val="37255126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F4D9FA12-A097-8045-AD8B-78FFFD7A7C0D}" type="datetimeFigureOut">
              <a:rPr lang="en-US" smtClean="0"/>
              <a:t>1/15/21</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C65B6A08-7344-264F-9465-43F14160AA32}" type="slidenum">
              <a:rPr lang="en-US" smtClean="0"/>
              <a:t>‹#›</a:t>
            </a:fld>
            <a:endParaRPr lang="en-US"/>
          </a:p>
        </p:txBody>
      </p:sp>
    </p:spTree>
    <p:extLst>
      <p:ext uri="{BB962C8B-B14F-4D97-AF65-F5344CB8AC3E}">
        <p14:creationId xmlns:p14="http://schemas.microsoft.com/office/powerpoint/2010/main" val="4161030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4D9FA12-A097-8045-AD8B-78FFFD7A7C0D}" type="datetimeFigureOut">
              <a:rPr lang="en-US" smtClean="0"/>
              <a:t>1/15/21</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C65B6A08-7344-264F-9465-43F14160AA32}" type="slidenum">
              <a:rPr lang="en-US" smtClean="0"/>
              <a:t>‹#›</a:t>
            </a:fld>
            <a:endParaRPr lang="en-US"/>
          </a:p>
        </p:txBody>
      </p:sp>
    </p:spTree>
    <p:extLst>
      <p:ext uri="{BB962C8B-B14F-4D97-AF65-F5344CB8AC3E}">
        <p14:creationId xmlns:p14="http://schemas.microsoft.com/office/powerpoint/2010/main" val="428102606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CE857-BDB8-BD4C-9132-D26CF455EE9C}"/>
              </a:ext>
            </a:extLst>
          </p:cNvPr>
          <p:cNvSpPr>
            <a:spLocks noGrp="1"/>
          </p:cNvSpPr>
          <p:nvPr>
            <p:ph type="ctrTitle"/>
          </p:nvPr>
        </p:nvSpPr>
        <p:spPr/>
        <p:txBody>
          <a:bodyPr/>
          <a:lstStyle/>
          <a:p>
            <a:r>
              <a:rPr lang="en-US" dirty="0">
                <a:latin typeface="Arial" panose="020B0604020202020204" pitchFamily="34" charset="0"/>
                <a:cs typeface="Arial" panose="020B0604020202020204" pitchFamily="34" charset="0"/>
              </a:rPr>
              <a:t>21</a:t>
            </a:r>
            <a:r>
              <a:rPr lang="en-US" baseline="30000" dirty="0">
                <a:latin typeface="Arial" panose="020B0604020202020204" pitchFamily="34" charset="0"/>
                <a:cs typeface="Arial" panose="020B0604020202020204" pitchFamily="34" charset="0"/>
              </a:rPr>
              <a:t>st</a:t>
            </a:r>
            <a:r>
              <a:rPr lang="en-US" dirty="0">
                <a:latin typeface="Arial" panose="020B0604020202020204" pitchFamily="34" charset="0"/>
                <a:cs typeface="Arial" panose="020B0604020202020204" pitchFamily="34" charset="0"/>
              </a:rPr>
              <a:t> Century Learning </a:t>
            </a:r>
          </a:p>
        </p:txBody>
      </p:sp>
      <p:sp>
        <p:nvSpPr>
          <p:cNvPr id="4" name="TextBox 3">
            <a:extLst>
              <a:ext uri="{FF2B5EF4-FFF2-40B4-BE49-F238E27FC236}">
                <a16:creationId xmlns:a16="http://schemas.microsoft.com/office/drawing/2014/main" id="{62C7765F-00CD-0A42-886A-265B474D3E3B}"/>
              </a:ext>
            </a:extLst>
          </p:cNvPr>
          <p:cNvSpPr txBox="1"/>
          <p:nvPr/>
        </p:nvSpPr>
        <p:spPr>
          <a:xfrm>
            <a:off x="8207059" y="3244334"/>
            <a:ext cx="4730496"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Nicholas Ashton - 2006503</a:t>
            </a:r>
          </a:p>
        </p:txBody>
      </p:sp>
    </p:spTree>
    <p:extLst>
      <p:ext uri="{BB962C8B-B14F-4D97-AF65-F5344CB8AC3E}">
        <p14:creationId xmlns:p14="http://schemas.microsoft.com/office/powerpoint/2010/main" val="1322697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5" name="Picture 14">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7" name="Rectangle 16">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9092C03-F788-C94C-8E98-89BC5A4AAAD1}"/>
              </a:ext>
            </a:extLst>
          </p:cNvPr>
          <p:cNvSpPr>
            <a:spLocks noGrp="1"/>
          </p:cNvSpPr>
          <p:nvPr>
            <p:ph type="title"/>
          </p:nvPr>
        </p:nvSpPr>
        <p:spPr>
          <a:xfrm>
            <a:off x="680321" y="753228"/>
            <a:ext cx="7461844" cy="1080938"/>
          </a:xfrm>
        </p:spPr>
        <p:txBody>
          <a:bodyPr vert="horz" lIns="91440" tIns="45720" rIns="91440" bIns="45720" rtlCol="0" anchor="ctr">
            <a:normAutofit/>
          </a:bodyPr>
          <a:lstStyle/>
          <a:p>
            <a:r>
              <a:rPr lang="en-US" sz="3100">
                <a:solidFill>
                  <a:srgbClr val="FFFFFF"/>
                </a:solidFill>
              </a:rPr>
              <a:t>Demonstrate how outside the classroom contexts can support learning  </a:t>
            </a:r>
          </a:p>
        </p:txBody>
      </p:sp>
      <p:sp>
        <p:nvSpPr>
          <p:cNvPr id="4" name="TextBox 3">
            <a:extLst>
              <a:ext uri="{FF2B5EF4-FFF2-40B4-BE49-F238E27FC236}">
                <a16:creationId xmlns:a16="http://schemas.microsoft.com/office/drawing/2014/main" id="{B2A2E2C0-A757-4749-A6A6-D52867609D4D}"/>
              </a:ext>
            </a:extLst>
          </p:cNvPr>
          <p:cNvSpPr txBox="1"/>
          <p:nvPr/>
        </p:nvSpPr>
        <p:spPr>
          <a:xfrm>
            <a:off x="680321" y="2336873"/>
            <a:ext cx="7461844" cy="314207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a:t>It is paramount to a child’s learning that some learning is done outside the classroom because it teaches children skills and lessons that can be learnt throughout their entire lives. Lifelong learning occurs everyday, but for children, the quicker they can learn different aspects of things, the more instilled it becomes in their brain. </a:t>
            </a:r>
          </a:p>
        </p:txBody>
      </p:sp>
    </p:spTree>
    <p:extLst>
      <p:ext uri="{BB962C8B-B14F-4D97-AF65-F5344CB8AC3E}">
        <p14:creationId xmlns:p14="http://schemas.microsoft.com/office/powerpoint/2010/main" val="905148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8794170-46B8-234F-AECA-8CF5A25B1A1E}"/>
              </a:ext>
            </a:extLst>
          </p:cNvPr>
          <p:cNvSpPr>
            <a:spLocks noGrp="1"/>
          </p:cNvSpPr>
          <p:nvPr>
            <p:ph type="title"/>
          </p:nvPr>
        </p:nvSpPr>
        <p:spPr>
          <a:xfrm>
            <a:off x="680321" y="2063262"/>
            <a:ext cx="3739279" cy="2661052"/>
          </a:xfrm>
        </p:spPr>
        <p:txBody>
          <a:bodyPr>
            <a:normAutofit/>
          </a:bodyPr>
          <a:lstStyle/>
          <a:p>
            <a:pPr algn="r"/>
            <a:r>
              <a:rPr lang="en-US" sz="4400">
                <a:solidFill>
                  <a:srgbClr val="FFFFFF"/>
                </a:solidFill>
              </a:rPr>
              <a:t>    Techniquest                                                                                                             </a:t>
            </a:r>
          </a:p>
        </p:txBody>
      </p:sp>
      <p:sp>
        <p:nvSpPr>
          <p:cNvPr id="3" name="Content Placeholder 2">
            <a:extLst>
              <a:ext uri="{FF2B5EF4-FFF2-40B4-BE49-F238E27FC236}">
                <a16:creationId xmlns:a16="http://schemas.microsoft.com/office/drawing/2014/main" id="{EA9EC1DC-562A-5945-BF98-2A19C239D13A}"/>
              </a:ext>
            </a:extLst>
          </p:cNvPr>
          <p:cNvSpPr>
            <a:spLocks noGrp="1"/>
          </p:cNvSpPr>
          <p:nvPr>
            <p:ph idx="1"/>
          </p:nvPr>
        </p:nvSpPr>
        <p:spPr>
          <a:xfrm>
            <a:off x="5287995" y="661106"/>
            <a:ext cx="6257362" cy="5503101"/>
          </a:xfrm>
        </p:spPr>
        <p:txBody>
          <a:bodyPr anchor="ctr">
            <a:normAutofit/>
          </a:bodyPr>
          <a:lstStyle/>
          <a:p>
            <a:pPr marL="0" indent="0">
              <a:buNone/>
            </a:pPr>
            <a:r>
              <a:rPr lang="en-US" sz="2000">
                <a:solidFill>
                  <a:srgbClr val="FFFFFF"/>
                </a:solidFill>
                <a:latin typeface="Arial" panose="020B0604020202020204" pitchFamily="34" charset="0"/>
                <a:cs typeface="Arial" panose="020B0604020202020204" pitchFamily="34" charset="0"/>
              </a:rPr>
              <a:t>So, what is Techniquest?</a:t>
            </a:r>
          </a:p>
          <a:p>
            <a:pPr marL="0" indent="0">
              <a:buNone/>
            </a:pPr>
            <a:endParaRPr lang="en-US" sz="2000">
              <a:solidFill>
                <a:srgbClr val="FFFFFF"/>
              </a:solidFill>
              <a:latin typeface="Arial" panose="020B0604020202020204" pitchFamily="34" charset="0"/>
              <a:cs typeface="Arial" panose="020B0604020202020204" pitchFamily="34" charset="0"/>
            </a:endParaRPr>
          </a:p>
          <a:p>
            <a:r>
              <a:rPr lang="en-US" sz="2000">
                <a:solidFill>
                  <a:srgbClr val="FFFFFF"/>
                </a:solidFill>
                <a:latin typeface="Arial" panose="020B0604020202020204" pitchFamily="34" charset="0"/>
                <a:cs typeface="Arial" panose="020B0604020202020204" pitchFamily="34" charset="0"/>
              </a:rPr>
              <a:t>A charity </a:t>
            </a:r>
            <a:r>
              <a:rPr lang="en-GB" sz="2000">
                <a:solidFill>
                  <a:srgbClr val="FFFFFF"/>
                </a:solidFill>
                <a:latin typeface="Arial" panose="020B0604020202020204" pitchFamily="34" charset="0"/>
                <a:cs typeface="Arial" panose="020B0604020202020204" pitchFamily="34" charset="0"/>
              </a:rPr>
              <a:t>specialising</a:t>
            </a:r>
            <a:r>
              <a:rPr lang="en-US" sz="2000">
                <a:solidFill>
                  <a:srgbClr val="FFFFFF"/>
                </a:solidFill>
                <a:latin typeface="Arial" panose="020B0604020202020204" pitchFamily="34" charset="0"/>
                <a:cs typeface="Arial" panose="020B0604020202020204" pitchFamily="34" charset="0"/>
              </a:rPr>
              <a:t> in the field of education </a:t>
            </a:r>
          </a:p>
          <a:p>
            <a:r>
              <a:rPr lang="en-US" sz="2000">
                <a:solidFill>
                  <a:srgbClr val="FFFFFF"/>
                </a:solidFill>
                <a:latin typeface="Arial" panose="020B0604020202020204" pitchFamily="34" charset="0"/>
                <a:cs typeface="Arial" panose="020B0604020202020204" pitchFamily="34" charset="0"/>
              </a:rPr>
              <a:t>Focuses solely on science </a:t>
            </a:r>
          </a:p>
          <a:p>
            <a:r>
              <a:rPr lang="en-US" sz="2000">
                <a:solidFill>
                  <a:srgbClr val="FFFFFF"/>
                </a:solidFill>
                <a:latin typeface="Arial" panose="020B0604020202020204" pitchFamily="34" charset="0"/>
                <a:cs typeface="Arial" panose="020B0604020202020204" pitchFamily="34" charset="0"/>
              </a:rPr>
              <a:t>Works alongside schools and other educational provisions in Wales to embed science into people’s minds </a:t>
            </a:r>
          </a:p>
          <a:p>
            <a:endParaRPr lang="en-US" sz="2000">
              <a:solidFill>
                <a:srgbClr val="FFFFFF"/>
              </a:solidFill>
            </a:endParaRPr>
          </a:p>
        </p:txBody>
      </p:sp>
    </p:spTree>
    <p:extLst>
      <p:ext uri="{BB962C8B-B14F-4D97-AF65-F5344CB8AC3E}">
        <p14:creationId xmlns:p14="http://schemas.microsoft.com/office/powerpoint/2010/main" val="2698097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85FFDC-0CAD-450C-A1F1-75E392CC8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9672BDB-4ABD-40E5-A8B8-F7340E3BD8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B1FA2BC7-3F19-4E1C-B3D1-19995D9F6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62FF40B5-1E36-4442-8D28-D1AA571AD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73C09592-2DB2-47C0-A5CB-BD39288D1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F7AFFD-9C53-B242-9959-224147EA3757}"/>
              </a:ext>
            </a:extLst>
          </p:cNvPr>
          <p:cNvSpPr>
            <a:spLocks noGrp="1"/>
          </p:cNvSpPr>
          <p:nvPr>
            <p:ph type="title"/>
          </p:nvPr>
        </p:nvSpPr>
        <p:spPr>
          <a:xfrm>
            <a:off x="680321" y="2063262"/>
            <a:ext cx="3739279" cy="2661052"/>
          </a:xfrm>
        </p:spPr>
        <p:txBody>
          <a:bodyPr>
            <a:normAutofit/>
          </a:bodyPr>
          <a:lstStyle/>
          <a:p>
            <a:pPr algn="r"/>
            <a:r>
              <a:rPr lang="en-GB" sz="4400">
                <a:latin typeface="Arial" panose="020B0604020202020204" pitchFamily="34" charset="0"/>
                <a:cs typeface="Arial" panose="020B0604020202020204" pitchFamily="34" charset="0"/>
              </a:rPr>
              <a:t>Jean Piaget</a:t>
            </a:r>
          </a:p>
        </p:txBody>
      </p:sp>
      <p:graphicFrame>
        <p:nvGraphicFramePr>
          <p:cNvPr id="5" name="Content Placeholder 2">
            <a:extLst>
              <a:ext uri="{FF2B5EF4-FFF2-40B4-BE49-F238E27FC236}">
                <a16:creationId xmlns:a16="http://schemas.microsoft.com/office/drawing/2014/main" id="{40B1A6EC-2A91-4CCD-A220-F190DC639ADE}"/>
              </a:ext>
            </a:extLst>
          </p:cNvPr>
          <p:cNvGraphicFramePr>
            <a:graphicFrameLocks noGrp="1"/>
          </p:cNvGraphicFramePr>
          <p:nvPr>
            <p:ph idx="1"/>
            <p:extLst>
              <p:ext uri="{D42A27DB-BD31-4B8C-83A1-F6EECF244321}">
                <p14:modId xmlns:p14="http://schemas.microsoft.com/office/powerpoint/2010/main" val="239109000"/>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5">
            <a:extLst>
              <a:ext uri="{FF2B5EF4-FFF2-40B4-BE49-F238E27FC236}">
                <a16:creationId xmlns:a16="http://schemas.microsoft.com/office/drawing/2014/main" id="{C9A912A5-6779-2040-ACDC-27EA3644E910}"/>
              </a:ext>
            </a:extLst>
          </p:cNvPr>
          <p:cNvSpPr/>
          <p:nvPr/>
        </p:nvSpPr>
        <p:spPr>
          <a:xfrm>
            <a:off x="9363618" y="6168787"/>
            <a:ext cx="2407197" cy="369332"/>
          </a:xfrm>
          <a:prstGeom prst="rect">
            <a:avLst/>
          </a:prstGeom>
        </p:spPr>
        <p:txBody>
          <a:bodyPr wrap="none">
            <a:spAutoFit/>
          </a:bodyPr>
          <a:lstStyle/>
          <a:p>
            <a:r>
              <a:rPr lang="en-GB" dirty="0">
                <a:solidFill>
                  <a:srgbClr val="000000"/>
                </a:solidFill>
                <a:latin typeface="verdana" panose="020B0604030504040204" pitchFamily="34" charset="0"/>
              </a:rPr>
              <a:t>Redford, M. (2013)</a:t>
            </a:r>
            <a:endParaRPr lang="en-GB" dirty="0"/>
          </a:p>
        </p:txBody>
      </p:sp>
    </p:spTree>
    <p:extLst>
      <p:ext uri="{BB962C8B-B14F-4D97-AF65-F5344CB8AC3E}">
        <p14:creationId xmlns:p14="http://schemas.microsoft.com/office/powerpoint/2010/main" val="2982194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D6F3C-45F7-3344-8EC6-621CE708059F}"/>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Jean Piaget and “Schemas”</a:t>
            </a:r>
          </a:p>
        </p:txBody>
      </p:sp>
      <p:sp>
        <p:nvSpPr>
          <p:cNvPr id="3" name="Content Placeholder 2">
            <a:extLst>
              <a:ext uri="{FF2B5EF4-FFF2-40B4-BE49-F238E27FC236}">
                <a16:creationId xmlns:a16="http://schemas.microsoft.com/office/drawing/2014/main" id="{39E91058-39F6-2B4C-BB37-777FC0AFCEE3}"/>
              </a:ext>
            </a:extLst>
          </p:cNvPr>
          <p:cNvSpPr>
            <a:spLocks noGrp="1"/>
          </p:cNvSpPr>
          <p:nvPr>
            <p:ph idx="1"/>
          </p:nvPr>
        </p:nvSpPr>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p:txBody>
      </p:sp>
      <p:sp>
        <p:nvSpPr>
          <p:cNvPr id="4" name="Content Placeholder 2">
            <a:extLst>
              <a:ext uri="{FF2B5EF4-FFF2-40B4-BE49-F238E27FC236}">
                <a16:creationId xmlns:a16="http://schemas.microsoft.com/office/drawing/2014/main" id="{789689D1-C6CD-CC4F-A1BC-33CE884A0A7A}"/>
              </a:ext>
            </a:extLst>
          </p:cNvPr>
          <p:cNvSpPr txBox="1">
            <a:spLocks/>
          </p:cNvSpPr>
          <p:nvPr/>
        </p:nvSpPr>
        <p:spPr>
          <a:xfrm>
            <a:off x="838200" y="2342239"/>
            <a:ext cx="10515600" cy="435133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GB" dirty="0">
                <a:latin typeface="Arial" panose="020B0604020202020204" pitchFamily="34" charset="0"/>
                <a:cs typeface="Arial" panose="020B0604020202020204" pitchFamily="34" charset="0"/>
              </a:rPr>
              <a:t>Jean Piaget’s schemas are more like the ‘building blocks’ needed for knowledge. A good example of this is when a baby throws things on the floor repeatedly for an adult to pick up. </a:t>
            </a:r>
          </a:p>
          <a:p>
            <a:pPr marL="0" indent="0" algn="just">
              <a:buFont typeface="Arial" panose="020B0604020202020204" pitchFamily="34" charset="0"/>
              <a:buNone/>
            </a:pPr>
            <a:r>
              <a:rPr lang="en-GB" dirty="0">
                <a:latin typeface="Arial" panose="020B0604020202020204" pitchFamily="34" charset="0"/>
                <a:cs typeface="Arial" panose="020B0604020202020204" pitchFamily="34" charset="0"/>
              </a:rPr>
              <a:t>This is known as urges. Another example is when a child decides to collect items and put them in a basket and then carries that basket of items around with them. </a:t>
            </a:r>
          </a:p>
          <a:p>
            <a:pPr marL="0" indent="0" algn="just">
              <a:buFont typeface="Arial" panose="020B0604020202020204" pitchFamily="34" charset="0"/>
              <a:buNone/>
            </a:pPr>
            <a:r>
              <a:rPr lang="en-GB" dirty="0">
                <a:latin typeface="Arial" panose="020B0604020202020204" pitchFamily="34" charset="0"/>
                <a:cs typeface="Arial" panose="020B0604020202020204" pitchFamily="34" charset="0"/>
              </a:rPr>
              <a:t>Piaget showed us that children use these schemas because they need to make sense of their universe, and through doing this, they are constructing the connections in their brans that allow them to think. To enable them to move on, they have to work through the behaviours so that their connections are cemented in their brains. </a:t>
            </a:r>
          </a:p>
          <a:p>
            <a:pPr marL="0" indent="0" algn="just">
              <a:buFont typeface="Arial" panose="020B0604020202020204" pitchFamily="34" charset="0"/>
              <a:buNone/>
            </a:pPr>
            <a:r>
              <a:rPr lang="en-GB" dirty="0">
                <a:latin typeface="Arial" panose="020B0604020202020204" pitchFamily="34" charset="0"/>
                <a:cs typeface="Arial" panose="020B0604020202020204" pitchFamily="34" charset="0"/>
              </a:rPr>
              <a:t>For people who are not aware of schemas and that children think differently to adults, will find them frustrating, thus resulting in the child being told to stop. </a:t>
            </a:r>
          </a:p>
          <a:p>
            <a:pPr marL="0" indent="0" algn="just">
              <a:buFont typeface="Arial" panose="020B0604020202020204" pitchFamily="34" charset="0"/>
              <a:buNone/>
            </a:pPr>
            <a:r>
              <a:rPr lang="en-GB" dirty="0">
                <a:latin typeface="Arial" panose="020B0604020202020204" pitchFamily="34" charset="0"/>
                <a:cs typeface="Arial" panose="020B0604020202020204" pitchFamily="34" charset="0"/>
              </a:rPr>
              <a:t>Furthermore, the ideal thing to do is to encourage the child and allow them to explore until they can move on through learning by other resources. </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
        <p:nvSpPr>
          <p:cNvPr id="5" name="Rectangle 4">
            <a:extLst>
              <a:ext uri="{FF2B5EF4-FFF2-40B4-BE49-F238E27FC236}">
                <a16:creationId xmlns:a16="http://schemas.microsoft.com/office/drawing/2014/main" id="{963F7042-35C1-754D-A2E6-07085EA63D00}"/>
              </a:ext>
            </a:extLst>
          </p:cNvPr>
          <p:cNvSpPr/>
          <p:nvPr/>
        </p:nvSpPr>
        <p:spPr>
          <a:xfrm>
            <a:off x="8946603" y="6254230"/>
            <a:ext cx="2407197" cy="369332"/>
          </a:xfrm>
          <a:prstGeom prst="rect">
            <a:avLst/>
          </a:prstGeom>
        </p:spPr>
        <p:txBody>
          <a:bodyPr wrap="none">
            <a:spAutoFit/>
          </a:bodyPr>
          <a:lstStyle/>
          <a:p>
            <a:r>
              <a:rPr lang="en-GB" dirty="0">
                <a:latin typeface="verdana" panose="020B0604030504040204" pitchFamily="34" charset="0"/>
              </a:rPr>
              <a:t>Redford, M. (2013)</a:t>
            </a:r>
            <a:endParaRPr lang="en-GB" dirty="0"/>
          </a:p>
        </p:txBody>
      </p:sp>
    </p:spTree>
    <p:extLst>
      <p:ext uri="{BB962C8B-B14F-4D97-AF65-F5344CB8AC3E}">
        <p14:creationId xmlns:p14="http://schemas.microsoft.com/office/powerpoint/2010/main" val="3881896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D31EB-240C-204F-805F-A58475A4AC3B}"/>
              </a:ext>
            </a:extLst>
          </p:cNvPr>
          <p:cNvSpPr>
            <a:spLocks noGrp="1"/>
          </p:cNvSpPr>
          <p:nvPr>
            <p:ph type="title"/>
          </p:nvPr>
        </p:nvSpPr>
        <p:spPr>
          <a:xfrm>
            <a:off x="680321" y="753228"/>
            <a:ext cx="9613861" cy="1080938"/>
          </a:xfrm>
        </p:spPr>
        <p:txBody>
          <a:bodyPr>
            <a:normAutofit/>
          </a:bodyPr>
          <a:lstStyle/>
          <a:p>
            <a:r>
              <a:rPr lang="en-GB">
                <a:latin typeface="Arial" panose="020B0604020202020204" pitchFamily="34" charset="0"/>
                <a:cs typeface="Arial" panose="020B0604020202020204" pitchFamily="34" charset="0"/>
              </a:rPr>
              <a:t>An example of a schema </a:t>
            </a:r>
          </a:p>
        </p:txBody>
      </p:sp>
      <p:sp>
        <p:nvSpPr>
          <p:cNvPr id="4" name="Rectangle 3">
            <a:extLst>
              <a:ext uri="{FF2B5EF4-FFF2-40B4-BE49-F238E27FC236}">
                <a16:creationId xmlns:a16="http://schemas.microsoft.com/office/drawing/2014/main" id="{0A58E80C-5FD4-B743-A642-2DBDD3B91F29}"/>
              </a:ext>
            </a:extLst>
          </p:cNvPr>
          <p:cNvSpPr/>
          <p:nvPr/>
        </p:nvSpPr>
        <p:spPr>
          <a:xfrm>
            <a:off x="8693995" y="6174158"/>
            <a:ext cx="2407197" cy="369332"/>
          </a:xfrm>
          <a:prstGeom prst="rect">
            <a:avLst/>
          </a:prstGeom>
        </p:spPr>
        <p:txBody>
          <a:bodyPr wrap="none">
            <a:spAutoFit/>
          </a:bodyPr>
          <a:lstStyle/>
          <a:p>
            <a:pPr>
              <a:spcAft>
                <a:spcPts val="600"/>
              </a:spcAft>
            </a:pPr>
            <a:r>
              <a:rPr lang="en-GB">
                <a:latin typeface="verdana" panose="020B0604030504040204" pitchFamily="34" charset="0"/>
              </a:rPr>
              <a:t>Redford, M. (2013)</a:t>
            </a:r>
            <a:endParaRPr lang="en-GB"/>
          </a:p>
        </p:txBody>
      </p:sp>
      <p:graphicFrame>
        <p:nvGraphicFramePr>
          <p:cNvPr id="16" name="Content Placeholder 2">
            <a:extLst>
              <a:ext uri="{FF2B5EF4-FFF2-40B4-BE49-F238E27FC236}">
                <a16:creationId xmlns:a16="http://schemas.microsoft.com/office/drawing/2014/main" id="{4CE9F311-2E08-44C5-8A2A-1067DA0CD005}"/>
              </a:ext>
            </a:extLst>
          </p:cNvPr>
          <p:cNvGraphicFramePr>
            <a:graphicFrameLocks noGrp="1"/>
          </p:cNvGraphicFramePr>
          <p:nvPr>
            <p:ph idx="1"/>
            <p:extLst>
              <p:ext uri="{D42A27DB-BD31-4B8C-83A1-F6EECF244321}">
                <p14:modId xmlns:p14="http://schemas.microsoft.com/office/powerpoint/2010/main" val="2509740810"/>
              </p:ext>
            </p:extLst>
          </p:nvPr>
        </p:nvGraphicFramePr>
        <p:xfrm>
          <a:off x="-1550293" y="2041451"/>
          <a:ext cx="14075087" cy="48165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3406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3E8A9A-DA4B-4F12-9331-219EBE523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776" y="0"/>
            <a:ext cx="91763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1C4DCE7A-0E46-404B-9E0D-E93DC7B2A8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ADD673B7-F6B7-43EE-936B-D09F3A33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81776"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CFA3B-B7B0-2F4D-BAA1-1230248D3481}"/>
              </a:ext>
            </a:extLst>
          </p:cNvPr>
          <p:cNvSpPr>
            <a:spLocks noGrp="1"/>
          </p:cNvSpPr>
          <p:nvPr>
            <p:ph type="title"/>
          </p:nvPr>
        </p:nvSpPr>
        <p:spPr>
          <a:xfrm>
            <a:off x="6770849" y="643466"/>
            <a:ext cx="3846292" cy="5205943"/>
          </a:xfrm>
        </p:spPr>
        <p:txBody>
          <a:bodyPr anchor="b">
            <a:normAutofit/>
          </a:bodyPr>
          <a:lstStyle/>
          <a:p>
            <a:pPr algn="r"/>
            <a:r>
              <a:rPr lang="en-GB" sz="4800">
                <a:solidFill>
                  <a:schemeClr val="accent1"/>
                </a:solidFill>
                <a:latin typeface="Arial" panose="020B0604020202020204" pitchFamily="34" charset="0"/>
                <a:cs typeface="Arial" panose="020B0604020202020204" pitchFamily="34" charset="0"/>
              </a:rPr>
              <a:t>Jean Piaget and Theory of Play </a:t>
            </a:r>
          </a:p>
        </p:txBody>
      </p:sp>
      <p:sp>
        <p:nvSpPr>
          <p:cNvPr id="3" name="Content Placeholder 2">
            <a:extLst>
              <a:ext uri="{FF2B5EF4-FFF2-40B4-BE49-F238E27FC236}">
                <a16:creationId xmlns:a16="http://schemas.microsoft.com/office/drawing/2014/main" id="{ED73D760-2AEF-EE41-A55A-D378FF97EEFE}"/>
              </a:ext>
            </a:extLst>
          </p:cNvPr>
          <p:cNvSpPr>
            <a:spLocks noGrp="1"/>
          </p:cNvSpPr>
          <p:nvPr>
            <p:ph idx="1"/>
          </p:nvPr>
        </p:nvSpPr>
        <p:spPr>
          <a:xfrm>
            <a:off x="680321" y="965200"/>
            <a:ext cx="5410207" cy="4884209"/>
          </a:xfrm>
        </p:spPr>
        <p:txBody>
          <a:bodyPr anchor="ctr">
            <a:normAutofit/>
          </a:bodyPr>
          <a:lstStyle/>
          <a:p>
            <a:pPr marL="0" indent="0" fontAlgn="base">
              <a:buNone/>
            </a:pPr>
            <a:r>
              <a:rPr lang="en-GB" sz="2000"/>
              <a:t>Jean Piaget (1962) was the first psychologist to make the systematic study of children’s cognitive development. </a:t>
            </a:r>
          </a:p>
          <a:p>
            <a:pPr fontAlgn="base"/>
            <a:r>
              <a:rPr lang="en-GB" sz="2000"/>
              <a:t>Piaget viewed play as integral to the development of intelligence in children. His theory of play argues that as the child matures, their environment and play should encourage further cognitive and language development.</a:t>
            </a:r>
          </a:p>
          <a:p>
            <a:pPr fontAlgn="base"/>
            <a:endParaRPr lang="en-GB" sz="2000"/>
          </a:p>
          <a:p>
            <a:pPr fontAlgn="base"/>
            <a:br>
              <a:rPr lang="en-GB" sz="2000"/>
            </a:br>
            <a:endParaRPr lang="en-GB" sz="2000"/>
          </a:p>
        </p:txBody>
      </p:sp>
    </p:spTree>
    <p:extLst>
      <p:ext uri="{BB962C8B-B14F-4D97-AF65-F5344CB8AC3E}">
        <p14:creationId xmlns:p14="http://schemas.microsoft.com/office/powerpoint/2010/main" val="1936577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3E8A9A-DA4B-4F12-9331-219EBE523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776" y="0"/>
            <a:ext cx="91763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1C4DCE7A-0E46-404B-9E0D-E93DC7B2A8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ADD673B7-F6B7-43EE-936B-D09F3A33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81776"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2785E-AC05-B24E-B97E-5A2EA31885D0}"/>
              </a:ext>
            </a:extLst>
          </p:cNvPr>
          <p:cNvSpPr>
            <a:spLocks noGrp="1"/>
          </p:cNvSpPr>
          <p:nvPr>
            <p:ph type="title"/>
          </p:nvPr>
        </p:nvSpPr>
        <p:spPr>
          <a:xfrm>
            <a:off x="6770849" y="643466"/>
            <a:ext cx="3846292" cy="5205943"/>
          </a:xfrm>
        </p:spPr>
        <p:txBody>
          <a:bodyPr anchor="b">
            <a:normAutofit/>
          </a:bodyPr>
          <a:lstStyle/>
          <a:p>
            <a:pPr algn="r"/>
            <a:r>
              <a:rPr lang="en-GB" sz="4800">
                <a:solidFill>
                  <a:schemeClr val="accent1"/>
                </a:solidFill>
                <a:latin typeface="Arial" panose="020B0604020202020204" pitchFamily="34" charset="0"/>
                <a:cs typeface="Arial" panose="020B0604020202020204" pitchFamily="34" charset="0"/>
              </a:rPr>
              <a:t>Piaget’s Stages of Play</a:t>
            </a:r>
          </a:p>
        </p:txBody>
      </p:sp>
      <p:sp>
        <p:nvSpPr>
          <p:cNvPr id="3" name="Content Placeholder 2">
            <a:extLst>
              <a:ext uri="{FF2B5EF4-FFF2-40B4-BE49-F238E27FC236}">
                <a16:creationId xmlns:a16="http://schemas.microsoft.com/office/drawing/2014/main" id="{F537B376-143B-1243-8056-D7A18A84EF83}"/>
              </a:ext>
            </a:extLst>
          </p:cNvPr>
          <p:cNvSpPr>
            <a:spLocks noGrp="1"/>
          </p:cNvSpPr>
          <p:nvPr>
            <p:ph idx="1"/>
          </p:nvPr>
        </p:nvSpPr>
        <p:spPr>
          <a:xfrm>
            <a:off x="680321" y="965200"/>
            <a:ext cx="5410207" cy="4884209"/>
          </a:xfrm>
        </p:spPr>
        <p:txBody>
          <a:bodyPr anchor="ctr">
            <a:normAutofit/>
          </a:bodyPr>
          <a:lstStyle/>
          <a:p>
            <a:pPr marL="0" indent="0" fontAlgn="base">
              <a:buNone/>
            </a:pPr>
            <a:r>
              <a:rPr lang="en-GB" sz="1300">
                <a:latin typeface="Arial" panose="020B0604020202020204" pitchFamily="34" charset="0"/>
                <a:cs typeface="Arial" panose="020B0604020202020204" pitchFamily="34" charset="0"/>
              </a:rPr>
              <a:t>According to Piaget, there are four different stages of play. They will be listed below and explained what each stage means. </a:t>
            </a:r>
          </a:p>
          <a:p>
            <a:pPr fontAlgn="base">
              <a:buFont typeface="Wingdings" pitchFamily="2" charset="2"/>
              <a:buChar char="Ø"/>
            </a:pPr>
            <a:r>
              <a:rPr lang="en-GB" sz="1300">
                <a:latin typeface="Arial" panose="020B0604020202020204" pitchFamily="34" charset="0"/>
                <a:cs typeface="Arial" panose="020B0604020202020204" pitchFamily="34" charset="0"/>
              </a:rPr>
              <a:t>Functional Play </a:t>
            </a:r>
          </a:p>
          <a:p>
            <a:pPr marL="0" indent="0" fontAlgn="base">
              <a:buNone/>
            </a:pPr>
            <a:r>
              <a:rPr lang="en-GB" sz="1300">
                <a:latin typeface="Arial" panose="020B0604020202020204" pitchFamily="34" charset="0"/>
                <a:cs typeface="Arial" panose="020B0604020202020204" pitchFamily="34" charset="0"/>
              </a:rPr>
              <a:t>This is used through bodily movements, can be done with or without objects, for example, running and jumping, gathering and dumping, as well as using informal games that do not have rules. </a:t>
            </a:r>
          </a:p>
          <a:p>
            <a:pPr marL="0" indent="0" fontAlgn="base">
              <a:buNone/>
            </a:pPr>
            <a:endParaRPr lang="en-GB" sz="1300">
              <a:latin typeface="Arial" panose="020B0604020202020204" pitchFamily="34" charset="0"/>
              <a:cs typeface="Arial" panose="020B0604020202020204" pitchFamily="34" charset="0"/>
            </a:endParaRPr>
          </a:p>
          <a:p>
            <a:pPr fontAlgn="base">
              <a:buFont typeface="Wingdings" pitchFamily="2" charset="2"/>
              <a:buChar char="Ø"/>
            </a:pPr>
            <a:r>
              <a:rPr lang="en-GB" sz="1300">
                <a:latin typeface="Arial" panose="020B0604020202020204" pitchFamily="34" charset="0"/>
                <a:cs typeface="Arial" panose="020B0604020202020204" pitchFamily="34" charset="0"/>
              </a:rPr>
              <a:t>Constructive Play </a:t>
            </a:r>
          </a:p>
          <a:p>
            <a:pPr marL="0" indent="0" fontAlgn="base">
              <a:buNone/>
            </a:pPr>
            <a:r>
              <a:rPr lang="en-GB" sz="1300">
                <a:latin typeface="Arial" panose="020B0604020202020204" pitchFamily="34" charset="0"/>
                <a:cs typeface="Arial" panose="020B0604020202020204" pitchFamily="34" charset="0"/>
              </a:rPr>
              <a:t>This type od play uses objects, such as blocks and Lego, or can be done with different materials – sand and clay. These materials are used in an organised manner to make something. </a:t>
            </a:r>
          </a:p>
          <a:p>
            <a:pPr marL="0" indent="0" fontAlgn="base">
              <a:buNone/>
            </a:pPr>
            <a:endParaRPr lang="en-GB" sz="1300">
              <a:latin typeface="Arial" panose="020B0604020202020204" pitchFamily="34" charset="0"/>
              <a:cs typeface="Arial" panose="020B0604020202020204" pitchFamily="34" charset="0"/>
            </a:endParaRPr>
          </a:p>
          <a:p>
            <a:pPr fontAlgn="base">
              <a:buFont typeface="Wingdings" pitchFamily="2" charset="2"/>
              <a:buChar char="Ø"/>
            </a:pPr>
            <a:r>
              <a:rPr lang="en-GB" sz="1300">
                <a:latin typeface="Arial" panose="020B0604020202020204" pitchFamily="34" charset="0"/>
                <a:cs typeface="Arial" panose="020B0604020202020204" pitchFamily="34" charset="0"/>
              </a:rPr>
              <a:t>Symbolic/Fantasy Play </a:t>
            </a:r>
          </a:p>
          <a:p>
            <a:pPr marL="0" indent="0" fontAlgn="base">
              <a:buNone/>
            </a:pPr>
            <a:r>
              <a:rPr lang="en-GB" sz="1300">
                <a:latin typeface="Arial" panose="020B0604020202020204" pitchFamily="34" charset="0"/>
                <a:cs typeface="Arial" panose="020B0604020202020204" pitchFamily="34" charset="0"/>
              </a:rPr>
              <a:t>This brings in the art of role play. Examples include: pretending to be something you are not e.g. a baby, a firefighter or a superhero.</a:t>
            </a:r>
          </a:p>
          <a:p>
            <a:pPr marL="0" indent="0" fontAlgn="base">
              <a:buNone/>
            </a:pPr>
            <a:endParaRPr lang="en-GB" sz="1300">
              <a:latin typeface="Arial" panose="020B0604020202020204" pitchFamily="34" charset="0"/>
              <a:cs typeface="Arial" panose="020B0604020202020204" pitchFamily="34" charset="0"/>
            </a:endParaRPr>
          </a:p>
          <a:p>
            <a:pPr fontAlgn="base">
              <a:buFont typeface="Wingdings" pitchFamily="2" charset="2"/>
              <a:buChar char="Ø"/>
            </a:pPr>
            <a:r>
              <a:rPr lang="en-GB" sz="1300">
                <a:latin typeface="Arial" panose="020B0604020202020204" pitchFamily="34" charset="0"/>
                <a:cs typeface="Arial" panose="020B0604020202020204" pitchFamily="34" charset="0"/>
              </a:rPr>
              <a:t>Games with Rules </a:t>
            </a:r>
          </a:p>
          <a:p>
            <a:pPr marL="0" indent="0" fontAlgn="base">
              <a:buNone/>
            </a:pPr>
            <a:r>
              <a:rPr lang="en-GB" sz="1300">
                <a:latin typeface="Arial" panose="020B0604020202020204" pitchFamily="34" charset="0"/>
                <a:cs typeface="Arial" panose="020B0604020202020204" pitchFamily="34" charset="0"/>
              </a:rPr>
              <a:t>This is where a child will play games with peers that have a foundation of rules, for example, tag and duck-duck-goose. </a:t>
            </a:r>
          </a:p>
          <a:p>
            <a:endParaRPr lang="en-GB" sz="1300"/>
          </a:p>
        </p:txBody>
      </p:sp>
      <p:sp>
        <p:nvSpPr>
          <p:cNvPr id="4" name="Rectangle 3">
            <a:extLst>
              <a:ext uri="{FF2B5EF4-FFF2-40B4-BE49-F238E27FC236}">
                <a16:creationId xmlns:a16="http://schemas.microsoft.com/office/drawing/2014/main" id="{B2A135B8-14C6-2442-8CAB-EDD9848C0E0D}"/>
              </a:ext>
            </a:extLst>
          </p:cNvPr>
          <p:cNvSpPr/>
          <p:nvPr/>
        </p:nvSpPr>
        <p:spPr>
          <a:xfrm>
            <a:off x="8209944" y="5984372"/>
            <a:ext cx="1948034" cy="369332"/>
          </a:xfrm>
          <a:prstGeom prst="rect">
            <a:avLst/>
          </a:prstGeom>
        </p:spPr>
        <p:txBody>
          <a:bodyPr wrap="none">
            <a:spAutoFit/>
          </a:bodyPr>
          <a:lstStyle/>
          <a:p>
            <a:r>
              <a:rPr lang="en-GB" dirty="0"/>
              <a:t>Wardle, F. (2015)</a:t>
            </a:r>
          </a:p>
        </p:txBody>
      </p:sp>
    </p:spTree>
    <p:extLst>
      <p:ext uri="{BB962C8B-B14F-4D97-AF65-F5344CB8AC3E}">
        <p14:creationId xmlns:p14="http://schemas.microsoft.com/office/powerpoint/2010/main" val="479614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56EC-A87F-F541-A267-7E35CDE49E3F}"/>
              </a:ext>
            </a:extLst>
          </p:cNvPr>
          <p:cNvSpPr>
            <a:spLocks noGrp="1"/>
          </p:cNvSpPr>
          <p:nvPr>
            <p:ph type="title"/>
          </p:nvPr>
        </p:nvSpPr>
        <p:spPr>
          <a:xfrm>
            <a:off x="680321" y="753228"/>
            <a:ext cx="9613861" cy="1080938"/>
          </a:xfrm>
        </p:spPr>
        <p:txBody>
          <a:bodyPr>
            <a:normAutofit/>
          </a:bodyPr>
          <a:lstStyle/>
          <a:p>
            <a:r>
              <a:rPr lang="en-GB" dirty="0">
                <a:latin typeface="Arial" panose="020B0604020202020204" pitchFamily="34" charset="0"/>
                <a:cs typeface="Arial" panose="020B0604020202020204" pitchFamily="34" charset="0"/>
              </a:rPr>
              <a:t>The Importance of Outdoor Play </a:t>
            </a:r>
          </a:p>
        </p:txBody>
      </p:sp>
      <p:graphicFrame>
        <p:nvGraphicFramePr>
          <p:cNvPr id="5" name="Content Placeholder 2">
            <a:extLst>
              <a:ext uri="{FF2B5EF4-FFF2-40B4-BE49-F238E27FC236}">
                <a16:creationId xmlns:a16="http://schemas.microsoft.com/office/drawing/2014/main" id="{E52FEF53-123B-40B5-9260-763EAAB37C8E}"/>
              </a:ext>
            </a:extLst>
          </p:cNvPr>
          <p:cNvGraphicFramePr>
            <a:graphicFrameLocks noGrp="1"/>
          </p:cNvGraphicFramePr>
          <p:nvPr>
            <p:ph idx="1"/>
            <p:extLst>
              <p:ext uri="{D42A27DB-BD31-4B8C-83A1-F6EECF244321}">
                <p14:modId xmlns:p14="http://schemas.microsoft.com/office/powerpoint/2010/main" val="263402321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A683E068-48AB-9347-886B-2A4D4E10063B}"/>
              </a:ext>
            </a:extLst>
          </p:cNvPr>
          <p:cNvSpPr/>
          <p:nvPr/>
        </p:nvSpPr>
        <p:spPr>
          <a:xfrm>
            <a:off x="8860917" y="5920106"/>
            <a:ext cx="2210670" cy="369332"/>
          </a:xfrm>
          <a:prstGeom prst="rect">
            <a:avLst/>
          </a:prstGeom>
        </p:spPr>
        <p:txBody>
          <a:bodyPr wrap="none">
            <a:spAutoFit/>
          </a:bodyPr>
          <a:lstStyle/>
          <a:p>
            <a:r>
              <a:rPr lang="en-GB" dirty="0">
                <a:latin typeface="verdana" panose="020B0604030504040204" pitchFamily="34" charset="0"/>
              </a:rPr>
              <a:t>Wardle, F. (2015)</a:t>
            </a:r>
            <a:endParaRPr lang="en-GB" dirty="0"/>
          </a:p>
        </p:txBody>
      </p:sp>
    </p:spTree>
    <p:extLst>
      <p:ext uri="{BB962C8B-B14F-4D97-AF65-F5344CB8AC3E}">
        <p14:creationId xmlns:p14="http://schemas.microsoft.com/office/powerpoint/2010/main" val="621627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31CF3-982D-4B47-8F52-72B7C0AF3C2C}"/>
              </a:ext>
            </a:extLst>
          </p:cNvPr>
          <p:cNvSpPr>
            <a:spLocks noGrp="1"/>
          </p:cNvSpPr>
          <p:nvPr>
            <p:ph type="title"/>
          </p:nvPr>
        </p:nvSpPr>
        <p:spPr>
          <a:xfrm>
            <a:off x="680321" y="753228"/>
            <a:ext cx="9613861" cy="1080938"/>
          </a:xfrm>
        </p:spPr>
        <p:txBody>
          <a:bodyPr>
            <a:normAutofit/>
          </a:bodyPr>
          <a:lstStyle/>
          <a:p>
            <a:r>
              <a:rPr lang="en-GB" dirty="0">
                <a:latin typeface="Arial" panose="020B0604020202020204" pitchFamily="34" charset="0"/>
                <a:cs typeface="Arial" panose="020B0604020202020204" pitchFamily="34" charset="0"/>
              </a:rPr>
              <a:t>Bruner </a:t>
            </a:r>
          </a:p>
        </p:txBody>
      </p:sp>
      <p:graphicFrame>
        <p:nvGraphicFramePr>
          <p:cNvPr id="5" name="Content Placeholder 2">
            <a:extLst>
              <a:ext uri="{FF2B5EF4-FFF2-40B4-BE49-F238E27FC236}">
                <a16:creationId xmlns:a16="http://schemas.microsoft.com/office/drawing/2014/main" id="{4F0A4378-6C45-47C7-B743-F21F4DC7581D}"/>
              </a:ext>
            </a:extLst>
          </p:cNvPr>
          <p:cNvGraphicFramePr>
            <a:graphicFrameLocks noGrp="1"/>
          </p:cNvGraphicFramePr>
          <p:nvPr>
            <p:ph idx="1"/>
            <p:extLst>
              <p:ext uri="{D42A27DB-BD31-4B8C-83A1-F6EECF244321}">
                <p14:modId xmlns:p14="http://schemas.microsoft.com/office/powerpoint/2010/main" val="4214161"/>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614FD7C5-AAEF-A142-BA7F-F8F40DD60EB5}"/>
              </a:ext>
            </a:extLst>
          </p:cNvPr>
          <p:cNvSpPr/>
          <p:nvPr/>
        </p:nvSpPr>
        <p:spPr>
          <a:xfrm>
            <a:off x="8736431" y="5750997"/>
            <a:ext cx="2332049" cy="369332"/>
          </a:xfrm>
          <a:prstGeom prst="rect">
            <a:avLst/>
          </a:prstGeom>
        </p:spPr>
        <p:txBody>
          <a:bodyPr wrap="none">
            <a:spAutoFit/>
          </a:bodyPr>
          <a:lstStyle/>
          <a:p>
            <a:r>
              <a:rPr lang="en-GB" dirty="0">
                <a:latin typeface="verdana" panose="020B0604030504040204" pitchFamily="34" charset="0"/>
              </a:rPr>
              <a:t>McLeod, S. (2019)</a:t>
            </a:r>
            <a:endParaRPr lang="en-GB" dirty="0"/>
          </a:p>
        </p:txBody>
      </p:sp>
    </p:spTree>
    <p:extLst>
      <p:ext uri="{BB962C8B-B14F-4D97-AF65-F5344CB8AC3E}">
        <p14:creationId xmlns:p14="http://schemas.microsoft.com/office/powerpoint/2010/main" val="2237775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A2B8-FDD3-5148-9C10-FEFF17F92B55}"/>
              </a:ext>
            </a:extLst>
          </p:cNvPr>
          <p:cNvSpPr>
            <a:spLocks noGrp="1"/>
          </p:cNvSpPr>
          <p:nvPr>
            <p:ph type="title"/>
          </p:nvPr>
        </p:nvSpPr>
        <p:spPr>
          <a:xfrm>
            <a:off x="680321" y="753228"/>
            <a:ext cx="9613861" cy="1080938"/>
          </a:xfrm>
        </p:spPr>
        <p:txBody>
          <a:bodyPr>
            <a:normAutofit/>
          </a:bodyPr>
          <a:lstStyle/>
          <a:p>
            <a:r>
              <a:rPr lang="en-GB" dirty="0">
                <a:latin typeface="Arial" panose="020B0604020202020204" pitchFamily="34" charset="0"/>
                <a:cs typeface="Arial" panose="020B0604020202020204" pitchFamily="34" charset="0"/>
              </a:rPr>
              <a:t>Bruner’s Three Modes of Representation </a:t>
            </a:r>
          </a:p>
        </p:txBody>
      </p:sp>
      <p:graphicFrame>
        <p:nvGraphicFramePr>
          <p:cNvPr id="5" name="Content Placeholder 2">
            <a:extLst>
              <a:ext uri="{FF2B5EF4-FFF2-40B4-BE49-F238E27FC236}">
                <a16:creationId xmlns:a16="http://schemas.microsoft.com/office/drawing/2014/main" id="{42109551-D18B-40CB-9AEA-3018D6D84631}"/>
              </a:ext>
            </a:extLst>
          </p:cNvPr>
          <p:cNvGraphicFramePr>
            <a:graphicFrameLocks noGrp="1"/>
          </p:cNvGraphicFramePr>
          <p:nvPr>
            <p:ph idx="1"/>
            <p:extLst>
              <p:ext uri="{D42A27DB-BD31-4B8C-83A1-F6EECF244321}">
                <p14:modId xmlns:p14="http://schemas.microsoft.com/office/powerpoint/2010/main" val="757713639"/>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65D7C583-801F-6641-A8E9-2CC59BC977ED}"/>
              </a:ext>
            </a:extLst>
          </p:cNvPr>
          <p:cNvSpPr/>
          <p:nvPr/>
        </p:nvSpPr>
        <p:spPr>
          <a:xfrm>
            <a:off x="9376157" y="6104772"/>
            <a:ext cx="2135521" cy="369332"/>
          </a:xfrm>
          <a:prstGeom prst="rect">
            <a:avLst/>
          </a:prstGeom>
        </p:spPr>
        <p:txBody>
          <a:bodyPr wrap="none">
            <a:spAutoFit/>
          </a:bodyPr>
          <a:lstStyle/>
          <a:p>
            <a:r>
              <a:rPr lang="en-GB" dirty="0">
                <a:latin typeface="verdana" panose="020B0604030504040204" pitchFamily="34" charset="0"/>
              </a:rPr>
              <a:t>Hurst, M. (2014)</a:t>
            </a:r>
            <a:endParaRPr lang="en-GB" dirty="0"/>
          </a:p>
        </p:txBody>
      </p:sp>
    </p:spTree>
    <p:extLst>
      <p:ext uri="{BB962C8B-B14F-4D97-AF65-F5344CB8AC3E}">
        <p14:creationId xmlns:p14="http://schemas.microsoft.com/office/powerpoint/2010/main" val="129210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13222-CCC6-3B46-855E-C2778645A4F2}"/>
              </a:ext>
            </a:extLst>
          </p:cNvPr>
          <p:cNvSpPr>
            <a:spLocks noGrp="1"/>
          </p:cNvSpPr>
          <p:nvPr>
            <p:ph type="title"/>
          </p:nvPr>
        </p:nvSpPr>
        <p:spPr>
          <a:xfrm>
            <a:off x="680321" y="753228"/>
            <a:ext cx="9613861" cy="1080938"/>
          </a:xfrm>
        </p:spPr>
        <p:txBody>
          <a:bodyPr>
            <a:normAutofit/>
          </a:bodyPr>
          <a:lstStyle/>
          <a:p>
            <a:r>
              <a:rPr lang="en-GB" dirty="0"/>
              <a:t>Bruner’s Three Modes of Representation </a:t>
            </a:r>
          </a:p>
        </p:txBody>
      </p:sp>
      <p:graphicFrame>
        <p:nvGraphicFramePr>
          <p:cNvPr id="5" name="Content Placeholder 2">
            <a:extLst>
              <a:ext uri="{FF2B5EF4-FFF2-40B4-BE49-F238E27FC236}">
                <a16:creationId xmlns:a16="http://schemas.microsoft.com/office/drawing/2014/main" id="{17D89088-83BE-4191-BEBB-B69204E0396E}"/>
              </a:ext>
            </a:extLst>
          </p:cNvPr>
          <p:cNvGraphicFramePr>
            <a:graphicFrameLocks noGrp="1"/>
          </p:cNvGraphicFramePr>
          <p:nvPr>
            <p:ph idx="1"/>
            <p:extLst>
              <p:ext uri="{D42A27DB-BD31-4B8C-83A1-F6EECF244321}">
                <p14:modId xmlns:p14="http://schemas.microsoft.com/office/powerpoint/2010/main" val="269423754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6467AA6A-69E4-D14F-8631-5E28CE38D005}"/>
              </a:ext>
            </a:extLst>
          </p:cNvPr>
          <p:cNvSpPr/>
          <p:nvPr/>
        </p:nvSpPr>
        <p:spPr>
          <a:xfrm>
            <a:off x="9128157" y="6253631"/>
            <a:ext cx="2332049" cy="369332"/>
          </a:xfrm>
          <a:prstGeom prst="rect">
            <a:avLst/>
          </a:prstGeom>
        </p:spPr>
        <p:txBody>
          <a:bodyPr wrap="none">
            <a:spAutoFit/>
          </a:bodyPr>
          <a:lstStyle/>
          <a:p>
            <a:r>
              <a:rPr lang="en-GB" dirty="0">
                <a:latin typeface="verdana" panose="020B0604030504040204" pitchFamily="34" charset="0"/>
              </a:rPr>
              <a:t>McLeod, S. (2019)</a:t>
            </a:r>
            <a:endParaRPr lang="en-GB" dirty="0"/>
          </a:p>
        </p:txBody>
      </p:sp>
    </p:spTree>
    <p:extLst>
      <p:ext uri="{BB962C8B-B14F-4D97-AF65-F5344CB8AC3E}">
        <p14:creationId xmlns:p14="http://schemas.microsoft.com/office/powerpoint/2010/main" val="4004671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0A781-73C4-AC41-871B-4A2D4077BD8C}"/>
              </a:ext>
            </a:extLst>
          </p:cNvPr>
          <p:cNvSpPr>
            <a:spLocks noGrp="1"/>
          </p:cNvSpPr>
          <p:nvPr>
            <p:ph type="title"/>
          </p:nvPr>
        </p:nvSpPr>
        <p:spPr>
          <a:xfrm>
            <a:off x="680321" y="753228"/>
            <a:ext cx="9613861" cy="1080938"/>
          </a:xfrm>
        </p:spPr>
        <p:txBody>
          <a:bodyPr>
            <a:normAutofit/>
          </a:bodyPr>
          <a:lstStyle/>
          <a:p>
            <a:r>
              <a:rPr lang="en-GB" dirty="0"/>
              <a:t>Bruner’s Three Modes of Representation </a:t>
            </a:r>
          </a:p>
        </p:txBody>
      </p:sp>
      <p:graphicFrame>
        <p:nvGraphicFramePr>
          <p:cNvPr id="5" name="Content Placeholder 2">
            <a:extLst>
              <a:ext uri="{FF2B5EF4-FFF2-40B4-BE49-F238E27FC236}">
                <a16:creationId xmlns:a16="http://schemas.microsoft.com/office/drawing/2014/main" id="{6536FFCD-12AE-4018-B6C1-D8B4EA3EB1E8}"/>
              </a:ext>
            </a:extLst>
          </p:cNvPr>
          <p:cNvGraphicFramePr>
            <a:graphicFrameLocks noGrp="1"/>
          </p:cNvGraphicFramePr>
          <p:nvPr>
            <p:ph idx="1"/>
            <p:extLst>
              <p:ext uri="{D42A27DB-BD31-4B8C-83A1-F6EECF244321}">
                <p14:modId xmlns:p14="http://schemas.microsoft.com/office/powerpoint/2010/main" val="2184401177"/>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74781F56-EE91-2442-BE43-E6DF58DB0B53}"/>
              </a:ext>
            </a:extLst>
          </p:cNvPr>
          <p:cNvSpPr/>
          <p:nvPr/>
        </p:nvSpPr>
        <p:spPr>
          <a:xfrm>
            <a:off x="9179629" y="6068965"/>
            <a:ext cx="2332049" cy="369332"/>
          </a:xfrm>
          <a:prstGeom prst="rect">
            <a:avLst/>
          </a:prstGeom>
        </p:spPr>
        <p:txBody>
          <a:bodyPr wrap="none">
            <a:spAutoFit/>
          </a:bodyPr>
          <a:lstStyle/>
          <a:p>
            <a:r>
              <a:rPr lang="en-GB" dirty="0">
                <a:latin typeface="verdana" panose="020B0604030504040204" pitchFamily="34" charset="0"/>
              </a:rPr>
              <a:t>McLeod, S. (2019)</a:t>
            </a:r>
            <a:endParaRPr lang="en-GB" dirty="0"/>
          </a:p>
        </p:txBody>
      </p:sp>
    </p:spTree>
    <p:extLst>
      <p:ext uri="{BB962C8B-B14F-4D97-AF65-F5344CB8AC3E}">
        <p14:creationId xmlns:p14="http://schemas.microsoft.com/office/powerpoint/2010/main" val="1530547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B3814-DA00-2C42-A9D3-342570950A05}"/>
              </a:ext>
            </a:extLst>
          </p:cNvPr>
          <p:cNvSpPr>
            <a:spLocks noGrp="1"/>
          </p:cNvSpPr>
          <p:nvPr>
            <p:ph type="title"/>
          </p:nvPr>
        </p:nvSpPr>
        <p:spPr/>
        <p:txBody>
          <a:bodyPr/>
          <a:lstStyle/>
          <a:p>
            <a:r>
              <a:rPr lang="en-GB" dirty="0"/>
              <a:t>Vygotsky </a:t>
            </a:r>
          </a:p>
        </p:txBody>
      </p:sp>
      <p:sp>
        <p:nvSpPr>
          <p:cNvPr id="3" name="Content Placeholder 2">
            <a:extLst>
              <a:ext uri="{FF2B5EF4-FFF2-40B4-BE49-F238E27FC236}">
                <a16:creationId xmlns:a16="http://schemas.microsoft.com/office/drawing/2014/main" id="{E2532B63-AD0B-7147-88CC-389BA4EB2799}"/>
              </a:ext>
            </a:extLst>
          </p:cNvPr>
          <p:cNvSpPr>
            <a:spLocks noGrp="1"/>
          </p:cNvSpPr>
          <p:nvPr>
            <p:ph idx="1"/>
          </p:nvPr>
        </p:nvSpPr>
        <p:spPr/>
        <p:txBody>
          <a:bodyPr>
            <a:normAutofit/>
          </a:bodyPr>
          <a:lstStyle/>
          <a:p>
            <a:pPr marL="0" indent="0">
              <a:buNone/>
            </a:pPr>
            <a:r>
              <a:rPr lang="en-GB" dirty="0"/>
              <a:t>Lev Vygotsky, 1934, has become the building blocks of many researchers and theories with regards to development. This has occurred over several decades. In particular, the research that has gone into what is known as sociocultural theory. </a:t>
            </a:r>
          </a:p>
          <a:p>
            <a:pPr marL="0" indent="0">
              <a:buNone/>
            </a:pPr>
            <a:r>
              <a:rPr lang="en-GB" dirty="0"/>
              <a:t>His sociocultural theory is based on human development as a socially mediated process, where children develop their cultural values, beliefs and strategies used through problem-solving. Vygotsky’s theory is comprised of different concepts such as culture-specific tools, private speech and the Zone of Proximal Development (ZPD). </a:t>
            </a:r>
          </a:p>
        </p:txBody>
      </p:sp>
      <p:sp>
        <p:nvSpPr>
          <p:cNvPr id="4" name="Rectangle 3">
            <a:extLst>
              <a:ext uri="{FF2B5EF4-FFF2-40B4-BE49-F238E27FC236}">
                <a16:creationId xmlns:a16="http://schemas.microsoft.com/office/drawing/2014/main" id="{BC73414C-8E4C-DB40-9233-0E4D2A471926}"/>
              </a:ext>
            </a:extLst>
          </p:cNvPr>
          <p:cNvSpPr/>
          <p:nvPr/>
        </p:nvSpPr>
        <p:spPr>
          <a:xfrm>
            <a:off x="8183538" y="5920106"/>
            <a:ext cx="2332049" cy="369332"/>
          </a:xfrm>
          <a:prstGeom prst="rect">
            <a:avLst/>
          </a:prstGeom>
        </p:spPr>
        <p:txBody>
          <a:bodyPr wrap="none">
            <a:spAutoFit/>
          </a:bodyPr>
          <a:lstStyle/>
          <a:p>
            <a:r>
              <a:rPr lang="en-GB" dirty="0">
                <a:latin typeface="verdana" panose="020B0604030504040204" pitchFamily="34" charset="0"/>
              </a:rPr>
              <a:t>McLeod, S. (2020)</a:t>
            </a:r>
            <a:endParaRPr lang="en-GB" dirty="0"/>
          </a:p>
        </p:txBody>
      </p:sp>
    </p:spTree>
    <p:extLst>
      <p:ext uri="{BB962C8B-B14F-4D97-AF65-F5344CB8AC3E}">
        <p14:creationId xmlns:p14="http://schemas.microsoft.com/office/powerpoint/2010/main" val="1575860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1045" name="Picture 140">
            <a:extLst>
              <a:ext uri="{FF2B5EF4-FFF2-40B4-BE49-F238E27FC236}">
                <a16:creationId xmlns:a16="http://schemas.microsoft.com/office/drawing/2014/main" id="{9B9C2B48-3899-4B1D-B526-C35DFD16BC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46" name="Picture 142">
            <a:extLst>
              <a:ext uri="{FF2B5EF4-FFF2-40B4-BE49-F238E27FC236}">
                <a16:creationId xmlns:a16="http://schemas.microsoft.com/office/drawing/2014/main" id="{1A89A43D-53DA-411B-94AD-DEEF9B654A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047" name="Picture 144">
            <a:extLst>
              <a:ext uri="{FF2B5EF4-FFF2-40B4-BE49-F238E27FC236}">
                <a16:creationId xmlns:a16="http://schemas.microsoft.com/office/drawing/2014/main" id="{5D844A84-2EA4-4FF5-83FD-E14C9E8D72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048" name="Rectangle 146">
            <a:extLst>
              <a:ext uri="{FF2B5EF4-FFF2-40B4-BE49-F238E27FC236}">
                <a16:creationId xmlns:a16="http://schemas.microsoft.com/office/drawing/2014/main" id="{6A23D1B2-B408-4913-9A1D-051C9DB38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9" name="Rectangle 148">
            <a:extLst>
              <a:ext uri="{FF2B5EF4-FFF2-40B4-BE49-F238E27FC236}">
                <a16:creationId xmlns:a16="http://schemas.microsoft.com/office/drawing/2014/main" id="{0189E329-C38B-4230-A181-B6B8BB9E1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50" name="Rectangle 150">
            <a:extLst>
              <a:ext uri="{FF2B5EF4-FFF2-40B4-BE49-F238E27FC236}">
                <a16:creationId xmlns:a16="http://schemas.microsoft.com/office/drawing/2014/main" id="{D77D54DE-D35C-41CF-B0BE-209030A71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51" name="Picture 152">
            <a:extLst>
              <a:ext uri="{FF2B5EF4-FFF2-40B4-BE49-F238E27FC236}">
                <a16:creationId xmlns:a16="http://schemas.microsoft.com/office/drawing/2014/main" id="{C1BE412D-E43A-40F7-9D40-9A608E43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1052" name="Rectangle 154">
            <a:extLst>
              <a:ext uri="{FF2B5EF4-FFF2-40B4-BE49-F238E27FC236}">
                <a16:creationId xmlns:a16="http://schemas.microsoft.com/office/drawing/2014/main" id="{7F1DCE60-EE3E-40AD-A094-D46BBD7D9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53" name="Picture 156">
            <a:extLst>
              <a:ext uri="{FF2B5EF4-FFF2-40B4-BE49-F238E27FC236}">
                <a16:creationId xmlns:a16="http://schemas.microsoft.com/office/drawing/2014/main" id="{0FD92A14-1D99-4216-ACAD-12048C4DF9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054" name="Rectangle 158">
            <a:extLst>
              <a:ext uri="{FF2B5EF4-FFF2-40B4-BE49-F238E27FC236}">
                <a16:creationId xmlns:a16="http://schemas.microsoft.com/office/drawing/2014/main" id="{85AB53B8-E9E6-4D13-AEB2-716CF5D06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5DB76DE-42E8-964B-85F3-51ED8A0B93E5}"/>
              </a:ext>
            </a:extLst>
          </p:cNvPr>
          <p:cNvSpPr>
            <a:spLocks noGrp="1"/>
          </p:cNvSpPr>
          <p:nvPr>
            <p:ph type="title"/>
          </p:nvPr>
        </p:nvSpPr>
        <p:spPr>
          <a:xfrm>
            <a:off x="680322" y="2063262"/>
            <a:ext cx="3739278" cy="2661138"/>
          </a:xfrm>
        </p:spPr>
        <p:txBody>
          <a:bodyPr vert="horz" lIns="91440" tIns="45720" rIns="91440" bIns="45720" rtlCol="0" anchor="b">
            <a:normAutofit/>
          </a:bodyPr>
          <a:lstStyle/>
          <a:p>
            <a:pPr algn="r"/>
            <a:r>
              <a:rPr lang="en-US" sz="4600"/>
              <a:t>How is Vygotsky different to Piaget?</a:t>
            </a:r>
          </a:p>
        </p:txBody>
      </p:sp>
      <p:pic>
        <p:nvPicPr>
          <p:cNvPr id="1026" name="Picture 2" descr="Vygotsky-vs-Piaget">
            <a:extLst>
              <a:ext uri="{FF2B5EF4-FFF2-40B4-BE49-F238E27FC236}">
                <a16:creationId xmlns:a16="http://schemas.microsoft.com/office/drawing/2014/main" id="{BAD549C1-F9D6-7340-A6CF-F458ED0D6215}"/>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284606" y="1605495"/>
            <a:ext cx="6260963" cy="3647010"/>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CBE01B29-83AE-5C4B-A8DF-2A335D9B3BD6}"/>
              </a:ext>
            </a:extLst>
          </p:cNvPr>
          <p:cNvSpPr>
            <a:spLocks noChangeArrowheads="1"/>
          </p:cNvSpPr>
          <p:nvPr/>
        </p:nvSpPr>
        <p:spPr bwMode="auto">
          <a:xfrm>
            <a:off x="0" y="-1883958"/>
            <a:ext cx="7670690" cy="42251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68222" rIns="91440" bIns="84111"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sz="25800" b="0" i="0" u="none" strike="noStrike" cap="none" normalizeH="0" baseline="0">
                <a:ln>
                  <a:noFill/>
                </a:ln>
                <a:solidFill>
                  <a:srgbClr val="121212"/>
                </a:solidFill>
                <a:effectLst/>
                <a:latin typeface="noto sans"/>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BA7FD2EE-9BD9-4841-BC12-238512F036C4}"/>
              </a:ext>
            </a:extLst>
          </p:cNvPr>
          <p:cNvSpPr/>
          <p:nvPr/>
        </p:nvSpPr>
        <p:spPr>
          <a:xfrm>
            <a:off x="9342486" y="6027204"/>
            <a:ext cx="2332049" cy="369332"/>
          </a:xfrm>
          <a:prstGeom prst="rect">
            <a:avLst/>
          </a:prstGeom>
        </p:spPr>
        <p:txBody>
          <a:bodyPr wrap="none">
            <a:spAutoFit/>
          </a:bodyPr>
          <a:lstStyle/>
          <a:p>
            <a:r>
              <a:rPr lang="en-GB" dirty="0">
                <a:latin typeface="verdana" panose="020B0604030504040204" pitchFamily="34" charset="0"/>
              </a:rPr>
              <a:t>McLeod, S. (2020)</a:t>
            </a:r>
            <a:endParaRPr lang="en-GB" dirty="0"/>
          </a:p>
        </p:txBody>
      </p:sp>
      <p:sp>
        <p:nvSpPr>
          <p:cNvPr id="6" name="TextBox 5">
            <a:extLst>
              <a:ext uri="{FF2B5EF4-FFF2-40B4-BE49-F238E27FC236}">
                <a16:creationId xmlns:a16="http://schemas.microsoft.com/office/drawing/2014/main" id="{5E52BAE9-2902-D542-A63A-09CC3CA803D9}"/>
              </a:ext>
            </a:extLst>
          </p:cNvPr>
          <p:cNvSpPr txBox="1"/>
          <p:nvPr/>
        </p:nvSpPr>
        <p:spPr>
          <a:xfrm>
            <a:off x="5640572" y="2030818"/>
            <a:ext cx="914400" cy="369332"/>
          </a:xfrm>
          <a:prstGeom prst="rect">
            <a:avLst/>
          </a:prstGeom>
          <a:noFill/>
        </p:spPr>
        <p:txBody>
          <a:bodyPr wrap="square" rtlCol="0">
            <a:spAutoFit/>
          </a:bodyPr>
          <a:lstStyle/>
          <a:p>
            <a:r>
              <a:rPr lang="en-GB" dirty="0"/>
              <a:t> </a:t>
            </a:r>
          </a:p>
        </p:txBody>
      </p:sp>
    </p:spTree>
    <p:extLst>
      <p:ext uri="{BB962C8B-B14F-4D97-AF65-F5344CB8AC3E}">
        <p14:creationId xmlns:p14="http://schemas.microsoft.com/office/powerpoint/2010/main" val="2105803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0A7B-DDE2-9D4E-9527-3F59D649F89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774D5F0B-8AE5-5E4E-B3AB-91412FEE5495}"/>
              </a:ext>
            </a:extLst>
          </p:cNvPr>
          <p:cNvSpPr>
            <a:spLocks noGrp="1"/>
          </p:cNvSpPr>
          <p:nvPr>
            <p:ph idx="1"/>
          </p:nvPr>
        </p:nvSpPr>
        <p:spPr/>
        <p:txBody>
          <a:bodyPr>
            <a:normAutofit fontScale="85000" lnSpcReduction="20000"/>
          </a:bodyPr>
          <a:lstStyle/>
          <a:p>
            <a:r>
              <a:rPr lang="en-GB" dirty="0"/>
              <a:t>Hurst, M. (2014). </a:t>
            </a:r>
            <a:r>
              <a:rPr lang="en-GB" i="1" dirty="0"/>
              <a:t>Jerome Bruner's Theory of Development: Discovery Learning &amp; Representation.</a:t>
            </a:r>
            <a:r>
              <a:rPr lang="en-GB" dirty="0"/>
              <a:t> Available: https://</a:t>
            </a:r>
            <a:r>
              <a:rPr lang="en-GB" dirty="0" err="1"/>
              <a:t>study.com</a:t>
            </a:r>
            <a:r>
              <a:rPr lang="en-GB" dirty="0"/>
              <a:t>/academy/lesson/jerome-bruners-theory-of-development-discovery-learning-representation.html#lesson. Last accessed 15th Jan 2021. </a:t>
            </a:r>
          </a:p>
          <a:p>
            <a:r>
              <a:rPr lang="en-GB" dirty="0"/>
              <a:t>McLeod, S. (2019). </a:t>
            </a:r>
            <a:r>
              <a:rPr lang="en-GB" i="1" dirty="0"/>
              <a:t>Bruner - Learning Theory in Education.</a:t>
            </a:r>
            <a:r>
              <a:rPr lang="en-GB" dirty="0"/>
              <a:t> Available: https://</a:t>
            </a:r>
            <a:r>
              <a:rPr lang="en-GB" dirty="0" err="1"/>
              <a:t>www.simplypsychology.org</a:t>
            </a:r>
            <a:r>
              <a:rPr lang="en-GB" dirty="0"/>
              <a:t>/</a:t>
            </a:r>
            <a:r>
              <a:rPr lang="en-GB" dirty="0" err="1"/>
              <a:t>bruner.html</a:t>
            </a:r>
            <a:r>
              <a:rPr lang="en-GB" dirty="0"/>
              <a:t>. Last accessed 15th Jan 2021.</a:t>
            </a:r>
          </a:p>
          <a:p>
            <a:r>
              <a:rPr lang="en-GB" dirty="0"/>
              <a:t>McLeod, S. (2020). </a:t>
            </a:r>
            <a:r>
              <a:rPr lang="en-GB" i="1" dirty="0"/>
              <a:t>Lev Vygotsky's Sociocultural Theory.</a:t>
            </a:r>
            <a:r>
              <a:rPr lang="en-GB" dirty="0"/>
              <a:t> Available: https://</a:t>
            </a:r>
            <a:r>
              <a:rPr lang="en-GB" dirty="0" err="1"/>
              <a:t>www.simplypsychology.org</a:t>
            </a:r>
            <a:r>
              <a:rPr lang="en-GB" dirty="0"/>
              <a:t>/</a:t>
            </a:r>
            <a:r>
              <a:rPr lang="en-GB" dirty="0" err="1"/>
              <a:t>vygotsky.html</a:t>
            </a:r>
            <a:r>
              <a:rPr lang="en-GB" dirty="0"/>
              <a:t>. Last accessed 15th Jan 2021.</a:t>
            </a:r>
          </a:p>
          <a:p>
            <a:r>
              <a:rPr lang="en-GB" dirty="0"/>
              <a:t>Redford, M. (2013). </a:t>
            </a:r>
            <a:r>
              <a:rPr lang="en-GB" i="1" dirty="0"/>
              <a:t>Nest in the Woods.</a:t>
            </a:r>
            <a:r>
              <a:rPr lang="en-GB" dirty="0"/>
              <a:t> Available: https://</a:t>
            </a:r>
            <a:r>
              <a:rPr lang="en-GB" dirty="0" err="1"/>
              <a:t>nestinthewoods.co.uk</a:t>
            </a:r>
            <a:r>
              <a:rPr lang="en-GB" dirty="0"/>
              <a:t>/</a:t>
            </a:r>
            <a:r>
              <a:rPr lang="en-GB" dirty="0" err="1"/>
              <a:t>piaget</a:t>
            </a:r>
            <a:r>
              <a:rPr lang="en-GB" dirty="0"/>
              <a:t>-</a:t>
            </a:r>
            <a:r>
              <a:rPr lang="en-GB" dirty="0" err="1"/>
              <a:t>vygotsky</a:t>
            </a:r>
            <a:r>
              <a:rPr lang="en-GB" dirty="0"/>
              <a:t>-forest-school/. Last accessed 14th Jan 2021.</a:t>
            </a:r>
          </a:p>
          <a:p>
            <a:r>
              <a:rPr lang="en-GB" dirty="0"/>
              <a:t>Wardle, F. (2015). </a:t>
            </a:r>
            <a:r>
              <a:rPr lang="en-GB" i="1" dirty="0"/>
              <a:t>The Importance of Constructive Play.</a:t>
            </a:r>
            <a:r>
              <a:rPr lang="en-GB" dirty="0"/>
              <a:t> Available: https://</a:t>
            </a:r>
            <a:r>
              <a:rPr lang="en-GB" dirty="0" err="1"/>
              <a:t>www.communityplaythings.com</a:t>
            </a:r>
            <a:r>
              <a:rPr lang="en-GB" dirty="0"/>
              <a:t>/resources/articles/2015/constructive-play. Last accessed 14th Jan 2021.</a:t>
            </a:r>
          </a:p>
          <a:p>
            <a:pPr marL="0" indent="0">
              <a:buNone/>
            </a:pPr>
            <a:endParaRPr lang="en-GB" dirty="0"/>
          </a:p>
        </p:txBody>
      </p:sp>
    </p:spTree>
    <p:extLst>
      <p:ext uri="{BB962C8B-B14F-4D97-AF65-F5344CB8AC3E}">
        <p14:creationId xmlns:p14="http://schemas.microsoft.com/office/powerpoint/2010/main" val="266320336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{A9403B2C-9B56-F84C-9354-F5815F477317}tf10001057</Template>
  <TotalTime>3491</TotalTime>
  <Words>1756</Words>
  <Application>Microsoft Macintosh PowerPoint</Application>
  <PresentationFormat>Widescreen</PresentationFormat>
  <Paragraphs>97</Paragraphs>
  <Slides>16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noto sans</vt:lpstr>
      <vt:lpstr>Trebuchet MS</vt:lpstr>
      <vt:lpstr>verdana</vt:lpstr>
      <vt:lpstr>Wingdings</vt:lpstr>
      <vt:lpstr>Berlin</vt:lpstr>
      <vt:lpstr>21st Century Learning </vt:lpstr>
      <vt:lpstr>Demonstrate how outside the classroom contexts can support learning  </vt:lpstr>
      <vt:lpstr>    Techniquest                                                                                                             </vt:lpstr>
      <vt:lpstr>Jean Piaget</vt:lpstr>
      <vt:lpstr>Jean Piaget and “Schemas”</vt:lpstr>
      <vt:lpstr>An example of a schema </vt:lpstr>
      <vt:lpstr>Jean Piaget and Theory of Play </vt:lpstr>
      <vt:lpstr>Piaget’s Stages of Play</vt:lpstr>
      <vt:lpstr>The Importance of Outdoor Play </vt:lpstr>
      <vt:lpstr>Bruner </vt:lpstr>
      <vt:lpstr>Bruner’s Three Modes of Representation </vt:lpstr>
      <vt:lpstr>Bruner’s Three Modes of Representation </vt:lpstr>
      <vt:lpstr>Bruner’s Three Modes of Representation </vt:lpstr>
      <vt:lpstr>Vygotsky </vt:lpstr>
      <vt:lpstr>How is Vygotsky different to Piaget?</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21st Century Learning </dc:title>
  <dc:creator>nick ashton</dc:creator>
  <cp:lastModifiedBy>Natasha Wallace</cp:lastModifiedBy>
  <cp:revision>12</cp:revision>
  <dcterms:created xsi:type="dcterms:W3CDTF">2021-01-15T08:13:25Z</dcterms:created>
  <dcterms:modified xsi:type="dcterms:W3CDTF">2021-01-17T18:25:17Z</dcterms:modified>
</cp:coreProperties>
</file>