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vml" ContentType="application/vnd.openxmlformats-officedocument.vmlDrawing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3"/>
  </p:notesMasterIdLst>
  <p:handoutMasterIdLst>
    <p:handoutMasterId r:id="rId34"/>
  </p:handoutMasterIdLst>
  <p:sldIdLst>
    <p:sldId id="308" r:id="rId2"/>
    <p:sldId id="270" r:id="rId3"/>
    <p:sldId id="271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79" r:id="rId12"/>
    <p:sldId id="280" r:id="rId13"/>
    <p:sldId id="281" r:id="rId14"/>
    <p:sldId id="283" r:id="rId15"/>
    <p:sldId id="284" r:id="rId16"/>
    <p:sldId id="285" r:id="rId17"/>
    <p:sldId id="286" r:id="rId18"/>
    <p:sldId id="287" r:id="rId19"/>
    <p:sldId id="288" r:id="rId20"/>
    <p:sldId id="303" r:id="rId21"/>
    <p:sldId id="304" r:id="rId22"/>
    <p:sldId id="305" r:id="rId23"/>
    <p:sldId id="306" r:id="rId24"/>
    <p:sldId id="307" r:id="rId25"/>
    <p:sldId id="289" r:id="rId26"/>
    <p:sldId id="290" r:id="rId27"/>
    <p:sldId id="291" r:id="rId28"/>
    <p:sldId id="294" r:id="rId29"/>
    <p:sldId id="293" r:id="rId30"/>
    <p:sldId id="295" r:id="rId31"/>
    <p:sldId id="296" r:id="rId32"/>
  </p:sldIdLst>
  <p:sldSz cx="9144000" cy="6858000" type="screen4x3"/>
  <p:notesSz cx="6797675" cy="99266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408000"/>
    <a:srgbClr val="EFFEE8"/>
    <a:srgbClr val="D0FDB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36" autoAdjust="0"/>
    <p:restoredTop sz="94660"/>
  </p:normalViewPr>
  <p:slideViewPr>
    <p:cSldViewPr>
      <p:cViewPr varScale="1">
        <p:scale>
          <a:sx n="103" d="100"/>
          <a:sy n="103" d="100"/>
        </p:scale>
        <p:origin x="-16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image" Target="../media/image6.png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image" Target="../media/image6.png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image" Target="../media/image7.png"/><Relationship Id="rId4" Type="http://schemas.openxmlformats.org/officeDocument/2006/relationships/image" Target="../media/image10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image" Target="../media/image7.png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image" Target="../media/image7.png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image" Target="../media/image6.png"/><Relationship Id="rId4" Type="http://schemas.openxmlformats.org/officeDocument/2006/relationships/image" Target="../media/image19.wmf"/></Relationships>
</file>

<file path=ppt/drawings/_rels/vmlDrawing7.v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wmf"/><Relationship Id="rId1" Type="http://schemas.openxmlformats.org/officeDocument/2006/relationships/image" Target="../media/image6.png"/></Relationships>
</file>

<file path=ppt/drawings/_rels/vmlDrawing8.v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image" Target="../media/image6.png"/><Relationship Id="rId6" Type="http://schemas.openxmlformats.org/officeDocument/2006/relationships/image" Target="../media/image26.wmf"/><Relationship Id="rId5" Type="http://schemas.openxmlformats.org/officeDocument/2006/relationships/image" Target="../media/image25.wmf"/><Relationship Id="rId4" Type="http://schemas.openxmlformats.org/officeDocument/2006/relationships/image" Target="../media/image24.wmf"/></Relationships>
</file>

<file path=ppt/drawings/_rels/vmlDrawing9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7.wmf"/><Relationship Id="rId1" Type="http://schemas.openxmlformats.org/officeDocument/2006/relationships/image" Target="../media/image6.png"/><Relationship Id="rId4" Type="http://schemas.openxmlformats.org/officeDocument/2006/relationships/image" Target="../media/image28.wmf"/></Relationships>
</file>

<file path=ppt/drawings/_rels/vmlDrawing10.vml.rels><?xml version="1.0" encoding="UTF-8" standalone="yes"?>
<Relationships xmlns="http://schemas.openxmlformats.org/package/2006/relationships"><Relationship Id="rId3" Type="http://schemas.openxmlformats.org/officeDocument/2006/relationships/image" Target="../media/image31.wmf"/><Relationship Id="rId7" Type="http://schemas.openxmlformats.org/officeDocument/2006/relationships/image" Target="../media/image35.wmf"/><Relationship Id="rId2" Type="http://schemas.openxmlformats.org/officeDocument/2006/relationships/image" Target="../media/image30.wmf"/><Relationship Id="rId1" Type="http://schemas.openxmlformats.org/officeDocument/2006/relationships/image" Target="../media/image29.wmf"/><Relationship Id="rId6" Type="http://schemas.openxmlformats.org/officeDocument/2006/relationships/image" Target="../media/image34.wmf"/><Relationship Id="rId5" Type="http://schemas.openxmlformats.org/officeDocument/2006/relationships/image" Target="../media/image33.wmf"/><Relationship Id="rId4" Type="http://schemas.openxmlformats.org/officeDocument/2006/relationships/image" Target="../media/image32.wmf"/></Relationships>
</file>

<file path=ppt/drawings/_rels/vmlDrawing11.vml.rels><?xml version="1.0" encoding="UTF-8" standalone="yes"?>
<Relationships xmlns="http://schemas.openxmlformats.org/package/2006/relationships"><Relationship Id="rId2" Type="http://schemas.openxmlformats.org/officeDocument/2006/relationships/image" Target="../media/image37.wmf"/><Relationship Id="rId1" Type="http://schemas.openxmlformats.org/officeDocument/2006/relationships/image" Target="../media/image36.png"/></Relationships>
</file>

<file path=ppt/drawings/_rels/vmlDrawing1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0.wmf"/><Relationship Id="rId2" Type="http://schemas.openxmlformats.org/officeDocument/2006/relationships/image" Target="../media/image39.wmf"/><Relationship Id="rId1" Type="http://schemas.openxmlformats.org/officeDocument/2006/relationships/image" Target="../media/image38.wmf"/></Relationships>
</file>

<file path=ppt/drawings/_rels/vmlDrawing13.vml.rels><?xml version="1.0" encoding="UTF-8" standalone="yes"?>
<Relationships xmlns="http://schemas.openxmlformats.org/package/2006/relationships"><Relationship Id="rId3" Type="http://schemas.openxmlformats.org/officeDocument/2006/relationships/image" Target="../media/image43.wmf"/><Relationship Id="rId2" Type="http://schemas.openxmlformats.org/officeDocument/2006/relationships/image" Target="../media/image42.wmf"/><Relationship Id="rId1" Type="http://schemas.openxmlformats.org/officeDocument/2006/relationships/image" Target="../media/image41.wmf"/><Relationship Id="rId4" Type="http://schemas.openxmlformats.org/officeDocument/2006/relationships/image" Target="../media/image36.png"/></Relationships>
</file>

<file path=ppt/drawings/_rels/vmlDrawing14.vml.rels><?xml version="1.0" encoding="UTF-8" standalone="yes"?>
<Relationships xmlns="http://schemas.openxmlformats.org/package/2006/relationships"><Relationship Id="rId2" Type="http://schemas.openxmlformats.org/officeDocument/2006/relationships/image" Target="../media/image43.wmf"/><Relationship Id="rId1" Type="http://schemas.openxmlformats.org/officeDocument/2006/relationships/image" Target="../media/image42.wmf"/></Relationships>
</file>

<file path=ppt/drawings/_rels/vmlDrawing15.vml.rels><?xml version="1.0" encoding="UTF-8" standalone="yes"?>
<Relationships xmlns="http://schemas.openxmlformats.org/package/2006/relationships"><Relationship Id="rId3" Type="http://schemas.openxmlformats.org/officeDocument/2006/relationships/image" Target="../media/image44.wmf"/><Relationship Id="rId7" Type="http://schemas.openxmlformats.org/officeDocument/2006/relationships/image" Target="../media/image48.wmf"/><Relationship Id="rId2" Type="http://schemas.openxmlformats.org/officeDocument/2006/relationships/image" Target="../media/image43.wmf"/><Relationship Id="rId1" Type="http://schemas.openxmlformats.org/officeDocument/2006/relationships/image" Target="../media/image42.wmf"/><Relationship Id="rId6" Type="http://schemas.openxmlformats.org/officeDocument/2006/relationships/image" Target="../media/image47.wmf"/><Relationship Id="rId5" Type="http://schemas.openxmlformats.org/officeDocument/2006/relationships/image" Target="../media/image46.wmf"/><Relationship Id="rId4" Type="http://schemas.openxmlformats.org/officeDocument/2006/relationships/image" Target="../media/image45.wmf"/></Relationships>
</file>

<file path=ppt/drawings/_rels/vmlDrawing16.vml.rels><?xml version="1.0" encoding="UTF-8" standalone="yes"?>
<Relationships xmlns="http://schemas.openxmlformats.org/package/2006/relationships"><Relationship Id="rId2" Type="http://schemas.openxmlformats.org/officeDocument/2006/relationships/image" Target="../media/image43.wmf"/><Relationship Id="rId1" Type="http://schemas.openxmlformats.org/officeDocument/2006/relationships/image" Target="../media/image42.wmf"/></Relationships>
</file>

<file path=ppt/drawings/_rels/vmlDrawing17.vml.rels><?xml version="1.0" encoding="UTF-8" standalone="yes"?>
<Relationships xmlns="http://schemas.openxmlformats.org/package/2006/relationships"><Relationship Id="rId8" Type="http://schemas.openxmlformats.org/officeDocument/2006/relationships/image" Target="../media/image54.wmf"/><Relationship Id="rId3" Type="http://schemas.openxmlformats.org/officeDocument/2006/relationships/image" Target="../media/image49.wmf"/><Relationship Id="rId7" Type="http://schemas.openxmlformats.org/officeDocument/2006/relationships/image" Target="../media/image53.wmf"/><Relationship Id="rId2" Type="http://schemas.openxmlformats.org/officeDocument/2006/relationships/image" Target="../media/image43.wmf"/><Relationship Id="rId1" Type="http://schemas.openxmlformats.org/officeDocument/2006/relationships/image" Target="../media/image42.wmf"/><Relationship Id="rId6" Type="http://schemas.openxmlformats.org/officeDocument/2006/relationships/image" Target="../media/image52.wmf"/><Relationship Id="rId5" Type="http://schemas.openxmlformats.org/officeDocument/2006/relationships/image" Target="../media/image51.wmf"/><Relationship Id="rId10" Type="http://schemas.openxmlformats.org/officeDocument/2006/relationships/image" Target="../media/image56.wmf"/><Relationship Id="rId4" Type="http://schemas.openxmlformats.org/officeDocument/2006/relationships/image" Target="../media/image50.wmf"/><Relationship Id="rId9" Type="http://schemas.openxmlformats.org/officeDocument/2006/relationships/image" Target="../media/image55.wmf"/></Relationships>
</file>

<file path=ppt/drawings/_rels/vmlDrawing18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7.wmf"/><Relationship Id="rId1" Type="http://schemas.openxmlformats.org/officeDocument/2006/relationships/image" Target="../media/image6.png"/><Relationship Id="rId6" Type="http://schemas.openxmlformats.org/officeDocument/2006/relationships/image" Target="../media/image59.wmf"/><Relationship Id="rId5" Type="http://schemas.openxmlformats.org/officeDocument/2006/relationships/image" Target="../media/image36.png"/><Relationship Id="rId4" Type="http://schemas.openxmlformats.org/officeDocument/2006/relationships/image" Target="../media/image58.wmf"/></Relationships>
</file>

<file path=ppt/drawings/_rels/vmlDrawing19.vml.rels><?xml version="1.0" encoding="UTF-8" standalone="yes"?>
<Relationships xmlns="http://schemas.openxmlformats.org/package/2006/relationships"><Relationship Id="rId8" Type="http://schemas.openxmlformats.org/officeDocument/2006/relationships/image" Target="../media/image65.wmf"/><Relationship Id="rId3" Type="http://schemas.openxmlformats.org/officeDocument/2006/relationships/image" Target="../media/image60.wmf"/><Relationship Id="rId7" Type="http://schemas.openxmlformats.org/officeDocument/2006/relationships/image" Target="../media/image64.wmf"/><Relationship Id="rId2" Type="http://schemas.openxmlformats.org/officeDocument/2006/relationships/image" Target="../media/image7.png"/><Relationship Id="rId1" Type="http://schemas.openxmlformats.org/officeDocument/2006/relationships/image" Target="../media/image6.png"/><Relationship Id="rId6" Type="http://schemas.openxmlformats.org/officeDocument/2006/relationships/image" Target="../media/image63.wmf"/><Relationship Id="rId5" Type="http://schemas.openxmlformats.org/officeDocument/2006/relationships/image" Target="../media/image62.wmf"/><Relationship Id="rId10" Type="http://schemas.openxmlformats.org/officeDocument/2006/relationships/image" Target="../media/image67.wmf"/><Relationship Id="rId4" Type="http://schemas.openxmlformats.org/officeDocument/2006/relationships/image" Target="../media/image61.wmf"/><Relationship Id="rId9" Type="http://schemas.openxmlformats.org/officeDocument/2006/relationships/image" Target="../media/image66.wmf"/></Relationships>
</file>

<file path=ppt/drawings/_rels/vmlDrawing20.vml.rels><?xml version="1.0" encoding="UTF-8" standalone="yes"?>
<Relationships xmlns="http://schemas.openxmlformats.org/package/2006/relationships"><Relationship Id="rId3" Type="http://schemas.openxmlformats.org/officeDocument/2006/relationships/image" Target="../media/image70.wmf"/><Relationship Id="rId2" Type="http://schemas.openxmlformats.org/officeDocument/2006/relationships/image" Target="../media/image69.wmf"/><Relationship Id="rId1" Type="http://schemas.openxmlformats.org/officeDocument/2006/relationships/image" Target="../media/image68.wmf"/><Relationship Id="rId6" Type="http://schemas.openxmlformats.org/officeDocument/2006/relationships/image" Target="../media/image73.wmf"/><Relationship Id="rId5" Type="http://schemas.openxmlformats.org/officeDocument/2006/relationships/image" Target="../media/image72.wmf"/><Relationship Id="rId4" Type="http://schemas.openxmlformats.org/officeDocument/2006/relationships/image" Target="../media/image71.wmf"/></Relationships>
</file>

<file path=ppt/drawings/_rels/vmlDrawing21.vml.rels><?xml version="1.0" encoding="UTF-8" standalone="yes"?>
<Relationships xmlns="http://schemas.openxmlformats.org/package/2006/relationships"><Relationship Id="rId8" Type="http://schemas.openxmlformats.org/officeDocument/2006/relationships/image" Target="../media/image81.wmf"/><Relationship Id="rId3" Type="http://schemas.openxmlformats.org/officeDocument/2006/relationships/image" Target="../media/image76.wmf"/><Relationship Id="rId7" Type="http://schemas.openxmlformats.org/officeDocument/2006/relationships/image" Target="../media/image80.wmf"/><Relationship Id="rId2" Type="http://schemas.openxmlformats.org/officeDocument/2006/relationships/image" Target="../media/image75.wmf"/><Relationship Id="rId1" Type="http://schemas.openxmlformats.org/officeDocument/2006/relationships/image" Target="../media/image74.wmf"/><Relationship Id="rId6" Type="http://schemas.openxmlformats.org/officeDocument/2006/relationships/image" Target="../media/image79.wmf"/><Relationship Id="rId5" Type="http://schemas.openxmlformats.org/officeDocument/2006/relationships/image" Target="../media/image78.wmf"/><Relationship Id="rId4" Type="http://schemas.openxmlformats.org/officeDocument/2006/relationships/image" Target="../media/image77.wmf"/></Relationships>
</file>

<file path=ppt/drawings/_rels/vmlDrawing22.vml.rels><?xml version="1.0" encoding="UTF-8" standalone="yes"?>
<Relationships xmlns="http://schemas.openxmlformats.org/package/2006/relationships"><Relationship Id="rId3" Type="http://schemas.openxmlformats.org/officeDocument/2006/relationships/image" Target="../media/image84.wmf"/><Relationship Id="rId2" Type="http://schemas.openxmlformats.org/officeDocument/2006/relationships/image" Target="../media/image83.wmf"/><Relationship Id="rId1" Type="http://schemas.openxmlformats.org/officeDocument/2006/relationships/image" Target="../media/image82.wmf"/><Relationship Id="rId6" Type="http://schemas.openxmlformats.org/officeDocument/2006/relationships/image" Target="../media/image87.wmf"/><Relationship Id="rId5" Type="http://schemas.openxmlformats.org/officeDocument/2006/relationships/image" Target="../media/image86.wmf"/><Relationship Id="rId4" Type="http://schemas.openxmlformats.org/officeDocument/2006/relationships/image" Target="../media/image85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D9E35E-1B92-4A1C-8FA2-4775175CC7CC}" type="datetimeFigureOut">
              <a:rPr lang="en-GB" smtClean="0"/>
              <a:t>06/09/2016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B03D1E-9D53-47EE-8FE6-C7381D6F97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14143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BAB573-4824-4557-AAD0-219B113512C9}" type="datetimeFigureOut">
              <a:rPr lang="en-US" smtClean="0"/>
              <a:pPr/>
              <a:t>9/6/2016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E63FED-3AB0-4552-A0CA-261F3D4758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53538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2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917575" y="754063"/>
            <a:ext cx="4960938" cy="37211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79482" y="4714969"/>
            <a:ext cx="5438711" cy="446735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3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917575" y="754063"/>
            <a:ext cx="4960938" cy="37211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79482" y="4714969"/>
            <a:ext cx="5438711" cy="446735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4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917575" y="754063"/>
            <a:ext cx="4960938" cy="37211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79482" y="4714969"/>
            <a:ext cx="5438711" cy="446735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5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917575" y="754063"/>
            <a:ext cx="4960938" cy="37211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79482" y="4714969"/>
            <a:ext cx="5438711" cy="446735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6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917575" y="754063"/>
            <a:ext cx="4960938" cy="37211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79482" y="4714969"/>
            <a:ext cx="5438711" cy="446735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7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917575" y="754063"/>
            <a:ext cx="4960938" cy="37211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79482" y="4714969"/>
            <a:ext cx="5438711" cy="446735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8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917575" y="754063"/>
            <a:ext cx="4960938" cy="37211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79482" y="4714969"/>
            <a:ext cx="5438711" cy="446735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9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917575" y="754063"/>
            <a:ext cx="4960938" cy="37211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79482" y="4714969"/>
            <a:ext cx="5438711" cy="446735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10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917575" y="754063"/>
            <a:ext cx="4960938" cy="37211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79482" y="4714969"/>
            <a:ext cx="5438711" cy="446735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11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917575" y="754063"/>
            <a:ext cx="4960938" cy="37211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79482" y="4714969"/>
            <a:ext cx="5438711" cy="446735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12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917575" y="754063"/>
            <a:ext cx="4960938" cy="37211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79482" y="4714969"/>
            <a:ext cx="5438711" cy="446735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13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917575" y="754063"/>
            <a:ext cx="4960938" cy="37211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79482" y="4714969"/>
            <a:ext cx="5438711" cy="446735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14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917575" y="754063"/>
            <a:ext cx="4960938" cy="37211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79482" y="4714969"/>
            <a:ext cx="5438711" cy="446735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15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917575" y="754063"/>
            <a:ext cx="4960938" cy="37211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79482" y="4714969"/>
            <a:ext cx="5438711" cy="446735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16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917575" y="754063"/>
            <a:ext cx="4960938" cy="37211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79482" y="4714969"/>
            <a:ext cx="5438711" cy="446735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17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917575" y="754063"/>
            <a:ext cx="4960938" cy="37211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79482" y="4714969"/>
            <a:ext cx="5438711" cy="446735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18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917575" y="754063"/>
            <a:ext cx="4960938" cy="37211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79482" y="4714969"/>
            <a:ext cx="5438711" cy="446735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19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917575" y="754063"/>
            <a:ext cx="4960938" cy="37211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79482" y="4714969"/>
            <a:ext cx="5438711" cy="446735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20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917575" y="754063"/>
            <a:ext cx="4960938" cy="37211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79482" y="4714969"/>
            <a:ext cx="5438711" cy="446735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21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917575" y="754063"/>
            <a:ext cx="4960938" cy="37211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79482" y="4714969"/>
            <a:ext cx="5438711" cy="446735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22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917575" y="754063"/>
            <a:ext cx="4960938" cy="37211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79482" y="4714969"/>
            <a:ext cx="5438711" cy="446735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23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917575" y="754063"/>
            <a:ext cx="4960938" cy="37211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79482" y="4714969"/>
            <a:ext cx="5438711" cy="446735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24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917575" y="754063"/>
            <a:ext cx="4960938" cy="37211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79482" y="4714969"/>
            <a:ext cx="5438711" cy="446735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25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917575" y="754063"/>
            <a:ext cx="4960938" cy="37211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79482" y="4714969"/>
            <a:ext cx="5438711" cy="446735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26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917575" y="754063"/>
            <a:ext cx="4960938" cy="37211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79482" y="4714969"/>
            <a:ext cx="5438711" cy="446735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27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917575" y="754063"/>
            <a:ext cx="4960938" cy="37211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79482" y="4714969"/>
            <a:ext cx="5438711" cy="446735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28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917575" y="754063"/>
            <a:ext cx="4960938" cy="37211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79482" y="4714969"/>
            <a:ext cx="5438711" cy="446735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29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917575" y="754063"/>
            <a:ext cx="4960938" cy="37211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79482" y="4714969"/>
            <a:ext cx="5438711" cy="446735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30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917575" y="754063"/>
            <a:ext cx="4960938" cy="37211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79482" y="4714969"/>
            <a:ext cx="5438711" cy="446735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31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917575" y="754063"/>
            <a:ext cx="4960938" cy="37211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79482" y="4714969"/>
            <a:ext cx="5438711" cy="446735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38608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 sz="3200" b="1"/>
            </a:lvl1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fld id="{022379C4-B884-4D15-A1BA-6A72B04D6EEB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3079" name="Rectangle 7"/>
          <p:cNvSpPr>
            <a:spLocks noChangeArrowheads="1"/>
          </p:cNvSpPr>
          <p:nvPr/>
        </p:nvSpPr>
        <p:spPr bwMode="auto">
          <a:xfrm>
            <a:off x="684213" y="260350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endParaRPr lang="en-US" sz="4000" b="1">
              <a:solidFill>
                <a:schemeClr val="tx2"/>
              </a:solidFill>
            </a:endParaRP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684213" y="404813"/>
            <a:ext cx="7704137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sz="4400"/>
          </a:p>
        </p:txBody>
      </p:sp>
      <p:pic>
        <p:nvPicPr>
          <p:cNvPr id="3082" name="Picture 10" descr="SMU-Logo-colour-Longlin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260350"/>
            <a:ext cx="7958137" cy="881063"/>
          </a:xfrm>
          <a:prstGeom prst="rect">
            <a:avLst/>
          </a:prstGeom>
          <a:noFill/>
        </p:spPr>
      </p:pic>
      <p:sp>
        <p:nvSpPr>
          <p:cNvPr id="10" name="Rounded Rectangle 9"/>
          <p:cNvSpPr/>
          <p:nvPr userDrawn="1"/>
        </p:nvSpPr>
        <p:spPr>
          <a:xfrm>
            <a:off x="143508" y="116632"/>
            <a:ext cx="8856984" cy="6624736"/>
          </a:xfrm>
          <a:prstGeom prst="roundRect">
            <a:avLst>
              <a:gd name="adj" fmla="val 4058"/>
            </a:avLst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524" y="214348"/>
            <a:ext cx="1008112" cy="334332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6FABB0-A7AA-4193-848B-4BF84C301163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7" name="Rounded Rectangle 6"/>
          <p:cNvSpPr/>
          <p:nvPr userDrawn="1"/>
        </p:nvSpPr>
        <p:spPr>
          <a:xfrm>
            <a:off x="143508" y="116632"/>
            <a:ext cx="8856984" cy="6624736"/>
          </a:xfrm>
          <a:prstGeom prst="roundRect">
            <a:avLst>
              <a:gd name="adj" fmla="val 4058"/>
            </a:avLst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524" y="214348"/>
            <a:ext cx="1008112" cy="334332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F4BE76-E958-4695-B0DF-66D14568E86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8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9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4EE862-6ED4-4DE6-956F-36DBFC8ACCB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3E20D2-83BF-42E3-9DC2-9E67648C62B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7A1C08-094C-4DBD-AAB4-BC5FB20F070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D89E4B-31B9-4A5D-B4F2-5AA453B4055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9FC5E9-94E8-44B3-BE68-2AEAA9436A8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051A91-7B57-4ECE-8C7D-63F27AC90D4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7E8AB0-B64F-491C-A943-857BC86F21E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40513" y="260350"/>
            <a:ext cx="2057400" cy="58943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68313" y="260350"/>
            <a:ext cx="6019800" cy="58943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F1C684-6150-4AAE-9C6E-4D6336527D3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/>
            </a:gs>
          </a:gsLst>
          <a:path path="rect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68313" y="2603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68313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32138" y="6237288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88125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826E118-BB69-4A5C-B791-EB800E545E4F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7" name="Rounded Rectangle 6"/>
          <p:cNvSpPr/>
          <p:nvPr userDrawn="1"/>
        </p:nvSpPr>
        <p:spPr>
          <a:xfrm>
            <a:off x="143508" y="116632"/>
            <a:ext cx="8856984" cy="6624736"/>
          </a:xfrm>
          <a:prstGeom prst="roundRect">
            <a:avLst>
              <a:gd name="adj" fmla="val 4058"/>
            </a:avLst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524" y="214348"/>
            <a:ext cx="1008112" cy="334332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7" Type="http://schemas.openxmlformats.org/officeDocument/2006/relationships/image" Target="../media/image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6.png"/><Relationship Id="rId4" Type="http://schemas.openxmlformats.org/officeDocument/2006/relationships/oleObject" Target="../embeddings/oleObject1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7" Type="http://schemas.openxmlformats.org/officeDocument/2006/relationships/image" Target="../media/image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4.bin"/><Relationship Id="rId5" Type="http://schemas.openxmlformats.org/officeDocument/2006/relationships/image" Target="../media/image6.png"/><Relationship Id="rId4" Type="http://schemas.openxmlformats.org/officeDocument/2006/relationships/oleObject" Target="../embeddings/oleObject3.bin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7.bin"/><Relationship Id="rId3" Type="http://schemas.openxmlformats.org/officeDocument/2006/relationships/notesSlide" Target="../notesSlides/notesSlide5.xml"/><Relationship Id="rId7" Type="http://schemas.openxmlformats.org/officeDocument/2006/relationships/image" Target="../media/image8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6.bin"/><Relationship Id="rId11" Type="http://schemas.openxmlformats.org/officeDocument/2006/relationships/image" Target="../media/image10.wmf"/><Relationship Id="rId5" Type="http://schemas.openxmlformats.org/officeDocument/2006/relationships/image" Target="../media/image7.png"/><Relationship Id="rId10" Type="http://schemas.openxmlformats.org/officeDocument/2006/relationships/oleObject" Target="../embeddings/oleObject8.bin"/><Relationship Id="rId4" Type="http://schemas.openxmlformats.org/officeDocument/2006/relationships/oleObject" Target="../embeddings/oleObject5.bin"/><Relationship Id="rId9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1.bin"/><Relationship Id="rId3" Type="http://schemas.openxmlformats.org/officeDocument/2006/relationships/notesSlide" Target="../notesSlides/notesSlide6.xml"/><Relationship Id="rId7" Type="http://schemas.openxmlformats.org/officeDocument/2006/relationships/image" Target="../media/image11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10.bin"/><Relationship Id="rId5" Type="http://schemas.openxmlformats.org/officeDocument/2006/relationships/image" Target="../media/image7.png"/><Relationship Id="rId4" Type="http://schemas.openxmlformats.org/officeDocument/2006/relationships/oleObject" Target="../embeddings/oleObject9.bin"/><Relationship Id="rId9" Type="http://schemas.openxmlformats.org/officeDocument/2006/relationships/image" Target="../media/image12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4.bin"/><Relationship Id="rId13" Type="http://schemas.openxmlformats.org/officeDocument/2006/relationships/image" Target="../media/image15.wmf"/><Relationship Id="rId3" Type="http://schemas.openxmlformats.org/officeDocument/2006/relationships/notesSlide" Target="../notesSlides/notesSlide7.xml"/><Relationship Id="rId7" Type="http://schemas.openxmlformats.org/officeDocument/2006/relationships/image" Target="../media/image12.wmf"/><Relationship Id="rId12" Type="http://schemas.openxmlformats.org/officeDocument/2006/relationships/oleObject" Target="../embeddings/oleObject1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13.bin"/><Relationship Id="rId11" Type="http://schemas.openxmlformats.org/officeDocument/2006/relationships/image" Target="../media/image14.wmf"/><Relationship Id="rId5" Type="http://schemas.openxmlformats.org/officeDocument/2006/relationships/image" Target="../media/image7.png"/><Relationship Id="rId15" Type="http://schemas.openxmlformats.org/officeDocument/2006/relationships/image" Target="../media/image16.wmf"/><Relationship Id="rId10" Type="http://schemas.openxmlformats.org/officeDocument/2006/relationships/oleObject" Target="../embeddings/oleObject15.bin"/><Relationship Id="rId4" Type="http://schemas.openxmlformats.org/officeDocument/2006/relationships/oleObject" Target="../embeddings/oleObject12.bin"/><Relationship Id="rId9" Type="http://schemas.openxmlformats.org/officeDocument/2006/relationships/image" Target="../media/image13.wmf"/><Relationship Id="rId14" Type="http://schemas.openxmlformats.org/officeDocument/2006/relationships/oleObject" Target="../embeddings/oleObject17.bin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0.bin"/><Relationship Id="rId3" Type="http://schemas.openxmlformats.org/officeDocument/2006/relationships/notesSlide" Target="../notesSlides/notesSlide8.xml"/><Relationship Id="rId7" Type="http://schemas.openxmlformats.org/officeDocument/2006/relationships/image" Target="../media/image17.wmf"/><Relationship Id="rId12" Type="http://schemas.openxmlformats.org/officeDocument/2006/relationships/image" Target="../media/image19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6" Type="http://schemas.openxmlformats.org/officeDocument/2006/relationships/oleObject" Target="../embeddings/oleObject19.bin"/><Relationship Id="rId11" Type="http://schemas.openxmlformats.org/officeDocument/2006/relationships/oleObject" Target="../embeddings/oleObject21.bin"/><Relationship Id="rId5" Type="http://schemas.openxmlformats.org/officeDocument/2006/relationships/image" Target="../media/image6.png"/><Relationship Id="rId10" Type="http://schemas.openxmlformats.org/officeDocument/2006/relationships/image" Target="../media/image20.gif"/><Relationship Id="rId4" Type="http://schemas.openxmlformats.org/officeDocument/2006/relationships/oleObject" Target="../embeddings/oleObject18.bin"/><Relationship Id="rId9" Type="http://schemas.openxmlformats.org/officeDocument/2006/relationships/image" Target="../media/image18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3" Type="http://schemas.openxmlformats.org/officeDocument/2006/relationships/notesSlide" Target="../notesSlides/notesSlide9.xml"/><Relationship Id="rId7" Type="http://schemas.openxmlformats.org/officeDocument/2006/relationships/oleObject" Target="../embeddings/oleObject2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6" Type="http://schemas.openxmlformats.org/officeDocument/2006/relationships/image" Target="../media/image20.gif"/><Relationship Id="rId5" Type="http://schemas.openxmlformats.org/officeDocument/2006/relationships/image" Target="../media/image6.png"/><Relationship Id="rId10" Type="http://schemas.openxmlformats.org/officeDocument/2006/relationships/image" Target="../media/image22.wmf"/><Relationship Id="rId4" Type="http://schemas.openxmlformats.org/officeDocument/2006/relationships/oleObject" Target="../embeddings/oleObject22.bin"/><Relationship Id="rId9" Type="http://schemas.openxmlformats.org/officeDocument/2006/relationships/oleObject" Target="../embeddings/oleObject24.bin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13" Type="http://schemas.openxmlformats.org/officeDocument/2006/relationships/oleObject" Target="../embeddings/oleObject29.bin"/><Relationship Id="rId3" Type="http://schemas.openxmlformats.org/officeDocument/2006/relationships/notesSlide" Target="../notesSlides/notesSlide10.xml"/><Relationship Id="rId7" Type="http://schemas.openxmlformats.org/officeDocument/2006/relationships/oleObject" Target="../embeddings/oleObject26.bin"/><Relationship Id="rId12" Type="http://schemas.openxmlformats.org/officeDocument/2006/relationships/image" Target="../media/image24.wmf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6.wmf"/><Relationship Id="rId1" Type="http://schemas.openxmlformats.org/officeDocument/2006/relationships/vmlDrawing" Target="../drawings/vmlDrawing8.vml"/><Relationship Id="rId6" Type="http://schemas.openxmlformats.org/officeDocument/2006/relationships/image" Target="../media/image20.gif"/><Relationship Id="rId11" Type="http://schemas.openxmlformats.org/officeDocument/2006/relationships/oleObject" Target="../embeddings/oleObject28.bin"/><Relationship Id="rId5" Type="http://schemas.openxmlformats.org/officeDocument/2006/relationships/image" Target="../media/image6.png"/><Relationship Id="rId15" Type="http://schemas.openxmlformats.org/officeDocument/2006/relationships/oleObject" Target="../embeddings/oleObject30.bin"/><Relationship Id="rId10" Type="http://schemas.openxmlformats.org/officeDocument/2006/relationships/image" Target="../media/image23.wmf"/><Relationship Id="rId4" Type="http://schemas.openxmlformats.org/officeDocument/2006/relationships/oleObject" Target="../embeddings/oleObject25.bin"/><Relationship Id="rId9" Type="http://schemas.openxmlformats.org/officeDocument/2006/relationships/oleObject" Target="../embeddings/oleObject27.bin"/><Relationship Id="rId14" Type="http://schemas.openxmlformats.org/officeDocument/2006/relationships/image" Target="../media/image25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3.bin"/><Relationship Id="rId3" Type="http://schemas.openxmlformats.org/officeDocument/2006/relationships/notesSlide" Target="../notesSlides/notesSlide11.xml"/><Relationship Id="rId7" Type="http://schemas.openxmlformats.org/officeDocument/2006/relationships/image" Target="../media/image27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6" Type="http://schemas.openxmlformats.org/officeDocument/2006/relationships/oleObject" Target="../embeddings/oleObject32.bin"/><Relationship Id="rId11" Type="http://schemas.openxmlformats.org/officeDocument/2006/relationships/image" Target="../media/image28.wmf"/><Relationship Id="rId5" Type="http://schemas.openxmlformats.org/officeDocument/2006/relationships/image" Target="../media/image6.png"/><Relationship Id="rId10" Type="http://schemas.openxmlformats.org/officeDocument/2006/relationships/oleObject" Target="../embeddings/oleObject34.bin"/><Relationship Id="rId4" Type="http://schemas.openxmlformats.org/officeDocument/2006/relationships/oleObject" Target="../embeddings/oleObject31.bin"/><Relationship Id="rId9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7.bin"/><Relationship Id="rId13" Type="http://schemas.openxmlformats.org/officeDocument/2006/relationships/image" Target="../media/image33.wmf"/><Relationship Id="rId3" Type="http://schemas.openxmlformats.org/officeDocument/2006/relationships/notesSlide" Target="../notesSlides/notesSlide13.xml"/><Relationship Id="rId7" Type="http://schemas.openxmlformats.org/officeDocument/2006/relationships/image" Target="../media/image30.wmf"/><Relationship Id="rId12" Type="http://schemas.openxmlformats.org/officeDocument/2006/relationships/oleObject" Target="../embeddings/oleObject39.bin"/><Relationship Id="rId17" Type="http://schemas.openxmlformats.org/officeDocument/2006/relationships/image" Target="../media/image35.wmf"/><Relationship Id="rId2" Type="http://schemas.openxmlformats.org/officeDocument/2006/relationships/slideLayout" Target="../slideLayouts/slideLayout2.xml"/><Relationship Id="rId16" Type="http://schemas.openxmlformats.org/officeDocument/2006/relationships/oleObject" Target="../embeddings/oleObject41.bin"/><Relationship Id="rId1" Type="http://schemas.openxmlformats.org/officeDocument/2006/relationships/vmlDrawing" Target="../drawings/vmlDrawing10.vml"/><Relationship Id="rId6" Type="http://schemas.openxmlformats.org/officeDocument/2006/relationships/oleObject" Target="../embeddings/oleObject36.bin"/><Relationship Id="rId11" Type="http://schemas.openxmlformats.org/officeDocument/2006/relationships/image" Target="../media/image32.wmf"/><Relationship Id="rId5" Type="http://schemas.openxmlformats.org/officeDocument/2006/relationships/image" Target="../media/image29.wmf"/><Relationship Id="rId15" Type="http://schemas.openxmlformats.org/officeDocument/2006/relationships/image" Target="../media/image34.wmf"/><Relationship Id="rId10" Type="http://schemas.openxmlformats.org/officeDocument/2006/relationships/oleObject" Target="../embeddings/oleObject38.bin"/><Relationship Id="rId4" Type="http://schemas.openxmlformats.org/officeDocument/2006/relationships/oleObject" Target="../embeddings/oleObject35.bin"/><Relationship Id="rId9" Type="http://schemas.openxmlformats.org/officeDocument/2006/relationships/image" Target="../media/image31.wmf"/><Relationship Id="rId14" Type="http://schemas.openxmlformats.org/officeDocument/2006/relationships/oleObject" Target="../embeddings/oleObject40.bin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7" Type="http://schemas.openxmlformats.org/officeDocument/2006/relationships/image" Target="../media/image37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1.vml"/><Relationship Id="rId6" Type="http://schemas.openxmlformats.org/officeDocument/2006/relationships/oleObject" Target="../embeddings/oleObject43.bin"/><Relationship Id="rId5" Type="http://schemas.openxmlformats.org/officeDocument/2006/relationships/image" Target="../media/image36.png"/><Relationship Id="rId4" Type="http://schemas.openxmlformats.org/officeDocument/2006/relationships/oleObject" Target="../embeddings/oleObject42.bin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46.bin"/><Relationship Id="rId3" Type="http://schemas.openxmlformats.org/officeDocument/2006/relationships/notesSlide" Target="../notesSlides/notesSlide15.xml"/><Relationship Id="rId7" Type="http://schemas.openxmlformats.org/officeDocument/2006/relationships/image" Target="../media/image39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2.vml"/><Relationship Id="rId6" Type="http://schemas.openxmlformats.org/officeDocument/2006/relationships/oleObject" Target="../embeddings/oleObject45.bin"/><Relationship Id="rId5" Type="http://schemas.openxmlformats.org/officeDocument/2006/relationships/image" Target="../media/image38.wmf"/><Relationship Id="rId4" Type="http://schemas.openxmlformats.org/officeDocument/2006/relationships/oleObject" Target="../embeddings/oleObject44.bin"/><Relationship Id="rId9" Type="http://schemas.openxmlformats.org/officeDocument/2006/relationships/image" Target="../media/image40.wmf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49.bin"/><Relationship Id="rId13" Type="http://schemas.openxmlformats.org/officeDocument/2006/relationships/image" Target="../media/image36.png"/><Relationship Id="rId3" Type="http://schemas.openxmlformats.org/officeDocument/2006/relationships/notesSlide" Target="../notesSlides/notesSlide19.xml"/><Relationship Id="rId7" Type="http://schemas.openxmlformats.org/officeDocument/2006/relationships/image" Target="../media/image42.wmf"/><Relationship Id="rId12" Type="http://schemas.openxmlformats.org/officeDocument/2006/relationships/oleObject" Target="../embeddings/oleObject5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3.vml"/><Relationship Id="rId6" Type="http://schemas.openxmlformats.org/officeDocument/2006/relationships/oleObject" Target="../embeddings/oleObject48.bin"/><Relationship Id="rId11" Type="http://schemas.openxmlformats.org/officeDocument/2006/relationships/image" Target="../media/image7.png"/><Relationship Id="rId5" Type="http://schemas.openxmlformats.org/officeDocument/2006/relationships/image" Target="../media/image41.wmf"/><Relationship Id="rId10" Type="http://schemas.openxmlformats.org/officeDocument/2006/relationships/image" Target="../media/image6.png"/><Relationship Id="rId4" Type="http://schemas.openxmlformats.org/officeDocument/2006/relationships/oleObject" Target="../embeddings/oleObject47.bin"/><Relationship Id="rId9" Type="http://schemas.openxmlformats.org/officeDocument/2006/relationships/image" Target="../media/image43.wmf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notesSlide" Target="../notesSlides/notesSlide20.xml"/><Relationship Id="rId7" Type="http://schemas.openxmlformats.org/officeDocument/2006/relationships/image" Target="../media/image43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4.vml"/><Relationship Id="rId6" Type="http://schemas.openxmlformats.org/officeDocument/2006/relationships/oleObject" Target="../embeddings/oleObject52.bin"/><Relationship Id="rId5" Type="http://schemas.openxmlformats.org/officeDocument/2006/relationships/image" Target="../media/image42.wmf"/><Relationship Id="rId4" Type="http://schemas.openxmlformats.org/officeDocument/2006/relationships/oleObject" Target="../embeddings/oleObject51.bin"/><Relationship Id="rId9" Type="http://schemas.openxmlformats.org/officeDocument/2006/relationships/image" Target="../media/image7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55.bin"/><Relationship Id="rId13" Type="http://schemas.openxmlformats.org/officeDocument/2006/relationships/image" Target="../media/image46.wmf"/><Relationship Id="rId3" Type="http://schemas.openxmlformats.org/officeDocument/2006/relationships/notesSlide" Target="../notesSlides/notesSlide21.xml"/><Relationship Id="rId7" Type="http://schemas.openxmlformats.org/officeDocument/2006/relationships/image" Target="../media/image43.wmf"/><Relationship Id="rId12" Type="http://schemas.openxmlformats.org/officeDocument/2006/relationships/oleObject" Target="../embeddings/oleObject57.bin"/><Relationship Id="rId17" Type="http://schemas.openxmlformats.org/officeDocument/2006/relationships/image" Target="../media/image48.wmf"/><Relationship Id="rId2" Type="http://schemas.openxmlformats.org/officeDocument/2006/relationships/slideLayout" Target="../slideLayouts/slideLayout2.xml"/><Relationship Id="rId16" Type="http://schemas.openxmlformats.org/officeDocument/2006/relationships/oleObject" Target="../embeddings/oleObject59.bin"/><Relationship Id="rId1" Type="http://schemas.openxmlformats.org/officeDocument/2006/relationships/vmlDrawing" Target="../drawings/vmlDrawing15.vml"/><Relationship Id="rId6" Type="http://schemas.openxmlformats.org/officeDocument/2006/relationships/oleObject" Target="../embeddings/oleObject54.bin"/><Relationship Id="rId11" Type="http://schemas.openxmlformats.org/officeDocument/2006/relationships/image" Target="../media/image45.wmf"/><Relationship Id="rId5" Type="http://schemas.openxmlformats.org/officeDocument/2006/relationships/image" Target="../media/image42.wmf"/><Relationship Id="rId15" Type="http://schemas.openxmlformats.org/officeDocument/2006/relationships/image" Target="../media/image47.wmf"/><Relationship Id="rId10" Type="http://schemas.openxmlformats.org/officeDocument/2006/relationships/oleObject" Target="../embeddings/oleObject56.bin"/><Relationship Id="rId4" Type="http://schemas.openxmlformats.org/officeDocument/2006/relationships/oleObject" Target="../embeddings/oleObject53.bin"/><Relationship Id="rId9" Type="http://schemas.openxmlformats.org/officeDocument/2006/relationships/image" Target="../media/image44.wmf"/><Relationship Id="rId14" Type="http://schemas.openxmlformats.org/officeDocument/2006/relationships/oleObject" Target="../embeddings/oleObject58.bin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notesSlide" Target="../notesSlides/notesSlide22.xml"/><Relationship Id="rId7" Type="http://schemas.openxmlformats.org/officeDocument/2006/relationships/image" Target="../media/image43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6.vml"/><Relationship Id="rId6" Type="http://schemas.openxmlformats.org/officeDocument/2006/relationships/oleObject" Target="../embeddings/oleObject61.bin"/><Relationship Id="rId5" Type="http://schemas.openxmlformats.org/officeDocument/2006/relationships/image" Target="../media/image42.wmf"/><Relationship Id="rId4" Type="http://schemas.openxmlformats.org/officeDocument/2006/relationships/oleObject" Target="../embeddings/oleObject60.bin"/><Relationship Id="rId9" Type="http://schemas.openxmlformats.org/officeDocument/2006/relationships/image" Target="../media/image7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64.bin"/><Relationship Id="rId13" Type="http://schemas.openxmlformats.org/officeDocument/2006/relationships/image" Target="../media/image51.wmf"/><Relationship Id="rId18" Type="http://schemas.openxmlformats.org/officeDocument/2006/relationships/oleObject" Target="../embeddings/oleObject69.bin"/><Relationship Id="rId3" Type="http://schemas.openxmlformats.org/officeDocument/2006/relationships/notesSlide" Target="../notesSlides/notesSlide23.xml"/><Relationship Id="rId21" Type="http://schemas.openxmlformats.org/officeDocument/2006/relationships/oleObject" Target="../embeddings/oleObject71.bin"/><Relationship Id="rId7" Type="http://schemas.openxmlformats.org/officeDocument/2006/relationships/image" Target="../media/image43.wmf"/><Relationship Id="rId12" Type="http://schemas.openxmlformats.org/officeDocument/2006/relationships/oleObject" Target="../embeddings/oleObject66.bin"/><Relationship Id="rId17" Type="http://schemas.openxmlformats.org/officeDocument/2006/relationships/image" Target="../media/image53.wmf"/><Relationship Id="rId2" Type="http://schemas.openxmlformats.org/officeDocument/2006/relationships/slideLayout" Target="../slideLayouts/slideLayout2.xml"/><Relationship Id="rId16" Type="http://schemas.openxmlformats.org/officeDocument/2006/relationships/oleObject" Target="../embeddings/oleObject68.bin"/><Relationship Id="rId20" Type="http://schemas.openxmlformats.org/officeDocument/2006/relationships/image" Target="../media/image54.wmf"/><Relationship Id="rId1" Type="http://schemas.openxmlformats.org/officeDocument/2006/relationships/vmlDrawing" Target="../drawings/vmlDrawing17.vml"/><Relationship Id="rId6" Type="http://schemas.openxmlformats.org/officeDocument/2006/relationships/oleObject" Target="../embeddings/oleObject63.bin"/><Relationship Id="rId11" Type="http://schemas.openxmlformats.org/officeDocument/2006/relationships/image" Target="../media/image50.wmf"/><Relationship Id="rId24" Type="http://schemas.openxmlformats.org/officeDocument/2006/relationships/image" Target="../media/image56.wmf"/><Relationship Id="rId5" Type="http://schemas.openxmlformats.org/officeDocument/2006/relationships/image" Target="../media/image42.wmf"/><Relationship Id="rId15" Type="http://schemas.openxmlformats.org/officeDocument/2006/relationships/image" Target="../media/image52.wmf"/><Relationship Id="rId23" Type="http://schemas.openxmlformats.org/officeDocument/2006/relationships/oleObject" Target="../embeddings/oleObject72.bin"/><Relationship Id="rId10" Type="http://schemas.openxmlformats.org/officeDocument/2006/relationships/oleObject" Target="../embeddings/oleObject65.bin"/><Relationship Id="rId19" Type="http://schemas.openxmlformats.org/officeDocument/2006/relationships/oleObject" Target="../embeddings/oleObject70.bin"/><Relationship Id="rId4" Type="http://schemas.openxmlformats.org/officeDocument/2006/relationships/oleObject" Target="../embeddings/oleObject62.bin"/><Relationship Id="rId9" Type="http://schemas.openxmlformats.org/officeDocument/2006/relationships/image" Target="../media/image49.wmf"/><Relationship Id="rId14" Type="http://schemas.openxmlformats.org/officeDocument/2006/relationships/oleObject" Target="../embeddings/oleObject67.bin"/><Relationship Id="rId22" Type="http://schemas.openxmlformats.org/officeDocument/2006/relationships/image" Target="../media/image55.wmf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75.bin"/><Relationship Id="rId13" Type="http://schemas.openxmlformats.org/officeDocument/2006/relationships/image" Target="../media/image36.png"/><Relationship Id="rId3" Type="http://schemas.openxmlformats.org/officeDocument/2006/relationships/notesSlide" Target="../notesSlides/notesSlide24.xml"/><Relationship Id="rId7" Type="http://schemas.openxmlformats.org/officeDocument/2006/relationships/image" Target="../media/image57.wmf"/><Relationship Id="rId12" Type="http://schemas.openxmlformats.org/officeDocument/2006/relationships/oleObject" Target="../embeddings/oleObject7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8.vml"/><Relationship Id="rId6" Type="http://schemas.openxmlformats.org/officeDocument/2006/relationships/oleObject" Target="../embeddings/oleObject74.bin"/><Relationship Id="rId11" Type="http://schemas.openxmlformats.org/officeDocument/2006/relationships/image" Target="../media/image58.wmf"/><Relationship Id="rId5" Type="http://schemas.openxmlformats.org/officeDocument/2006/relationships/image" Target="../media/image6.png"/><Relationship Id="rId15" Type="http://schemas.openxmlformats.org/officeDocument/2006/relationships/image" Target="../media/image59.wmf"/><Relationship Id="rId10" Type="http://schemas.openxmlformats.org/officeDocument/2006/relationships/oleObject" Target="../embeddings/oleObject76.bin"/><Relationship Id="rId4" Type="http://schemas.openxmlformats.org/officeDocument/2006/relationships/oleObject" Target="../embeddings/oleObject73.bin"/><Relationship Id="rId9" Type="http://schemas.openxmlformats.org/officeDocument/2006/relationships/image" Target="../media/image7.png"/><Relationship Id="rId14" Type="http://schemas.openxmlformats.org/officeDocument/2006/relationships/oleObject" Target="../embeddings/oleObject78.bin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81.bin"/><Relationship Id="rId13" Type="http://schemas.openxmlformats.org/officeDocument/2006/relationships/image" Target="../media/image62.wmf"/><Relationship Id="rId18" Type="http://schemas.openxmlformats.org/officeDocument/2006/relationships/oleObject" Target="../embeddings/oleObject86.bin"/><Relationship Id="rId3" Type="http://schemas.openxmlformats.org/officeDocument/2006/relationships/notesSlide" Target="../notesSlides/notesSlide25.xml"/><Relationship Id="rId21" Type="http://schemas.openxmlformats.org/officeDocument/2006/relationships/image" Target="../media/image66.wmf"/><Relationship Id="rId7" Type="http://schemas.openxmlformats.org/officeDocument/2006/relationships/image" Target="../media/image7.png"/><Relationship Id="rId12" Type="http://schemas.openxmlformats.org/officeDocument/2006/relationships/oleObject" Target="../embeddings/oleObject83.bin"/><Relationship Id="rId17" Type="http://schemas.openxmlformats.org/officeDocument/2006/relationships/image" Target="../media/image64.wmf"/><Relationship Id="rId2" Type="http://schemas.openxmlformats.org/officeDocument/2006/relationships/slideLayout" Target="../slideLayouts/slideLayout2.xml"/><Relationship Id="rId16" Type="http://schemas.openxmlformats.org/officeDocument/2006/relationships/oleObject" Target="../embeddings/oleObject85.bin"/><Relationship Id="rId20" Type="http://schemas.openxmlformats.org/officeDocument/2006/relationships/oleObject" Target="../embeddings/oleObject87.bin"/><Relationship Id="rId1" Type="http://schemas.openxmlformats.org/officeDocument/2006/relationships/vmlDrawing" Target="../drawings/vmlDrawing19.vml"/><Relationship Id="rId6" Type="http://schemas.openxmlformats.org/officeDocument/2006/relationships/oleObject" Target="../embeddings/oleObject80.bin"/><Relationship Id="rId11" Type="http://schemas.openxmlformats.org/officeDocument/2006/relationships/image" Target="../media/image61.wmf"/><Relationship Id="rId5" Type="http://schemas.openxmlformats.org/officeDocument/2006/relationships/image" Target="../media/image6.png"/><Relationship Id="rId15" Type="http://schemas.openxmlformats.org/officeDocument/2006/relationships/image" Target="../media/image63.wmf"/><Relationship Id="rId23" Type="http://schemas.openxmlformats.org/officeDocument/2006/relationships/image" Target="../media/image67.wmf"/><Relationship Id="rId10" Type="http://schemas.openxmlformats.org/officeDocument/2006/relationships/oleObject" Target="../embeddings/oleObject82.bin"/><Relationship Id="rId19" Type="http://schemas.openxmlformats.org/officeDocument/2006/relationships/image" Target="../media/image65.wmf"/><Relationship Id="rId4" Type="http://schemas.openxmlformats.org/officeDocument/2006/relationships/oleObject" Target="../embeddings/oleObject79.bin"/><Relationship Id="rId9" Type="http://schemas.openxmlformats.org/officeDocument/2006/relationships/image" Target="../media/image60.wmf"/><Relationship Id="rId14" Type="http://schemas.openxmlformats.org/officeDocument/2006/relationships/oleObject" Target="../embeddings/oleObject84.bin"/><Relationship Id="rId22" Type="http://schemas.openxmlformats.org/officeDocument/2006/relationships/oleObject" Target="../embeddings/oleObject88.bin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91.bin"/><Relationship Id="rId13" Type="http://schemas.openxmlformats.org/officeDocument/2006/relationships/image" Target="../media/image72.wmf"/><Relationship Id="rId3" Type="http://schemas.openxmlformats.org/officeDocument/2006/relationships/notesSlide" Target="../notesSlides/notesSlide27.xml"/><Relationship Id="rId7" Type="http://schemas.openxmlformats.org/officeDocument/2006/relationships/image" Target="../media/image69.wmf"/><Relationship Id="rId12" Type="http://schemas.openxmlformats.org/officeDocument/2006/relationships/oleObject" Target="../embeddings/oleObject9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0.vml"/><Relationship Id="rId6" Type="http://schemas.openxmlformats.org/officeDocument/2006/relationships/oleObject" Target="../embeddings/oleObject90.bin"/><Relationship Id="rId11" Type="http://schemas.openxmlformats.org/officeDocument/2006/relationships/image" Target="../media/image71.wmf"/><Relationship Id="rId5" Type="http://schemas.openxmlformats.org/officeDocument/2006/relationships/image" Target="../media/image68.wmf"/><Relationship Id="rId15" Type="http://schemas.openxmlformats.org/officeDocument/2006/relationships/image" Target="../media/image73.wmf"/><Relationship Id="rId10" Type="http://schemas.openxmlformats.org/officeDocument/2006/relationships/oleObject" Target="../embeddings/oleObject92.bin"/><Relationship Id="rId4" Type="http://schemas.openxmlformats.org/officeDocument/2006/relationships/oleObject" Target="../embeddings/oleObject89.bin"/><Relationship Id="rId9" Type="http://schemas.openxmlformats.org/officeDocument/2006/relationships/image" Target="../media/image70.wmf"/><Relationship Id="rId14" Type="http://schemas.openxmlformats.org/officeDocument/2006/relationships/oleObject" Target="../embeddings/oleObject94.bin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97.bin"/><Relationship Id="rId13" Type="http://schemas.openxmlformats.org/officeDocument/2006/relationships/image" Target="../media/image78.wmf"/><Relationship Id="rId18" Type="http://schemas.openxmlformats.org/officeDocument/2006/relationships/oleObject" Target="../embeddings/oleObject102.bin"/><Relationship Id="rId3" Type="http://schemas.openxmlformats.org/officeDocument/2006/relationships/notesSlide" Target="../notesSlides/notesSlide28.xml"/><Relationship Id="rId7" Type="http://schemas.openxmlformats.org/officeDocument/2006/relationships/image" Target="../media/image75.wmf"/><Relationship Id="rId12" Type="http://schemas.openxmlformats.org/officeDocument/2006/relationships/oleObject" Target="../embeddings/oleObject99.bin"/><Relationship Id="rId17" Type="http://schemas.openxmlformats.org/officeDocument/2006/relationships/image" Target="../media/image80.wmf"/><Relationship Id="rId2" Type="http://schemas.openxmlformats.org/officeDocument/2006/relationships/slideLayout" Target="../slideLayouts/slideLayout2.xml"/><Relationship Id="rId16" Type="http://schemas.openxmlformats.org/officeDocument/2006/relationships/oleObject" Target="../embeddings/oleObject101.bin"/><Relationship Id="rId1" Type="http://schemas.openxmlformats.org/officeDocument/2006/relationships/vmlDrawing" Target="../drawings/vmlDrawing21.vml"/><Relationship Id="rId6" Type="http://schemas.openxmlformats.org/officeDocument/2006/relationships/oleObject" Target="../embeddings/oleObject96.bin"/><Relationship Id="rId11" Type="http://schemas.openxmlformats.org/officeDocument/2006/relationships/image" Target="../media/image77.wmf"/><Relationship Id="rId5" Type="http://schemas.openxmlformats.org/officeDocument/2006/relationships/image" Target="../media/image74.wmf"/><Relationship Id="rId15" Type="http://schemas.openxmlformats.org/officeDocument/2006/relationships/image" Target="../media/image79.wmf"/><Relationship Id="rId10" Type="http://schemas.openxmlformats.org/officeDocument/2006/relationships/oleObject" Target="../embeddings/oleObject98.bin"/><Relationship Id="rId19" Type="http://schemas.openxmlformats.org/officeDocument/2006/relationships/image" Target="../media/image81.wmf"/><Relationship Id="rId4" Type="http://schemas.openxmlformats.org/officeDocument/2006/relationships/oleObject" Target="../embeddings/oleObject95.bin"/><Relationship Id="rId9" Type="http://schemas.openxmlformats.org/officeDocument/2006/relationships/image" Target="../media/image76.wmf"/><Relationship Id="rId14" Type="http://schemas.openxmlformats.org/officeDocument/2006/relationships/oleObject" Target="../embeddings/oleObject100.bin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05.bin"/><Relationship Id="rId13" Type="http://schemas.openxmlformats.org/officeDocument/2006/relationships/image" Target="../media/image86.wmf"/><Relationship Id="rId3" Type="http://schemas.openxmlformats.org/officeDocument/2006/relationships/notesSlide" Target="../notesSlides/notesSlide29.xml"/><Relationship Id="rId7" Type="http://schemas.openxmlformats.org/officeDocument/2006/relationships/image" Target="../media/image83.wmf"/><Relationship Id="rId12" Type="http://schemas.openxmlformats.org/officeDocument/2006/relationships/oleObject" Target="../embeddings/oleObject10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2.vml"/><Relationship Id="rId6" Type="http://schemas.openxmlformats.org/officeDocument/2006/relationships/oleObject" Target="../embeddings/oleObject104.bin"/><Relationship Id="rId11" Type="http://schemas.openxmlformats.org/officeDocument/2006/relationships/image" Target="../media/image85.wmf"/><Relationship Id="rId5" Type="http://schemas.openxmlformats.org/officeDocument/2006/relationships/image" Target="../media/image82.wmf"/><Relationship Id="rId15" Type="http://schemas.openxmlformats.org/officeDocument/2006/relationships/image" Target="../media/image87.wmf"/><Relationship Id="rId10" Type="http://schemas.openxmlformats.org/officeDocument/2006/relationships/oleObject" Target="../embeddings/oleObject106.bin"/><Relationship Id="rId4" Type="http://schemas.openxmlformats.org/officeDocument/2006/relationships/oleObject" Target="../embeddings/oleObject103.bin"/><Relationship Id="rId9" Type="http://schemas.openxmlformats.org/officeDocument/2006/relationships/image" Target="../media/image84.wmf"/><Relationship Id="rId14" Type="http://schemas.openxmlformats.org/officeDocument/2006/relationships/oleObject" Target="../embeddings/oleObject108.bin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/>
          <p:cNvSpPr txBox="1">
            <a:spLocks noChangeArrowheads="1"/>
          </p:cNvSpPr>
          <p:nvPr/>
        </p:nvSpPr>
        <p:spPr bwMode="auto">
          <a:xfrm>
            <a:off x="657252" y="620688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9pPr>
          </a:lstStyle>
          <a:p>
            <a:r>
              <a:rPr lang="en-US" sz="4400" kern="0" dirty="0" smtClean="0">
                <a:solidFill>
                  <a:srgbClr val="0070C0"/>
                </a:solidFill>
              </a:rPr>
              <a:t>Mechanical Principles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1928794" y="5414224"/>
            <a:ext cx="5168914" cy="1327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cs typeface="+mn-cs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cs typeface="+mn-cs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cs typeface="+mn-cs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r>
              <a:rPr lang="en-US" sz="1800" kern="0" dirty="0" smtClean="0">
                <a:solidFill>
                  <a:srgbClr val="0070C0"/>
                </a:solidFill>
              </a:rPr>
              <a:t>Level : BSc 2 / HND 2</a:t>
            </a:r>
          </a:p>
          <a:p>
            <a:r>
              <a:rPr lang="en-US" sz="1800" kern="0" dirty="0" smtClean="0">
                <a:solidFill>
                  <a:srgbClr val="0070C0"/>
                </a:solidFill>
              </a:rPr>
              <a:t>Lecturer :Tim Tudor</a:t>
            </a:r>
          </a:p>
          <a:p>
            <a:r>
              <a:rPr lang="en-US" sz="1800" kern="0" dirty="0" smtClean="0">
                <a:solidFill>
                  <a:srgbClr val="0070C0"/>
                </a:solidFill>
              </a:rPr>
              <a:t>Email : timothy.tudor@sm.uwtsd.ac.uk</a:t>
            </a:r>
          </a:p>
        </p:txBody>
      </p:sp>
      <p:sp>
        <p:nvSpPr>
          <p:cNvPr id="5" name="Rectangle 4"/>
          <p:cNvSpPr/>
          <p:nvPr/>
        </p:nvSpPr>
        <p:spPr>
          <a:xfrm>
            <a:off x="762622" y="4633972"/>
            <a:ext cx="750128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Outcome 2 – Thin Walled Pressure Vessels</a:t>
            </a:r>
            <a:endParaRPr lang="en-US" sz="2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27650" name="Picture 2" descr="http://www.deltaengr.com/Pressure_Vessel-1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380" b="100000" l="0" r="8689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8067" y="1844824"/>
            <a:ext cx="4491364" cy="2617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5774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0070C0"/>
                </a:solidFill>
              </a:rPr>
              <a:t>Outcome 2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8143932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Topics we will cover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dirty="0" smtClean="0">
              <a:ea typeface="MS Gothic" charset="0"/>
              <a:cs typeface="MS Gothic" charset="0"/>
            </a:endParaRPr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395536" y="2924944"/>
            <a:ext cx="7920880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 smtClean="0">
                <a:ln>
                  <a:noFill/>
                </a:ln>
                <a:solidFill>
                  <a:srgbClr val="008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Outcome 1 						(3-4 Weeks)</a:t>
            </a:r>
          </a:p>
          <a:p>
            <a:pPr marL="1600200" marR="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1400" b="1" i="1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cs typeface="+mn-cs"/>
              </a:rPr>
              <a:t>Elastic constants and their relationships</a:t>
            </a:r>
            <a:endParaRPr kumimoji="0" lang="en-GB" sz="1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cs typeface="+mn-cs"/>
            </a:endParaRPr>
          </a:p>
          <a:p>
            <a:pPr marL="1600200" marR="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1400" b="1" i="1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cs typeface="+mn-cs"/>
              </a:rPr>
              <a:t>Two and three-dimensional loading</a:t>
            </a:r>
          </a:p>
          <a:p>
            <a:pPr marL="1600200" marR="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1400" b="1" i="1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cs typeface="+mn-cs"/>
              </a:rPr>
              <a:t>Volumetric strain</a:t>
            </a:r>
          </a:p>
          <a:p>
            <a:pPr marL="1600200" marR="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1400" b="1" i="1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cs typeface="+mn-cs"/>
              </a:rPr>
              <a:t>Other Elastic constants</a:t>
            </a:r>
            <a:endParaRPr kumimoji="0" lang="en-GB" sz="1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 smtClean="0">
                <a:ln>
                  <a:noFill/>
                </a:ln>
                <a:solidFill>
                  <a:srgbClr val="008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Outcome 2 						(8-9 Weeks)</a:t>
            </a:r>
          </a:p>
          <a:p>
            <a:pPr marL="1600200" marR="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1400" b="1" i="1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cs typeface="+mn-cs"/>
              </a:rPr>
              <a:t>Loaded beams</a:t>
            </a:r>
          </a:p>
          <a:p>
            <a:pPr marL="1600200" marR="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1400" b="1" i="1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cs typeface="+mn-cs"/>
              </a:rPr>
              <a:t>Pressure in thin walled vessels</a:t>
            </a:r>
            <a:endParaRPr kumimoji="0" lang="en-GB" sz="1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cs typeface="+mn-cs"/>
            </a:endParaRPr>
          </a:p>
          <a:p>
            <a:pPr marL="1600200" marR="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1400" b="1" i="1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cs typeface="+mn-cs"/>
              </a:rPr>
              <a:t>Pressure in thick walled vessels</a:t>
            </a:r>
            <a:endParaRPr kumimoji="0" lang="en-GB" sz="1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cs typeface="+mn-cs"/>
            </a:endParaRPr>
          </a:p>
          <a:p>
            <a:pPr marL="1600200" marR="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US" sz="1400" b="1" i="0" u="none" strike="noStrike" kern="0" cap="none" spc="0" normalizeH="0" baseline="0" noProof="0" smtClean="0">
              <a:ln>
                <a:noFill/>
              </a:ln>
              <a:solidFill>
                <a:srgbClr val="008000"/>
              </a:solidFill>
              <a:effectLst/>
              <a:uLnTx/>
              <a:uFillTx/>
              <a:latin typeface="+mn-lt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 smtClean="0">
                <a:ln>
                  <a:noFill/>
                </a:ln>
                <a:solidFill>
                  <a:srgbClr val="008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Outcome 3 						(9-10 Weeks)</a:t>
            </a:r>
          </a:p>
          <a:p>
            <a:pPr marL="1600200" marR="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1400" b="1" i="1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cs typeface="+mn-cs"/>
              </a:rPr>
              <a:t>Friction Clutches</a:t>
            </a:r>
          </a:p>
          <a:p>
            <a:pPr marL="1600200" marR="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1400" b="1" i="1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cs typeface="+mn-cs"/>
              </a:rPr>
              <a:t>Gear Trains</a:t>
            </a:r>
          </a:p>
          <a:p>
            <a:pPr marL="1600200" marR="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1400" b="1" i="1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cs typeface="+mn-cs"/>
              </a:rPr>
              <a:t>Pulleys / Belts</a:t>
            </a:r>
            <a:endParaRPr kumimoji="0" lang="en-US" sz="1400" b="1" i="0" u="none" strike="noStrike" kern="0" cap="none" spc="0" normalizeH="0" baseline="0" noProof="0" smtClean="0">
              <a:ln>
                <a:noFill/>
              </a:ln>
              <a:solidFill>
                <a:srgbClr val="008000"/>
              </a:solidFill>
              <a:effectLst/>
              <a:uLnTx/>
              <a:uFillTx/>
              <a:latin typeface="+mn-lt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 smtClean="0">
                <a:ln>
                  <a:noFill/>
                </a:ln>
                <a:solidFill>
                  <a:srgbClr val="008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Outcome 4 						(4-5 Weeks)</a:t>
            </a:r>
          </a:p>
          <a:p>
            <a:pPr marL="1600200" marR="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1400" b="1" i="1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cs typeface="+mn-cs"/>
              </a:rPr>
              <a:t>Flywheels</a:t>
            </a:r>
            <a:endParaRPr kumimoji="0" lang="en-GB" sz="1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cs typeface="+mn-cs"/>
            </a:endParaRPr>
          </a:p>
          <a:p>
            <a:pPr marL="1600200" marR="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1400" b="1" i="1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cs typeface="+mn-cs"/>
              </a:rPr>
              <a:t>Balancing</a:t>
            </a:r>
            <a:endParaRPr kumimoji="0" lang="en-GB" sz="1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1" i="0" u="none" strike="noStrike" kern="0" cap="none" spc="0" normalizeH="0" baseline="0" noProof="0" dirty="0" smtClean="0">
              <a:ln>
                <a:noFill/>
              </a:ln>
              <a:solidFill>
                <a:srgbClr val="008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0070C0"/>
                </a:solidFill>
              </a:rPr>
              <a:t>Thin Walled Vessels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8143932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Thin Walled Cylinder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200" dirty="0" smtClean="0"/>
              <a:t>A cylinder is regarded as thin walled when the wall thickness t is less than 1/20 of the diameter D.</a:t>
            </a:r>
          </a:p>
          <a:p>
            <a:endParaRPr lang="en-GB" sz="2200" dirty="0" smtClean="0"/>
          </a:p>
          <a:p>
            <a:r>
              <a:rPr lang="en-GB" sz="2200" dirty="0" smtClean="0"/>
              <a:t> When the wall is thicker than this, it is regarded as a thick wall and it is treated differently as described later.</a:t>
            </a:r>
          </a:p>
          <a:p>
            <a:r>
              <a:rPr lang="en-GB" sz="2000" dirty="0" smtClean="0"/>
              <a:t> 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dirty="0" smtClean="0">
              <a:ea typeface="MS Gothic" charset="0"/>
              <a:cs typeface="MS Gothic" charset="0"/>
            </a:endParaRPr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880642" name="Picture 2" descr="http://mikes.railhistory.railfan.net/imfile/1574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3571876"/>
            <a:ext cx="4643470" cy="2337193"/>
          </a:xfrm>
          <a:prstGeom prst="rect">
            <a:avLst/>
          </a:prstGeom>
          <a:noFill/>
        </p:spPr>
      </p:pic>
      <p:pic>
        <p:nvPicPr>
          <p:cNvPr id="880644" name="Picture 4" descr="http://www.lifeline-fire.co.uk/downloads/Dallara%20sports%20car-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15008" y="3643314"/>
            <a:ext cx="2500330" cy="2166953"/>
          </a:xfrm>
          <a:prstGeom prst="rect">
            <a:avLst/>
          </a:prstGeom>
          <a:noFill/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0070C0"/>
                </a:solidFill>
              </a:rPr>
              <a:t>Thin Walled Vessels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8143932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Thin Walled Cylinder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200" dirty="0" smtClean="0"/>
              <a:t>Consider a cylinder of mean diameter D, wall thickness t and length L.</a:t>
            </a:r>
          </a:p>
          <a:p>
            <a:endParaRPr lang="en-GB" sz="2200" dirty="0" smtClean="0"/>
          </a:p>
          <a:p>
            <a:r>
              <a:rPr lang="en-GB" sz="2200" dirty="0" smtClean="0"/>
              <a:t>When the pressure inside is larger than the pressure outside by p, the cylinder will tend to split along a length and along a circumference as shown</a:t>
            </a:r>
            <a:endParaRPr lang="en-GB" sz="2200" dirty="0" smtClean="0">
              <a:ea typeface="MS Gothic" charset="0"/>
              <a:cs typeface="MS Gothic" charset="0"/>
            </a:endParaRPr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882689" name="Object 1"/>
          <p:cNvGraphicFramePr>
            <a:graphicFrameLocks noChangeAspect="1"/>
          </p:cNvGraphicFramePr>
          <p:nvPr/>
        </p:nvGraphicFramePr>
        <p:xfrm>
          <a:off x="571472" y="3813456"/>
          <a:ext cx="3143272" cy="281934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82696" name="Bitmap Image" r:id="rId4" imgW="2495238" imgH="2237503" progId="PBrush">
                  <p:embed/>
                </p:oleObj>
              </mc:Choice>
              <mc:Fallback>
                <p:oleObj name="Bitmap Image" r:id="rId4" imgW="2495238" imgH="2237503" progId="PBrush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1472" y="3813456"/>
                        <a:ext cx="3143272" cy="281934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882691" name="Object 3"/>
          <p:cNvGraphicFramePr>
            <a:graphicFrameLocks noChangeAspect="1"/>
          </p:cNvGraphicFramePr>
          <p:nvPr/>
        </p:nvGraphicFramePr>
        <p:xfrm>
          <a:off x="4786314" y="3786190"/>
          <a:ext cx="3143272" cy="296292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82697" name="Bitmap Image" r:id="rId6" imgW="2323810" imgH="2190476" progId="PBrush">
                  <p:embed/>
                </p:oleObj>
              </mc:Choice>
              <mc:Fallback>
                <p:oleObj name="Bitmap Image" r:id="rId6" imgW="2323810" imgH="2190476" progId="PBrush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86314" y="3786190"/>
                        <a:ext cx="3143272" cy="296292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0070C0"/>
                </a:solidFill>
              </a:rPr>
              <a:t>Thin Walled Vessels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4357718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Thin Walled Cylinder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2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200" dirty="0" smtClean="0"/>
              <a:t>The stress produced in the longitudinal direction is </a:t>
            </a:r>
            <a:r>
              <a:rPr lang="en-GB" sz="2200" dirty="0" smtClean="0">
                <a:sym typeface="Symbol"/>
              </a:rPr>
              <a:t></a:t>
            </a:r>
            <a:r>
              <a:rPr lang="en-GB" sz="2200" baseline="-25000" dirty="0" smtClean="0"/>
              <a:t>L</a:t>
            </a:r>
            <a:r>
              <a:rPr lang="en-GB" sz="2200" dirty="0" smtClean="0"/>
              <a:t> and in the circumferential direction is </a:t>
            </a:r>
            <a:r>
              <a:rPr lang="en-GB" sz="2200" dirty="0" smtClean="0">
                <a:sym typeface="Symbol"/>
              </a:rPr>
              <a:t></a:t>
            </a:r>
            <a:r>
              <a:rPr lang="en-GB" sz="2200" baseline="-25000" dirty="0" smtClean="0"/>
              <a:t>c</a:t>
            </a:r>
            <a:r>
              <a:rPr lang="en-GB" sz="2200" dirty="0" smtClean="0"/>
              <a:t>.</a:t>
            </a:r>
          </a:p>
          <a:p>
            <a:endParaRPr lang="en-GB" sz="2200" dirty="0" smtClean="0"/>
          </a:p>
          <a:p>
            <a:r>
              <a:rPr lang="en-GB" sz="2200" dirty="0" smtClean="0"/>
              <a:t> These are called the longitudinal and circumferential stresses respectively. </a:t>
            </a:r>
          </a:p>
          <a:p>
            <a:endParaRPr lang="en-GB" sz="2200" dirty="0" smtClean="0"/>
          </a:p>
          <a:p>
            <a:r>
              <a:rPr lang="en-GB" sz="2200" dirty="0" smtClean="0"/>
              <a:t>The latter is also called the hoop stress.</a:t>
            </a:r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882689" name="Object 1"/>
          <p:cNvGraphicFramePr>
            <a:graphicFrameLocks noChangeAspect="1"/>
          </p:cNvGraphicFramePr>
          <p:nvPr/>
        </p:nvGraphicFramePr>
        <p:xfrm>
          <a:off x="5857884" y="928670"/>
          <a:ext cx="2867248" cy="257176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83720" name="Bitmap Image" r:id="rId4" imgW="2495238" imgH="2237503" progId="PBrush">
                  <p:embed/>
                </p:oleObj>
              </mc:Choice>
              <mc:Fallback>
                <p:oleObj name="Bitmap Image" r:id="rId4" imgW="2495238" imgH="2237503" progId="PBrush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57884" y="928670"/>
                        <a:ext cx="2867248" cy="257176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882691" name="Object 3"/>
          <p:cNvGraphicFramePr>
            <a:graphicFrameLocks noChangeAspect="1"/>
          </p:cNvGraphicFramePr>
          <p:nvPr/>
        </p:nvGraphicFramePr>
        <p:xfrm>
          <a:off x="6000760" y="3714752"/>
          <a:ext cx="2571768" cy="242420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83721" name="Bitmap Image" r:id="rId6" imgW="2323810" imgH="2190476" progId="PBrush">
                  <p:embed/>
                </p:oleObj>
              </mc:Choice>
              <mc:Fallback>
                <p:oleObj name="Bitmap Image" r:id="rId6" imgW="2323810" imgH="2190476" progId="PBrush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00760" y="3714752"/>
                        <a:ext cx="2571768" cy="242420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0070C0"/>
                </a:solidFill>
              </a:rPr>
              <a:t>Thin Walled Vessels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4786346" cy="5643602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Thin Walled Cylinder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2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Consider the forces trying to split the cylinder about a circumference.</a:t>
            </a:r>
          </a:p>
          <a:p>
            <a:endParaRPr lang="en-GB" sz="2400" dirty="0" smtClean="0"/>
          </a:p>
          <a:p>
            <a:r>
              <a:rPr lang="en-GB" sz="2400" dirty="0" smtClean="0"/>
              <a:t>So long as the wall thickness is small compared to the diameter then the force trying to split it due to the pressure is</a:t>
            </a:r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882691" name="Object 3"/>
          <p:cNvGraphicFramePr>
            <a:graphicFrameLocks noChangeAspect="1"/>
          </p:cNvGraphicFramePr>
          <p:nvPr/>
        </p:nvGraphicFramePr>
        <p:xfrm>
          <a:off x="5500694" y="2214554"/>
          <a:ext cx="3357586" cy="31649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84752" name="Bitmap Image" r:id="rId4" imgW="2323810" imgH="2190476" progId="PBrush">
                  <p:embed/>
                </p:oleObj>
              </mc:Choice>
              <mc:Fallback>
                <p:oleObj name="Bitmap Image" r:id="rId4" imgW="2323810" imgH="2190476" progId="PBrush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500694" y="2214554"/>
                        <a:ext cx="3357586" cy="31649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8474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884740" name="Object 4"/>
          <p:cNvGraphicFramePr>
            <a:graphicFrameLocks noChangeAspect="1"/>
          </p:cNvGraphicFramePr>
          <p:nvPr/>
        </p:nvGraphicFramePr>
        <p:xfrm>
          <a:off x="1084263" y="5821363"/>
          <a:ext cx="927100" cy="4016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84753" name="Equation" r:id="rId6" imgW="469800" imgH="203040" progId="Equation.3">
                  <p:embed/>
                </p:oleObj>
              </mc:Choice>
              <mc:Fallback>
                <p:oleObj name="Equation" r:id="rId6" imgW="469800" imgH="2030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84263" y="5821363"/>
                        <a:ext cx="927100" cy="4016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84742" name="Object 6"/>
          <p:cNvGraphicFramePr>
            <a:graphicFrameLocks noChangeAspect="1"/>
          </p:cNvGraphicFramePr>
          <p:nvPr/>
        </p:nvGraphicFramePr>
        <p:xfrm>
          <a:off x="1071538" y="4786322"/>
          <a:ext cx="793756" cy="7055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84754" name="Equation" r:id="rId8" imgW="444240" imgH="393480" progId="Equation.3">
                  <p:embed/>
                </p:oleObj>
              </mc:Choice>
              <mc:Fallback>
                <p:oleObj name="Equation" r:id="rId8" imgW="444240" imgH="393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71538" y="4786322"/>
                        <a:ext cx="793756" cy="7055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84743" name="Object 7"/>
          <p:cNvGraphicFramePr>
            <a:graphicFrameLocks noChangeAspect="1"/>
          </p:cNvGraphicFramePr>
          <p:nvPr/>
        </p:nvGraphicFramePr>
        <p:xfrm>
          <a:off x="2122488" y="5599113"/>
          <a:ext cx="1079500" cy="8302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84755" name="Equation" r:id="rId10" imgW="545760" imgH="419040" progId="Equation.3">
                  <p:embed/>
                </p:oleObj>
              </mc:Choice>
              <mc:Fallback>
                <p:oleObj name="Equation" r:id="rId10" imgW="545760" imgH="41904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22488" y="5599113"/>
                        <a:ext cx="1079500" cy="8302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0070C0"/>
                </a:solidFill>
              </a:rPr>
              <a:t>Thin Walled Vessels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4786346" cy="5643602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Thin Walled Cylinder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2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So long as the material holds then the force is balanced by the stress in the wall. The force due to the stress is</a:t>
            </a:r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882691" name="Object 3"/>
          <p:cNvGraphicFramePr>
            <a:graphicFrameLocks noChangeAspect="1"/>
          </p:cNvGraphicFramePr>
          <p:nvPr/>
        </p:nvGraphicFramePr>
        <p:xfrm>
          <a:off x="5500694" y="2214554"/>
          <a:ext cx="3357586" cy="31649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87823" name="Bitmap Image" r:id="rId4" imgW="2323810" imgH="2190476" progId="PBrush">
                  <p:embed/>
                </p:oleObj>
              </mc:Choice>
              <mc:Fallback>
                <p:oleObj name="Bitmap Image" r:id="rId4" imgW="2323810" imgH="2190476" progId="PBrush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500694" y="2214554"/>
                        <a:ext cx="3357586" cy="31649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8474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887814" name="Object 6"/>
          <p:cNvGraphicFramePr>
            <a:graphicFrameLocks noChangeAspect="1"/>
          </p:cNvGraphicFramePr>
          <p:nvPr/>
        </p:nvGraphicFramePr>
        <p:xfrm>
          <a:off x="1000100" y="3429000"/>
          <a:ext cx="3309941" cy="45631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87824" name="Equation" r:id="rId6" imgW="1587240" imgH="215640" progId="Equation.3">
                  <p:embed/>
                </p:oleObj>
              </mc:Choice>
              <mc:Fallback>
                <p:oleObj name="Equation" r:id="rId6" imgW="1587240" imgH="21564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00100" y="3429000"/>
                        <a:ext cx="3309941" cy="45631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87817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887816" name="Object 8"/>
          <p:cNvGraphicFramePr>
            <a:graphicFrameLocks noChangeAspect="1"/>
          </p:cNvGraphicFramePr>
          <p:nvPr/>
        </p:nvGraphicFramePr>
        <p:xfrm>
          <a:off x="1040463" y="4143380"/>
          <a:ext cx="1316959" cy="42863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87825" name="Equation" r:id="rId8" imgW="672840" imgH="215640" progId="Equation.3">
                  <p:embed/>
                </p:oleObj>
              </mc:Choice>
              <mc:Fallback>
                <p:oleObj name="Equation" r:id="rId8" imgW="672840" imgH="21564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40463" y="4143380"/>
                        <a:ext cx="1316959" cy="42863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0070C0"/>
                </a:solidFill>
              </a:rPr>
              <a:t>Thin Walled Vessels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4786346" cy="5643602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Thin Walled Cylinder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2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Equating the two equations below.</a:t>
            </a:r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882691" name="Object 3"/>
          <p:cNvGraphicFramePr>
            <a:graphicFrameLocks noChangeAspect="1"/>
          </p:cNvGraphicFramePr>
          <p:nvPr/>
        </p:nvGraphicFramePr>
        <p:xfrm>
          <a:off x="5500694" y="2214554"/>
          <a:ext cx="3357586" cy="31649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89879" name="Bitmap Image" r:id="rId4" imgW="2323810" imgH="2190476" progId="PBrush">
                  <p:embed/>
                </p:oleObj>
              </mc:Choice>
              <mc:Fallback>
                <p:oleObj name="Bitmap Image" r:id="rId4" imgW="2323810" imgH="2190476" progId="PBrush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500694" y="2214554"/>
                        <a:ext cx="3357586" cy="31649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8474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7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887816" name="Object 8"/>
          <p:cNvGraphicFramePr>
            <a:graphicFrameLocks noChangeAspect="1"/>
          </p:cNvGraphicFramePr>
          <p:nvPr/>
        </p:nvGraphicFramePr>
        <p:xfrm>
          <a:off x="3143240" y="2571744"/>
          <a:ext cx="1316959" cy="42863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89880" name="Equation" r:id="rId6" imgW="672840" imgH="215640" progId="Equation.3">
                  <p:embed/>
                </p:oleObj>
              </mc:Choice>
              <mc:Fallback>
                <p:oleObj name="Equation" r:id="rId6" imgW="672840" imgH="2156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43240" y="2571744"/>
                        <a:ext cx="1316959" cy="42863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89861" name="Object 5"/>
          <p:cNvGraphicFramePr>
            <a:graphicFrameLocks noChangeAspect="1"/>
          </p:cNvGraphicFramePr>
          <p:nvPr/>
        </p:nvGraphicFramePr>
        <p:xfrm>
          <a:off x="1219200" y="2357430"/>
          <a:ext cx="1381125" cy="8302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89881" name="Equation" r:id="rId8" imgW="698400" imgH="419040" progId="Equation.3">
                  <p:embed/>
                </p:oleObj>
              </mc:Choice>
              <mc:Fallback>
                <p:oleObj name="Equation" r:id="rId8" imgW="698400" imgH="41904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19200" y="2357430"/>
                        <a:ext cx="1381125" cy="8302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8986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889862" name="Object 6"/>
          <p:cNvGraphicFramePr>
            <a:graphicFrameLocks noChangeAspect="1"/>
          </p:cNvGraphicFramePr>
          <p:nvPr/>
        </p:nvGraphicFramePr>
        <p:xfrm>
          <a:off x="2371725" y="5572125"/>
          <a:ext cx="1257300" cy="863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89882" name="Equation" r:id="rId10" imgW="571320" imgH="393480" progId="Equation.3">
                  <p:embed/>
                </p:oleObj>
              </mc:Choice>
              <mc:Fallback>
                <p:oleObj name="Equation" r:id="rId10" imgW="571320" imgH="393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71725" y="5572125"/>
                        <a:ext cx="1257300" cy="863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89865" name="Object 9"/>
          <p:cNvGraphicFramePr>
            <a:graphicFrameLocks noChangeAspect="1"/>
          </p:cNvGraphicFramePr>
          <p:nvPr/>
        </p:nvGraphicFramePr>
        <p:xfrm>
          <a:off x="1870075" y="3643313"/>
          <a:ext cx="1933575" cy="8302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89883" name="Equation" r:id="rId12" imgW="977760" imgH="419040" progId="Equation.3">
                  <p:embed/>
                </p:oleObj>
              </mc:Choice>
              <mc:Fallback>
                <p:oleObj name="Equation" r:id="rId12" imgW="977760" imgH="41904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70075" y="3643313"/>
                        <a:ext cx="1933575" cy="8302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89866" name="Object 10"/>
          <p:cNvGraphicFramePr>
            <a:graphicFrameLocks noChangeAspect="1"/>
          </p:cNvGraphicFramePr>
          <p:nvPr/>
        </p:nvGraphicFramePr>
        <p:xfrm>
          <a:off x="1941513" y="4598988"/>
          <a:ext cx="1481137" cy="8302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89884" name="Equation" r:id="rId14" imgW="749160" imgH="419040" progId="Equation.3">
                  <p:embed/>
                </p:oleObj>
              </mc:Choice>
              <mc:Fallback>
                <p:oleObj name="Equation" r:id="rId14" imgW="749160" imgH="41904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41513" y="4598988"/>
                        <a:ext cx="1481137" cy="8302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9" name="Straight Arrow Connector 18"/>
          <p:cNvCxnSpPr/>
          <p:nvPr/>
        </p:nvCxnSpPr>
        <p:spPr>
          <a:xfrm rot="16200000" flipH="1">
            <a:off x="1964513" y="3321843"/>
            <a:ext cx="428628" cy="21431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 rot="5400000">
            <a:off x="3357553" y="3286124"/>
            <a:ext cx="642942" cy="35719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0070C0"/>
                </a:solidFill>
              </a:rPr>
              <a:t>Thin Walled Vessels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4786346" cy="5643602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Thin Walled Cylinder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2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Now consider the forces trying to split the cylinder along a length.</a:t>
            </a:r>
          </a:p>
          <a:p>
            <a:endParaRPr lang="en-GB" sz="2400" dirty="0" smtClean="0"/>
          </a:p>
          <a:p>
            <a:r>
              <a:rPr lang="en-GB" sz="2400" dirty="0" smtClean="0"/>
              <a:t>The force due to the pressure is</a:t>
            </a:r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474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892934" name="Object 6"/>
          <p:cNvGraphicFramePr>
            <a:graphicFrameLocks noChangeAspect="1"/>
          </p:cNvGraphicFramePr>
          <p:nvPr/>
        </p:nvGraphicFramePr>
        <p:xfrm>
          <a:off x="5715008" y="1142984"/>
          <a:ext cx="3143250" cy="2819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92951" name="Bitmap Image" r:id="rId4" imgW="2495238" imgH="2237503" progId="PBrush">
                  <p:embed/>
                </p:oleObj>
              </mc:Choice>
              <mc:Fallback>
                <p:oleObj name="Bitmap Image" r:id="rId4" imgW="2495238" imgH="2237503" progId="PBrush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15008" y="1142984"/>
                        <a:ext cx="3143250" cy="28194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2935" name="Object 7"/>
          <p:cNvGraphicFramePr>
            <a:graphicFrameLocks noChangeAspect="1"/>
          </p:cNvGraphicFramePr>
          <p:nvPr/>
        </p:nvGraphicFramePr>
        <p:xfrm>
          <a:off x="1227138" y="4749800"/>
          <a:ext cx="927100" cy="4016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92952" name="Equation" r:id="rId6" imgW="469800" imgH="203040" progId="Equation.3">
                  <p:embed/>
                </p:oleObj>
              </mc:Choice>
              <mc:Fallback>
                <p:oleObj name="Equation" r:id="rId6" imgW="469800" imgH="20304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27138" y="4749800"/>
                        <a:ext cx="927100" cy="4016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2936" name="Object 8"/>
          <p:cNvGraphicFramePr>
            <a:graphicFrameLocks noChangeAspect="1"/>
          </p:cNvGraphicFramePr>
          <p:nvPr/>
        </p:nvGraphicFramePr>
        <p:xfrm>
          <a:off x="1214414" y="3714752"/>
          <a:ext cx="793750" cy="704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92953" name="Equation" r:id="rId8" imgW="444240" imgH="393480" progId="Equation.3">
                  <p:embed/>
                </p:oleObj>
              </mc:Choice>
              <mc:Fallback>
                <p:oleObj name="Equation" r:id="rId8" imgW="444240" imgH="39348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14414" y="3714752"/>
                        <a:ext cx="793750" cy="7048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892939" name="Picture 11" descr="http://www.efunda.com/formulae/solid_mechanics/mat_mechanics/images/PressureVesselCylindricalC.gi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800725" y="4357694"/>
            <a:ext cx="3343275" cy="2143125"/>
          </a:xfrm>
          <a:prstGeom prst="rect">
            <a:avLst/>
          </a:prstGeom>
          <a:noFill/>
        </p:spPr>
      </p:pic>
      <p:graphicFrame>
        <p:nvGraphicFramePr>
          <p:cNvPr id="892942" name="Object 14"/>
          <p:cNvGraphicFramePr>
            <a:graphicFrameLocks noChangeAspect="1"/>
          </p:cNvGraphicFramePr>
          <p:nvPr/>
        </p:nvGraphicFramePr>
        <p:xfrm>
          <a:off x="1139825" y="5207000"/>
          <a:ext cx="1101725" cy="403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92954" name="Equation" r:id="rId11" imgW="558720" imgH="203040" progId="Equation.3">
                  <p:embed/>
                </p:oleObj>
              </mc:Choice>
              <mc:Fallback>
                <p:oleObj name="Equation" r:id="rId11" imgW="558720" imgH="203040" progId="Equation.3">
                  <p:embed/>
                  <p:pic>
                    <p:nvPicPr>
                      <p:cNvPr id="0" name="Picture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39825" y="5207000"/>
                        <a:ext cx="1101725" cy="4032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0070C0"/>
                </a:solidFill>
              </a:rPr>
              <a:t>Thin Walled Vessels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4786346" cy="5643602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Thin Walled Cylinder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2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So long as the material holds this is balanced by the stress in the material.</a:t>
            </a:r>
          </a:p>
          <a:p>
            <a:endParaRPr lang="en-GB" sz="2400" dirty="0" smtClean="0"/>
          </a:p>
          <a:p>
            <a:r>
              <a:rPr lang="en-GB" sz="2400" dirty="0" smtClean="0"/>
              <a:t>The force due to the stress is</a:t>
            </a:r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474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892934" name="Object 6"/>
          <p:cNvGraphicFramePr>
            <a:graphicFrameLocks noChangeAspect="1"/>
          </p:cNvGraphicFramePr>
          <p:nvPr/>
        </p:nvGraphicFramePr>
        <p:xfrm>
          <a:off x="5715008" y="1142984"/>
          <a:ext cx="3143250" cy="2819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94991" name="Bitmap Image" r:id="rId4" imgW="2495238" imgH="2237503" progId="PBrush">
                  <p:embed/>
                </p:oleObj>
              </mc:Choice>
              <mc:Fallback>
                <p:oleObj name="Bitmap Image" r:id="rId4" imgW="2495238" imgH="2237503" progId="PBrush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15008" y="1142984"/>
                        <a:ext cx="3143250" cy="28194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892939" name="Picture 11" descr="http://www.efunda.com/formulae/solid_mechanics/mat_mechanics/images/PressureVesselCylindricalC.gi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80112" y="4429147"/>
            <a:ext cx="3343275" cy="2143125"/>
          </a:xfrm>
          <a:prstGeom prst="rect">
            <a:avLst/>
          </a:prstGeom>
          <a:noFill/>
        </p:spPr>
      </p:pic>
      <p:sp>
        <p:nvSpPr>
          <p:cNvPr id="89498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894982" name="Object 6"/>
          <p:cNvGraphicFramePr>
            <a:graphicFrameLocks noChangeAspect="1"/>
          </p:cNvGraphicFramePr>
          <p:nvPr/>
        </p:nvGraphicFramePr>
        <p:xfrm>
          <a:off x="642910" y="4071942"/>
          <a:ext cx="4155295" cy="57151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94992" name="Equation" r:id="rId7" imgW="1663560" imgH="228600" progId="Equation.3">
                  <p:embed/>
                </p:oleObj>
              </mc:Choice>
              <mc:Fallback>
                <p:oleObj name="Equation" r:id="rId7" imgW="1663560" imgH="22860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2910" y="4071942"/>
                        <a:ext cx="4155295" cy="57151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4984" name="Object 8"/>
          <p:cNvGraphicFramePr>
            <a:graphicFrameLocks noChangeAspect="1"/>
          </p:cNvGraphicFramePr>
          <p:nvPr/>
        </p:nvGraphicFramePr>
        <p:xfrm>
          <a:off x="626186" y="5168261"/>
          <a:ext cx="1802674" cy="62452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94993" name="Equation" r:id="rId9" imgW="660240" imgH="228600" progId="Equation.3">
                  <p:embed/>
                </p:oleObj>
              </mc:Choice>
              <mc:Fallback>
                <p:oleObj name="Equation" r:id="rId9" imgW="660240" imgH="22860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6186" y="5168261"/>
                        <a:ext cx="1802674" cy="62452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0070C0"/>
                </a:solidFill>
              </a:rPr>
              <a:t>Thin Walled Vessels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4786346" cy="5643602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Thin Walled Cylinder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2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Equating the two equations below.</a:t>
            </a:r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474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7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986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cxnSp>
        <p:nvCxnSpPr>
          <p:cNvPr id="19" name="Straight Arrow Connector 18"/>
          <p:cNvCxnSpPr/>
          <p:nvPr/>
        </p:nvCxnSpPr>
        <p:spPr>
          <a:xfrm rot="16200000" flipH="1">
            <a:off x="1964513" y="3321843"/>
            <a:ext cx="428628" cy="21431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 rot="5400000">
            <a:off x="3571867" y="3143248"/>
            <a:ext cx="642942" cy="35719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graphicFrame>
        <p:nvGraphicFramePr>
          <p:cNvPr id="18" name="Object 6"/>
          <p:cNvGraphicFramePr>
            <a:graphicFrameLocks noChangeAspect="1"/>
          </p:cNvGraphicFramePr>
          <p:nvPr/>
        </p:nvGraphicFramePr>
        <p:xfrm>
          <a:off x="5715008" y="1142984"/>
          <a:ext cx="3143250" cy="2819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97050" name="Bitmap Image" r:id="rId4" imgW="2495238" imgH="2237503" progId="PBrush">
                  <p:embed/>
                </p:oleObj>
              </mc:Choice>
              <mc:Fallback>
                <p:oleObj name="Bitmap Image" r:id="rId4" imgW="2495238" imgH="2237503" progId="PBrush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15008" y="1142984"/>
                        <a:ext cx="3143250" cy="28194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1" name="Picture 11" descr="http://www.efunda.com/formulae/solid_mechanics/mat_mechanics/images/PressureVesselCylindricalC.gi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800725" y="4357694"/>
            <a:ext cx="3343275" cy="2143125"/>
          </a:xfrm>
          <a:prstGeom prst="rect">
            <a:avLst/>
          </a:prstGeom>
          <a:noFill/>
        </p:spPr>
      </p:pic>
      <p:graphicFrame>
        <p:nvGraphicFramePr>
          <p:cNvPr id="897033" name="Object 9"/>
          <p:cNvGraphicFramePr>
            <a:graphicFrameLocks noChangeAspect="1"/>
          </p:cNvGraphicFramePr>
          <p:nvPr/>
        </p:nvGraphicFramePr>
        <p:xfrm>
          <a:off x="3143240" y="2428868"/>
          <a:ext cx="1803400" cy="6238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97051" name="Equation" r:id="rId7" imgW="660240" imgH="228600" progId="Equation.3">
                  <p:embed/>
                </p:oleObj>
              </mc:Choice>
              <mc:Fallback>
                <p:oleObj name="Equation" r:id="rId7" imgW="660240" imgH="22860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43240" y="2428868"/>
                        <a:ext cx="1803400" cy="6238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7034" name="Object 10"/>
          <p:cNvGraphicFramePr>
            <a:graphicFrameLocks noChangeAspect="1"/>
          </p:cNvGraphicFramePr>
          <p:nvPr/>
        </p:nvGraphicFramePr>
        <p:xfrm>
          <a:off x="1228725" y="2454275"/>
          <a:ext cx="1343025" cy="4905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97052" name="Equation" r:id="rId9" imgW="558720" imgH="203040" progId="Equation.3">
                  <p:embed/>
                </p:oleObj>
              </mc:Choice>
              <mc:Fallback>
                <p:oleObj name="Equation" r:id="rId9" imgW="558720" imgH="20304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28725" y="2454275"/>
                        <a:ext cx="1343025" cy="4905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7035" name="Object 11"/>
          <p:cNvGraphicFramePr>
            <a:graphicFrameLocks noChangeAspect="1"/>
          </p:cNvGraphicFramePr>
          <p:nvPr/>
        </p:nvGraphicFramePr>
        <p:xfrm>
          <a:off x="1731963" y="3714750"/>
          <a:ext cx="2322512" cy="6238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97053" name="Equation" r:id="rId11" imgW="850680" imgH="228600" progId="Equation.3">
                  <p:embed/>
                </p:oleObj>
              </mc:Choice>
              <mc:Fallback>
                <p:oleObj name="Equation" r:id="rId11" imgW="850680" imgH="22860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31963" y="3714750"/>
                        <a:ext cx="2322512" cy="6238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7036" name="Object 12"/>
          <p:cNvGraphicFramePr>
            <a:graphicFrameLocks noChangeAspect="1"/>
          </p:cNvGraphicFramePr>
          <p:nvPr/>
        </p:nvGraphicFramePr>
        <p:xfrm>
          <a:off x="1851025" y="4357694"/>
          <a:ext cx="1941513" cy="1073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97054" name="Equation" r:id="rId13" imgW="711000" imgH="393480" progId="Equation.3">
                  <p:embed/>
                </p:oleObj>
              </mc:Choice>
              <mc:Fallback>
                <p:oleObj name="Equation" r:id="rId13" imgW="711000" imgH="39348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51025" y="4357694"/>
                        <a:ext cx="1941513" cy="10731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7037" name="Object 13"/>
          <p:cNvGraphicFramePr>
            <a:graphicFrameLocks noChangeAspect="1"/>
          </p:cNvGraphicFramePr>
          <p:nvPr/>
        </p:nvGraphicFramePr>
        <p:xfrm>
          <a:off x="1857356" y="5572140"/>
          <a:ext cx="1698625" cy="1073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97055" name="Equation" r:id="rId15" imgW="622080" imgH="393480" progId="Equation.3">
                  <p:embed/>
                </p:oleObj>
              </mc:Choice>
              <mc:Fallback>
                <p:oleObj name="Equation" r:id="rId15" imgW="622080" imgH="393480" progId="Equation.3">
                  <p:embed/>
                  <p:pic>
                    <p:nvPicPr>
                      <p:cNvPr id="0" name="Picture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57356" y="5572140"/>
                        <a:ext cx="1698625" cy="10731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0070C0"/>
                </a:solidFill>
              </a:rPr>
              <a:t>Thin Walled Vessels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3929090" cy="5643602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Thin Walled Cylinder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2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The derived equations are shown.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Notice that for a given pressure the circumferential stress is twice the longitudinal stress.</a:t>
            </a:r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474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7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986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8" name="Object 6"/>
          <p:cNvGraphicFramePr>
            <a:graphicFrameLocks noChangeAspect="1"/>
          </p:cNvGraphicFramePr>
          <p:nvPr/>
        </p:nvGraphicFramePr>
        <p:xfrm>
          <a:off x="6215074" y="1428736"/>
          <a:ext cx="2571746" cy="230677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98066" name="Bitmap Image" r:id="rId4" imgW="2495238" imgH="2237503" progId="PBrush">
                  <p:embed/>
                </p:oleObj>
              </mc:Choice>
              <mc:Fallback>
                <p:oleObj name="Bitmap Image" r:id="rId4" imgW="2495238" imgH="2237503" progId="PBrush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15074" y="1428736"/>
                        <a:ext cx="2571746" cy="230677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7037" name="Object 13"/>
          <p:cNvGraphicFramePr>
            <a:graphicFrameLocks noChangeAspect="1"/>
          </p:cNvGraphicFramePr>
          <p:nvPr/>
        </p:nvGraphicFramePr>
        <p:xfrm>
          <a:off x="4714876" y="2357430"/>
          <a:ext cx="1356899" cy="8572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98067" name="Equation" r:id="rId6" imgW="622080" imgH="393480" progId="Equation.3">
                  <p:embed/>
                </p:oleObj>
              </mc:Choice>
              <mc:Fallback>
                <p:oleObj name="Equation" r:id="rId6" imgW="622080" imgH="39348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14876" y="2357430"/>
                        <a:ext cx="1356899" cy="85725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8056" name="Object 8"/>
          <p:cNvGraphicFramePr>
            <a:graphicFrameLocks noChangeAspect="1"/>
          </p:cNvGraphicFramePr>
          <p:nvPr/>
        </p:nvGraphicFramePr>
        <p:xfrm>
          <a:off x="6215074" y="4143380"/>
          <a:ext cx="2571768" cy="24246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98068" name="Bitmap Image" r:id="rId8" imgW="2323810" imgH="2190476" progId="PBrush">
                  <p:embed/>
                </p:oleObj>
              </mc:Choice>
              <mc:Fallback>
                <p:oleObj name="Bitmap Image" r:id="rId8" imgW="2323810" imgH="2190476" progId="PBrush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15074" y="4143380"/>
                        <a:ext cx="2571768" cy="24246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8057" name="Object 9"/>
          <p:cNvGraphicFramePr>
            <a:graphicFrameLocks noChangeAspect="1"/>
          </p:cNvGraphicFramePr>
          <p:nvPr/>
        </p:nvGraphicFramePr>
        <p:xfrm>
          <a:off x="4870450" y="5357813"/>
          <a:ext cx="1258888" cy="863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98069" name="Equation" r:id="rId10" imgW="571320" imgH="393480" progId="Equation.3">
                  <p:embed/>
                </p:oleObj>
              </mc:Choice>
              <mc:Fallback>
                <p:oleObj name="Equation" r:id="rId10" imgW="571320" imgH="39348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70450" y="5357813"/>
                        <a:ext cx="1258888" cy="863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0070C0"/>
                </a:solidFill>
              </a:rPr>
              <a:t>Thin Walled Vessels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8072494" cy="5643602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Thin Walled Cylinder –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A cylinder has a 300 mm mean diameter with a wall thickness of 2 mm. </a:t>
            </a:r>
          </a:p>
          <a:p>
            <a:endParaRPr lang="en-GB" sz="2400" dirty="0" smtClean="0"/>
          </a:p>
          <a:p>
            <a:r>
              <a:rPr lang="en-GB" sz="2400" dirty="0" smtClean="0"/>
              <a:t>Calculate the maximum pressure difference allowed between the inside and outside if the stress in the wall must not exceed 150 </a:t>
            </a:r>
            <a:r>
              <a:rPr lang="en-GB" sz="2400" dirty="0" err="1" smtClean="0"/>
              <a:t>MPa</a:t>
            </a:r>
            <a:r>
              <a:rPr lang="en-GB" sz="2400" dirty="0" smtClean="0"/>
              <a:t>.</a:t>
            </a:r>
          </a:p>
          <a:p>
            <a:endParaRPr lang="en-GB" sz="2400" dirty="0" smtClean="0"/>
          </a:p>
          <a:p>
            <a:r>
              <a:rPr lang="en-GB" sz="2400" dirty="0" smtClean="0"/>
              <a:t>Calculate the corresponding longitudinal stress</a:t>
            </a:r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474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7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986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0070C0"/>
                </a:solidFill>
              </a:rPr>
              <a:t>Thin Walled Vessels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8072494" cy="5643602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Thin Walled Cylinder –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D= 300 mm </a:t>
            </a:r>
          </a:p>
          <a:p>
            <a:r>
              <a:rPr lang="en-GB" sz="2400" dirty="0" smtClean="0"/>
              <a:t>t = 2 mm</a:t>
            </a:r>
          </a:p>
          <a:p>
            <a:r>
              <a:rPr lang="en-GB" sz="2400" dirty="0" err="1" smtClean="0"/>
              <a:t>σ</a:t>
            </a:r>
            <a:r>
              <a:rPr lang="en-GB" sz="2400" baseline="-25000" dirty="0" err="1" smtClean="0"/>
              <a:t>max</a:t>
            </a:r>
            <a:r>
              <a:rPr lang="en-GB" sz="2400" dirty="0" smtClean="0"/>
              <a:t> = 150MPa </a:t>
            </a:r>
          </a:p>
          <a:p>
            <a:r>
              <a:rPr lang="en-GB" sz="2400" dirty="0" err="1" smtClean="0"/>
              <a:t>P</a:t>
            </a:r>
            <a:r>
              <a:rPr lang="en-GB" sz="2400" baseline="-25000" dirty="0" err="1" smtClean="0"/>
              <a:t>max</a:t>
            </a:r>
            <a:r>
              <a:rPr lang="en-GB" sz="2400" dirty="0" smtClean="0"/>
              <a:t> = ?</a:t>
            </a:r>
          </a:p>
          <a:p>
            <a:endParaRPr lang="en-GB" sz="2400" dirty="0" smtClean="0"/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474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7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986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02146" name="Object 2"/>
          <p:cNvGraphicFramePr>
            <a:graphicFrameLocks noChangeAspect="1"/>
          </p:cNvGraphicFramePr>
          <p:nvPr/>
        </p:nvGraphicFramePr>
        <p:xfrm>
          <a:off x="3571868" y="2500306"/>
          <a:ext cx="1698625" cy="1073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03191" name="Equation" r:id="rId4" imgW="622080" imgH="393480" progId="Equation.3">
                  <p:embed/>
                </p:oleObj>
              </mc:Choice>
              <mc:Fallback>
                <p:oleObj name="Equation" r:id="rId4" imgW="622080" imgH="393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71868" y="2500306"/>
                        <a:ext cx="1698625" cy="10731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02147" name="Object 3"/>
          <p:cNvGraphicFramePr>
            <a:graphicFrameLocks noChangeAspect="1"/>
          </p:cNvGraphicFramePr>
          <p:nvPr/>
        </p:nvGraphicFramePr>
        <p:xfrm>
          <a:off x="658813" y="3857625"/>
          <a:ext cx="1595437" cy="1073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03192" name="Equation" r:id="rId6" imgW="583920" imgH="393480" progId="Equation.3">
                  <p:embed/>
                </p:oleObj>
              </mc:Choice>
              <mc:Fallback>
                <p:oleObj name="Equation" r:id="rId6" imgW="58392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8813" y="3857625"/>
                        <a:ext cx="1595437" cy="10731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02148" name="Object 4"/>
          <p:cNvGraphicFramePr>
            <a:graphicFrameLocks noChangeAspect="1"/>
          </p:cNvGraphicFramePr>
          <p:nvPr/>
        </p:nvGraphicFramePr>
        <p:xfrm>
          <a:off x="2428860" y="3786190"/>
          <a:ext cx="4538662" cy="12112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03193" name="Equation" r:id="rId8" imgW="1663560" imgH="444240" progId="Equation.3">
                  <p:embed/>
                </p:oleObj>
              </mc:Choice>
              <mc:Fallback>
                <p:oleObj name="Equation" r:id="rId8" imgW="1663560" imgH="4442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28860" y="3786190"/>
                        <a:ext cx="4538662" cy="12112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02149" name="Object 5"/>
          <p:cNvGraphicFramePr>
            <a:graphicFrameLocks noChangeAspect="1"/>
          </p:cNvGraphicFramePr>
          <p:nvPr/>
        </p:nvGraphicFramePr>
        <p:xfrm>
          <a:off x="7072330" y="4143380"/>
          <a:ext cx="1525588" cy="4841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03194" name="Equation" r:id="rId10" imgW="558720" imgH="177480" progId="Equation.3">
                  <p:embed/>
                </p:oleObj>
              </mc:Choice>
              <mc:Fallback>
                <p:oleObj name="Equation" r:id="rId10" imgW="558720" imgH="177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72330" y="4143380"/>
                        <a:ext cx="1525588" cy="4841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02150" name="Object 6"/>
          <p:cNvGraphicFramePr>
            <a:graphicFrameLocks noChangeAspect="1"/>
          </p:cNvGraphicFramePr>
          <p:nvPr/>
        </p:nvGraphicFramePr>
        <p:xfrm>
          <a:off x="730250" y="5286375"/>
          <a:ext cx="1468438" cy="10080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03195" name="Equation" r:id="rId12" imgW="571320" imgH="393480" progId="Equation.3">
                  <p:embed/>
                </p:oleObj>
              </mc:Choice>
              <mc:Fallback>
                <p:oleObj name="Equation" r:id="rId12" imgW="571320" imgH="393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30250" y="5286375"/>
                        <a:ext cx="1468438" cy="10080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02151" name="Object 7"/>
          <p:cNvGraphicFramePr>
            <a:graphicFrameLocks noChangeAspect="1"/>
          </p:cNvGraphicFramePr>
          <p:nvPr/>
        </p:nvGraphicFramePr>
        <p:xfrm>
          <a:off x="2414588" y="5219721"/>
          <a:ext cx="3814762" cy="11382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03196" name="Equation" r:id="rId14" imgW="1485720" imgH="444240" progId="Equation.3">
                  <p:embed/>
                </p:oleObj>
              </mc:Choice>
              <mc:Fallback>
                <p:oleObj name="Equation" r:id="rId14" imgW="1485720" imgH="44424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14588" y="5219721"/>
                        <a:ext cx="3814762" cy="11382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02152" name="Object 8"/>
          <p:cNvGraphicFramePr>
            <a:graphicFrameLocks noChangeAspect="1"/>
          </p:cNvGraphicFramePr>
          <p:nvPr/>
        </p:nvGraphicFramePr>
        <p:xfrm>
          <a:off x="6227763" y="5572125"/>
          <a:ext cx="1598612" cy="454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03197" name="Equation" r:id="rId16" imgW="622080" imgH="177480" progId="Equation.3">
                  <p:embed/>
                </p:oleObj>
              </mc:Choice>
              <mc:Fallback>
                <p:oleObj name="Equation" r:id="rId16" imgW="622080" imgH="17748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27763" y="5572125"/>
                        <a:ext cx="1598612" cy="4540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0070C0"/>
                </a:solidFill>
              </a:rPr>
              <a:t>Thin Walled Vessels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4357718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Thin Walled Sphere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2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A sphere will tend to split about a diameter as shown</a:t>
            </a:r>
          </a:p>
          <a:p>
            <a:endParaRPr lang="en-GB" sz="2400" dirty="0" smtClean="0"/>
          </a:p>
          <a:p>
            <a:r>
              <a:rPr lang="en-GB" sz="2400" dirty="0" smtClean="0"/>
              <a:t>The stress produced in the material is equivalent to the longitudinal stress in the cylinder so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0522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05220" name="Object 4"/>
          <p:cNvGraphicFramePr>
            <a:graphicFrameLocks noChangeAspect="1"/>
          </p:cNvGraphicFramePr>
          <p:nvPr/>
        </p:nvGraphicFramePr>
        <p:xfrm>
          <a:off x="5572132" y="2285992"/>
          <a:ext cx="3028950" cy="2143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05227" name="Bitmap Image" r:id="rId4" imgW="3029373" imgH="2142857" progId="PBrush">
                  <p:embed/>
                </p:oleObj>
              </mc:Choice>
              <mc:Fallback>
                <p:oleObj name="Bitmap Image" r:id="rId4" imgW="3029373" imgH="2142857" progId="PBrush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572132" y="2285992"/>
                        <a:ext cx="3028950" cy="21431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0522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05222" name="Object 6"/>
          <p:cNvGraphicFramePr>
            <a:graphicFrameLocks noChangeAspect="1"/>
          </p:cNvGraphicFramePr>
          <p:nvPr/>
        </p:nvGraphicFramePr>
        <p:xfrm>
          <a:off x="1571604" y="4643446"/>
          <a:ext cx="1357322" cy="8833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05228" name="Equation" r:id="rId6" imgW="596641" imgH="393529" progId="Equation.3">
                  <p:embed/>
                </p:oleObj>
              </mc:Choice>
              <mc:Fallback>
                <p:oleObj name="Equation" r:id="rId6" imgW="596641" imgH="393529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71604" y="4643446"/>
                        <a:ext cx="1357322" cy="8833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0070C0"/>
                </a:solidFill>
              </a:rPr>
              <a:t>Thin Walled Vessels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8072494" cy="5643602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Thin Walled Sphere–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Calculate the maximum allowable pressure difference between the inside and outside of a sphere 50 mm mean diameter with a wall 0.6 mm thick if the maximum allowable stress is 1.5 </a:t>
            </a:r>
            <a:r>
              <a:rPr lang="en-GB" sz="2400" dirty="0" err="1" smtClean="0"/>
              <a:t>MPa</a:t>
            </a:r>
            <a:r>
              <a:rPr lang="en-GB" sz="2400" dirty="0" smtClean="0"/>
              <a:t>.</a:t>
            </a:r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474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7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986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11362" name="Object 2"/>
          <p:cNvGraphicFramePr>
            <a:graphicFrameLocks noChangeAspect="1"/>
          </p:cNvGraphicFramePr>
          <p:nvPr/>
        </p:nvGraphicFramePr>
        <p:xfrm>
          <a:off x="658813" y="3857625"/>
          <a:ext cx="1595437" cy="1073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11371" name="Equation" r:id="rId4" imgW="583920" imgH="393480" progId="Equation.3">
                  <p:embed/>
                </p:oleObj>
              </mc:Choice>
              <mc:Fallback>
                <p:oleObj name="Equation" r:id="rId4" imgW="583920" imgH="393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8813" y="3857625"/>
                        <a:ext cx="1595437" cy="10731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11363" name="Object 3"/>
          <p:cNvGraphicFramePr>
            <a:graphicFrameLocks noChangeAspect="1"/>
          </p:cNvGraphicFramePr>
          <p:nvPr/>
        </p:nvGraphicFramePr>
        <p:xfrm>
          <a:off x="2325688" y="3786188"/>
          <a:ext cx="4746625" cy="12112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11372" name="Equation" r:id="rId6" imgW="1739880" imgH="444240" progId="Equation.3">
                  <p:embed/>
                </p:oleObj>
              </mc:Choice>
              <mc:Fallback>
                <p:oleObj name="Equation" r:id="rId6" imgW="1739880" imgH="4442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25688" y="3786188"/>
                        <a:ext cx="4746625" cy="12112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11364" name="Object 4"/>
          <p:cNvGraphicFramePr>
            <a:graphicFrameLocks noChangeAspect="1"/>
          </p:cNvGraphicFramePr>
          <p:nvPr/>
        </p:nvGraphicFramePr>
        <p:xfrm>
          <a:off x="7038975" y="4143375"/>
          <a:ext cx="1593850" cy="4841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11373" name="Equation" r:id="rId8" imgW="583920" imgH="177480" progId="Equation.3">
                  <p:embed/>
                </p:oleObj>
              </mc:Choice>
              <mc:Fallback>
                <p:oleObj name="Equation" r:id="rId8" imgW="583920" imgH="177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38975" y="4143375"/>
                        <a:ext cx="1593850" cy="4841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0070C0"/>
                </a:solidFill>
              </a:rPr>
              <a:t>Thin Walled Vessels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8072494" cy="5643602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Thin Walled Cylinder –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A thin walled cylinder is 80 mm mean diameter with a wall 1 mm thick.</a:t>
            </a:r>
          </a:p>
          <a:p>
            <a:endParaRPr lang="en-GB" sz="2400" dirty="0" smtClean="0"/>
          </a:p>
          <a:p>
            <a:r>
              <a:rPr lang="en-GB" sz="2400" dirty="0" smtClean="0"/>
              <a:t> Calculate the longitudinal and circumferential stresses when the inside pressure is 500 </a:t>
            </a:r>
            <a:r>
              <a:rPr lang="en-GB" sz="2400" dirty="0" err="1" smtClean="0"/>
              <a:t>kPa</a:t>
            </a:r>
            <a:r>
              <a:rPr lang="en-GB" sz="2400" dirty="0" smtClean="0"/>
              <a:t> larger than on the outside. 	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(Answers  10 </a:t>
            </a:r>
            <a:r>
              <a:rPr lang="en-GB" sz="2400" dirty="0" err="1" smtClean="0"/>
              <a:t>MPa</a:t>
            </a:r>
            <a:r>
              <a:rPr lang="en-GB" sz="2400" dirty="0" smtClean="0"/>
              <a:t> and 20 </a:t>
            </a:r>
            <a:r>
              <a:rPr lang="en-GB" sz="2400" dirty="0" err="1" smtClean="0"/>
              <a:t>MPa</a:t>
            </a:r>
            <a:r>
              <a:rPr lang="en-GB" sz="2400" dirty="0" smtClean="0"/>
              <a:t>).</a:t>
            </a:r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474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7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986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0070C0"/>
                </a:solidFill>
              </a:rPr>
              <a:t>Thin Walled Vessels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8072494" cy="5643602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Thin Walled Cylinder –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Calculate the wall thickness required for a thin walled cylinder which must withstand a pressure difference of 1.5 </a:t>
            </a:r>
            <a:r>
              <a:rPr lang="en-GB" sz="2400" dirty="0" err="1" smtClean="0"/>
              <a:t>MPa</a:t>
            </a:r>
            <a:r>
              <a:rPr lang="en-GB" sz="2400" dirty="0" smtClean="0"/>
              <a:t> between the inside and outside.</a:t>
            </a:r>
          </a:p>
          <a:p>
            <a:endParaRPr lang="en-GB" sz="2400" dirty="0" smtClean="0"/>
          </a:p>
          <a:p>
            <a:r>
              <a:rPr lang="en-GB" sz="2400" dirty="0" smtClean="0"/>
              <a:t> The mean diameter is 200 mm and the stress must not exceed 60 </a:t>
            </a:r>
            <a:r>
              <a:rPr lang="en-GB" sz="2400" dirty="0" err="1" smtClean="0"/>
              <a:t>MPa</a:t>
            </a:r>
            <a:r>
              <a:rPr lang="en-GB" sz="2400" dirty="0" smtClean="0"/>
              <a:t>. 	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(Answer  2.5 mm)</a:t>
            </a:r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474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7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986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0070C0"/>
                </a:solidFill>
              </a:rPr>
              <a:t>Thin Walled Vessels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8072494" cy="5643602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Thin Walled Sphere –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	Calculate the stress in a thin walled sphere 100 mm mean diameter with a wall 2 mm thick when the outside pressure is 2 </a:t>
            </a:r>
            <a:r>
              <a:rPr lang="en-GB" sz="2400" dirty="0" err="1" smtClean="0"/>
              <a:t>MPa</a:t>
            </a:r>
            <a:r>
              <a:rPr lang="en-GB" sz="2400" dirty="0" smtClean="0"/>
              <a:t> greater than the inside.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(Answer   -25 </a:t>
            </a:r>
            <a:r>
              <a:rPr lang="en-GB" sz="2400" dirty="0" err="1" smtClean="0"/>
              <a:t>MPa</a:t>
            </a:r>
            <a:r>
              <a:rPr lang="en-GB" sz="2400" dirty="0" smtClean="0"/>
              <a:t>).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474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7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986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0070C0"/>
                </a:solidFill>
              </a:rPr>
              <a:t>Thin Walled Vessels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7959828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Joint efficiency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2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If a thin walled vessel is manufactured from plate which is welded or riveted to form the required shape, the magnitude of the stresses </a:t>
            </a:r>
            <a:r>
              <a:rPr lang="el-GR" sz="2400" dirty="0" smtClean="0"/>
              <a:t>σ</a:t>
            </a:r>
            <a:r>
              <a:rPr lang="en-GB" sz="2400" baseline="-25000" dirty="0" smtClean="0"/>
              <a:t>c</a:t>
            </a:r>
            <a:r>
              <a:rPr lang="en-GB" sz="2400" dirty="0" smtClean="0"/>
              <a:t>,</a:t>
            </a:r>
            <a:r>
              <a:rPr lang="el-GR" sz="2400" dirty="0" smtClean="0"/>
              <a:t>σ</a:t>
            </a:r>
            <a:r>
              <a:rPr lang="en-GB" sz="2400" baseline="-25000" dirty="0" smtClean="0"/>
              <a:t>l </a:t>
            </a:r>
            <a:r>
              <a:rPr lang="en-GB" sz="2400" dirty="0" smtClean="0"/>
              <a:t>for cylinders and </a:t>
            </a:r>
            <a:r>
              <a:rPr lang="el-GR" sz="2400" dirty="0" smtClean="0"/>
              <a:t>σ</a:t>
            </a:r>
            <a:r>
              <a:rPr lang="en-GB" sz="2400" dirty="0" smtClean="0"/>
              <a:t> for spheres, are modified by the efficiency of the joint </a:t>
            </a:r>
            <a:r>
              <a:rPr lang="el-GR" sz="2400" dirty="0" smtClean="0"/>
              <a:t>η</a:t>
            </a:r>
            <a:r>
              <a:rPr lang="en-GB" sz="2400" dirty="0" smtClean="0"/>
              <a:t>. </a:t>
            </a:r>
          </a:p>
          <a:p>
            <a:endParaRPr lang="en-GB" sz="2400" dirty="0" smtClean="0"/>
          </a:p>
          <a:p>
            <a:r>
              <a:rPr lang="en-GB" sz="2400" dirty="0" smtClean="0"/>
              <a:t>I.E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0522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0522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45156" name="Object 4"/>
          <p:cNvGraphicFramePr>
            <a:graphicFrameLocks noChangeAspect="1"/>
          </p:cNvGraphicFramePr>
          <p:nvPr/>
        </p:nvGraphicFramePr>
        <p:xfrm>
          <a:off x="6502400" y="5561013"/>
          <a:ext cx="1384300" cy="939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86126" name="Equation" r:id="rId4" imgW="609480" imgH="419040" progId="Equation.3">
                  <p:embed/>
                </p:oleObj>
              </mc:Choice>
              <mc:Fallback>
                <p:oleObj name="Equation" r:id="rId4" imgW="609480" imgH="4190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02400" y="5561013"/>
                        <a:ext cx="1384300" cy="939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45158" name="Object 6"/>
          <p:cNvGraphicFramePr>
            <a:graphicFrameLocks noChangeAspect="1"/>
          </p:cNvGraphicFramePr>
          <p:nvPr/>
        </p:nvGraphicFramePr>
        <p:xfrm>
          <a:off x="931863" y="5548313"/>
          <a:ext cx="1579562" cy="939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86127" name="Equation" r:id="rId6" imgW="723600" imgH="431640" progId="Equation.3">
                  <p:embed/>
                </p:oleObj>
              </mc:Choice>
              <mc:Fallback>
                <p:oleObj name="Equation" r:id="rId6" imgW="723600" imgH="4316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31863" y="5548313"/>
                        <a:ext cx="1579562" cy="939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45160" name="Object 8"/>
          <p:cNvGraphicFramePr>
            <a:graphicFrameLocks noChangeAspect="1"/>
          </p:cNvGraphicFramePr>
          <p:nvPr/>
        </p:nvGraphicFramePr>
        <p:xfrm>
          <a:off x="3536950" y="5475288"/>
          <a:ext cx="1455738" cy="9477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86128" name="Equation" r:id="rId8" imgW="660240" imgH="431640" progId="Equation.3">
                  <p:embed/>
                </p:oleObj>
              </mc:Choice>
              <mc:Fallback>
                <p:oleObj name="Equation" r:id="rId8" imgW="660240" imgH="4316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36950" y="5475288"/>
                        <a:ext cx="1455738" cy="9477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45161" name="Picture 9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971600" y="3789040"/>
            <a:ext cx="1800200" cy="1614624"/>
          </a:xfrm>
          <a:prstGeom prst="rect">
            <a:avLst/>
          </a:prstGeom>
          <a:noFill/>
        </p:spPr>
      </p:pic>
      <p:pic>
        <p:nvPicPr>
          <p:cNvPr id="945162" name="Picture 10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275856" y="3501008"/>
            <a:ext cx="1995686" cy="1881119"/>
          </a:xfrm>
          <a:prstGeom prst="rect">
            <a:avLst/>
          </a:prstGeom>
          <a:noFill/>
        </p:spPr>
      </p:pic>
      <p:graphicFrame>
        <p:nvGraphicFramePr>
          <p:cNvPr id="945163" name="Object 11"/>
          <p:cNvGraphicFramePr>
            <a:graphicFrameLocks noChangeAspect="1"/>
          </p:cNvGraphicFramePr>
          <p:nvPr/>
        </p:nvGraphicFramePr>
        <p:xfrm>
          <a:off x="6012160" y="3645024"/>
          <a:ext cx="2304256" cy="163037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86129" name="Bitmap Image" r:id="rId12" imgW="3029373" imgH="2142857" progId="PBrush">
                  <p:embed/>
                </p:oleObj>
              </mc:Choice>
              <mc:Fallback>
                <p:oleObj name="Bitmap Image" r:id="rId12" imgW="3029373" imgH="2142857" progId="PBrush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12160" y="3645024"/>
                        <a:ext cx="2304256" cy="163037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0070C0"/>
                </a:solidFill>
              </a:rPr>
              <a:t>Thin Walled Vessels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5715040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Joint efficiency – Example 2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2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An pressure vessel takes the form of a thin walled cylinder with a diameter of 0.25 m and length of 0.8 m, with a steel plate thickness of 3 mm.  If the longitudinal and circumferential joint efficiencies are 70% and 35% respectively, calculate the maximum stress if the vessel if pressurised internally to 1.6 Bar.</a:t>
            </a:r>
          </a:p>
          <a:p>
            <a:endParaRPr lang="en-GB" sz="2400" dirty="0" smtClean="0"/>
          </a:p>
          <a:p>
            <a:r>
              <a:rPr lang="en-GB" sz="2400" dirty="0" smtClean="0"/>
              <a:t>(Assume ‘E’ = 205 GN/m</a:t>
            </a:r>
            <a:r>
              <a:rPr lang="en-GB" sz="2400" baseline="30000" dirty="0" smtClean="0"/>
              <a:t>2</a:t>
            </a:r>
            <a:r>
              <a:rPr lang="en-GB" sz="2400" dirty="0" smtClean="0"/>
              <a:t> and ‘</a:t>
            </a:r>
            <a:r>
              <a:rPr lang="en-GB" sz="2400" dirty="0" smtClean="0">
                <a:sym typeface="Symbol"/>
              </a:rPr>
              <a:t></a:t>
            </a:r>
            <a:r>
              <a:rPr lang="en-GB" sz="2400" dirty="0" smtClean="0"/>
              <a:t>’ = 0.3)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0522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0522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45158" name="Object 6"/>
          <p:cNvGraphicFramePr>
            <a:graphicFrameLocks noChangeAspect="1"/>
          </p:cNvGraphicFramePr>
          <p:nvPr/>
        </p:nvGraphicFramePr>
        <p:xfrm>
          <a:off x="6572264" y="2500306"/>
          <a:ext cx="1579562" cy="939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87144" name="Equation" r:id="rId4" imgW="723600" imgH="431640" progId="Equation.3">
                  <p:embed/>
                </p:oleObj>
              </mc:Choice>
              <mc:Fallback>
                <p:oleObj name="Equation" r:id="rId4" imgW="723600" imgH="431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72264" y="2500306"/>
                        <a:ext cx="1579562" cy="939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45160" name="Object 8"/>
          <p:cNvGraphicFramePr>
            <a:graphicFrameLocks noChangeAspect="1"/>
          </p:cNvGraphicFramePr>
          <p:nvPr/>
        </p:nvGraphicFramePr>
        <p:xfrm>
          <a:off x="7072330" y="5643578"/>
          <a:ext cx="1455738" cy="9477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87145" name="Equation" r:id="rId6" imgW="660240" imgH="431640" progId="Equation.3">
                  <p:embed/>
                </p:oleObj>
              </mc:Choice>
              <mc:Fallback>
                <p:oleObj name="Equation" r:id="rId6" imgW="660240" imgH="4316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72330" y="5643578"/>
                        <a:ext cx="1455738" cy="9477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45161" name="Picture 9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643702" y="857232"/>
            <a:ext cx="1800200" cy="1614624"/>
          </a:xfrm>
          <a:prstGeom prst="rect">
            <a:avLst/>
          </a:prstGeom>
          <a:noFill/>
        </p:spPr>
      </p:pic>
      <p:pic>
        <p:nvPicPr>
          <p:cNvPr id="945162" name="Picture 10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572264" y="3571876"/>
            <a:ext cx="1995686" cy="1881119"/>
          </a:xfrm>
          <a:prstGeom prst="rect">
            <a:avLst/>
          </a:prstGeom>
          <a:noFill/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0070C0"/>
                </a:solidFill>
              </a:rPr>
              <a:t>Thin Walled Vessels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7959828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Joint efficiency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600" dirty="0" smtClean="0">
                <a:ea typeface="MS Gothic" charset="0"/>
                <a:cs typeface="MS Gothic" charset="0"/>
              </a:rPr>
              <a:t>Must consider circumferential and longitudinal stresses. Lowest allowable pressure is limit.</a:t>
            </a: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600" dirty="0" smtClean="0">
                <a:ea typeface="MS Gothic" charset="0"/>
                <a:cs typeface="MS Gothic" charset="0"/>
              </a:rPr>
              <a:t>		 Circumferential 				Longitudinal</a:t>
            </a: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dirty="0" smtClean="0">
              <a:ea typeface="MS Gothic" charset="0"/>
              <a:cs typeface="MS Gothic" charset="0"/>
            </a:endParaRP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dirty="0" smtClean="0">
              <a:ea typeface="MS Gothic" charset="0"/>
              <a:cs typeface="MS Gothic" charset="0"/>
            </a:endParaRP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dirty="0" smtClean="0">
              <a:ea typeface="MS Gothic" charset="0"/>
              <a:cs typeface="MS Gothic" charset="0"/>
            </a:endParaRP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600" dirty="0" smtClean="0">
                <a:ea typeface="MS Gothic" charset="0"/>
                <a:cs typeface="MS Gothic" charset="0"/>
              </a:rPr>
              <a:t>	</a:t>
            </a: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dirty="0" smtClean="0">
              <a:ea typeface="MS Gothic" charset="0"/>
              <a:cs typeface="MS Gothic" charset="0"/>
            </a:endParaRP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dirty="0" smtClean="0">
              <a:ea typeface="MS Gothic" charset="0"/>
              <a:cs typeface="MS Gothic" charset="0"/>
            </a:endParaRP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dirty="0" smtClean="0">
              <a:ea typeface="MS Gothic" charset="0"/>
              <a:cs typeface="MS Gothic" charset="0"/>
            </a:endParaRP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dirty="0" smtClean="0">
              <a:ea typeface="MS Gothic" charset="0"/>
              <a:cs typeface="MS Gothic" charset="0"/>
            </a:endParaRP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dirty="0" smtClean="0">
              <a:ea typeface="MS Gothic" charset="0"/>
              <a:cs typeface="MS Gothic" charset="0"/>
            </a:endParaRP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dirty="0" smtClean="0">
              <a:ea typeface="MS Gothic" charset="0"/>
              <a:cs typeface="MS Gothic" charset="0"/>
            </a:endParaRP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dirty="0" smtClean="0">
              <a:ea typeface="MS Gothic" charset="0"/>
              <a:cs typeface="MS Gothic" charset="0"/>
            </a:endParaRP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600" dirty="0" smtClean="0">
                <a:ea typeface="MS Gothic" charset="0"/>
                <a:cs typeface="MS Gothic" charset="0"/>
              </a:rPr>
              <a:t>			Hence  </a:t>
            </a:r>
            <a:r>
              <a:rPr lang="el-GR" sz="1600" b="1" dirty="0" smtClean="0">
                <a:ea typeface="MS Gothic" charset="0"/>
                <a:cs typeface="MS Gothic" charset="0"/>
              </a:rPr>
              <a:t>σ</a:t>
            </a:r>
            <a:r>
              <a:rPr lang="en-GB" sz="1600" b="1" baseline="-25000" dirty="0" smtClean="0">
                <a:ea typeface="MS Gothic" charset="0"/>
                <a:cs typeface="MS Gothic" charset="0"/>
              </a:rPr>
              <a:t>max</a:t>
            </a:r>
            <a:r>
              <a:rPr lang="en-GB" sz="1600" b="1" dirty="0" smtClean="0">
                <a:ea typeface="MS Gothic" charset="0"/>
                <a:cs typeface="MS Gothic" charset="0"/>
              </a:rPr>
              <a:t> = 9.52 </a:t>
            </a:r>
            <a:r>
              <a:rPr lang="en-GB" sz="1600" b="1" dirty="0" err="1" smtClean="0">
                <a:ea typeface="MS Gothic" charset="0"/>
                <a:cs typeface="MS Gothic" charset="0"/>
              </a:rPr>
              <a:t>MPa</a:t>
            </a:r>
            <a:r>
              <a:rPr lang="en-GB" sz="1600" b="1" dirty="0" smtClean="0">
                <a:ea typeface="MS Gothic" charset="0"/>
                <a:cs typeface="MS Gothic" charset="0"/>
              </a:rPr>
              <a:t> </a:t>
            </a:r>
            <a:r>
              <a:rPr lang="en-GB" sz="28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	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	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			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		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0522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0522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75878" name="Object 6"/>
          <p:cNvGraphicFramePr>
            <a:graphicFrameLocks noChangeAspect="1"/>
          </p:cNvGraphicFramePr>
          <p:nvPr/>
        </p:nvGraphicFramePr>
        <p:xfrm>
          <a:off x="1698157" y="2643182"/>
          <a:ext cx="1159331" cy="68977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88183" name="Equation" r:id="rId4" imgW="723600" imgH="431640" progId="Equation.3">
                  <p:embed/>
                </p:oleObj>
              </mc:Choice>
              <mc:Fallback>
                <p:oleObj name="Equation" r:id="rId4" imgW="723600" imgH="431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98157" y="2643182"/>
                        <a:ext cx="1159331" cy="68977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75879" name="Object 7"/>
          <p:cNvGraphicFramePr>
            <a:graphicFrameLocks noChangeAspect="1"/>
          </p:cNvGraphicFramePr>
          <p:nvPr/>
        </p:nvGraphicFramePr>
        <p:xfrm>
          <a:off x="5902346" y="2590526"/>
          <a:ext cx="1068448" cy="69559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88184" name="Equation" r:id="rId6" imgW="660240" imgH="431640" progId="Equation.3">
                  <p:embed/>
                </p:oleObj>
              </mc:Choice>
              <mc:Fallback>
                <p:oleObj name="Equation" r:id="rId6" imgW="660240" imgH="4316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02346" y="2590526"/>
                        <a:ext cx="1068448" cy="69559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9" name="Straight Connector 18"/>
          <p:cNvCxnSpPr/>
          <p:nvPr/>
        </p:nvCxnSpPr>
        <p:spPr>
          <a:xfrm rot="5400000">
            <a:off x="3821901" y="3964785"/>
            <a:ext cx="250033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graphicFrame>
        <p:nvGraphicFramePr>
          <p:cNvPr id="977932" name="Objec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71613401"/>
              </p:ext>
            </p:extLst>
          </p:nvPr>
        </p:nvGraphicFramePr>
        <p:xfrm>
          <a:off x="7380312" y="404665"/>
          <a:ext cx="782555" cy="11521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88185" name="Equation" r:id="rId8" imgW="774360" imgH="1143000" progId="Equation.3">
                  <p:embed/>
                </p:oleObj>
              </mc:Choice>
              <mc:Fallback>
                <p:oleObj name="Equation" r:id="rId8" imgW="774360" imgH="114300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380312" y="404665"/>
                        <a:ext cx="782555" cy="1152128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79981" name="Object 13"/>
          <p:cNvGraphicFramePr>
            <a:graphicFrameLocks noChangeAspect="1"/>
          </p:cNvGraphicFramePr>
          <p:nvPr/>
        </p:nvGraphicFramePr>
        <p:xfrm>
          <a:off x="1712907" y="3500438"/>
          <a:ext cx="2073275" cy="6683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88186" name="Equation" r:id="rId10" imgW="1295280" imgH="419040" progId="Equation.3">
                  <p:embed/>
                </p:oleObj>
              </mc:Choice>
              <mc:Fallback>
                <p:oleObj name="Equation" r:id="rId10" imgW="1295280" imgH="41904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12907" y="3500438"/>
                        <a:ext cx="2073275" cy="6683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79982" name="Object 14"/>
          <p:cNvGraphicFramePr>
            <a:graphicFrameLocks noChangeAspect="1"/>
          </p:cNvGraphicFramePr>
          <p:nvPr/>
        </p:nvGraphicFramePr>
        <p:xfrm>
          <a:off x="5905524" y="3429000"/>
          <a:ext cx="2095500" cy="6746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88187" name="Equation" r:id="rId12" imgW="1295280" imgH="419040" progId="Equation.3">
                  <p:embed/>
                </p:oleObj>
              </mc:Choice>
              <mc:Fallback>
                <p:oleObj name="Equation" r:id="rId12" imgW="1295280" imgH="41904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05524" y="3429000"/>
                        <a:ext cx="2095500" cy="6746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79983" name="Object 15"/>
          <p:cNvGraphicFramePr>
            <a:graphicFrameLocks noChangeAspect="1"/>
          </p:cNvGraphicFramePr>
          <p:nvPr/>
        </p:nvGraphicFramePr>
        <p:xfrm>
          <a:off x="1714480" y="4473575"/>
          <a:ext cx="1544637" cy="3635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88188" name="Equation" r:id="rId14" imgW="965160" imgH="228600" progId="Equation.3">
                  <p:embed/>
                </p:oleObj>
              </mc:Choice>
              <mc:Fallback>
                <p:oleObj name="Equation" r:id="rId14" imgW="965160" imgH="22860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14480" y="4473575"/>
                        <a:ext cx="1544637" cy="3635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79984" name="Object 16"/>
          <p:cNvGraphicFramePr>
            <a:graphicFrameLocks noChangeAspect="1"/>
          </p:cNvGraphicFramePr>
          <p:nvPr/>
        </p:nvGraphicFramePr>
        <p:xfrm>
          <a:off x="5857884" y="4421188"/>
          <a:ext cx="1546225" cy="342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88189" name="Equation" r:id="rId16" imgW="965160" imgH="215640" progId="Equation.3">
                  <p:embed/>
                </p:oleObj>
              </mc:Choice>
              <mc:Fallback>
                <p:oleObj name="Equation" r:id="rId16" imgW="965160" imgH="21564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57884" y="4421188"/>
                        <a:ext cx="1546225" cy="3429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0070C0"/>
                </a:solidFill>
              </a:rPr>
              <a:t>Thin Walled Vessels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5715040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Joint efficiency -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2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An air receiver takes the form of a thin walled cylinder with a diameter of 0.8 m and length of 1.5 m, with a steel plate thickness of 12 mm.  If the longitudinal and circumferential joint efficiencies are 80% and 30% respectively, and the maximum allowable stress is 80 N/mm</a:t>
            </a:r>
            <a:r>
              <a:rPr lang="en-GB" sz="2400" baseline="30000" dirty="0" smtClean="0"/>
              <a:t>2</a:t>
            </a:r>
            <a:r>
              <a:rPr lang="en-GB" sz="2400" dirty="0" smtClean="0"/>
              <a:t>, what is the corresponding maximum allowable air pressure?</a:t>
            </a:r>
          </a:p>
          <a:p>
            <a:endParaRPr lang="en-GB" sz="2400" dirty="0" smtClean="0"/>
          </a:p>
          <a:p>
            <a:r>
              <a:rPr lang="en-GB" sz="2400" dirty="0" smtClean="0"/>
              <a:t>(Assume ‘E’ = 210 GN/m</a:t>
            </a:r>
            <a:r>
              <a:rPr lang="en-GB" sz="2400" baseline="30000" dirty="0" smtClean="0"/>
              <a:t>2</a:t>
            </a:r>
            <a:r>
              <a:rPr lang="en-GB" sz="2400" dirty="0" smtClean="0"/>
              <a:t> and ‘</a:t>
            </a:r>
            <a:r>
              <a:rPr lang="en-GB" sz="2400" dirty="0" smtClean="0">
                <a:sym typeface="Symbol"/>
              </a:rPr>
              <a:t></a:t>
            </a:r>
            <a:r>
              <a:rPr lang="en-GB" sz="2400" dirty="0" smtClean="0"/>
              <a:t>’ = 0.27)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0522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0522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45158" name="Object 6"/>
          <p:cNvGraphicFramePr>
            <a:graphicFrameLocks noChangeAspect="1"/>
          </p:cNvGraphicFramePr>
          <p:nvPr/>
        </p:nvGraphicFramePr>
        <p:xfrm>
          <a:off x="6572264" y="2500306"/>
          <a:ext cx="1579562" cy="939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89192" name="Equation" r:id="rId4" imgW="723600" imgH="431640" progId="Equation.3">
                  <p:embed/>
                </p:oleObj>
              </mc:Choice>
              <mc:Fallback>
                <p:oleObj name="Equation" r:id="rId4" imgW="723600" imgH="431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72264" y="2500306"/>
                        <a:ext cx="1579562" cy="939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45160" name="Object 8"/>
          <p:cNvGraphicFramePr>
            <a:graphicFrameLocks noChangeAspect="1"/>
          </p:cNvGraphicFramePr>
          <p:nvPr/>
        </p:nvGraphicFramePr>
        <p:xfrm>
          <a:off x="7072330" y="5643578"/>
          <a:ext cx="1455738" cy="9477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89193" name="Equation" r:id="rId6" imgW="660240" imgH="431640" progId="Equation.3">
                  <p:embed/>
                </p:oleObj>
              </mc:Choice>
              <mc:Fallback>
                <p:oleObj name="Equation" r:id="rId6" imgW="660240" imgH="4316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72330" y="5643578"/>
                        <a:ext cx="1455738" cy="9477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45161" name="Picture 9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643702" y="857232"/>
            <a:ext cx="1800200" cy="1614624"/>
          </a:xfrm>
          <a:prstGeom prst="rect">
            <a:avLst/>
          </a:prstGeom>
          <a:noFill/>
        </p:spPr>
      </p:pic>
      <p:pic>
        <p:nvPicPr>
          <p:cNvPr id="945162" name="Picture 10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572264" y="3571876"/>
            <a:ext cx="1995686" cy="1881119"/>
          </a:xfrm>
          <a:prstGeom prst="rect">
            <a:avLst/>
          </a:prstGeom>
          <a:noFill/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0070C0"/>
                </a:solidFill>
              </a:rPr>
              <a:t>Thin Walled Vessels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7959828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Joint efficiency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600" dirty="0" smtClean="0">
                <a:ea typeface="MS Gothic" charset="0"/>
                <a:cs typeface="MS Gothic" charset="0"/>
              </a:rPr>
              <a:t>Must consider circumferential and longitudinal stresses. Lowest allowable pressure is limit.</a:t>
            </a: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600" dirty="0" smtClean="0">
                <a:ea typeface="MS Gothic" charset="0"/>
                <a:cs typeface="MS Gothic" charset="0"/>
              </a:rPr>
              <a:t>		 Circumferential 				Longitudinal</a:t>
            </a: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dirty="0" smtClean="0">
              <a:ea typeface="MS Gothic" charset="0"/>
              <a:cs typeface="MS Gothic" charset="0"/>
            </a:endParaRP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dirty="0" smtClean="0">
              <a:ea typeface="MS Gothic" charset="0"/>
              <a:cs typeface="MS Gothic" charset="0"/>
            </a:endParaRP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dirty="0" smtClean="0">
              <a:ea typeface="MS Gothic" charset="0"/>
              <a:cs typeface="MS Gothic" charset="0"/>
            </a:endParaRP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600" dirty="0" smtClean="0">
                <a:ea typeface="MS Gothic" charset="0"/>
                <a:cs typeface="MS Gothic" charset="0"/>
              </a:rPr>
              <a:t>	</a:t>
            </a: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dirty="0" smtClean="0">
              <a:ea typeface="MS Gothic" charset="0"/>
              <a:cs typeface="MS Gothic" charset="0"/>
            </a:endParaRP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dirty="0" smtClean="0">
              <a:ea typeface="MS Gothic" charset="0"/>
              <a:cs typeface="MS Gothic" charset="0"/>
            </a:endParaRP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dirty="0" smtClean="0">
              <a:ea typeface="MS Gothic" charset="0"/>
              <a:cs typeface="MS Gothic" charset="0"/>
            </a:endParaRP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dirty="0" smtClean="0">
              <a:ea typeface="MS Gothic" charset="0"/>
              <a:cs typeface="MS Gothic" charset="0"/>
            </a:endParaRP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dirty="0" smtClean="0">
              <a:ea typeface="MS Gothic" charset="0"/>
              <a:cs typeface="MS Gothic" charset="0"/>
            </a:endParaRP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dirty="0" smtClean="0">
              <a:ea typeface="MS Gothic" charset="0"/>
              <a:cs typeface="MS Gothic" charset="0"/>
            </a:endParaRP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dirty="0" smtClean="0">
              <a:ea typeface="MS Gothic" charset="0"/>
              <a:cs typeface="MS Gothic" charset="0"/>
            </a:endParaRP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dirty="0" smtClean="0">
              <a:ea typeface="MS Gothic" charset="0"/>
              <a:cs typeface="MS Gothic" charset="0"/>
            </a:endParaRP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dirty="0" smtClean="0">
              <a:ea typeface="MS Gothic" charset="0"/>
              <a:cs typeface="MS Gothic" charset="0"/>
            </a:endParaRPr>
          </a:p>
          <a:p>
            <a:pPr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600" dirty="0" smtClean="0">
                <a:ea typeface="MS Gothic" charset="0"/>
                <a:cs typeface="MS Gothic" charset="0"/>
              </a:rPr>
              <a:t>			Hence </a:t>
            </a:r>
            <a:r>
              <a:rPr lang="en-GB" sz="1600" b="1" dirty="0" err="1" smtClean="0">
                <a:ea typeface="MS Gothic" charset="0"/>
                <a:cs typeface="MS Gothic" charset="0"/>
              </a:rPr>
              <a:t>P</a:t>
            </a:r>
            <a:r>
              <a:rPr lang="en-GB" sz="1600" b="1" baseline="-25000" dirty="0" err="1" smtClean="0">
                <a:ea typeface="MS Gothic" charset="0"/>
                <a:cs typeface="MS Gothic" charset="0"/>
              </a:rPr>
              <a:t>max</a:t>
            </a:r>
            <a:r>
              <a:rPr lang="en-GB" sz="1600" b="1" dirty="0" smtClean="0">
                <a:ea typeface="MS Gothic" charset="0"/>
                <a:cs typeface="MS Gothic" charset="0"/>
              </a:rPr>
              <a:t> = 14.4 Bar </a:t>
            </a:r>
            <a:r>
              <a:rPr lang="en-GB" sz="1600" dirty="0" smtClean="0">
                <a:ea typeface="MS Gothic" charset="0"/>
                <a:cs typeface="MS Gothic" charset="0"/>
              </a:rPr>
              <a:t>limited by longitudinal stress.</a:t>
            </a:r>
            <a:r>
              <a:rPr lang="en-GB" sz="28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 	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	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			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		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0522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0522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75878" name="Object 6"/>
          <p:cNvGraphicFramePr>
            <a:graphicFrameLocks noChangeAspect="1"/>
          </p:cNvGraphicFramePr>
          <p:nvPr/>
        </p:nvGraphicFramePr>
        <p:xfrm>
          <a:off x="1698157" y="2643182"/>
          <a:ext cx="1159331" cy="68977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90243" name="Equation" r:id="rId4" imgW="723600" imgH="431640" progId="Equation.3">
                  <p:embed/>
                </p:oleObj>
              </mc:Choice>
              <mc:Fallback>
                <p:oleObj name="Equation" r:id="rId4" imgW="723600" imgH="431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98157" y="2643182"/>
                        <a:ext cx="1159331" cy="68977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75879" name="Object 7"/>
          <p:cNvGraphicFramePr>
            <a:graphicFrameLocks noChangeAspect="1"/>
          </p:cNvGraphicFramePr>
          <p:nvPr/>
        </p:nvGraphicFramePr>
        <p:xfrm>
          <a:off x="5902346" y="2590526"/>
          <a:ext cx="1068448" cy="69559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90244" name="Equation" r:id="rId6" imgW="660240" imgH="431640" progId="Equation.3">
                  <p:embed/>
                </p:oleObj>
              </mc:Choice>
              <mc:Fallback>
                <p:oleObj name="Equation" r:id="rId6" imgW="660240" imgH="4316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02346" y="2590526"/>
                        <a:ext cx="1068448" cy="69559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75880" name="Object 8"/>
          <p:cNvGraphicFramePr>
            <a:graphicFrameLocks noChangeAspect="1"/>
          </p:cNvGraphicFramePr>
          <p:nvPr/>
        </p:nvGraphicFramePr>
        <p:xfrm>
          <a:off x="1830910" y="4000504"/>
          <a:ext cx="1240892" cy="62918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90245" name="Equation" r:id="rId8" imgW="774360" imgH="393480" progId="Equation.3">
                  <p:embed/>
                </p:oleObj>
              </mc:Choice>
              <mc:Fallback>
                <p:oleObj name="Equation" r:id="rId8" imgW="77436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30910" y="4000504"/>
                        <a:ext cx="1240892" cy="62918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75882" name="Object 10"/>
          <p:cNvGraphicFramePr>
            <a:graphicFrameLocks noChangeAspect="1"/>
          </p:cNvGraphicFramePr>
          <p:nvPr/>
        </p:nvGraphicFramePr>
        <p:xfrm>
          <a:off x="6053909" y="3929066"/>
          <a:ext cx="1232735" cy="63384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90246" name="Equation" r:id="rId10" imgW="761760" imgH="393480" progId="Equation.3">
                  <p:embed/>
                </p:oleObj>
              </mc:Choice>
              <mc:Fallback>
                <p:oleObj name="Equation" r:id="rId10" imgW="761760" imgH="393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53909" y="3929066"/>
                        <a:ext cx="1232735" cy="63384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75883" name="Object 11"/>
          <p:cNvGraphicFramePr>
            <a:graphicFrameLocks noChangeAspect="1"/>
          </p:cNvGraphicFramePr>
          <p:nvPr/>
        </p:nvGraphicFramePr>
        <p:xfrm>
          <a:off x="1428728" y="3500438"/>
          <a:ext cx="2583151" cy="38566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90247" name="Equation" r:id="rId12" imgW="1612800" imgH="241200" progId="Equation.3">
                  <p:embed/>
                </p:oleObj>
              </mc:Choice>
              <mc:Fallback>
                <p:oleObj name="Equation" r:id="rId12" imgW="1612800" imgH="24120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28728" y="3500438"/>
                        <a:ext cx="2583151" cy="38566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75884" name="Object 12"/>
          <p:cNvGraphicFramePr>
            <a:graphicFrameLocks noChangeAspect="1"/>
          </p:cNvGraphicFramePr>
          <p:nvPr/>
        </p:nvGraphicFramePr>
        <p:xfrm>
          <a:off x="1785918" y="4786322"/>
          <a:ext cx="2806861" cy="66996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90248" name="Equation" r:id="rId14" imgW="1752480" imgH="419040" progId="Equation.3">
                  <p:embed/>
                </p:oleObj>
              </mc:Choice>
              <mc:Fallback>
                <p:oleObj name="Equation" r:id="rId14" imgW="1752480" imgH="41904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85918" y="4786322"/>
                        <a:ext cx="2806861" cy="66996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75885" name="Object 13"/>
          <p:cNvGraphicFramePr>
            <a:graphicFrameLocks noChangeAspect="1"/>
          </p:cNvGraphicFramePr>
          <p:nvPr/>
        </p:nvGraphicFramePr>
        <p:xfrm>
          <a:off x="1792600" y="5627405"/>
          <a:ext cx="1993582" cy="73055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90249" name="Equation" r:id="rId16" imgW="1244520" imgH="457200" progId="Equation.3">
                  <p:embed/>
                </p:oleObj>
              </mc:Choice>
              <mc:Fallback>
                <p:oleObj name="Equation" r:id="rId16" imgW="1244520" imgH="45720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92600" y="5627405"/>
                        <a:ext cx="1993582" cy="73055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75886" name="Object 14"/>
          <p:cNvGraphicFramePr>
            <a:graphicFrameLocks noChangeAspect="1"/>
          </p:cNvGraphicFramePr>
          <p:nvPr/>
        </p:nvGraphicFramePr>
        <p:xfrm>
          <a:off x="5632187" y="3429000"/>
          <a:ext cx="2583151" cy="38566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90250" name="Equation" r:id="rId18" imgW="1612800" imgH="241200" progId="Equation.3">
                  <p:embed/>
                </p:oleObj>
              </mc:Choice>
              <mc:Fallback>
                <p:oleObj name="Equation" r:id="rId18" imgW="1612800" imgH="24120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32187" y="3429000"/>
                        <a:ext cx="2583151" cy="38566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75887" name="Object 15"/>
          <p:cNvGraphicFramePr>
            <a:graphicFrameLocks noChangeAspect="1"/>
          </p:cNvGraphicFramePr>
          <p:nvPr/>
        </p:nvGraphicFramePr>
        <p:xfrm>
          <a:off x="6072198" y="4643446"/>
          <a:ext cx="2806861" cy="66996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90251" name="Equation" r:id="rId19" imgW="1752480" imgH="419040" progId="Equation.3">
                  <p:embed/>
                </p:oleObj>
              </mc:Choice>
              <mc:Fallback>
                <p:oleObj name="Equation" r:id="rId19" imgW="1752480" imgH="41904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72198" y="4643446"/>
                        <a:ext cx="2806861" cy="66996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75888" name="Object 16"/>
          <p:cNvGraphicFramePr>
            <a:graphicFrameLocks noChangeAspect="1"/>
          </p:cNvGraphicFramePr>
          <p:nvPr/>
        </p:nvGraphicFramePr>
        <p:xfrm>
          <a:off x="6129345" y="5572140"/>
          <a:ext cx="2014555" cy="73055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90252" name="Equation" r:id="rId21" imgW="1257120" imgH="457200" progId="Equation.3">
                  <p:embed/>
                </p:oleObj>
              </mc:Choice>
              <mc:Fallback>
                <p:oleObj name="Equation" r:id="rId21" imgW="1257120" imgH="45720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29345" y="5572140"/>
                        <a:ext cx="2014555" cy="73055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9" name="Straight Connector 18"/>
          <p:cNvCxnSpPr/>
          <p:nvPr/>
        </p:nvCxnSpPr>
        <p:spPr>
          <a:xfrm rot="5400000">
            <a:off x="3250397" y="4536289"/>
            <a:ext cx="3643338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graphicFrame>
        <p:nvGraphicFramePr>
          <p:cNvPr id="977932" name="Objec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45626297"/>
              </p:ext>
            </p:extLst>
          </p:nvPr>
        </p:nvGraphicFramePr>
        <p:xfrm>
          <a:off x="7236296" y="460618"/>
          <a:ext cx="896550" cy="93610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90253" name="Equation" r:id="rId23" imgW="1104840" imgH="1155600" progId="Equation.3">
                  <p:embed/>
                </p:oleObj>
              </mc:Choice>
              <mc:Fallback>
                <p:oleObj name="Equation" r:id="rId23" imgW="1104840" imgH="115560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236296" y="460618"/>
                        <a:ext cx="896550" cy="936104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0070C0"/>
                </a:solidFill>
              </a:rPr>
              <a:t>Thin Walled Vessels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8429684" cy="3286148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Thin Walled Cylinder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2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We have derived equations for stresses in thin walled cylinders and spheres. </a:t>
            </a:r>
          </a:p>
          <a:p>
            <a:endParaRPr lang="en-GB" sz="2400" dirty="0" smtClean="0"/>
          </a:p>
          <a:p>
            <a:r>
              <a:rPr lang="en-GB" sz="2400" dirty="0" smtClean="0"/>
              <a:t>We may also be interested in the associated strains and the volumetric strains.</a:t>
            </a:r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474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7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986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8" name="Object 6"/>
          <p:cNvGraphicFramePr>
            <a:graphicFrameLocks noChangeAspect="1"/>
          </p:cNvGraphicFramePr>
          <p:nvPr/>
        </p:nvGraphicFramePr>
        <p:xfrm>
          <a:off x="357158" y="3857628"/>
          <a:ext cx="2571746" cy="230677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12404" name="Bitmap Image" r:id="rId4" imgW="2495238" imgH="2237503" progId="PBrush">
                  <p:embed/>
                </p:oleObj>
              </mc:Choice>
              <mc:Fallback>
                <p:oleObj name="Bitmap Image" r:id="rId4" imgW="2495238" imgH="2237503" progId="PBrush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7158" y="3857628"/>
                        <a:ext cx="2571746" cy="230677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7037" name="Object 13"/>
          <p:cNvGraphicFramePr>
            <a:graphicFrameLocks noChangeAspect="1"/>
          </p:cNvGraphicFramePr>
          <p:nvPr/>
        </p:nvGraphicFramePr>
        <p:xfrm>
          <a:off x="1500166" y="5786454"/>
          <a:ext cx="1356899" cy="8572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12405" name="Equation" r:id="rId6" imgW="622080" imgH="393480" progId="Equation.3">
                  <p:embed/>
                </p:oleObj>
              </mc:Choice>
              <mc:Fallback>
                <p:oleObj name="Equation" r:id="rId6" imgW="62208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00166" y="5786454"/>
                        <a:ext cx="1356899" cy="85725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8056" name="Object 8"/>
          <p:cNvGraphicFramePr>
            <a:graphicFrameLocks noChangeAspect="1"/>
          </p:cNvGraphicFramePr>
          <p:nvPr/>
        </p:nvGraphicFramePr>
        <p:xfrm>
          <a:off x="3643306" y="3714752"/>
          <a:ext cx="2571768" cy="24246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12406" name="Bitmap Image" r:id="rId8" imgW="2323810" imgH="2190476" progId="PBrush">
                  <p:embed/>
                </p:oleObj>
              </mc:Choice>
              <mc:Fallback>
                <p:oleObj name="Bitmap Image" r:id="rId8" imgW="2323810" imgH="2190476" progId="PBrush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43306" y="3714752"/>
                        <a:ext cx="2571768" cy="24246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8057" name="Object 9"/>
          <p:cNvGraphicFramePr>
            <a:graphicFrameLocks noChangeAspect="1"/>
          </p:cNvGraphicFramePr>
          <p:nvPr/>
        </p:nvGraphicFramePr>
        <p:xfrm>
          <a:off x="4370388" y="5786438"/>
          <a:ext cx="1258887" cy="863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12407" name="Equation" r:id="rId10" imgW="571320" imgH="393480" progId="Equation.3">
                  <p:embed/>
                </p:oleObj>
              </mc:Choice>
              <mc:Fallback>
                <p:oleObj name="Equation" r:id="rId10" imgW="571320" imgH="393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70388" y="5786438"/>
                        <a:ext cx="1258887" cy="863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12390" name="Object 6"/>
          <p:cNvGraphicFramePr>
            <a:graphicFrameLocks noChangeAspect="1"/>
          </p:cNvGraphicFramePr>
          <p:nvPr/>
        </p:nvGraphicFramePr>
        <p:xfrm>
          <a:off x="6619878" y="4000504"/>
          <a:ext cx="2524121" cy="178593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12408" name="Bitmap Image" r:id="rId12" imgW="3029373" imgH="2142857" progId="PBrush">
                  <p:embed/>
                </p:oleObj>
              </mc:Choice>
              <mc:Fallback>
                <p:oleObj name="Bitmap Image" r:id="rId12" imgW="3029373" imgH="2142857" progId="PBrush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619878" y="4000504"/>
                        <a:ext cx="2524121" cy="178593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12391" name="Object 7"/>
          <p:cNvGraphicFramePr>
            <a:graphicFrameLocks noChangeAspect="1"/>
          </p:cNvGraphicFramePr>
          <p:nvPr/>
        </p:nvGraphicFramePr>
        <p:xfrm>
          <a:off x="7300913" y="5715000"/>
          <a:ext cx="1328737" cy="882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12409" name="Equation" r:id="rId14" imgW="583920" imgH="393480" progId="Equation.3">
                  <p:embed/>
                </p:oleObj>
              </mc:Choice>
              <mc:Fallback>
                <p:oleObj name="Equation" r:id="rId14" imgW="583920" imgH="39348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300913" y="5715000"/>
                        <a:ext cx="1328737" cy="8826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0070C0"/>
                </a:solidFill>
              </a:rPr>
              <a:t>Thin Walled Vessels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8429684" cy="3286148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Thin Walled Cylinder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2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From the theory from outcome one we can derive the strain equations for thin walled cylinders which are.</a:t>
            </a:r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474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7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986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8" name="Object 6"/>
          <p:cNvGraphicFramePr>
            <a:graphicFrameLocks noChangeAspect="1"/>
          </p:cNvGraphicFramePr>
          <p:nvPr/>
        </p:nvGraphicFramePr>
        <p:xfrm>
          <a:off x="6357950" y="4500570"/>
          <a:ext cx="2357432" cy="211454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13450" name="Bitmap Image" r:id="rId4" imgW="2495238" imgH="2237503" progId="PBrush">
                  <p:embed/>
                </p:oleObj>
              </mc:Choice>
              <mc:Fallback>
                <p:oleObj name="Bitmap Image" r:id="rId4" imgW="2495238" imgH="2237503" progId="PBrush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357950" y="4500570"/>
                        <a:ext cx="2357432" cy="211454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8056" name="Object 8"/>
          <p:cNvGraphicFramePr>
            <a:graphicFrameLocks noChangeAspect="1"/>
          </p:cNvGraphicFramePr>
          <p:nvPr/>
        </p:nvGraphicFramePr>
        <p:xfrm>
          <a:off x="6500826" y="2428869"/>
          <a:ext cx="2214578" cy="208788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13451" name="Bitmap Image" r:id="rId6" imgW="2323810" imgH="2190476" progId="PBrush">
                  <p:embed/>
                </p:oleObj>
              </mc:Choice>
              <mc:Fallback>
                <p:oleObj name="Bitmap Image" r:id="rId6" imgW="2323810" imgH="2190476" progId="PBrush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00826" y="2428869"/>
                        <a:ext cx="2214578" cy="208788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13417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13416" name="Object 8"/>
          <p:cNvGraphicFramePr>
            <a:graphicFrameLocks noChangeAspect="1"/>
          </p:cNvGraphicFramePr>
          <p:nvPr/>
        </p:nvGraphicFramePr>
        <p:xfrm>
          <a:off x="785786" y="2571744"/>
          <a:ext cx="1780723" cy="60841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13452" name="Equation" r:id="rId8" imgW="1143000" imgH="393700" progId="Equation.3">
                  <p:embed/>
                </p:oleObj>
              </mc:Choice>
              <mc:Fallback>
                <p:oleObj name="Equation" r:id="rId8" imgW="1143000" imgH="39370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85786" y="2571744"/>
                        <a:ext cx="1780723" cy="60841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13419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13418" name="Object 10"/>
          <p:cNvGraphicFramePr>
            <a:graphicFrameLocks noChangeAspect="1"/>
          </p:cNvGraphicFramePr>
          <p:nvPr/>
        </p:nvGraphicFramePr>
        <p:xfrm>
          <a:off x="714348" y="3929066"/>
          <a:ext cx="1672695" cy="57150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13453" name="Equation" r:id="rId10" imgW="1143000" imgH="393700" progId="Equation.3">
                  <p:embed/>
                </p:oleObj>
              </mc:Choice>
              <mc:Fallback>
                <p:oleObj name="Equation" r:id="rId10" imgW="1143000" imgH="39370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14348" y="3929066"/>
                        <a:ext cx="1672695" cy="57150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13421" name="Rectangle 1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13420" name="Object 12"/>
          <p:cNvGraphicFramePr>
            <a:graphicFrameLocks noChangeAspect="1"/>
          </p:cNvGraphicFramePr>
          <p:nvPr/>
        </p:nvGraphicFramePr>
        <p:xfrm>
          <a:off x="3240087" y="3929066"/>
          <a:ext cx="1331913" cy="5857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13454" name="Equation" r:id="rId12" imgW="888840" imgH="393480" progId="Equation.3">
                  <p:embed/>
                </p:oleObj>
              </mc:Choice>
              <mc:Fallback>
                <p:oleObj name="Equation" r:id="rId12" imgW="888840" imgH="39348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40087" y="3929066"/>
                        <a:ext cx="1331913" cy="5857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13423" name="Rectangle 1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13422" name="Object 14"/>
          <p:cNvGraphicFramePr>
            <a:graphicFrameLocks noChangeAspect="1"/>
          </p:cNvGraphicFramePr>
          <p:nvPr/>
        </p:nvGraphicFramePr>
        <p:xfrm>
          <a:off x="3162296" y="2555873"/>
          <a:ext cx="838200" cy="5873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13455" name="Equation" r:id="rId14" imgW="558720" imgH="393480" progId="Equation.3">
                  <p:embed/>
                </p:oleObj>
              </mc:Choice>
              <mc:Fallback>
                <p:oleObj name="Equation" r:id="rId14" imgW="558720" imgH="393480" progId="Equation.3">
                  <p:embed/>
                  <p:pic>
                    <p:nvPicPr>
                      <p:cNvPr id="0" name="Picture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62296" y="2555873"/>
                        <a:ext cx="838200" cy="5873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13425" name="Rectangle 1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13424" name="Object 16"/>
          <p:cNvGraphicFramePr>
            <a:graphicFrameLocks noChangeAspect="1"/>
          </p:cNvGraphicFramePr>
          <p:nvPr/>
        </p:nvGraphicFramePr>
        <p:xfrm>
          <a:off x="2000232" y="5429264"/>
          <a:ext cx="1502360" cy="40007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13456" name="Equation" r:id="rId16" imgW="850680" imgH="228600" progId="Equation.3">
                  <p:embed/>
                </p:oleObj>
              </mc:Choice>
              <mc:Fallback>
                <p:oleObj name="Equation" r:id="rId16" imgW="850680" imgH="228600" progId="Equation.3">
                  <p:embed/>
                  <p:pic>
                    <p:nvPicPr>
                      <p:cNvPr id="0" name="Picture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00232" y="5429264"/>
                        <a:ext cx="1502360" cy="400071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13427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13426" name="Object 18"/>
          <p:cNvGraphicFramePr>
            <a:graphicFrameLocks noChangeAspect="1"/>
          </p:cNvGraphicFramePr>
          <p:nvPr/>
        </p:nvGraphicFramePr>
        <p:xfrm>
          <a:off x="3643306" y="5408630"/>
          <a:ext cx="1152525" cy="520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13457" name="Equation" r:id="rId18" imgW="863280" imgH="393480" progId="Equation.3">
                  <p:embed/>
                </p:oleObj>
              </mc:Choice>
              <mc:Fallback>
                <p:oleObj name="Equation" r:id="rId18" imgW="863280" imgH="393480" progId="Equation.3">
                  <p:embed/>
                  <p:pic>
                    <p:nvPicPr>
                      <p:cNvPr id="0" name="Picture 1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43306" y="5408630"/>
                        <a:ext cx="1152525" cy="5207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13428" name="Object 20"/>
          <p:cNvGraphicFramePr>
            <a:graphicFrameLocks noChangeAspect="1"/>
          </p:cNvGraphicFramePr>
          <p:nvPr/>
        </p:nvGraphicFramePr>
        <p:xfrm>
          <a:off x="4143372" y="2571744"/>
          <a:ext cx="1274763" cy="5857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13458" name="Equation" r:id="rId20" imgW="850680" imgH="393480" progId="Equation.3">
                  <p:embed/>
                </p:oleObj>
              </mc:Choice>
              <mc:Fallback>
                <p:oleObj name="Equation" r:id="rId20" imgW="850680" imgH="393480" progId="Equation.3">
                  <p:embed/>
                  <p:pic>
                    <p:nvPicPr>
                      <p:cNvPr id="0" name="Picture 2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43372" y="2571744"/>
                        <a:ext cx="1274763" cy="5857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13429" name="Object 21"/>
          <p:cNvGraphicFramePr>
            <a:graphicFrameLocks noChangeAspect="1"/>
          </p:cNvGraphicFramePr>
          <p:nvPr/>
        </p:nvGraphicFramePr>
        <p:xfrm>
          <a:off x="4572000" y="3914782"/>
          <a:ext cx="1200150" cy="5857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13459" name="Equation" r:id="rId22" imgW="799920" imgH="393480" progId="Equation.3">
                  <p:embed/>
                </p:oleObj>
              </mc:Choice>
              <mc:Fallback>
                <p:oleObj name="Equation" r:id="rId22" imgW="799920" imgH="393480" progId="Equation.3">
                  <p:embed/>
                  <p:pic>
                    <p:nvPicPr>
                      <p:cNvPr id="0" name="Picture 2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72000" y="3914782"/>
                        <a:ext cx="1200150" cy="5857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0070C0"/>
                </a:solidFill>
              </a:rPr>
              <a:t>Thin Walled Vessels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8429684" cy="3286148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Thin Walled Cylinder – Worked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2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A cylinder is 150 mm mean diameter and 750 mm long with a wall 2 mm thick. It has an internal pressure 0.8 </a:t>
            </a:r>
            <a:r>
              <a:rPr lang="en-GB" sz="2400" dirty="0" err="1" smtClean="0"/>
              <a:t>MPa</a:t>
            </a:r>
            <a:r>
              <a:rPr lang="en-GB" sz="2400" dirty="0" smtClean="0"/>
              <a:t> greater than the outside pressure.</a:t>
            </a:r>
          </a:p>
          <a:p>
            <a:endParaRPr lang="en-GB" sz="2400" dirty="0" smtClean="0"/>
          </a:p>
          <a:p>
            <a:r>
              <a:rPr lang="en-GB" sz="2400" dirty="0" smtClean="0"/>
              <a:t> Calculate the following.</a:t>
            </a:r>
          </a:p>
          <a:p>
            <a:r>
              <a:rPr lang="en-GB" sz="2400" dirty="0" smtClean="0"/>
              <a:t>		</a:t>
            </a:r>
            <a:r>
              <a:rPr lang="en-GB" sz="2400" dirty="0" err="1" smtClean="0"/>
              <a:t>i</a:t>
            </a:r>
            <a:r>
              <a:rPr lang="en-GB" sz="2400" dirty="0" smtClean="0"/>
              <a:t>. The circumferential strain.</a:t>
            </a:r>
          </a:p>
          <a:p>
            <a:r>
              <a:rPr lang="en-GB" sz="2400" dirty="0" smtClean="0"/>
              <a:t>		ii. The longitudinal strain.</a:t>
            </a:r>
          </a:p>
          <a:p>
            <a:r>
              <a:rPr lang="en-GB" sz="2400" dirty="0" smtClean="0"/>
              <a:t>		iii. The change in diameter</a:t>
            </a:r>
          </a:p>
          <a:p>
            <a:r>
              <a:rPr lang="en-GB" sz="2400" dirty="0" smtClean="0"/>
              <a:t>		iv. The change in length.</a:t>
            </a:r>
          </a:p>
          <a:p>
            <a:r>
              <a:rPr lang="en-GB" sz="2400" dirty="0" smtClean="0"/>
              <a:t>		iv. The change in volume.</a:t>
            </a:r>
          </a:p>
          <a:p>
            <a:r>
              <a:rPr lang="en-GB" sz="2400" dirty="0" smtClean="0"/>
              <a:t> </a:t>
            </a:r>
          </a:p>
          <a:p>
            <a:r>
              <a:rPr lang="en-GB" sz="2400" dirty="0" smtClean="0"/>
              <a:t>	Take E = 200 </a:t>
            </a:r>
            <a:r>
              <a:rPr lang="en-GB" sz="2400" dirty="0" err="1" smtClean="0"/>
              <a:t>GPa</a:t>
            </a:r>
            <a:r>
              <a:rPr lang="en-GB" sz="2400" dirty="0" smtClean="0"/>
              <a:t> and </a:t>
            </a:r>
            <a:r>
              <a:rPr lang="en-GB" sz="2400" dirty="0" smtClean="0">
                <a:sym typeface="Symbol"/>
              </a:rPr>
              <a:t></a:t>
            </a:r>
            <a:r>
              <a:rPr lang="en-GB" sz="2400" dirty="0" smtClean="0"/>
              <a:t> = 0.25</a:t>
            </a:r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474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7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986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3417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3419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3421" name="Rectangle 1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3423" name="Rectangle 1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3425" name="Rectangle 1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3427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0070C0"/>
                </a:solidFill>
              </a:rPr>
              <a:t>Thin Walled Vessels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8429684" cy="3286148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Thin Walled Cylinder – Worked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dirty="0" smtClean="0"/>
              <a:t>E = 200 </a:t>
            </a:r>
            <a:r>
              <a:rPr lang="en-GB" sz="2000" dirty="0" err="1" smtClean="0"/>
              <a:t>GPa</a:t>
            </a:r>
            <a:r>
              <a:rPr lang="en-GB" sz="2000" dirty="0" smtClean="0"/>
              <a:t> and </a:t>
            </a:r>
            <a:r>
              <a:rPr lang="en-GB" sz="2000" dirty="0" smtClean="0">
                <a:sym typeface="Symbol"/>
              </a:rPr>
              <a:t></a:t>
            </a:r>
            <a:r>
              <a:rPr lang="en-GB" sz="2000" dirty="0" smtClean="0"/>
              <a:t> = 0.25</a:t>
            </a:r>
            <a:endParaRPr lang="en-GB" sz="22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D =150 mm </a:t>
            </a:r>
          </a:p>
          <a:p>
            <a:r>
              <a:rPr lang="en-GB" sz="2400" dirty="0" smtClean="0"/>
              <a:t>L =750 mm</a:t>
            </a:r>
          </a:p>
          <a:p>
            <a:r>
              <a:rPr lang="en-GB" sz="2400" dirty="0" smtClean="0"/>
              <a:t>t = 2 mm </a:t>
            </a:r>
          </a:p>
          <a:p>
            <a:r>
              <a:rPr lang="en-GB" sz="2400" dirty="0" smtClean="0"/>
              <a:t>P= 0.8 </a:t>
            </a:r>
            <a:r>
              <a:rPr lang="en-GB" sz="2400" dirty="0" err="1" smtClean="0"/>
              <a:t>Mpa</a:t>
            </a:r>
            <a:endParaRPr lang="en-GB" sz="2400" dirty="0" smtClean="0"/>
          </a:p>
          <a:p>
            <a:r>
              <a:rPr lang="en-GB" sz="2400" dirty="0" smtClean="0"/>
              <a:t>		</a:t>
            </a:r>
            <a:r>
              <a:rPr lang="en-GB" sz="2400" dirty="0" err="1" smtClean="0"/>
              <a:t>i</a:t>
            </a:r>
            <a:r>
              <a:rPr lang="en-GB" sz="2400" dirty="0" smtClean="0"/>
              <a:t>. The circumferential strain.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		ii. The longitudinal strain.</a:t>
            </a:r>
          </a:p>
          <a:p>
            <a:r>
              <a:rPr lang="en-GB" sz="2400" dirty="0" smtClean="0"/>
              <a:t>		 </a:t>
            </a:r>
          </a:p>
          <a:p>
            <a:r>
              <a:rPr lang="en-GB" sz="2400" dirty="0" smtClean="0"/>
              <a:t>	</a:t>
            </a:r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474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7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986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3417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3419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3421" name="Rectangle 1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3423" name="Rectangle 1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3425" name="Rectangle 1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3427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25700" name="Object 4"/>
          <p:cNvGraphicFramePr>
            <a:graphicFrameLocks noChangeAspect="1"/>
          </p:cNvGraphicFramePr>
          <p:nvPr/>
        </p:nvGraphicFramePr>
        <p:xfrm>
          <a:off x="500034" y="5500717"/>
          <a:ext cx="1828616" cy="6956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6740" name="Equation" r:id="rId4" imgW="1028520" imgH="393480" progId="Equation.3">
                  <p:embed/>
                </p:oleObj>
              </mc:Choice>
              <mc:Fallback>
                <p:oleObj name="Equation" r:id="rId4" imgW="1028520" imgH="393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0034" y="5500717"/>
                        <a:ext cx="1828616" cy="69562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25701" name="Object 5"/>
          <p:cNvGraphicFramePr>
            <a:graphicFrameLocks noChangeAspect="1"/>
          </p:cNvGraphicFramePr>
          <p:nvPr/>
        </p:nvGraphicFramePr>
        <p:xfrm>
          <a:off x="428595" y="3714752"/>
          <a:ext cx="1750415" cy="69006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6741" name="Equation" r:id="rId6" imgW="990360" imgH="393480" progId="Equation.3">
                  <p:embed/>
                </p:oleObj>
              </mc:Choice>
              <mc:Fallback>
                <p:oleObj name="Equation" r:id="rId6" imgW="99036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8595" y="3714752"/>
                        <a:ext cx="1750415" cy="69006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25702" name="Object 6"/>
          <p:cNvGraphicFramePr>
            <a:graphicFrameLocks noChangeAspect="1"/>
          </p:cNvGraphicFramePr>
          <p:nvPr/>
        </p:nvGraphicFramePr>
        <p:xfrm>
          <a:off x="2291974" y="3643314"/>
          <a:ext cx="3994538" cy="77983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6742" name="Equation" r:id="rId8" imgW="2260440" imgH="444240" progId="Equation.3">
                  <p:embed/>
                </p:oleObj>
              </mc:Choice>
              <mc:Fallback>
                <p:oleObj name="Equation" r:id="rId8" imgW="2260440" imgH="4442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91974" y="3643314"/>
                        <a:ext cx="3994538" cy="77983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25703" name="Object 7"/>
          <p:cNvGraphicFramePr>
            <a:graphicFrameLocks noChangeAspect="1"/>
          </p:cNvGraphicFramePr>
          <p:nvPr/>
        </p:nvGraphicFramePr>
        <p:xfrm>
          <a:off x="2440765" y="5500403"/>
          <a:ext cx="3845747" cy="786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6743" name="Equation" r:id="rId10" imgW="2158920" imgH="444240" progId="Equation.3">
                  <p:embed/>
                </p:oleObj>
              </mc:Choice>
              <mc:Fallback>
                <p:oleObj name="Equation" r:id="rId10" imgW="2158920" imgH="44424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40765" y="5500403"/>
                        <a:ext cx="3845747" cy="78611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25704" name="Object 8"/>
          <p:cNvGraphicFramePr>
            <a:graphicFrameLocks noChangeAspect="1"/>
          </p:cNvGraphicFramePr>
          <p:nvPr/>
        </p:nvGraphicFramePr>
        <p:xfrm>
          <a:off x="6357950" y="3786190"/>
          <a:ext cx="1593327" cy="35719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6744" name="Equation" r:id="rId12" imgW="901440" imgH="203040" progId="Equation.3">
                  <p:embed/>
                </p:oleObj>
              </mc:Choice>
              <mc:Fallback>
                <p:oleObj name="Equation" r:id="rId12" imgW="901440" imgH="20304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357950" y="3786190"/>
                        <a:ext cx="1593327" cy="35719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25705" name="Object 9"/>
          <p:cNvGraphicFramePr>
            <a:graphicFrameLocks noChangeAspect="1"/>
          </p:cNvGraphicFramePr>
          <p:nvPr/>
        </p:nvGraphicFramePr>
        <p:xfrm>
          <a:off x="6357949" y="5643578"/>
          <a:ext cx="1357323" cy="36006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6745" name="Equation" r:id="rId14" imgW="761760" imgH="203040" progId="Equation.3">
                  <p:embed/>
                </p:oleObj>
              </mc:Choice>
              <mc:Fallback>
                <p:oleObj name="Equation" r:id="rId14" imgW="761760" imgH="20304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357949" y="5643578"/>
                        <a:ext cx="1357323" cy="36006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0070C0"/>
                </a:solidFill>
              </a:rPr>
              <a:t>Thin Walled Vessels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285720" y="928670"/>
            <a:ext cx="8429684" cy="3286148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Thin Walled Cylinder – Worked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dirty="0" smtClean="0"/>
              <a:t>E = 200 </a:t>
            </a:r>
            <a:r>
              <a:rPr lang="en-GB" sz="2000" dirty="0" err="1" smtClean="0"/>
              <a:t>GPa</a:t>
            </a:r>
            <a:r>
              <a:rPr lang="en-GB" sz="2000" dirty="0" smtClean="0"/>
              <a:t> and </a:t>
            </a:r>
            <a:r>
              <a:rPr lang="en-GB" sz="2000" dirty="0" smtClean="0">
                <a:sym typeface="Symbol"/>
              </a:rPr>
              <a:t></a:t>
            </a:r>
            <a:r>
              <a:rPr lang="en-GB" sz="2000" dirty="0" smtClean="0"/>
              <a:t> = 0.25</a:t>
            </a:r>
            <a:endParaRPr lang="en-GB" sz="22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D =150 mm </a:t>
            </a:r>
          </a:p>
          <a:p>
            <a:r>
              <a:rPr lang="en-GB" sz="2400" dirty="0" smtClean="0"/>
              <a:t>L =750 mm</a:t>
            </a:r>
          </a:p>
          <a:p>
            <a:r>
              <a:rPr lang="en-GB" sz="2400" dirty="0" smtClean="0"/>
              <a:t>t = 2 mm </a:t>
            </a:r>
          </a:p>
          <a:p>
            <a:r>
              <a:rPr lang="en-GB" sz="2400" dirty="0" smtClean="0"/>
              <a:t>P= 0.8 </a:t>
            </a:r>
            <a:r>
              <a:rPr lang="en-GB" sz="2400" dirty="0" err="1" smtClean="0"/>
              <a:t>Mpa</a:t>
            </a:r>
            <a:endParaRPr lang="en-GB" sz="2400" dirty="0" smtClean="0"/>
          </a:p>
          <a:p>
            <a:r>
              <a:rPr lang="en-GB" sz="2400" dirty="0" smtClean="0"/>
              <a:t>		iii. The change in diameter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		iv. The change in length.</a:t>
            </a:r>
          </a:p>
          <a:p>
            <a:r>
              <a:rPr lang="en-GB" sz="2400" dirty="0" smtClean="0"/>
              <a:t>		 </a:t>
            </a:r>
          </a:p>
          <a:p>
            <a:r>
              <a:rPr lang="en-GB" sz="2400" dirty="0" smtClean="0"/>
              <a:t>	</a:t>
            </a:r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474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7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986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3417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3419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3421" name="Rectangle 1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3423" name="Rectangle 1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3425" name="Rectangle 1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3427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25701" name="Object 5"/>
          <p:cNvGraphicFramePr>
            <a:graphicFrameLocks noChangeAspect="1"/>
          </p:cNvGraphicFramePr>
          <p:nvPr/>
        </p:nvGraphicFramePr>
        <p:xfrm>
          <a:off x="642910" y="3703411"/>
          <a:ext cx="1000132" cy="66856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5728" name="Equation" r:id="rId4" imgW="583920" imgH="393480" progId="Equation.3">
                  <p:embed/>
                </p:oleObj>
              </mc:Choice>
              <mc:Fallback>
                <p:oleObj name="Equation" r:id="rId4" imgW="583920" imgH="393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2910" y="3703411"/>
                        <a:ext cx="1000132" cy="66856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25704" name="Object 8"/>
          <p:cNvGraphicFramePr>
            <a:graphicFrameLocks noChangeAspect="1"/>
          </p:cNvGraphicFramePr>
          <p:nvPr/>
        </p:nvGraphicFramePr>
        <p:xfrm>
          <a:off x="3500430" y="3857628"/>
          <a:ext cx="3463872" cy="43704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5729" name="Equation" r:id="rId6" imgW="1803240" imgH="228600" progId="Equation.3">
                  <p:embed/>
                </p:oleObj>
              </mc:Choice>
              <mc:Fallback>
                <p:oleObj name="Equation" r:id="rId6" imgW="1803240" imgH="22860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00430" y="3857628"/>
                        <a:ext cx="3463872" cy="437049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25706" name="Object 10"/>
          <p:cNvGraphicFramePr>
            <a:graphicFrameLocks noChangeAspect="1"/>
          </p:cNvGraphicFramePr>
          <p:nvPr/>
        </p:nvGraphicFramePr>
        <p:xfrm>
          <a:off x="2147880" y="3875093"/>
          <a:ext cx="1292854" cy="4350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5730" name="Equation" r:id="rId8" imgW="672840" imgH="228600" progId="Equation.3">
                  <p:embed/>
                </p:oleObj>
              </mc:Choice>
              <mc:Fallback>
                <p:oleObj name="Equation" r:id="rId8" imgW="672840" imgH="22860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47880" y="3875093"/>
                        <a:ext cx="1292854" cy="43501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25707" name="Object 11"/>
          <p:cNvGraphicFramePr>
            <a:graphicFrameLocks noChangeAspect="1"/>
          </p:cNvGraphicFramePr>
          <p:nvPr/>
        </p:nvGraphicFramePr>
        <p:xfrm>
          <a:off x="6929454" y="3857628"/>
          <a:ext cx="2000264" cy="3882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5731" name="Equation" r:id="rId10" imgW="1041120" imgH="203040" progId="Equation.3">
                  <p:embed/>
                </p:oleObj>
              </mc:Choice>
              <mc:Fallback>
                <p:oleObj name="Equation" r:id="rId10" imgW="1041120" imgH="20304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929454" y="3857628"/>
                        <a:ext cx="2000264" cy="3882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25708" name="Object 12"/>
          <p:cNvGraphicFramePr>
            <a:graphicFrameLocks noChangeAspect="1"/>
          </p:cNvGraphicFramePr>
          <p:nvPr/>
        </p:nvGraphicFramePr>
        <p:xfrm>
          <a:off x="674688" y="5632450"/>
          <a:ext cx="935037" cy="6683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5732" name="Equation" r:id="rId12" imgW="545760" imgH="393480" progId="Equation.3">
                  <p:embed/>
                </p:oleObj>
              </mc:Choice>
              <mc:Fallback>
                <p:oleObj name="Equation" r:id="rId12" imgW="545760" imgH="39348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74688" y="5632450"/>
                        <a:ext cx="935037" cy="6683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25709" name="Object 13"/>
          <p:cNvGraphicFramePr>
            <a:graphicFrameLocks noChangeAspect="1"/>
          </p:cNvGraphicFramePr>
          <p:nvPr/>
        </p:nvGraphicFramePr>
        <p:xfrm>
          <a:off x="3622675" y="5786438"/>
          <a:ext cx="3219450" cy="4365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5733" name="Equation" r:id="rId14" imgW="1676160" imgH="228600" progId="Equation.3">
                  <p:embed/>
                </p:oleObj>
              </mc:Choice>
              <mc:Fallback>
                <p:oleObj name="Equation" r:id="rId14" imgW="1676160" imgH="228600" progId="Equation.3">
                  <p:embed/>
                  <p:pic>
                    <p:nvPicPr>
                      <p:cNvPr id="0" name="Picture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22675" y="5786438"/>
                        <a:ext cx="3219450" cy="4365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25710" name="Object 14"/>
          <p:cNvGraphicFramePr>
            <a:graphicFrameLocks noChangeAspect="1"/>
          </p:cNvGraphicFramePr>
          <p:nvPr/>
        </p:nvGraphicFramePr>
        <p:xfrm>
          <a:off x="2208213" y="5815013"/>
          <a:ext cx="1171575" cy="4111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5734" name="Equation" r:id="rId16" imgW="609480" imgH="215640" progId="Equation.3">
                  <p:embed/>
                </p:oleObj>
              </mc:Choice>
              <mc:Fallback>
                <p:oleObj name="Equation" r:id="rId16" imgW="609480" imgH="215640" progId="Equation.3">
                  <p:embed/>
                  <p:pic>
                    <p:nvPicPr>
                      <p:cNvPr id="0" name="Picture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08213" y="5815013"/>
                        <a:ext cx="1171575" cy="4111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25711" name="Object 15"/>
          <p:cNvGraphicFramePr>
            <a:graphicFrameLocks noChangeAspect="1"/>
          </p:cNvGraphicFramePr>
          <p:nvPr/>
        </p:nvGraphicFramePr>
        <p:xfrm>
          <a:off x="6942138" y="5786438"/>
          <a:ext cx="1974850" cy="3889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5735" name="Equation" r:id="rId18" imgW="1028520" imgH="203040" progId="Equation.3">
                  <p:embed/>
                </p:oleObj>
              </mc:Choice>
              <mc:Fallback>
                <p:oleObj name="Equation" r:id="rId18" imgW="1028520" imgH="203040" progId="Equation.3">
                  <p:embed/>
                  <p:pic>
                    <p:nvPicPr>
                      <p:cNvPr id="0" name="Picture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942138" y="5786438"/>
                        <a:ext cx="1974850" cy="3889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0070C0"/>
                </a:solidFill>
              </a:rPr>
              <a:t>Thin Walled Vessels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285720" y="928670"/>
            <a:ext cx="8429684" cy="3286148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Thin Walled Cylinder – Worked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dirty="0" smtClean="0"/>
              <a:t>E = 200 </a:t>
            </a:r>
            <a:r>
              <a:rPr lang="en-GB" sz="2000" dirty="0" err="1" smtClean="0"/>
              <a:t>GPa</a:t>
            </a:r>
            <a:r>
              <a:rPr lang="en-GB" sz="2000" dirty="0" smtClean="0"/>
              <a:t> and </a:t>
            </a:r>
            <a:r>
              <a:rPr lang="en-GB" sz="2000" dirty="0" smtClean="0">
                <a:sym typeface="Symbol"/>
              </a:rPr>
              <a:t></a:t>
            </a:r>
            <a:r>
              <a:rPr lang="en-GB" sz="2000" dirty="0" smtClean="0"/>
              <a:t> = 0.25</a:t>
            </a:r>
            <a:endParaRPr lang="en-GB" sz="22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D =150 mm </a:t>
            </a:r>
          </a:p>
          <a:p>
            <a:r>
              <a:rPr lang="en-GB" sz="2400" dirty="0" smtClean="0"/>
              <a:t>L =750 mm</a:t>
            </a:r>
          </a:p>
          <a:p>
            <a:r>
              <a:rPr lang="en-GB" sz="2400" dirty="0" smtClean="0"/>
              <a:t>t = 2 mm </a:t>
            </a:r>
          </a:p>
          <a:p>
            <a:r>
              <a:rPr lang="en-GB" sz="2400" dirty="0" smtClean="0"/>
              <a:t>P= 0.8 </a:t>
            </a:r>
            <a:r>
              <a:rPr lang="en-GB" sz="2400" dirty="0" err="1" smtClean="0"/>
              <a:t>Mpa</a:t>
            </a:r>
            <a:endParaRPr lang="en-GB" sz="2400" dirty="0" smtClean="0"/>
          </a:p>
          <a:p>
            <a:r>
              <a:rPr lang="en-GB" sz="2400" dirty="0" smtClean="0"/>
              <a:t>		 iv. The change in volume. 		 </a:t>
            </a:r>
          </a:p>
          <a:p>
            <a:r>
              <a:rPr lang="en-GB" sz="2400" dirty="0" smtClean="0"/>
              <a:t>	</a:t>
            </a:r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474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7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986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3417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3419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3421" name="Rectangle 1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3423" name="Rectangle 1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3425" name="Rectangle 1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3427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25701" name="Object 5"/>
          <p:cNvGraphicFramePr>
            <a:graphicFrameLocks noChangeAspect="1"/>
          </p:cNvGraphicFramePr>
          <p:nvPr/>
        </p:nvGraphicFramePr>
        <p:xfrm>
          <a:off x="500034" y="4857760"/>
          <a:ext cx="1814513" cy="4683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7768" name="Equation" r:id="rId4" imgW="927000" imgH="241200" progId="Equation.3">
                  <p:embed/>
                </p:oleObj>
              </mc:Choice>
              <mc:Fallback>
                <p:oleObj name="Equation" r:id="rId4" imgW="927000" imgH="2412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0034" y="4857760"/>
                        <a:ext cx="1814513" cy="4683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25704" name="Object 8"/>
          <p:cNvGraphicFramePr>
            <a:graphicFrameLocks noChangeAspect="1"/>
          </p:cNvGraphicFramePr>
          <p:nvPr/>
        </p:nvGraphicFramePr>
        <p:xfrm>
          <a:off x="1709754" y="5629296"/>
          <a:ext cx="5219700" cy="800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7769" name="Equation" r:id="rId6" imgW="2717640" imgH="419040" progId="Equation.3">
                  <p:embed/>
                </p:oleObj>
              </mc:Choice>
              <mc:Fallback>
                <p:oleObj name="Equation" r:id="rId6" imgW="2717640" imgH="4190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09754" y="5629296"/>
                        <a:ext cx="5219700" cy="8001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25706" name="Object 10"/>
          <p:cNvGraphicFramePr>
            <a:graphicFrameLocks noChangeAspect="1"/>
          </p:cNvGraphicFramePr>
          <p:nvPr/>
        </p:nvGraphicFramePr>
        <p:xfrm>
          <a:off x="428596" y="5857892"/>
          <a:ext cx="1268412" cy="434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7770" name="Equation" r:id="rId8" imgW="660240" imgH="228600" progId="Equation.3">
                  <p:embed/>
                </p:oleObj>
              </mc:Choice>
              <mc:Fallback>
                <p:oleObj name="Equation" r:id="rId8" imgW="660240" imgH="22860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8596" y="5857892"/>
                        <a:ext cx="1268412" cy="4349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25707" name="Object 11"/>
          <p:cNvGraphicFramePr>
            <a:graphicFrameLocks noChangeAspect="1"/>
          </p:cNvGraphicFramePr>
          <p:nvPr/>
        </p:nvGraphicFramePr>
        <p:xfrm>
          <a:off x="7072330" y="5857892"/>
          <a:ext cx="1414463" cy="3889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7771" name="Equation" r:id="rId10" imgW="736560" imgH="203040" progId="Equation.3">
                  <p:embed/>
                </p:oleObj>
              </mc:Choice>
              <mc:Fallback>
                <p:oleObj name="Equation" r:id="rId10" imgW="736560" imgH="20304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72330" y="5857892"/>
                        <a:ext cx="1414463" cy="3889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27754" name="Object 10"/>
          <p:cNvGraphicFramePr>
            <a:graphicFrameLocks noChangeAspect="1"/>
          </p:cNvGraphicFramePr>
          <p:nvPr/>
        </p:nvGraphicFramePr>
        <p:xfrm>
          <a:off x="428596" y="3786190"/>
          <a:ext cx="2185988" cy="809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7772" name="Equation" r:id="rId12" imgW="1054080" imgH="393480" progId="Equation.3">
                  <p:embed/>
                </p:oleObj>
              </mc:Choice>
              <mc:Fallback>
                <p:oleObj name="Equation" r:id="rId12" imgW="1054080" imgH="39348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8596" y="3786190"/>
                        <a:ext cx="2185988" cy="809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27755" name="Object 11"/>
          <p:cNvGraphicFramePr>
            <a:graphicFrameLocks noChangeAspect="1"/>
          </p:cNvGraphicFramePr>
          <p:nvPr/>
        </p:nvGraphicFramePr>
        <p:xfrm>
          <a:off x="2633686" y="3735388"/>
          <a:ext cx="5295900" cy="9128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7773" name="Equation" r:id="rId14" imgW="2552400" imgH="444240" progId="Equation.3">
                  <p:embed/>
                </p:oleObj>
              </mc:Choice>
              <mc:Fallback>
                <p:oleObj name="Equation" r:id="rId14" imgW="2552400" imgH="44424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33686" y="3735388"/>
                        <a:ext cx="5295900" cy="9128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  <a:ln/>
        </p:spPr>
        <p:txBody>
          <a:bodyPr tIns="73224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0070C0"/>
                </a:solidFill>
              </a:rPr>
              <a:t>Thin Walled Vessels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28596" y="928670"/>
            <a:ext cx="8072494" cy="5643602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Thin Walled Cylinder –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A cylinder is 200 mm mean diameter and 1 m long with a wall 2.5 mm thick. It has an inside pressure 2 </a:t>
            </a:r>
            <a:r>
              <a:rPr lang="en-GB" sz="2400" dirty="0" err="1" smtClean="0"/>
              <a:t>MPa</a:t>
            </a:r>
            <a:r>
              <a:rPr lang="en-GB" sz="2400" dirty="0" smtClean="0"/>
              <a:t> greater than the outside pressure.</a:t>
            </a:r>
          </a:p>
          <a:p>
            <a:endParaRPr lang="en-GB" sz="2400" dirty="0" smtClean="0"/>
          </a:p>
          <a:p>
            <a:r>
              <a:rPr lang="en-GB" sz="2400" dirty="0" smtClean="0"/>
              <a:t>Calculate the change in diameter and  change in volume.</a:t>
            </a:r>
          </a:p>
          <a:p>
            <a:r>
              <a:rPr lang="en-GB" sz="2400" dirty="0" smtClean="0"/>
              <a:t>	</a:t>
            </a:r>
          </a:p>
          <a:p>
            <a:r>
              <a:rPr lang="en-GB" sz="2400" dirty="0" smtClean="0"/>
              <a:t>Take E = 180 </a:t>
            </a:r>
            <a:r>
              <a:rPr lang="en-GB" sz="2400" dirty="0" err="1" smtClean="0"/>
              <a:t>GPa</a:t>
            </a:r>
            <a:r>
              <a:rPr lang="en-GB" sz="2400" dirty="0" smtClean="0"/>
              <a:t> and </a:t>
            </a:r>
            <a:r>
              <a:rPr lang="en-GB" sz="2400" dirty="0" smtClean="0">
                <a:sym typeface="Symbol"/>
              </a:rPr>
              <a:t></a:t>
            </a:r>
            <a:r>
              <a:rPr lang="en-GB" sz="2400" dirty="0" smtClean="0"/>
              <a:t> = 0.3 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(Answers  0.075 mm and 26 529 mm</a:t>
            </a:r>
            <a:r>
              <a:rPr lang="en-GB" sz="2400" baseline="30000" dirty="0" smtClean="0"/>
              <a:t>3</a:t>
            </a:r>
            <a:r>
              <a:rPr lang="en-GB" sz="2400" dirty="0" smtClean="0"/>
              <a:t>)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8826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26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474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7817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8986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MU POWERPOINT TEMPLATE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SMU POWERPOINT TEMPLATE</Template>
  <TotalTime>3087</TotalTime>
  <Words>1147</Words>
  <Application>Microsoft Office PowerPoint</Application>
  <PresentationFormat>On-screen Show (4:3)</PresentationFormat>
  <Paragraphs>333</Paragraphs>
  <Slides>31</Slides>
  <Notes>30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31</vt:i4>
      </vt:variant>
    </vt:vector>
  </HeadingPairs>
  <TitlesOfParts>
    <vt:vector size="34" baseType="lpstr">
      <vt:lpstr>SMU POWERPOINT TEMPLATE</vt:lpstr>
      <vt:lpstr>Bitmap Image</vt:lpstr>
      <vt:lpstr>Equation</vt:lpstr>
      <vt:lpstr>PowerPoint Presentation</vt:lpstr>
      <vt:lpstr>Outcome 2</vt:lpstr>
      <vt:lpstr>Thin Walled Vessels</vt:lpstr>
      <vt:lpstr>Thin Walled Vessels</vt:lpstr>
      <vt:lpstr>Thin Walled Vessels</vt:lpstr>
      <vt:lpstr>Thin Walled Vessels</vt:lpstr>
      <vt:lpstr>Thin Walled Vessels</vt:lpstr>
      <vt:lpstr>Thin Walled Vessels</vt:lpstr>
      <vt:lpstr>Thin Walled Vessels</vt:lpstr>
      <vt:lpstr>Thin Walled Vessels</vt:lpstr>
      <vt:lpstr>Thin Walled Vessels</vt:lpstr>
      <vt:lpstr>Thin Walled Vessels</vt:lpstr>
      <vt:lpstr>Thin Walled Vessels</vt:lpstr>
      <vt:lpstr>Thin Walled Vessels</vt:lpstr>
      <vt:lpstr>Thin Walled Vessels</vt:lpstr>
      <vt:lpstr>Thin Walled Vessels</vt:lpstr>
      <vt:lpstr>Thin Walled Vessels</vt:lpstr>
      <vt:lpstr>Thin Walled Vessels</vt:lpstr>
      <vt:lpstr>Thin Walled Vessels</vt:lpstr>
      <vt:lpstr>Thin Walled Vessels</vt:lpstr>
      <vt:lpstr>Thin Walled Vessels</vt:lpstr>
      <vt:lpstr>Thin Walled Vessels</vt:lpstr>
      <vt:lpstr>Thin Walled Vessels</vt:lpstr>
      <vt:lpstr>Thin Walled Vessels</vt:lpstr>
      <vt:lpstr>Thin Walled Vessels</vt:lpstr>
      <vt:lpstr>Thin Walled Vessels</vt:lpstr>
      <vt:lpstr>Thin Walled Vessels</vt:lpstr>
      <vt:lpstr>Thin Walled Vessels</vt:lpstr>
      <vt:lpstr>Thin Walled Vessels</vt:lpstr>
      <vt:lpstr>Thin Walled Vessels</vt:lpstr>
      <vt:lpstr>Thin Walled Vessels</vt:lpstr>
    </vt:vector>
  </TitlesOfParts>
  <Company>SMU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Aerodynamics</dc:title>
  <dc:creator>fad-tt</dc:creator>
  <cp:lastModifiedBy>Tudor, Timothy</cp:lastModifiedBy>
  <cp:revision>233</cp:revision>
  <cp:lastPrinted>2014-10-16T09:52:11Z</cp:lastPrinted>
  <dcterms:created xsi:type="dcterms:W3CDTF">2010-09-22T08:44:59Z</dcterms:created>
  <dcterms:modified xsi:type="dcterms:W3CDTF">2016-09-06T10:56:06Z</dcterms:modified>
</cp:coreProperties>
</file>