
<file path=[Content_Types].xml><?xml version="1.0" encoding="utf-8"?>
<Types xmlns="http://schemas.openxmlformats.org/package/2006/content-types">
  <Default Extension="bin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63" r:id="rId5"/>
    <p:sldId id="258" r:id="rId6"/>
    <p:sldId id="264" r:id="rId7"/>
    <p:sldId id="265" r:id="rId8"/>
    <p:sldId id="266" r:id="rId9"/>
    <p:sldId id="267" r:id="rId10"/>
    <p:sldId id="268" r:id="rId11"/>
    <p:sldId id="259" r:id="rId12"/>
    <p:sldId id="260" r:id="rId13"/>
    <p:sldId id="26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vilcescu_andrei@yahoo.com" initials="v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21"/>
    <p:restoredTop sz="94665"/>
  </p:normalViewPr>
  <p:slideViewPr>
    <p:cSldViewPr snapToGrid="0" snapToObjects="1">
      <p:cViewPr varScale="1">
        <p:scale>
          <a:sx n="108" d="100"/>
          <a:sy n="108" d="100"/>
        </p:scale>
        <p:origin x="50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30T01:18:03.520" idx="1">
    <p:pos x="1161" y="1294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11/30/18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11/30/18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in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XK_2WBuxb4?feature=oembed" TargetMode="External"/><Relationship Id="rId4" Type="http://schemas.openxmlformats.org/officeDocument/2006/relationships/comments" Target="../comments/commen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onchd.org/tb-program.html" TargetMode="External"/><Relationship Id="rId3" Type="http://schemas.openxmlformats.org/officeDocument/2006/relationships/hyperlink" Target="https://www.blf.org.uk/support-for-you/tuberculosis/symptoms" TargetMode="External"/><Relationship Id="rId7" Type="http://schemas.openxmlformats.org/officeDocument/2006/relationships/hyperlink" Target="https://journals.plos.org/plosone/article?id=10.1371/journal.pone.0175925" TargetMode="External"/><Relationship Id="rId2" Type="http://schemas.openxmlformats.org/officeDocument/2006/relationships/hyperlink" Target="https://www.blf.org.uk/sites/default/files/styles/default/public/tb-symptoms.jpg?itok=EyzAiSc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uffingtonpost.co.uk/entry/tuberculosis-mdr-tb-treatment_us_56211f2be4b06462a13bc8fd?guccounter=1&amp;guce_referrer_us=aHR0cHM6Ly93d3cuZ29vZ2xlLmNvLnVrLw&amp;guce_referrer_cs=e4yV7HMDLQbe3WQj6B4neA" TargetMode="External"/><Relationship Id="rId5" Type="http://schemas.openxmlformats.org/officeDocument/2006/relationships/hyperlink" Target="https://www.healthpovertyaction.org/info-and-resources/the-cycle-of-poverty-and-poor-health/infectious-diseases/tuberculosis/" TargetMode="External"/><Relationship Id="rId10" Type="http://schemas.openxmlformats.org/officeDocument/2006/relationships/hyperlink" Target="https://www.nhs.uk/conditions/vaccinations/bcg-tuberculosis-tb-vaccine/" TargetMode="External"/><Relationship Id="rId4" Type="http://schemas.openxmlformats.org/officeDocument/2006/relationships/hyperlink" Target="http://img.cdn2.vietnamnet.vn/Images/english/2017/03/07/10/20170307101442-1.jpg" TargetMode="External"/><Relationship Id="rId9" Type="http://schemas.openxmlformats.org/officeDocument/2006/relationships/hyperlink" Target="https://www.ncbi.nlm.nih.gov/books/NBK344409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4582129/" TargetMode="External"/><Relationship Id="rId2" Type="http://schemas.openxmlformats.org/officeDocument/2006/relationships/hyperlink" Target="https://www.ncbi.nlm.nih.gov/pmc/articles/PMC3068579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uvia.co.uk/doc/332460/revision-powerpoint-on-communicable-disease-ocr-biology-a-level-2015&amp;r=0" TargetMode="External"/><Relationship Id="rId5" Type="http://schemas.openxmlformats.org/officeDocument/2006/relationships/hyperlink" Target="https://www.news-medical.net/health/History-of-Tuberculosis.aspx%20-2018" TargetMode="External"/><Relationship Id="rId4" Type="http://schemas.openxmlformats.org/officeDocument/2006/relationships/hyperlink" Target="https://www.nhs.uk/conditions/tuberculosis-tb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DXK_2WBuxb4" TargetMode="External"/><Relationship Id="rId3" Type="http://schemas.openxmlformats.org/officeDocument/2006/relationships/hyperlink" Target="https://www.tbfacts.org/tb-statistics" TargetMode="External"/><Relationship Id="rId7" Type="http://schemas.openxmlformats.org/officeDocument/2006/relationships/hyperlink" Target="http://www.who.int/news-room/fact-sheets/detail/tuberculosis" TargetMode="External"/><Relationship Id="rId2" Type="http://schemas.openxmlformats.org/officeDocument/2006/relationships/hyperlink" Target="https://www.tbfacts.org/tb-preven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les.nhs.uk/sitesplus/888/page/43877" TargetMode="External"/><Relationship Id="rId5" Type="http://schemas.openxmlformats.org/officeDocument/2006/relationships/hyperlink" Target="https://www.thetruthabouttb.org/wp-content/uploads/2016/08/TBTreatment_web_13.pdf" TargetMode="External"/><Relationship Id="rId4" Type="http://schemas.openxmlformats.org/officeDocument/2006/relationships/hyperlink" Target="https://www.thetimes.co.uk/article/may-urged-to-join-global-talks-on-tb-hsf39jsn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61F52-59F3-DC4B-A992-73AA37DF8C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5850" y="941084"/>
            <a:ext cx="5852962" cy="2541431"/>
          </a:xfrm>
        </p:spPr>
        <p:txBody>
          <a:bodyPr>
            <a:normAutofit/>
          </a:bodyPr>
          <a:lstStyle/>
          <a:p>
            <a:r>
              <a:rPr lang="en-US" sz="4000" dirty="0"/>
              <a:t>      Communicable     </a:t>
            </a:r>
            <a:br>
              <a:rPr lang="en-US" sz="4000" dirty="0"/>
            </a:br>
            <a:r>
              <a:rPr lang="en-US" sz="4000" dirty="0"/>
              <a:t>              disease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7C53D4-B7F3-A54A-B356-8B399EDB60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38809" y="5059967"/>
            <a:ext cx="4960443" cy="977621"/>
          </a:xfrm>
        </p:spPr>
        <p:txBody>
          <a:bodyPr/>
          <a:lstStyle/>
          <a:p>
            <a:r>
              <a:rPr lang="en-GB" dirty="0"/>
              <a:t>By Constantin  Andrei  Vilcescu</a:t>
            </a:r>
          </a:p>
          <a:p>
            <a:r>
              <a:rPr lang="en-GB" dirty="0"/>
              <a:t>         Student Number:1708351</a:t>
            </a:r>
          </a:p>
          <a:p>
            <a:endParaRPr lang="en-US" dirty="0"/>
          </a:p>
        </p:txBody>
      </p:sp>
      <p:pic>
        <p:nvPicPr>
          <p:cNvPr id="4" name="Picture 3" descr="Mycobacterium tuberculosis ampliado a 15549x.">
            <a:extLst>
              <a:ext uri="{FF2B5EF4-FFF2-40B4-BE49-F238E27FC236}">
                <a16:creationId xmlns:a16="http://schemas.microsoft.com/office/drawing/2014/main" id="{10838B3E-963B-C645-B86F-ADB557F8B5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8930" y="534391"/>
            <a:ext cx="5505967" cy="4239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643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5DF5E-B889-4A49-BC1C-EE327696E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What is Communicable disease 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AB0B6E-2A7C-3D41-9BC5-0212B24FCE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58836" y="1943069"/>
            <a:ext cx="5498275" cy="3448329"/>
          </a:xfrm>
        </p:spPr>
      </p:pic>
    </p:spTree>
    <p:extLst>
      <p:ext uri="{BB962C8B-B14F-4D97-AF65-F5344CB8AC3E}">
        <p14:creationId xmlns:p14="http://schemas.microsoft.com/office/powerpoint/2010/main" val="3900347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851B9-E81E-CD40-91BC-7EF6DB799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My communicable disease </a:t>
            </a:r>
          </a:p>
        </p:txBody>
      </p:sp>
      <p:pic>
        <p:nvPicPr>
          <p:cNvPr id="5" name="Content Placeholder 4" descr="A close up of text on a white background&#13;&#10;&#13;&#10;Description automatically generated">
            <a:extLst>
              <a:ext uri="{FF2B5EF4-FFF2-40B4-BE49-F238E27FC236}">
                <a16:creationId xmlns:a16="http://schemas.microsoft.com/office/drawing/2014/main" id="{A2342470-0364-534F-9042-407D1005CA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7524" y="1977383"/>
            <a:ext cx="6925455" cy="3875009"/>
          </a:xfrm>
        </p:spPr>
      </p:pic>
    </p:spTree>
    <p:extLst>
      <p:ext uri="{BB962C8B-B14F-4D97-AF65-F5344CB8AC3E}">
        <p14:creationId xmlns:p14="http://schemas.microsoft.com/office/powerpoint/2010/main" val="3165226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7F5AE-E368-F04F-8FF9-44CB0A821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1474969"/>
            <a:ext cx="2823919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2800"/>
              <a:t>Incidence and prevalence of tuberculosis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text, map&#13;&#10;&#13;&#10;Description automatically generated">
            <a:extLst>
              <a:ext uri="{FF2B5EF4-FFF2-40B4-BE49-F238E27FC236}">
                <a16:creationId xmlns:a16="http://schemas.microsoft.com/office/drawing/2014/main" id="{61FD4ADF-5D4F-E64C-985F-8E9CEEBA89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18374" y="1341263"/>
            <a:ext cx="6282919" cy="341633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8707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96209-CF60-7E41-AD98-E9E18B701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  Signs and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7C166-66CE-CA48-8D7E-3B890FE7DE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US" dirty="0"/>
          </a:p>
        </p:txBody>
      </p:sp>
      <p:pic>
        <p:nvPicPr>
          <p:cNvPr id="4" name="TB symptoms animation">
            <a:hlinkClick r:id="" action="ppaction://media"/>
            <a:extLst>
              <a:ext uri="{FF2B5EF4-FFF2-40B4-BE49-F238E27FC236}">
                <a16:creationId xmlns:a16="http://schemas.microsoft.com/office/drawing/2014/main" id="{D0BA7273-27B2-2949-A289-CF7E8829A60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94841" y="1659689"/>
            <a:ext cx="8716749" cy="4261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190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4BB3-309A-3343-8945-F8288442A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Treatments for tuberculosis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535BA-461C-F84E-A414-63C64E3CFD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2800" dirty="0"/>
          </a:p>
          <a:p>
            <a:r>
              <a:rPr lang="en-US" sz="2800" dirty="0"/>
              <a:t>Vaccines</a:t>
            </a:r>
          </a:p>
          <a:p>
            <a:r>
              <a:rPr lang="en-US" sz="2800" dirty="0"/>
              <a:t>Medication: Isoniazid; Rifampin; Pyrazinamide; Ethambutol </a:t>
            </a:r>
          </a:p>
          <a:p>
            <a:r>
              <a:rPr lang="en-US" sz="2800" dirty="0"/>
              <a:t>Infection Control</a:t>
            </a:r>
          </a:p>
        </p:txBody>
      </p:sp>
    </p:spTree>
    <p:extLst>
      <p:ext uri="{BB962C8B-B14F-4D97-AF65-F5344CB8AC3E}">
        <p14:creationId xmlns:p14="http://schemas.microsoft.com/office/powerpoint/2010/main" val="2246272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4DD44-2175-C449-A4EE-693BB9A73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             </a:t>
            </a:r>
            <a:r>
              <a:rPr lang="en-US" dirty="0" err="1"/>
              <a:t>vACCINATIONS</a:t>
            </a:r>
            <a:r>
              <a:rPr lang="en-US" dirty="0"/>
              <a:t> FOR TUBERCULOSIS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D0BCE51-679E-47DB-A2BA-9831D6447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6399" y="2012810"/>
            <a:ext cx="4969251" cy="3459865"/>
            <a:chOff x="7630846" y="2123762"/>
            <a:chExt cx="4969251" cy="348192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535B01-4AA4-4894-84AD-D952DBE1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0846" y="2123762"/>
              <a:ext cx="4969251" cy="3481923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D734ACE-7AD7-498B-B191-64FBD608A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9809" y="2294169"/>
              <a:ext cx="4654871" cy="314996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icture containing indoor, wall&#13;&#10;&#13;&#10;Description automatically generated">
            <a:extLst>
              <a:ext uri="{FF2B5EF4-FFF2-40B4-BE49-F238E27FC236}">
                <a16:creationId xmlns:a16="http://schemas.microsoft.com/office/drawing/2014/main" id="{D86F6215-3FB1-6244-851E-60F3416814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1" b="2"/>
          <a:stretch/>
        </p:blipFill>
        <p:spPr>
          <a:xfrm>
            <a:off x="1927590" y="2491733"/>
            <a:ext cx="3993156" cy="250094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8A8BF-7FEC-8245-9E7C-DB93B443B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2361" y="2015734"/>
            <a:ext cx="4169336" cy="3450613"/>
          </a:xfrm>
        </p:spPr>
        <p:txBody>
          <a:bodyPr>
            <a:normAutofit/>
          </a:bodyPr>
          <a:lstStyle/>
          <a:p>
            <a:r>
              <a:rPr lang="en-GB"/>
              <a:t>Bacillus Calmette-</a:t>
            </a:r>
            <a:r>
              <a:rPr lang="en-GB" err="1"/>
              <a:t>Guérin</a:t>
            </a:r>
            <a:r>
              <a:rPr lang="en-GB"/>
              <a:t> vaccine also known as BCG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440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DC4FC-0DF9-CE4E-B1D7-928BC0B6C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Prevention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17602-4ECB-B94E-814A-9BE6D4EBF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Vaccination</a:t>
            </a:r>
          </a:p>
          <a:p>
            <a:r>
              <a:rPr lang="en-US" sz="3600" dirty="0"/>
              <a:t>Infection control</a:t>
            </a:r>
          </a:p>
          <a:p>
            <a:r>
              <a:rPr lang="en-US" sz="3600" dirty="0"/>
              <a:t>Prevention campaigns </a:t>
            </a:r>
          </a:p>
        </p:txBody>
      </p:sp>
    </p:spTree>
    <p:extLst>
      <p:ext uri="{BB962C8B-B14F-4D97-AF65-F5344CB8AC3E}">
        <p14:creationId xmlns:p14="http://schemas.microsoft.com/office/powerpoint/2010/main" val="1276699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575FA17-E26B-40E2-8969-AB78A2859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6FC830E-75F0-46B7-99D3-A9F5004A3A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83D07E-9E38-DA4E-91A4-CFDB0B4E9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3458" y="964769"/>
            <a:ext cx="5525305" cy="3139919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/>
              <a:t>ImplIcations on the health cARE PROFESSION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FAC35448-8BBA-4C96-BD88-F8DF9A926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9" y="482171"/>
            <a:ext cx="4074533" cy="5149101"/>
            <a:chOff x="7463259" y="583365"/>
            <a:chExt cx="4074533" cy="5181928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8FB1F5AC-AE39-4EB5-9BA6-86E153BE43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0187B203-1502-4FCD-ACBB-9E7F4D1FA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Content Placeholder 4" descr="A person lying on a bed&#10;&#10;Description automatically generated">
            <a:extLst>
              <a:ext uri="{FF2B5EF4-FFF2-40B4-BE49-F238E27FC236}">
                <a16:creationId xmlns:a16="http://schemas.microsoft.com/office/drawing/2014/main" id="{5807FDB2-56AD-5F44-82DA-A3DE1E6D3E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9642" r="26129" b="1"/>
          <a:stretch/>
        </p:blipFill>
        <p:spPr>
          <a:xfrm>
            <a:off x="1137148" y="931158"/>
            <a:ext cx="3060097" cy="4051359"/>
          </a:xfrm>
          <a:prstGeom prst="rect">
            <a:avLst/>
          </a:prstGeom>
        </p:spPr>
      </p:pic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16ADBD48-4538-4DD3-AF0F-FC49D6899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93459" y="4213102"/>
            <a:ext cx="55361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3" name="Picture 52">
            <a:extLst>
              <a:ext uri="{FF2B5EF4-FFF2-40B4-BE49-F238E27FC236}">
                <a16:creationId xmlns:a16="http://schemas.microsoft.com/office/drawing/2014/main" id="{83A88863-0021-4871-A8CE-EABFE73BE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E128F1A3-6396-442D-AD0F-226AFD6DC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1153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32AD4-7156-654F-A49B-DB5304805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       Conclusion</a:t>
            </a:r>
          </a:p>
        </p:txBody>
      </p:sp>
      <p:pic>
        <p:nvPicPr>
          <p:cNvPr id="5" name="Content Placeholder 4" descr="A picture containing person, man&#13;&#10;&#13;&#10;Description automatically generated">
            <a:extLst>
              <a:ext uri="{FF2B5EF4-FFF2-40B4-BE49-F238E27FC236}">
                <a16:creationId xmlns:a16="http://schemas.microsoft.com/office/drawing/2014/main" id="{9A841C8B-2925-3443-A54F-52B805EE1C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08960" y="1853754"/>
            <a:ext cx="5974079" cy="4229269"/>
          </a:xfrm>
        </p:spPr>
      </p:pic>
    </p:spTree>
    <p:extLst>
      <p:ext uri="{BB962C8B-B14F-4D97-AF65-F5344CB8AC3E}">
        <p14:creationId xmlns:p14="http://schemas.microsoft.com/office/powerpoint/2010/main" val="4286681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47D19-1A69-1E42-8B6D-7D9CD1134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159979"/>
            <a:ext cx="9603275" cy="514578"/>
          </a:xfrm>
        </p:spPr>
        <p:txBody>
          <a:bodyPr>
            <a:normAutofit fontScale="90000"/>
          </a:bodyPr>
          <a:lstStyle/>
          <a:p>
            <a:r>
              <a:rPr lang="en-US" dirty="0"/>
              <a:t>                             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26AB7-2AEA-D343-B42D-08B13124F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74557"/>
            <a:ext cx="11978640" cy="552552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https://www.blf.org.uk/sites/default/files/styles/default/public/tb-symptoms.jpg?itok=EyzAiScD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 on 25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US" dirty="0"/>
              <a:t> Available at: </a:t>
            </a:r>
            <a:r>
              <a:rPr lang="en-GB" u="sng" dirty="0">
                <a:hlinkClick r:id="rId3"/>
              </a:rPr>
              <a:t>https://www.blf.org.uk/support-for-you/tuberculosis/symptoms</a:t>
            </a:r>
            <a:endParaRPr lang="en-GB" u="sng" dirty="0"/>
          </a:p>
          <a:p>
            <a:pPr marL="0" indent="0">
              <a:buNone/>
            </a:pPr>
            <a:r>
              <a:rPr lang="en-GB" dirty="0"/>
              <a:t> (Accessed: 25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4"/>
              </a:rPr>
              <a:t>http://img.cdn2.vietnamnet.vn/Images/english/2017/03/07/10/20170307101442-1.jpg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(Accessed: 26t</a:t>
            </a:r>
            <a:r>
              <a:rPr lang="en-GB" baseline="30000" dirty="0"/>
              <a:t>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https://www.healthpovertyaction.org/info-and-resources/the-cycle-of-poverty-and-poor-health/infectious-diseases/tuberculosis/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(Accessed: 28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https://www.huffingtonpost.co.uk/entry/tuberculosis-mdr-tb-treatment_us_56211f2be4b06462a13bc8fd?guccounter=1&amp;guce_referrer_us=aHR0cHM6Ly93d3cuZ29vZ2xlLmNvLnVrLw&amp;guce_referrer_cs=e4yV7HMDLQbe3WQj6B4neA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(Accessed: 28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 Available at:  </a:t>
            </a:r>
            <a:r>
              <a:rPr lang="en-GB" dirty="0">
                <a:hlinkClick r:id="rId7"/>
              </a:rPr>
              <a:t>https://journals.plos.org/plosone/article?id=10.1371/journal.pone.0175925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(Accessed: 25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Available at:  </a:t>
            </a:r>
            <a:r>
              <a:rPr lang="en-GB" dirty="0">
                <a:hlinkClick r:id="rId8"/>
              </a:rPr>
              <a:t>https://www.monchd.org/tb-program.html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(Accessed: 25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 Available at: </a:t>
            </a:r>
            <a:r>
              <a:rPr lang="en-GB" u="sng" dirty="0">
                <a:hlinkClick r:id="rId9"/>
              </a:rPr>
              <a:t>https://www.ncbi.nlm.nih.gov/books/NBK344409/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(Accessed: 26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Available at:  </a:t>
            </a:r>
            <a:r>
              <a:rPr lang="en-GB" u="sng" dirty="0">
                <a:hlinkClick r:id="rId10"/>
              </a:rPr>
              <a:t>https://www.nhs.uk/conditions/vaccinations/bcg-tuberculosis-tb-vaccine/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(Accessed: 27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22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7A324-6C31-554E-8FD4-96BBF6CDC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144952"/>
            <a:ext cx="9603275" cy="529605"/>
          </a:xfrm>
        </p:spPr>
        <p:txBody>
          <a:bodyPr>
            <a:normAutofit fontScale="90000"/>
          </a:bodyPr>
          <a:lstStyle/>
          <a:p>
            <a:r>
              <a:rPr lang="en-US" dirty="0"/>
              <a:t>                             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2BD76-24CC-6E4A-BC68-F78BA8EC2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595" y="569626"/>
            <a:ext cx="11054855" cy="52015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Available at: </a:t>
            </a:r>
            <a:r>
              <a:rPr lang="en-GB" u="sng" dirty="0">
                <a:hlinkClick r:id="rId2"/>
              </a:rPr>
              <a:t>https://www.ncbi.nlm.nih.gov/pmc/articles/PMC3068579/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(Accessed: 27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 Available at: </a:t>
            </a:r>
            <a:r>
              <a:rPr lang="en-GB" u="sng" dirty="0">
                <a:hlinkClick r:id="rId3"/>
              </a:rPr>
              <a:t>https://www.ncbi.nlm.nih.gov/pmc/articles/PMC4582129/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(Accessed: 27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  <a:r>
              <a:rPr lang="en-GB" u="sng" dirty="0">
                <a:hlinkClick r:id="rId4"/>
              </a:rPr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https://www.nhs.uk/conditions/tuberculosis-tb/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(Accessed: 27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  <a:r>
              <a:rPr lang="en-GB" u="sng" dirty="0">
                <a:hlinkClick r:id="rId4"/>
              </a:rPr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https://www.news-medical.net/health/History-of-Tuberculosis.aspx -2018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(Accessed: 27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  <a:r>
              <a:rPr lang="en-GB" u="sng" dirty="0">
                <a:hlinkClick r:id="rId4"/>
              </a:rPr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Available at:</a:t>
            </a:r>
            <a:r>
              <a:rPr lang="en-GB" u="sng" dirty="0">
                <a:hlinkClick r:id="rId6"/>
              </a:rPr>
              <a:t> https://www.stuvia.co.uk/doc/332460/revision-powerpoint-on-communicable-disease-ocr-biology-a-level-2015&amp;r=0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(Accessed: 27</a:t>
            </a:r>
            <a:r>
              <a:rPr lang="en-GB" baseline="30000" dirty="0"/>
              <a:t>th</a:t>
            </a:r>
            <a:r>
              <a:rPr lang="en-GB" dirty="0"/>
              <a:t> November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863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49750-6F50-A04F-A2BF-EEB78F573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0"/>
            <a:ext cx="9603275" cy="599607"/>
          </a:xfrm>
        </p:spPr>
        <p:txBody>
          <a:bodyPr/>
          <a:lstStyle/>
          <a:p>
            <a:r>
              <a:rPr lang="en-US" dirty="0"/>
              <a:t>                            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66B55-1A3E-DA4C-84B3-859FCD466A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464695"/>
            <a:ext cx="12192000" cy="536647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https://www.tbfacts.org/tb-prevention/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(Accessed: 25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https://www.tbfacts.org/tb-statistics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(Accessed: 25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https://www.thetimes.co.uk/article/may-urged-to-join-global-talks-on-tb-hsf39jsn2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(Accessed: 26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Available at:  </a:t>
            </a:r>
            <a:r>
              <a:rPr lang="en-GB" u="sng" dirty="0">
                <a:hlinkClick r:id="rId5"/>
              </a:rPr>
              <a:t>https://www.thetruthabouttb.org/wp-content/uploads/2016/08/TBTreatment_web_13.pdf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(Accessed: 26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http://www.wales.nhs.uk/sitesplus/888/page/43877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(Accessed: 26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GB" dirty="0"/>
              <a:t>Available at:  </a:t>
            </a:r>
            <a:r>
              <a:rPr lang="en-GB" u="sng" dirty="0">
                <a:hlinkClick r:id="rId7"/>
              </a:rPr>
              <a:t>http://www.who.int/news-room/fact-sheets/detail/tuberculosis</a:t>
            </a:r>
            <a:endParaRPr lang="en-GB" u="sng" dirty="0"/>
          </a:p>
          <a:p>
            <a:pPr marL="0" indent="0">
              <a:buNone/>
            </a:pPr>
            <a:r>
              <a:rPr lang="en-GB" dirty="0"/>
              <a:t>(Accessed: 25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r>
              <a:rPr lang="en-US" dirty="0"/>
              <a:t>Available at: </a:t>
            </a:r>
            <a:r>
              <a:rPr lang="en-GB" u="sng" dirty="0">
                <a:hlinkClick r:id="rId8"/>
              </a:rPr>
              <a:t>https://www.youtube.com/watch?v=DXK_2WBuxb4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(Accessed: 25</a:t>
            </a:r>
            <a:r>
              <a:rPr lang="en-GB" baseline="30000" dirty="0"/>
              <a:t>th</a:t>
            </a:r>
            <a:r>
              <a:rPr lang="en-GB" dirty="0"/>
              <a:t> November 2018)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59570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665</Words>
  <Application>Microsoft Macintosh PowerPoint</Application>
  <PresentationFormat>Widescreen</PresentationFormat>
  <Paragraphs>66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Gill Sans MT</vt:lpstr>
      <vt:lpstr>Gallery</vt:lpstr>
      <vt:lpstr>      Communicable                    disease</vt:lpstr>
      <vt:lpstr>           What is Communicable disease ?</vt:lpstr>
      <vt:lpstr>               My communicable disease </vt:lpstr>
      <vt:lpstr>Incidence and prevalence of tuberculosis</vt:lpstr>
      <vt:lpstr>                        Signs and Symptoms</vt:lpstr>
      <vt:lpstr>              Treatments for tuberculosis </vt:lpstr>
      <vt:lpstr>             vACCINATIONS FOR TUBERCULOSIS</vt:lpstr>
      <vt:lpstr>                     Prevention methods</vt:lpstr>
      <vt:lpstr>ImplIcations on the health cARE PROFESSION</vt:lpstr>
      <vt:lpstr>                             Conclusion</vt:lpstr>
      <vt:lpstr>                             Reference List </vt:lpstr>
      <vt:lpstr>                             Reference List </vt:lpstr>
      <vt:lpstr>                            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Communicable                    disease</dc:title>
  <dc:creator>vilcescu_andrei@yahoo.com</dc:creator>
  <cp:lastModifiedBy>vilcescu_andrei@yahoo.com</cp:lastModifiedBy>
  <cp:revision>6</cp:revision>
  <dcterms:created xsi:type="dcterms:W3CDTF">2018-11-30T02:14:52Z</dcterms:created>
  <dcterms:modified xsi:type="dcterms:W3CDTF">2018-11-30T12:34:48Z</dcterms:modified>
</cp:coreProperties>
</file>