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omments/comment1.xml" ContentType="application/vnd.openxmlformats-officedocument.presentationml.comment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257" r:id="rId2"/>
    <p:sldId id="258" r:id="rId3"/>
    <p:sldId id="259" r:id="rId4"/>
    <p:sldId id="260" r:id="rId5"/>
    <p:sldId id="295" r:id="rId6"/>
    <p:sldId id="290" r:id="rId7"/>
    <p:sldId id="266" r:id="rId8"/>
    <p:sldId id="285" r:id="rId9"/>
    <p:sldId id="272" r:id="rId10"/>
    <p:sldId id="273" r:id="rId11"/>
    <p:sldId id="291" r:id="rId12"/>
    <p:sldId id="274" r:id="rId13"/>
    <p:sldId id="286" r:id="rId14"/>
    <p:sldId id="296" r:id="rId15"/>
    <p:sldId id="276" r:id="rId16"/>
    <p:sldId id="292" r:id="rId17"/>
    <p:sldId id="277" r:id="rId18"/>
    <p:sldId id="287" r:id="rId19"/>
    <p:sldId id="278" r:id="rId20"/>
    <p:sldId id="279" r:id="rId21"/>
    <p:sldId id="293" r:id="rId22"/>
    <p:sldId id="280" r:id="rId23"/>
    <p:sldId id="288" r:id="rId24"/>
    <p:sldId id="281" r:id="rId25"/>
    <p:sldId id="282" r:id="rId26"/>
    <p:sldId id="294" r:id="rId27"/>
    <p:sldId id="283" r:id="rId28"/>
    <p:sldId id="289" r:id="rId29"/>
    <p:sldId id="261" r:id="rId30"/>
    <p:sldId id="264" r:id="rId31"/>
    <p:sldId id="284"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Geormi Dikila (2518654)" initials="GD(" lastIdx="1" clrIdx="0">
    <p:extLst>
      <p:ext uri="{19B8F6BF-5375-455C-9EA6-DF929625EA0E}">
        <p15:presenceInfo xmlns:p15="http://schemas.microsoft.com/office/powerpoint/2012/main" userId="S::2518654@student.uwtsd.ac.uk::1422a8f8-fe1e-42fb-aac3-022aa1353a09"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commentAuthors" Target="commentAuthor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6-08-04T17:39:03.410" idx="1">
    <p:pos x="10" y="10"/>
    <p:text>(Gov.uk.,2009)</p:text>
    <p:extLst>
      <p:ext uri="{C676402C-5697-4E1C-873F-D02D1690AC5C}">
        <p15:threadingInfo xmlns:p15="http://schemas.microsoft.com/office/powerpoint/2012/main" timeZoneBias="-6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D9A45A9-8069-2F41-B366-EE63EB4F3657}" type="datetimeFigureOut">
              <a:rPr lang="en-GB" smtClean="0"/>
              <a:t>10/08/2026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4EAFF3B-1992-584F-82AE-62AEF00FE458}" type="slidenum">
              <a:rPr lang="en-GB" smtClean="0"/>
              <a:t>‹#›</a:t>
            </a:fld>
            <a:endParaRPr lang="en-GB"/>
          </a:p>
        </p:txBody>
      </p:sp>
    </p:spTree>
    <p:extLst>
      <p:ext uri="{BB962C8B-B14F-4D97-AF65-F5344CB8AC3E}">
        <p14:creationId xmlns:p14="http://schemas.microsoft.com/office/powerpoint/2010/main" val="25104333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4EAFF3B-1992-584F-82AE-62AEF00FE458}" type="slidenum">
              <a:rPr lang="en-GB" smtClean="0"/>
              <a:t>5</a:t>
            </a:fld>
            <a:endParaRPr lang="en-GB"/>
          </a:p>
        </p:txBody>
      </p:sp>
    </p:spTree>
    <p:extLst>
      <p:ext uri="{BB962C8B-B14F-4D97-AF65-F5344CB8AC3E}">
        <p14:creationId xmlns:p14="http://schemas.microsoft.com/office/powerpoint/2010/main" val="42596909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C10B8E-2CD4-A381-5DBA-4EA56A04BF8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9C5B1C0-6BC8-3958-B6F3-2C6E05445E2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C03F338-7345-DE61-6BA5-51670CB632FE}"/>
              </a:ext>
            </a:extLst>
          </p:cNvPr>
          <p:cNvSpPr>
            <a:spLocks noGrp="1"/>
          </p:cNvSpPr>
          <p:nvPr>
            <p:ph type="dt" sz="half" idx="10"/>
          </p:nvPr>
        </p:nvSpPr>
        <p:spPr/>
        <p:txBody>
          <a:bodyPr/>
          <a:lstStyle/>
          <a:p>
            <a:fld id="{492F264C-385C-E84A-871A-A91E0AF20CAE}" type="datetime1">
              <a:rPr lang="en-GB" smtClean="0"/>
              <a:t>10/08/2026</a:t>
            </a:fld>
            <a:endParaRPr lang="en-GB"/>
          </a:p>
        </p:txBody>
      </p:sp>
      <p:sp>
        <p:nvSpPr>
          <p:cNvPr id="5" name="Footer Placeholder 4">
            <a:extLst>
              <a:ext uri="{FF2B5EF4-FFF2-40B4-BE49-F238E27FC236}">
                <a16:creationId xmlns:a16="http://schemas.microsoft.com/office/drawing/2014/main" id="{92441A4C-1796-21E7-88E7-7B10E695234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2D05F7C-560A-5FD0-41C5-3ADF47235F9D}"/>
              </a:ext>
            </a:extLst>
          </p:cNvPr>
          <p:cNvSpPr>
            <a:spLocks noGrp="1"/>
          </p:cNvSpPr>
          <p:nvPr>
            <p:ph type="sldNum" sz="quarter" idx="12"/>
          </p:nvPr>
        </p:nvSpPr>
        <p:spPr/>
        <p:txBody>
          <a:bodyPr/>
          <a:lstStyle/>
          <a:p>
            <a:fld id="{454682FA-2E9E-4DCC-AFA0-70701551065F}" type="slidenum">
              <a:rPr lang="en-GB" smtClean="0"/>
              <a:t>‹#›</a:t>
            </a:fld>
            <a:endParaRPr lang="en-GB"/>
          </a:p>
        </p:txBody>
      </p:sp>
    </p:spTree>
    <p:extLst>
      <p:ext uri="{BB962C8B-B14F-4D97-AF65-F5344CB8AC3E}">
        <p14:creationId xmlns:p14="http://schemas.microsoft.com/office/powerpoint/2010/main" val="35377998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13A5E7-0A75-9AA1-DA9D-823F3FE61F4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2B4FF9C-8B57-E454-B4C6-3505A1E6E5D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A031AF5-5186-9A7B-4451-D13FD7BB275A}"/>
              </a:ext>
            </a:extLst>
          </p:cNvPr>
          <p:cNvSpPr>
            <a:spLocks noGrp="1"/>
          </p:cNvSpPr>
          <p:nvPr>
            <p:ph type="dt" sz="half" idx="10"/>
          </p:nvPr>
        </p:nvSpPr>
        <p:spPr/>
        <p:txBody>
          <a:bodyPr/>
          <a:lstStyle/>
          <a:p>
            <a:fld id="{01C337BF-ED8E-7E49-AD4B-E9C3E05EA2FD}" type="datetime1">
              <a:rPr lang="en-GB" smtClean="0"/>
              <a:t>10/08/2026</a:t>
            </a:fld>
            <a:endParaRPr lang="en-GB"/>
          </a:p>
        </p:txBody>
      </p:sp>
      <p:sp>
        <p:nvSpPr>
          <p:cNvPr id="5" name="Footer Placeholder 4">
            <a:extLst>
              <a:ext uri="{FF2B5EF4-FFF2-40B4-BE49-F238E27FC236}">
                <a16:creationId xmlns:a16="http://schemas.microsoft.com/office/drawing/2014/main" id="{6F351B69-16B6-37CA-99A3-E8CAA27662D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31A36A9-59AA-282E-E224-C2D376341F9F}"/>
              </a:ext>
            </a:extLst>
          </p:cNvPr>
          <p:cNvSpPr>
            <a:spLocks noGrp="1"/>
          </p:cNvSpPr>
          <p:nvPr>
            <p:ph type="sldNum" sz="quarter" idx="12"/>
          </p:nvPr>
        </p:nvSpPr>
        <p:spPr/>
        <p:txBody>
          <a:bodyPr/>
          <a:lstStyle/>
          <a:p>
            <a:fld id="{454682FA-2E9E-4DCC-AFA0-70701551065F}" type="slidenum">
              <a:rPr lang="en-GB" smtClean="0"/>
              <a:t>‹#›</a:t>
            </a:fld>
            <a:endParaRPr lang="en-GB"/>
          </a:p>
        </p:txBody>
      </p:sp>
    </p:spTree>
    <p:extLst>
      <p:ext uri="{BB962C8B-B14F-4D97-AF65-F5344CB8AC3E}">
        <p14:creationId xmlns:p14="http://schemas.microsoft.com/office/powerpoint/2010/main" val="17038230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50B4B2-6972-5FAB-1130-043C2945A81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472A5CB-479E-5727-31BB-B9BE81B7E09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D5746E8-8F7B-BB7F-069E-AECF98700FF4}"/>
              </a:ext>
            </a:extLst>
          </p:cNvPr>
          <p:cNvSpPr>
            <a:spLocks noGrp="1"/>
          </p:cNvSpPr>
          <p:nvPr>
            <p:ph type="dt" sz="half" idx="10"/>
          </p:nvPr>
        </p:nvSpPr>
        <p:spPr/>
        <p:txBody>
          <a:bodyPr/>
          <a:lstStyle/>
          <a:p>
            <a:fld id="{16ECDE2D-BFC1-B24E-8801-A205F2B05361}" type="datetime1">
              <a:rPr lang="en-GB" smtClean="0"/>
              <a:t>10/08/2026</a:t>
            </a:fld>
            <a:endParaRPr lang="en-GB"/>
          </a:p>
        </p:txBody>
      </p:sp>
      <p:sp>
        <p:nvSpPr>
          <p:cNvPr id="5" name="Footer Placeholder 4">
            <a:extLst>
              <a:ext uri="{FF2B5EF4-FFF2-40B4-BE49-F238E27FC236}">
                <a16:creationId xmlns:a16="http://schemas.microsoft.com/office/drawing/2014/main" id="{0A253A9B-2D7F-EC42-057A-A9901988A16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33938C2-2E24-261B-2DAA-4B3E2F423C12}"/>
              </a:ext>
            </a:extLst>
          </p:cNvPr>
          <p:cNvSpPr>
            <a:spLocks noGrp="1"/>
          </p:cNvSpPr>
          <p:nvPr>
            <p:ph type="sldNum" sz="quarter" idx="12"/>
          </p:nvPr>
        </p:nvSpPr>
        <p:spPr/>
        <p:txBody>
          <a:bodyPr/>
          <a:lstStyle/>
          <a:p>
            <a:fld id="{454682FA-2E9E-4DCC-AFA0-70701551065F}" type="slidenum">
              <a:rPr lang="en-GB" smtClean="0"/>
              <a:t>‹#›</a:t>
            </a:fld>
            <a:endParaRPr lang="en-GB"/>
          </a:p>
        </p:txBody>
      </p:sp>
    </p:spTree>
    <p:extLst>
      <p:ext uri="{BB962C8B-B14F-4D97-AF65-F5344CB8AC3E}">
        <p14:creationId xmlns:p14="http://schemas.microsoft.com/office/powerpoint/2010/main" val="26856508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E35CD5-6D58-A352-B2E1-B36D1EFCA38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3B5C726-06D7-1E3B-E166-12DB6001E6D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4CC56F7-2AC3-2B9E-0FD2-C9B99DC8D4B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745F5A6-76F5-17CC-EBE9-9F9601D6CB8C}"/>
              </a:ext>
            </a:extLst>
          </p:cNvPr>
          <p:cNvSpPr>
            <a:spLocks noGrp="1"/>
          </p:cNvSpPr>
          <p:nvPr>
            <p:ph type="dt" sz="half" idx="10"/>
          </p:nvPr>
        </p:nvSpPr>
        <p:spPr/>
        <p:txBody>
          <a:bodyPr/>
          <a:lstStyle/>
          <a:p>
            <a:fld id="{2D47416E-A703-9E49-B5C0-21196E29095B}" type="datetime1">
              <a:rPr lang="en-GB" smtClean="0"/>
              <a:t>10/08/2026</a:t>
            </a:fld>
            <a:endParaRPr lang="en-GB"/>
          </a:p>
        </p:txBody>
      </p:sp>
      <p:sp>
        <p:nvSpPr>
          <p:cNvPr id="6" name="Footer Placeholder 5">
            <a:extLst>
              <a:ext uri="{FF2B5EF4-FFF2-40B4-BE49-F238E27FC236}">
                <a16:creationId xmlns:a16="http://schemas.microsoft.com/office/drawing/2014/main" id="{7FCE93D4-462A-7FBD-F0F3-B5374DE0876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0147950-9784-8DC7-BEB2-B260C5F6A3EF}"/>
              </a:ext>
            </a:extLst>
          </p:cNvPr>
          <p:cNvSpPr>
            <a:spLocks noGrp="1"/>
          </p:cNvSpPr>
          <p:nvPr>
            <p:ph type="sldNum" sz="quarter" idx="12"/>
          </p:nvPr>
        </p:nvSpPr>
        <p:spPr/>
        <p:txBody>
          <a:bodyPr/>
          <a:lstStyle/>
          <a:p>
            <a:fld id="{454682FA-2E9E-4DCC-AFA0-70701551065F}" type="slidenum">
              <a:rPr lang="en-GB" smtClean="0"/>
              <a:t>‹#›</a:t>
            </a:fld>
            <a:endParaRPr lang="en-GB"/>
          </a:p>
        </p:txBody>
      </p:sp>
    </p:spTree>
    <p:extLst>
      <p:ext uri="{BB962C8B-B14F-4D97-AF65-F5344CB8AC3E}">
        <p14:creationId xmlns:p14="http://schemas.microsoft.com/office/powerpoint/2010/main" val="23740552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3C2D57-3E26-8D4E-EE8D-58D5743F93C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C49C5EB-8B48-76D3-4533-E43070BB992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B88E185-044C-9342-4585-9DEEABE5C20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E434EE4-A1AE-5FC6-D526-9E200343DC2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699C57B-1E3F-6BBE-5F1E-F7A83236096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AC527A1-0326-6B0C-D73A-3E301863DFE7}"/>
              </a:ext>
            </a:extLst>
          </p:cNvPr>
          <p:cNvSpPr>
            <a:spLocks noGrp="1"/>
          </p:cNvSpPr>
          <p:nvPr>
            <p:ph type="dt" sz="half" idx="10"/>
          </p:nvPr>
        </p:nvSpPr>
        <p:spPr/>
        <p:txBody>
          <a:bodyPr/>
          <a:lstStyle/>
          <a:p>
            <a:fld id="{2E82811A-0225-0A40-B7B6-B3BC4D1C4BE2}" type="datetime1">
              <a:rPr lang="en-GB" smtClean="0"/>
              <a:t>10/08/2026</a:t>
            </a:fld>
            <a:endParaRPr lang="en-GB"/>
          </a:p>
        </p:txBody>
      </p:sp>
      <p:sp>
        <p:nvSpPr>
          <p:cNvPr id="8" name="Footer Placeholder 7">
            <a:extLst>
              <a:ext uri="{FF2B5EF4-FFF2-40B4-BE49-F238E27FC236}">
                <a16:creationId xmlns:a16="http://schemas.microsoft.com/office/drawing/2014/main" id="{9AF43E37-1D7C-A357-BBDC-CBCB6E1FFC8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44B1F53-7079-CEC7-47AD-5C71838C0308}"/>
              </a:ext>
            </a:extLst>
          </p:cNvPr>
          <p:cNvSpPr>
            <a:spLocks noGrp="1"/>
          </p:cNvSpPr>
          <p:nvPr>
            <p:ph type="sldNum" sz="quarter" idx="12"/>
          </p:nvPr>
        </p:nvSpPr>
        <p:spPr/>
        <p:txBody>
          <a:bodyPr/>
          <a:lstStyle/>
          <a:p>
            <a:fld id="{454682FA-2E9E-4DCC-AFA0-70701551065F}" type="slidenum">
              <a:rPr lang="en-GB" smtClean="0"/>
              <a:t>‹#›</a:t>
            </a:fld>
            <a:endParaRPr lang="en-GB"/>
          </a:p>
        </p:txBody>
      </p:sp>
    </p:spTree>
    <p:extLst>
      <p:ext uri="{BB962C8B-B14F-4D97-AF65-F5344CB8AC3E}">
        <p14:creationId xmlns:p14="http://schemas.microsoft.com/office/powerpoint/2010/main" val="24820798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BBD16E-1200-A847-FC83-23FDF3D8735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DA4BA67-C4E1-6A4E-A167-1D8A75E10FF5}"/>
              </a:ext>
            </a:extLst>
          </p:cNvPr>
          <p:cNvSpPr>
            <a:spLocks noGrp="1"/>
          </p:cNvSpPr>
          <p:nvPr>
            <p:ph type="dt" sz="half" idx="10"/>
          </p:nvPr>
        </p:nvSpPr>
        <p:spPr/>
        <p:txBody>
          <a:bodyPr/>
          <a:lstStyle/>
          <a:p>
            <a:fld id="{DD3DB949-743F-4940-B6F4-0805E4A8AF21}" type="datetime1">
              <a:rPr lang="en-GB" smtClean="0"/>
              <a:t>10/08/2026</a:t>
            </a:fld>
            <a:endParaRPr lang="en-GB"/>
          </a:p>
        </p:txBody>
      </p:sp>
      <p:sp>
        <p:nvSpPr>
          <p:cNvPr id="4" name="Footer Placeholder 3">
            <a:extLst>
              <a:ext uri="{FF2B5EF4-FFF2-40B4-BE49-F238E27FC236}">
                <a16:creationId xmlns:a16="http://schemas.microsoft.com/office/drawing/2014/main" id="{BA52B622-514E-B28E-25AE-1A9CC837391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680313B-5C7E-F333-99CF-E37A4787C0C5}"/>
              </a:ext>
            </a:extLst>
          </p:cNvPr>
          <p:cNvSpPr>
            <a:spLocks noGrp="1"/>
          </p:cNvSpPr>
          <p:nvPr>
            <p:ph type="sldNum" sz="quarter" idx="12"/>
          </p:nvPr>
        </p:nvSpPr>
        <p:spPr/>
        <p:txBody>
          <a:bodyPr/>
          <a:lstStyle/>
          <a:p>
            <a:fld id="{454682FA-2E9E-4DCC-AFA0-70701551065F}" type="slidenum">
              <a:rPr lang="en-GB" smtClean="0"/>
              <a:t>‹#›</a:t>
            </a:fld>
            <a:endParaRPr lang="en-GB"/>
          </a:p>
        </p:txBody>
      </p:sp>
    </p:spTree>
    <p:extLst>
      <p:ext uri="{BB962C8B-B14F-4D97-AF65-F5344CB8AC3E}">
        <p14:creationId xmlns:p14="http://schemas.microsoft.com/office/powerpoint/2010/main" val="23861533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771F0C0-3E53-950D-07E7-887FDD0D878B}"/>
              </a:ext>
            </a:extLst>
          </p:cNvPr>
          <p:cNvSpPr>
            <a:spLocks noGrp="1"/>
          </p:cNvSpPr>
          <p:nvPr>
            <p:ph type="dt" sz="half" idx="10"/>
          </p:nvPr>
        </p:nvSpPr>
        <p:spPr/>
        <p:txBody>
          <a:bodyPr/>
          <a:lstStyle/>
          <a:p>
            <a:fld id="{502D4CED-7D6A-104F-81B7-58562B8C9AF4}" type="datetime1">
              <a:rPr lang="en-GB" smtClean="0"/>
              <a:t>10/08/2026</a:t>
            </a:fld>
            <a:endParaRPr lang="en-GB"/>
          </a:p>
        </p:txBody>
      </p:sp>
      <p:sp>
        <p:nvSpPr>
          <p:cNvPr id="3" name="Footer Placeholder 2">
            <a:extLst>
              <a:ext uri="{FF2B5EF4-FFF2-40B4-BE49-F238E27FC236}">
                <a16:creationId xmlns:a16="http://schemas.microsoft.com/office/drawing/2014/main" id="{43C74C96-037F-C10D-D1DF-48E7F556FF6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D569C53-41B7-3FC0-4E7B-630DC70A82BE}"/>
              </a:ext>
            </a:extLst>
          </p:cNvPr>
          <p:cNvSpPr>
            <a:spLocks noGrp="1"/>
          </p:cNvSpPr>
          <p:nvPr>
            <p:ph type="sldNum" sz="quarter" idx="12"/>
          </p:nvPr>
        </p:nvSpPr>
        <p:spPr/>
        <p:txBody>
          <a:bodyPr/>
          <a:lstStyle/>
          <a:p>
            <a:fld id="{454682FA-2E9E-4DCC-AFA0-70701551065F}" type="slidenum">
              <a:rPr lang="en-GB" smtClean="0"/>
              <a:t>‹#›</a:t>
            </a:fld>
            <a:endParaRPr lang="en-GB"/>
          </a:p>
        </p:txBody>
      </p:sp>
    </p:spTree>
    <p:extLst>
      <p:ext uri="{BB962C8B-B14F-4D97-AF65-F5344CB8AC3E}">
        <p14:creationId xmlns:p14="http://schemas.microsoft.com/office/powerpoint/2010/main" val="10525006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E7D87D-18B4-0909-90E4-6224004E76F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61F9A35-FCF4-2AA7-382B-65A9FA41C5C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2A2B91B-67EC-6C65-4B62-49E44D70BCE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A0C96FA-FED4-B5FF-3291-A7577EB4511D}"/>
              </a:ext>
            </a:extLst>
          </p:cNvPr>
          <p:cNvSpPr>
            <a:spLocks noGrp="1"/>
          </p:cNvSpPr>
          <p:nvPr>
            <p:ph type="dt" sz="half" idx="10"/>
          </p:nvPr>
        </p:nvSpPr>
        <p:spPr/>
        <p:txBody>
          <a:bodyPr/>
          <a:lstStyle/>
          <a:p>
            <a:fld id="{3E007DDA-6893-164B-A26A-CF6288E77694}" type="datetime1">
              <a:rPr lang="en-GB" smtClean="0"/>
              <a:t>10/08/2026</a:t>
            </a:fld>
            <a:endParaRPr lang="en-GB"/>
          </a:p>
        </p:txBody>
      </p:sp>
      <p:sp>
        <p:nvSpPr>
          <p:cNvPr id="6" name="Footer Placeholder 5">
            <a:extLst>
              <a:ext uri="{FF2B5EF4-FFF2-40B4-BE49-F238E27FC236}">
                <a16:creationId xmlns:a16="http://schemas.microsoft.com/office/drawing/2014/main" id="{9F8983CE-3DC0-020D-1822-FFD53FE03E0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F91712C-D30D-C634-2FC6-21CD18E6BB9E}"/>
              </a:ext>
            </a:extLst>
          </p:cNvPr>
          <p:cNvSpPr>
            <a:spLocks noGrp="1"/>
          </p:cNvSpPr>
          <p:nvPr>
            <p:ph type="sldNum" sz="quarter" idx="12"/>
          </p:nvPr>
        </p:nvSpPr>
        <p:spPr/>
        <p:txBody>
          <a:bodyPr/>
          <a:lstStyle/>
          <a:p>
            <a:fld id="{454682FA-2E9E-4DCC-AFA0-70701551065F}" type="slidenum">
              <a:rPr lang="en-GB" smtClean="0"/>
              <a:t>‹#›</a:t>
            </a:fld>
            <a:endParaRPr lang="en-GB"/>
          </a:p>
        </p:txBody>
      </p:sp>
    </p:spTree>
    <p:extLst>
      <p:ext uri="{BB962C8B-B14F-4D97-AF65-F5344CB8AC3E}">
        <p14:creationId xmlns:p14="http://schemas.microsoft.com/office/powerpoint/2010/main" val="29483322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B9E3E6-F2BA-8DCA-3DE2-9A5434ADBE0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8C62BBD-31BD-4DA5-7A2F-35CFD7A8953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A776F34-0936-B6F2-E9CC-1D2B8E68F58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98D9E5E-A8A4-68ED-7B9E-374327D64D4B}"/>
              </a:ext>
            </a:extLst>
          </p:cNvPr>
          <p:cNvSpPr>
            <a:spLocks noGrp="1"/>
          </p:cNvSpPr>
          <p:nvPr>
            <p:ph type="dt" sz="half" idx="10"/>
          </p:nvPr>
        </p:nvSpPr>
        <p:spPr/>
        <p:txBody>
          <a:bodyPr/>
          <a:lstStyle/>
          <a:p>
            <a:fld id="{56FFD975-397D-5845-BA44-E1C4644C5C66}" type="datetime1">
              <a:rPr lang="en-GB" smtClean="0"/>
              <a:t>10/08/2026</a:t>
            </a:fld>
            <a:endParaRPr lang="en-GB"/>
          </a:p>
        </p:txBody>
      </p:sp>
      <p:sp>
        <p:nvSpPr>
          <p:cNvPr id="6" name="Footer Placeholder 5">
            <a:extLst>
              <a:ext uri="{FF2B5EF4-FFF2-40B4-BE49-F238E27FC236}">
                <a16:creationId xmlns:a16="http://schemas.microsoft.com/office/drawing/2014/main" id="{4663C12C-8EBD-F06F-DB3C-9A164F56100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07E1C15-AA35-0299-393A-AF9940211341}"/>
              </a:ext>
            </a:extLst>
          </p:cNvPr>
          <p:cNvSpPr>
            <a:spLocks noGrp="1"/>
          </p:cNvSpPr>
          <p:nvPr>
            <p:ph type="sldNum" sz="quarter" idx="12"/>
          </p:nvPr>
        </p:nvSpPr>
        <p:spPr/>
        <p:txBody>
          <a:bodyPr/>
          <a:lstStyle/>
          <a:p>
            <a:fld id="{454682FA-2E9E-4DCC-AFA0-70701551065F}" type="slidenum">
              <a:rPr lang="en-GB" smtClean="0"/>
              <a:t>‹#›</a:t>
            </a:fld>
            <a:endParaRPr lang="en-GB"/>
          </a:p>
        </p:txBody>
      </p:sp>
    </p:spTree>
    <p:extLst>
      <p:ext uri="{BB962C8B-B14F-4D97-AF65-F5344CB8AC3E}">
        <p14:creationId xmlns:p14="http://schemas.microsoft.com/office/powerpoint/2010/main" val="15897885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65BF0E-570D-8BC4-6CDE-F7DB70392B7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03FA0E7-F635-FC58-F309-97C4B752743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67D47D6-4D90-4174-8DC4-E389794B4565}"/>
              </a:ext>
            </a:extLst>
          </p:cNvPr>
          <p:cNvSpPr>
            <a:spLocks noGrp="1"/>
          </p:cNvSpPr>
          <p:nvPr>
            <p:ph type="dt" sz="half" idx="10"/>
          </p:nvPr>
        </p:nvSpPr>
        <p:spPr/>
        <p:txBody>
          <a:bodyPr/>
          <a:lstStyle/>
          <a:p>
            <a:fld id="{34979A09-D084-5647-A33D-6B2E97E35886}" type="datetime1">
              <a:rPr lang="en-GB" smtClean="0"/>
              <a:t>10/08/2026</a:t>
            </a:fld>
            <a:endParaRPr lang="en-GB"/>
          </a:p>
        </p:txBody>
      </p:sp>
      <p:sp>
        <p:nvSpPr>
          <p:cNvPr id="5" name="Footer Placeholder 4">
            <a:extLst>
              <a:ext uri="{FF2B5EF4-FFF2-40B4-BE49-F238E27FC236}">
                <a16:creationId xmlns:a16="http://schemas.microsoft.com/office/drawing/2014/main" id="{1860E04A-D7D8-0FB1-1EC0-65373A828CD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8423F5E-4D8B-75C9-10B7-E6EAADC51690}"/>
              </a:ext>
            </a:extLst>
          </p:cNvPr>
          <p:cNvSpPr>
            <a:spLocks noGrp="1"/>
          </p:cNvSpPr>
          <p:nvPr>
            <p:ph type="sldNum" sz="quarter" idx="12"/>
          </p:nvPr>
        </p:nvSpPr>
        <p:spPr/>
        <p:txBody>
          <a:bodyPr/>
          <a:lstStyle/>
          <a:p>
            <a:fld id="{454682FA-2E9E-4DCC-AFA0-70701551065F}" type="slidenum">
              <a:rPr lang="en-GB" smtClean="0"/>
              <a:t>‹#›</a:t>
            </a:fld>
            <a:endParaRPr lang="en-GB"/>
          </a:p>
        </p:txBody>
      </p:sp>
    </p:spTree>
    <p:extLst>
      <p:ext uri="{BB962C8B-B14F-4D97-AF65-F5344CB8AC3E}">
        <p14:creationId xmlns:p14="http://schemas.microsoft.com/office/powerpoint/2010/main" val="11324663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452446E-C41B-868D-F662-0336FDAC177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7BF9219-209F-9110-134E-1F4319903CE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7C8AEB1-B4D8-9830-EC11-8E758C07D287}"/>
              </a:ext>
            </a:extLst>
          </p:cNvPr>
          <p:cNvSpPr>
            <a:spLocks noGrp="1"/>
          </p:cNvSpPr>
          <p:nvPr>
            <p:ph type="dt" sz="half" idx="10"/>
          </p:nvPr>
        </p:nvSpPr>
        <p:spPr/>
        <p:txBody>
          <a:bodyPr/>
          <a:lstStyle/>
          <a:p>
            <a:fld id="{72611787-C1F6-BD40-B0A3-1F51FB447D3A}" type="datetime1">
              <a:rPr lang="en-GB" smtClean="0"/>
              <a:t>10/08/2026</a:t>
            </a:fld>
            <a:endParaRPr lang="en-GB"/>
          </a:p>
        </p:txBody>
      </p:sp>
      <p:sp>
        <p:nvSpPr>
          <p:cNvPr id="5" name="Footer Placeholder 4">
            <a:extLst>
              <a:ext uri="{FF2B5EF4-FFF2-40B4-BE49-F238E27FC236}">
                <a16:creationId xmlns:a16="http://schemas.microsoft.com/office/drawing/2014/main" id="{8FA15607-8196-132F-9FC6-3169F66056D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A80DD75-1701-8953-0B59-7E3D185AE784}"/>
              </a:ext>
            </a:extLst>
          </p:cNvPr>
          <p:cNvSpPr>
            <a:spLocks noGrp="1"/>
          </p:cNvSpPr>
          <p:nvPr>
            <p:ph type="sldNum" sz="quarter" idx="12"/>
          </p:nvPr>
        </p:nvSpPr>
        <p:spPr/>
        <p:txBody>
          <a:bodyPr/>
          <a:lstStyle/>
          <a:p>
            <a:fld id="{454682FA-2E9E-4DCC-AFA0-70701551065F}" type="slidenum">
              <a:rPr lang="en-GB" smtClean="0"/>
              <a:t>‹#›</a:t>
            </a:fld>
            <a:endParaRPr lang="en-GB"/>
          </a:p>
        </p:txBody>
      </p:sp>
    </p:spTree>
    <p:extLst>
      <p:ext uri="{BB962C8B-B14F-4D97-AF65-F5344CB8AC3E}">
        <p14:creationId xmlns:p14="http://schemas.microsoft.com/office/powerpoint/2010/main" val="34322115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3DD6DC6-C980-4960-3664-D5CDAE7AB8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330F093-C2A2-CAB8-DA87-45B0BAD9491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4DD3BE0-C811-AA39-1C65-455F07B34D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7194FAE6-10D4-D445-ABC3-BF4F5EFD7F3B}" type="datetime1">
              <a:rPr lang="en-GB" smtClean="0"/>
              <a:t>10/08/2026</a:t>
            </a:fld>
            <a:endParaRPr lang="en-GB"/>
          </a:p>
        </p:txBody>
      </p:sp>
      <p:sp>
        <p:nvSpPr>
          <p:cNvPr id="5" name="Footer Placeholder 4">
            <a:extLst>
              <a:ext uri="{FF2B5EF4-FFF2-40B4-BE49-F238E27FC236}">
                <a16:creationId xmlns:a16="http://schemas.microsoft.com/office/drawing/2014/main" id="{AE22CA03-8CB8-4ACD-0643-131BC2BDADA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14C0FD6C-99AB-FD10-45BB-AEF1095506F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54682FA-2E9E-4DCC-AFA0-70701551065F}" type="slidenum">
              <a:rPr lang="en-GB" smtClean="0"/>
              <a:t>‹#›</a:t>
            </a:fld>
            <a:endParaRPr lang="en-GB"/>
          </a:p>
        </p:txBody>
      </p:sp>
    </p:spTree>
    <p:extLst>
      <p:ext uri="{BB962C8B-B14F-4D97-AF65-F5344CB8AC3E}">
        <p14:creationId xmlns:p14="http://schemas.microsoft.com/office/powerpoint/2010/main" val="10115963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comments" Target="../comments/comment1.xml"/><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hyperlink" Target="https://www.safetysign.com/products/1777/production-area-wash-hands-sign?s=st1zskfh0zgp373" TargetMode="External"/><Relationship Id="rId2" Type="http://schemas.openxmlformats.org/officeDocument/2006/relationships/hyperlink" Target="https://libary2.nics.gov.uk/pdf/dard/2009/DYKF.pdf" TargetMode="External"/><Relationship Id="rId1" Type="http://schemas.openxmlformats.org/officeDocument/2006/relationships/slideLayout" Target="../slideLayouts/slideLayout2.xml"/><Relationship Id="rId5" Type="http://schemas.openxmlformats.org/officeDocument/2006/relationships/hyperlink" Target="https://www.istockphoto.com/vector/vector-illustration-of-multicultural-national-children-people-on-planet-earth-gm504183810-82999353" TargetMode="External"/><Relationship Id="rId4" Type="http://schemas.openxmlformats.org/officeDocument/2006/relationships/hyperlink" Target="https://www.sociabble.com/blog/employee-communications/two-way-communication-workplace/" TargetMode="Externa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9584BA-2061-58AC-2E65-C3ED29D21493}"/>
              </a:ext>
            </a:extLst>
          </p:cNvPr>
          <p:cNvSpPr>
            <a:spLocks noGrp="1"/>
          </p:cNvSpPr>
          <p:nvPr>
            <p:ph type="title"/>
          </p:nvPr>
        </p:nvSpPr>
        <p:spPr>
          <a:xfrm>
            <a:off x="838200" y="365125"/>
            <a:ext cx="10515600" cy="3183618"/>
          </a:xfrm>
        </p:spPr>
        <p:txBody>
          <a:bodyPr>
            <a:normAutofit/>
          </a:bodyPr>
          <a:lstStyle/>
          <a:p>
            <a:r>
              <a:rPr kumimoji="0" lang="en-GB" sz="2400" b="0" i="0" u="none" strike="noStrike" kern="1200" cap="none" spc="0" normalizeH="0" baseline="0" noProof="0">
                <a:ln>
                  <a:noFill/>
                </a:ln>
                <a:solidFill>
                  <a:prstClr val="black"/>
                </a:solidFill>
                <a:effectLst/>
                <a:uLnTx/>
                <a:uFillTx/>
                <a:latin typeface="Aptos Display" panose="02110004020202020204"/>
                <a:ea typeface="+mj-ea"/>
                <a:cs typeface="+mj-cs"/>
              </a:rPr>
              <a:t>LCLM4003 Effective Teamwork and Communication </a:t>
            </a:r>
            <a:br>
              <a:rPr kumimoji="0" lang="en-GB" sz="4000" b="0" i="0" u="none" strike="noStrike" kern="1200" cap="none" spc="0" normalizeH="0" baseline="0" noProof="0">
                <a:ln>
                  <a:noFill/>
                </a:ln>
                <a:solidFill>
                  <a:prstClr val="black"/>
                </a:solidFill>
                <a:effectLst/>
                <a:uLnTx/>
                <a:uFillTx/>
                <a:latin typeface="Aptos Display" panose="02110004020202020204"/>
                <a:ea typeface="+mj-ea"/>
                <a:cs typeface="+mj-cs"/>
              </a:rPr>
            </a:br>
            <a:br>
              <a:rPr kumimoji="0" lang="en-GB" sz="4000" b="0" i="0" u="none" strike="noStrike" kern="1200" cap="none" spc="0" normalizeH="0" baseline="0" noProof="0">
                <a:ln>
                  <a:noFill/>
                </a:ln>
                <a:solidFill>
                  <a:prstClr val="black"/>
                </a:solidFill>
                <a:effectLst/>
                <a:uLnTx/>
                <a:uFillTx/>
                <a:latin typeface="Aptos Display" panose="02110004020202020204"/>
                <a:ea typeface="+mj-ea"/>
                <a:cs typeface="+mj-cs"/>
              </a:rPr>
            </a:br>
            <a:endParaRPr lang="en-GB"/>
          </a:p>
        </p:txBody>
      </p:sp>
      <p:sp>
        <p:nvSpPr>
          <p:cNvPr id="3" name="Content Placeholder 2">
            <a:extLst>
              <a:ext uri="{FF2B5EF4-FFF2-40B4-BE49-F238E27FC236}">
                <a16:creationId xmlns:a16="http://schemas.microsoft.com/office/drawing/2014/main" id="{071D03CD-7242-3EB9-6C43-809139857009}"/>
              </a:ext>
            </a:extLst>
          </p:cNvPr>
          <p:cNvSpPr>
            <a:spLocks noGrp="1"/>
          </p:cNvSpPr>
          <p:nvPr>
            <p:ph idx="1"/>
          </p:nvPr>
        </p:nvSpPr>
        <p:spPr/>
        <p:txBody>
          <a:bodyPr/>
          <a:lstStyle/>
          <a:p>
            <a:r>
              <a:rPr lang="en-GB"/>
              <a:t>ASSIGNMENT 2: Group Presentation</a:t>
            </a:r>
          </a:p>
          <a:p>
            <a:r>
              <a:rPr lang="en-GB"/>
              <a:t>Student: Oussama </a:t>
            </a:r>
            <a:r>
              <a:rPr lang="en-GB" err="1"/>
              <a:t>Siied</a:t>
            </a:r>
            <a:r>
              <a:rPr lang="en-GB"/>
              <a:t>     ID No. 2528897</a:t>
            </a:r>
          </a:p>
          <a:p>
            <a:r>
              <a:rPr lang="en-GB"/>
              <a:t>Student: </a:t>
            </a:r>
            <a:r>
              <a:rPr lang="en-GB" err="1"/>
              <a:t>Sapna</a:t>
            </a:r>
            <a:r>
              <a:rPr lang="en-GB"/>
              <a:t> </a:t>
            </a:r>
            <a:r>
              <a:rPr lang="en-GB" err="1"/>
              <a:t>Ghai</a:t>
            </a:r>
            <a:r>
              <a:rPr lang="en-GB"/>
              <a:t>            ID No. 2533208</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a:ln>
                  <a:noFill/>
                </a:ln>
                <a:solidFill>
                  <a:prstClr val="black"/>
                </a:solidFill>
                <a:effectLst/>
                <a:uLnTx/>
                <a:uFillTx/>
                <a:latin typeface="Aptos" panose="02110004020202020204"/>
                <a:ea typeface="+mn-ea"/>
                <a:cs typeface="+mn-cs"/>
              </a:rPr>
              <a:t>Student: Tatiana Viera         ID No. 2527734</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a:ln>
                  <a:noFill/>
                </a:ln>
                <a:solidFill>
                  <a:prstClr val="black"/>
                </a:solidFill>
                <a:effectLst/>
                <a:uLnTx/>
                <a:uFillTx/>
                <a:latin typeface="Aptos" panose="02110004020202020204"/>
                <a:ea typeface="+mn-ea"/>
                <a:cs typeface="+mn-cs"/>
              </a:rPr>
              <a:t>Student: Reece </a:t>
            </a:r>
            <a:r>
              <a:rPr kumimoji="0" lang="en-GB" sz="2800" b="0" i="0" u="none" strike="noStrike" kern="1200" cap="none" spc="0" normalizeH="0" baseline="0" noProof="0" err="1">
                <a:ln>
                  <a:noFill/>
                </a:ln>
                <a:solidFill>
                  <a:prstClr val="black"/>
                </a:solidFill>
                <a:effectLst/>
                <a:uLnTx/>
                <a:uFillTx/>
                <a:latin typeface="Aptos" panose="02110004020202020204"/>
                <a:ea typeface="+mn-ea"/>
                <a:cs typeface="+mn-cs"/>
              </a:rPr>
              <a:t>Anyata</a:t>
            </a:r>
            <a:r>
              <a:rPr kumimoji="0" lang="en-GB" sz="2800" b="0" i="0" u="none" strike="noStrike" kern="1200" cap="none" spc="0" normalizeH="0" baseline="0" noProof="0">
                <a:ln>
                  <a:noFill/>
                </a:ln>
                <a:solidFill>
                  <a:prstClr val="black"/>
                </a:solidFill>
                <a:effectLst/>
                <a:uLnTx/>
                <a:uFillTx/>
                <a:latin typeface="Aptos" panose="02110004020202020204"/>
                <a:ea typeface="+mn-ea"/>
                <a:cs typeface="+mn-cs"/>
              </a:rPr>
              <a:t>       ID No. 2441537</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a:ln>
                  <a:noFill/>
                </a:ln>
                <a:solidFill>
                  <a:prstClr val="black"/>
                </a:solidFill>
                <a:effectLst/>
                <a:uLnTx/>
                <a:uFillTx/>
                <a:latin typeface="Aptos" panose="02110004020202020204"/>
                <a:ea typeface="+mn-ea"/>
                <a:cs typeface="+mn-cs"/>
              </a:rPr>
              <a:t>Student: </a:t>
            </a:r>
            <a:r>
              <a:rPr kumimoji="0" lang="en-GB" sz="2800" b="0" i="0" u="none" strike="noStrike" kern="1200" cap="none" spc="0" normalizeH="0" baseline="0" noProof="0" err="1">
                <a:ln>
                  <a:noFill/>
                </a:ln>
                <a:solidFill>
                  <a:prstClr val="black"/>
                </a:solidFill>
                <a:effectLst/>
                <a:uLnTx/>
                <a:uFillTx/>
                <a:latin typeface="Aptos" panose="02110004020202020204"/>
                <a:ea typeface="+mn-ea"/>
                <a:cs typeface="+mn-cs"/>
              </a:rPr>
              <a:t>Geormi</a:t>
            </a:r>
            <a:r>
              <a:rPr kumimoji="0" lang="en-GB" sz="2800" b="0" i="0" u="none" strike="noStrike" kern="1200" cap="none" spc="0" normalizeH="0" baseline="0" noProof="0">
                <a:ln>
                  <a:noFill/>
                </a:ln>
                <a:solidFill>
                  <a:prstClr val="black"/>
                </a:solidFill>
                <a:effectLst/>
                <a:uLnTx/>
                <a:uFillTx/>
                <a:latin typeface="Aptos" panose="02110004020202020204"/>
                <a:ea typeface="+mn-ea"/>
                <a:cs typeface="+mn-cs"/>
              </a:rPr>
              <a:t> </a:t>
            </a:r>
            <a:r>
              <a:rPr kumimoji="0" lang="en-GB" sz="2800" b="0" i="0" u="none" strike="noStrike" kern="1200" cap="none" spc="0" normalizeH="0" baseline="0" noProof="0" err="1">
                <a:ln>
                  <a:noFill/>
                </a:ln>
                <a:solidFill>
                  <a:prstClr val="black"/>
                </a:solidFill>
                <a:effectLst/>
                <a:uLnTx/>
                <a:uFillTx/>
                <a:latin typeface="Aptos" panose="02110004020202020204"/>
                <a:ea typeface="+mn-ea"/>
                <a:cs typeface="+mn-cs"/>
              </a:rPr>
              <a:t>Dikila</a:t>
            </a:r>
            <a:r>
              <a:rPr kumimoji="0" lang="en-GB" sz="2800" b="0" i="0" u="none" strike="noStrike" kern="1200" cap="none" spc="0" normalizeH="0" baseline="0" noProof="0">
                <a:ln>
                  <a:noFill/>
                </a:ln>
                <a:solidFill>
                  <a:prstClr val="black"/>
                </a:solidFill>
                <a:effectLst/>
                <a:uLnTx/>
                <a:uFillTx/>
                <a:latin typeface="Aptos" panose="02110004020202020204"/>
                <a:ea typeface="+mn-ea"/>
                <a:cs typeface="+mn-cs"/>
              </a:rPr>
              <a:t>       ID No. 2518654</a:t>
            </a:r>
          </a:p>
          <a:p>
            <a:pPr marL="0" marR="0" lvl="0" indent="0" algn="l" defTabSz="914400" rtl="0" eaLnBrk="1" fontAlgn="auto" latinLnBrk="0" hangingPunct="1">
              <a:lnSpc>
                <a:spcPct val="90000"/>
              </a:lnSpc>
              <a:spcBef>
                <a:spcPts val="1000"/>
              </a:spcBef>
              <a:spcAft>
                <a:spcPts val="0"/>
              </a:spcAft>
              <a:buClrTx/>
              <a:buSzTx/>
              <a:buNone/>
              <a:tabLst/>
              <a:defRPr/>
            </a:pPr>
            <a:r>
              <a:rPr kumimoji="0" lang="en-GB" sz="2800" b="0" i="0" u="none" strike="noStrike" kern="1200" cap="none" spc="0" normalizeH="0" baseline="0" noProof="0">
                <a:ln>
                  <a:noFill/>
                </a:ln>
                <a:solidFill>
                  <a:prstClr val="black"/>
                </a:solidFill>
                <a:effectLst/>
                <a:uLnTx/>
                <a:uFillTx/>
                <a:latin typeface="Aptos" panose="02110004020202020204"/>
                <a:ea typeface="+mn-ea"/>
                <a:cs typeface="+mn-cs"/>
              </a:rPr>
              <a:t>Tutor’s Name: Timothy Hopkins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GB" sz="2800" b="0" i="0" u="none" strike="noStrike" kern="1200" cap="none" spc="0" normalizeH="0" baseline="0" noProof="0">
              <a:ln>
                <a:noFill/>
              </a:ln>
              <a:solidFill>
                <a:prstClr val="black"/>
              </a:solidFill>
              <a:effectLst/>
              <a:uLnTx/>
              <a:uFillTx/>
              <a:latin typeface="Aptos" panose="02110004020202020204"/>
              <a:ea typeface="+mn-ea"/>
              <a:cs typeface="+mn-cs"/>
            </a:endParaRPr>
          </a:p>
          <a:p>
            <a:endParaRPr lang="en-GB"/>
          </a:p>
        </p:txBody>
      </p:sp>
      <p:sp>
        <p:nvSpPr>
          <p:cNvPr id="5" name="Slide Number Placeholder 4">
            <a:extLst>
              <a:ext uri="{FF2B5EF4-FFF2-40B4-BE49-F238E27FC236}">
                <a16:creationId xmlns:a16="http://schemas.microsoft.com/office/drawing/2014/main" id="{9DB1B490-3857-31F2-6EB8-90671FF8F87A}"/>
              </a:ext>
            </a:extLst>
          </p:cNvPr>
          <p:cNvSpPr>
            <a:spLocks noGrp="1"/>
          </p:cNvSpPr>
          <p:nvPr>
            <p:ph type="sldNum" sz="quarter" idx="12"/>
          </p:nvPr>
        </p:nvSpPr>
        <p:spPr/>
        <p:txBody>
          <a:bodyPr/>
          <a:lstStyle/>
          <a:p>
            <a:fld id="{454682FA-2E9E-4DCC-AFA0-70701551065F}" type="slidenum">
              <a:rPr lang="en-GB" smtClean="0"/>
              <a:t>1</a:t>
            </a:fld>
            <a:endParaRPr lang="en-GB"/>
          </a:p>
        </p:txBody>
      </p:sp>
    </p:spTree>
    <p:extLst>
      <p:ext uri="{BB962C8B-B14F-4D97-AF65-F5344CB8AC3E}">
        <p14:creationId xmlns:p14="http://schemas.microsoft.com/office/powerpoint/2010/main" val="37727412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AC0925-C80D-03B2-9CB2-80754DE5343E}"/>
              </a:ext>
            </a:extLst>
          </p:cNvPr>
          <p:cNvSpPr>
            <a:spLocks noGrp="1"/>
          </p:cNvSpPr>
          <p:nvPr>
            <p:ph type="title"/>
          </p:nvPr>
        </p:nvSpPr>
        <p:spPr/>
        <p:txBody>
          <a:bodyPr/>
          <a:lstStyle/>
          <a:p>
            <a:r>
              <a:rPr lang="en-GB"/>
              <a:t>Overview</a:t>
            </a:r>
          </a:p>
        </p:txBody>
      </p:sp>
      <p:sp>
        <p:nvSpPr>
          <p:cNvPr id="3" name="Content Placeholder 2">
            <a:extLst>
              <a:ext uri="{FF2B5EF4-FFF2-40B4-BE49-F238E27FC236}">
                <a16:creationId xmlns:a16="http://schemas.microsoft.com/office/drawing/2014/main" id="{C9472314-7F14-6FA9-891C-799657E55802}"/>
              </a:ext>
            </a:extLst>
          </p:cNvPr>
          <p:cNvSpPr>
            <a:spLocks noGrp="1"/>
          </p:cNvSpPr>
          <p:nvPr>
            <p:ph idx="1"/>
          </p:nvPr>
        </p:nvSpPr>
        <p:spPr>
          <a:xfrm>
            <a:off x="838200" y="1690688"/>
            <a:ext cx="10515600" cy="4802187"/>
          </a:xfrm>
        </p:spPr>
        <p:txBody>
          <a:bodyPr vert="horz" lIns="91440" tIns="45720" rIns="91440" bIns="45720" rtlCol="0" anchor="t">
            <a:normAutofit/>
          </a:bodyPr>
          <a:lstStyle/>
          <a:p>
            <a:r>
              <a:rPr lang="en-GB"/>
              <a:t>Introduction</a:t>
            </a:r>
          </a:p>
          <a:p>
            <a:r>
              <a:rPr lang="en-GB"/>
              <a:t>1 Age/Generation - Oussama </a:t>
            </a:r>
            <a:r>
              <a:rPr lang="en-GB" err="1"/>
              <a:t>Siied</a:t>
            </a:r>
            <a:endParaRPr lang="en-GB"/>
          </a:p>
          <a:p>
            <a:r>
              <a:rPr kumimoji="0" lang="en-GB" sz="2800" b="0" i="0" u="none" strike="noStrike" kern="1200" cap="none" spc="0" normalizeH="0" baseline="0" noProof="0">
                <a:ln>
                  <a:noFill/>
                </a:ln>
                <a:solidFill>
                  <a:prstClr val="black"/>
                </a:solidFill>
                <a:effectLst/>
                <a:uLnTx/>
                <a:uFillTx/>
                <a:latin typeface="Aptos" panose="02110004020202020204"/>
                <a:ea typeface="+mn-ea"/>
                <a:cs typeface="+mn-cs"/>
              </a:rPr>
              <a:t>2</a:t>
            </a:r>
            <a:r>
              <a:rPr lang="en-GB">
                <a:solidFill>
                  <a:prstClr val="black"/>
                </a:solidFill>
                <a:latin typeface="Aptos" panose="02110004020202020204"/>
              </a:rPr>
              <a:t> </a:t>
            </a:r>
            <a:r>
              <a:rPr kumimoji="0" lang="en-GB" sz="2800" b="0" i="0" u="none" strike="noStrike" kern="1200" cap="none" spc="0" normalizeH="0" baseline="0" noProof="0">
                <a:ln>
                  <a:noFill/>
                </a:ln>
                <a:solidFill>
                  <a:prstClr val="black"/>
                </a:solidFill>
                <a:effectLst/>
                <a:uLnTx/>
                <a:uFillTx/>
                <a:latin typeface="Aptos" panose="02110004020202020204"/>
                <a:ea typeface="+mn-ea"/>
                <a:cs typeface="+mn-cs"/>
              </a:rPr>
              <a:t> </a:t>
            </a:r>
            <a:r>
              <a:rPr lang="en-GB">
                <a:solidFill>
                  <a:prstClr val="black"/>
                </a:solidFill>
                <a:latin typeface="Aptos" panose="02110004020202020204"/>
              </a:rPr>
              <a:t>Language -</a:t>
            </a:r>
            <a:r>
              <a:rPr kumimoji="0" lang="en-GB" sz="2800" b="0" i="0" u="none" strike="noStrike" kern="1200" cap="none" spc="0" normalizeH="0" baseline="0" noProof="0">
                <a:ln>
                  <a:noFill/>
                </a:ln>
                <a:solidFill>
                  <a:prstClr val="black"/>
                </a:solidFill>
                <a:effectLst/>
                <a:uLnTx/>
                <a:uFillTx/>
                <a:latin typeface="Aptos" panose="02110004020202020204"/>
                <a:ea typeface="+mn-ea"/>
                <a:cs typeface="+mn-cs"/>
              </a:rPr>
              <a:t> </a:t>
            </a:r>
            <a:r>
              <a:rPr lang="en-GB">
                <a:solidFill>
                  <a:prstClr val="black"/>
                </a:solidFill>
                <a:latin typeface="Aptos" panose="02110004020202020204"/>
              </a:rPr>
              <a:t>Sapna Ghai</a:t>
            </a:r>
            <a:r>
              <a:rPr kumimoji="0" lang="en-GB" sz="2800" b="0" i="0" u="none" strike="noStrike" kern="1200" cap="none" spc="0" normalizeH="0" baseline="0" noProof="0">
                <a:ln>
                  <a:noFill/>
                </a:ln>
                <a:solidFill>
                  <a:prstClr val="black"/>
                </a:solidFill>
                <a:effectLst/>
                <a:uLnTx/>
                <a:uFillTx/>
                <a:latin typeface="Aptos" panose="02110004020202020204"/>
                <a:ea typeface="+mn-ea"/>
                <a:cs typeface="+mn-cs"/>
              </a:rPr>
              <a:t>                                                           </a:t>
            </a:r>
            <a:endParaRPr lang="en-GB" sz="2800" b="0" i="0" u="none" strike="noStrike" kern="1200" cap="none" spc="0" normalizeH="0" baseline="0" noProof="0">
              <a:ln>
                <a:noFill/>
              </a:ln>
              <a:solidFill>
                <a:prstClr val="black"/>
              </a:solidFill>
              <a:effectLst/>
              <a:uLnTx/>
              <a:uFillTx/>
              <a:latin typeface="Aptos" panose="02110004020202020204"/>
            </a:endParaRPr>
          </a:p>
          <a:p>
            <a:r>
              <a:rPr lang="en-GB">
                <a:solidFill>
                  <a:prstClr val="black"/>
                </a:solidFill>
                <a:latin typeface="Aptos" panose="02110004020202020204"/>
              </a:rPr>
              <a:t>3 Cultural</a:t>
            </a:r>
            <a:r>
              <a:rPr kumimoji="0" lang="en-GB" sz="2800" b="0" i="0" u="none" strike="noStrike" kern="1200" cap="none" spc="0" normalizeH="0" baseline="0" noProof="0">
                <a:ln>
                  <a:noFill/>
                </a:ln>
                <a:solidFill>
                  <a:prstClr val="black"/>
                </a:solidFill>
                <a:effectLst/>
                <a:uLnTx/>
                <a:uFillTx/>
                <a:latin typeface="Aptos" panose="02110004020202020204"/>
                <a:ea typeface="+mn-ea"/>
                <a:cs typeface="+mn-cs"/>
              </a:rPr>
              <a:t> - </a:t>
            </a:r>
            <a:r>
              <a:rPr lang="en-GB">
                <a:solidFill>
                  <a:prstClr val="black"/>
                </a:solidFill>
                <a:latin typeface="Aptos" panose="02110004020202020204"/>
              </a:rPr>
              <a:t>Tatiana Vieira</a:t>
            </a:r>
            <a:endParaRPr lang="en-GB" sz="2800" b="0" i="0" u="none" strike="noStrike" kern="1200" cap="none" spc="0" normalizeH="0" baseline="0" noProof="0">
              <a:ln>
                <a:noFill/>
              </a:ln>
              <a:solidFill>
                <a:prstClr val="black"/>
              </a:solidFill>
              <a:effectLst/>
              <a:uLnTx/>
              <a:uFillTx/>
              <a:latin typeface="Aptos" panose="02110004020202020204"/>
            </a:endParaRPr>
          </a:p>
          <a:p>
            <a:r>
              <a:rPr kumimoji="0" lang="en-GB" sz="2800" b="0" i="0" u="none" strike="noStrike" kern="1200" cap="none" spc="0" normalizeH="0" baseline="0" noProof="0">
                <a:ln>
                  <a:noFill/>
                </a:ln>
                <a:solidFill>
                  <a:prstClr val="black"/>
                </a:solidFill>
                <a:effectLst/>
                <a:uLnTx/>
                <a:uFillTx/>
                <a:latin typeface="Aptos" panose="02110004020202020204"/>
                <a:ea typeface="+mn-ea"/>
                <a:cs typeface="+mn-cs"/>
              </a:rPr>
              <a:t>4 </a:t>
            </a:r>
            <a:r>
              <a:rPr lang="en-GB">
                <a:solidFill>
                  <a:prstClr val="black"/>
                </a:solidFill>
                <a:latin typeface="Aptos" panose="02110004020202020204"/>
              </a:rPr>
              <a:t>Emotional</a:t>
            </a:r>
            <a:r>
              <a:rPr kumimoji="0" lang="en-GB" sz="2800" b="0" i="0" u="none" strike="noStrike" kern="1200" cap="none" spc="0" normalizeH="0" baseline="0" noProof="0">
                <a:ln>
                  <a:noFill/>
                </a:ln>
                <a:solidFill>
                  <a:prstClr val="black"/>
                </a:solidFill>
                <a:effectLst/>
                <a:uLnTx/>
                <a:uFillTx/>
                <a:latin typeface="Aptos" panose="02110004020202020204"/>
                <a:ea typeface="+mn-ea"/>
                <a:cs typeface="+mn-cs"/>
              </a:rPr>
              <a:t> - </a:t>
            </a:r>
            <a:r>
              <a:rPr lang="en-GB">
                <a:solidFill>
                  <a:prstClr val="black"/>
                </a:solidFill>
                <a:latin typeface="Aptos" panose="02110004020202020204"/>
              </a:rPr>
              <a:t>Geormi Dikila</a:t>
            </a:r>
            <a:endParaRPr lang="en-GB" sz="2800" b="0" i="0" u="none" strike="noStrike" kern="1200" cap="none" spc="0" normalizeH="0" baseline="0" noProof="0">
              <a:ln>
                <a:noFill/>
              </a:ln>
              <a:solidFill>
                <a:prstClr val="black"/>
              </a:solidFill>
              <a:effectLst/>
              <a:uLnTx/>
              <a:uFillTx/>
              <a:latin typeface="Aptos" panose="02110004020202020204"/>
            </a:endParaRPr>
          </a:p>
          <a:p>
            <a:r>
              <a:rPr kumimoji="0" lang="en-GB" sz="2800" b="0" i="0" u="none" strike="noStrike" kern="1200" cap="none" spc="0" normalizeH="0" baseline="0" noProof="0">
                <a:ln>
                  <a:noFill/>
                </a:ln>
                <a:solidFill>
                  <a:prstClr val="black"/>
                </a:solidFill>
                <a:effectLst/>
                <a:uLnTx/>
                <a:uFillTx/>
                <a:latin typeface="Aptos" panose="02110004020202020204"/>
                <a:ea typeface="+mn-ea"/>
                <a:cs typeface="+mn-cs"/>
              </a:rPr>
              <a:t>5 Environmental Noise - Reece </a:t>
            </a:r>
            <a:r>
              <a:rPr kumimoji="0" lang="en-GB" sz="2800" b="0" i="0" u="none" strike="noStrike" kern="1200" cap="none" spc="0" normalizeH="0" baseline="0" noProof="0" err="1">
                <a:ln>
                  <a:noFill/>
                </a:ln>
                <a:solidFill>
                  <a:prstClr val="black"/>
                </a:solidFill>
                <a:effectLst/>
                <a:uLnTx/>
                <a:uFillTx/>
                <a:latin typeface="Aptos" panose="02110004020202020204"/>
                <a:ea typeface="+mn-ea"/>
                <a:cs typeface="+mn-cs"/>
              </a:rPr>
              <a:t>Anyata</a:t>
            </a:r>
            <a:endParaRPr kumimoji="0" lang="en-GB" sz="2800" b="0" i="0" u="none" strike="noStrike" kern="1200" cap="none" spc="0" normalizeH="0" baseline="0" noProof="0">
              <a:ln>
                <a:noFill/>
              </a:ln>
              <a:solidFill>
                <a:prstClr val="black"/>
              </a:solidFill>
              <a:effectLst/>
              <a:uLnTx/>
              <a:uFillTx/>
              <a:latin typeface="Aptos" panose="02110004020202020204"/>
              <a:ea typeface="+mn-ea"/>
              <a:cs typeface="+mn-cs"/>
            </a:endParaRPr>
          </a:p>
          <a:p>
            <a:r>
              <a:rPr lang="en-GB">
                <a:solidFill>
                  <a:prstClr val="black"/>
                </a:solidFill>
                <a:latin typeface="Aptos" panose="02110004020202020204"/>
              </a:rPr>
              <a:t>Conclusion</a:t>
            </a:r>
          </a:p>
          <a:p>
            <a:r>
              <a:rPr lang="en-GB">
                <a:solidFill>
                  <a:prstClr val="black"/>
                </a:solidFill>
                <a:latin typeface="Aptos" panose="02110004020202020204"/>
              </a:rPr>
              <a:t>References</a:t>
            </a:r>
          </a:p>
          <a:p>
            <a:r>
              <a:rPr lang="en-GB">
                <a:solidFill>
                  <a:prstClr val="black"/>
                </a:solidFill>
                <a:latin typeface="Aptos" panose="02110004020202020204"/>
              </a:rPr>
              <a:t>Questions</a:t>
            </a:r>
            <a:endParaRPr lang="en-GB"/>
          </a:p>
        </p:txBody>
      </p:sp>
      <p:sp>
        <p:nvSpPr>
          <p:cNvPr id="5" name="Slide Number Placeholder 4">
            <a:extLst>
              <a:ext uri="{FF2B5EF4-FFF2-40B4-BE49-F238E27FC236}">
                <a16:creationId xmlns:a16="http://schemas.microsoft.com/office/drawing/2014/main" id="{2E9960BB-4661-8C04-099C-07CE40F56A37}"/>
              </a:ext>
            </a:extLst>
          </p:cNvPr>
          <p:cNvSpPr>
            <a:spLocks noGrp="1"/>
          </p:cNvSpPr>
          <p:nvPr>
            <p:ph type="sldNum" sz="quarter" idx="12"/>
          </p:nvPr>
        </p:nvSpPr>
        <p:spPr/>
        <p:txBody>
          <a:bodyPr/>
          <a:lstStyle/>
          <a:p>
            <a:fld id="{454682FA-2E9E-4DCC-AFA0-70701551065F}" type="slidenum">
              <a:rPr lang="en-GB" smtClean="0"/>
              <a:t>2</a:t>
            </a:fld>
            <a:endParaRPr lang="en-GB"/>
          </a:p>
        </p:txBody>
      </p:sp>
    </p:spTree>
    <p:extLst>
      <p:ext uri="{BB962C8B-B14F-4D97-AF65-F5344CB8AC3E}">
        <p14:creationId xmlns:p14="http://schemas.microsoft.com/office/powerpoint/2010/main" val="29621173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B69063-314A-2648-2FED-437387B9AAE9}"/>
              </a:ext>
            </a:extLst>
          </p:cNvPr>
          <p:cNvSpPr>
            <a:spLocks noGrp="1"/>
          </p:cNvSpPr>
          <p:nvPr>
            <p:ph type="title"/>
          </p:nvPr>
        </p:nvSpPr>
        <p:spPr/>
        <p:txBody>
          <a:bodyPr/>
          <a:lstStyle/>
          <a:p>
            <a:r>
              <a:rPr lang="en-GB"/>
              <a:t>Introduction</a:t>
            </a:r>
          </a:p>
        </p:txBody>
      </p:sp>
      <p:sp>
        <p:nvSpPr>
          <p:cNvPr id="7" name="Content Placeholder 2">
            <a:extLst>
              <a:ext uri="{FF2B5EF4-FFF2-40B4-BE49-F238E27FC236}">
                <a16:creationId xmlns:a16="http://schemas.microsoft.com/office/drawing/2014/main" id="{B6453BFD-8DA5-55AC-A5AA-790C58511865}"/>
              </a:ext>
            </a:extLst>
          </p:cNvPr>
          <p:cNvSpPr>
            <a:spLocks noGrp="1"/>
          </p:cNvSpPr>
          <p:nvPr/>
        </p:nvSpPr>
        <p:spPr>
          <a:xfrm>
            <a:off x="838200" y="1687085"/>
            <a:ext cx="10515600" cy="4351338"/>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t>Flight Foods Ltd. is a company that sells ready meals to airlines.</a:t>
            </a:r>
          </a:p>
          <a:p>
            <a:r>
              <a:rPr lang="en-GB"/>
              <a:t>Decreasing in sales and complaints about the products.</a:t>
            </a:r>
          </a:p>
          <a:p>
            <a:r>
              <a:rPr lang="en-GB"/>
              <a:t>5 different barriers affecting the company.</a:t>
            </a:r>
          </a:p>
          <a:p>
            <a:r>
              <a:rPr lang="en-GB"/>
              <a:t>Environmental Noise, Language/communication, Age/Generation, Emotional and Cultural.</a:t>
            </a:r>
          </a:p>
        </p:txBody>
      </p:sp>
      <p:sp>
        <p:nvSpPr>
          <p:cNvPr id="3" name="TextBox 2">
            <a:extLst>
              <a:ext uri="{FF2B5EF4-FFF2-40B4-BE49-F238E27FC236}">
                <a16:creationId xmlns:a16="http://schemas.microsoft.com/office/drawing/2014/main" id="{A303B89E-B794-6010-5A77-1952CBE07DF9}"/>
              </a:ext>
            </a:extLst>
          </p:cNvPr>
          <p:cNvSpPr txBox="1"/>
          <p:nvPr/>
        </p:nvSpPr>
        <p:spPr>
          <a:xfrm>
            <a:off x="10938452" y="6354375"/>
            <a:ext cx="830696" cy="276999"/>
          </a:xfrm>
          <a:prstGeom prst="rect">
            <a:avLst/>
          </a:prstGeom>
          <a:noFill/>
        </p:spPr>
        <p:txBody>
          <a:bodyPr wrap="square" rtlCol="0">
            <a:spAutoFit/>
          </a:bodyPr>
          <a:lstStyle/>
          <a:p>
            <a:pPr algn="r"/>
            <a:r>
              <a:rPr lang="en-GB" sz="1200"/>
              <a:t>3</a:t>
            </a:r>
            <a:endParaRPr lang="en-US" sz="1200"/>
          </a:p>
        </p:txBody>
      </p:sp>
    </p:spTree>
    <p:extLst>
      <p:ext uri="{BB962C8B-B14F-4D97-AF65-F5344CB8AC3E}">
        <p14:creationId xmlns:p14="http://schemas.microsoft.com/office/powerpoint/2010/main" val="14267416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A213C4-C906-11C6-1048-937434CAE9F6}"/>
              </a:ext>
            </a:extLst>
          </p:cNvPr>
          <p:cNvSpPr>
            <a:spLocks noGrp="1"/>
          </p:cNvSpPr>
          <p:nvPr>
            <p:ph type="title"/>
          </p:nvPr>
        </p:nvSpPr>
        <p:spPr/>
        <p:txBody>
          <a:bodyPr/>
          <a:lstStyle/>
          <a:p>
            <a:r>
              <a:rPr lang="en-GB"/>
              <a:t>Age/Generation Description </a:t>
            </a:r>
          </a:p>
        </p:txBody>
      </p:sp>
      <p:sp>
        <p:nvSpPr>
          <p:cNvPr id="3" name="Content Placeholder 2">
            <a:extLst>
              <a:ext uri="{FF2B5EF4-FFF2-40B4-BE49-F238E27FC236}">
                <a16:creationId xmlns:a16="http://schemas.microsoft.com/office/drawing/2014/main" id="{CA81A11B-6D7A-8804-EA78-C86B41DE1F0B}"/>
              </a:ext>
            </a:extLst>
          </p:cNvPr>
          <p:cNvSpPr>
            <a:spLocks noGrp="1"/>
          </p:cNvSpPr>
          <p:nvPr>
            <p:ph idx="1"/>
          </p:nvPr>
        </p:nvSpPr>
        <p:spPr>
          <a:xfrm>
            <a:off x="838200" y="1691265"/>
            <a:ext cx="10515600" cy="4351338"/>
          </a:xfrm>
        </p:spPr>
        <p:txBody>
          <a:bodyPr vert="horz" lIns="91440" tIns="45720" rIns="91440" bIns="45720" rtlCol="0" anchor="t">
            <a:normAutofit/>
          </a:bodyPr>
          <a:lstStyle/>
          <a:p>
            <a:r>
              <a:rPr lang="en-GB"/>
              <a:t>Age ranges of workers 16-60</a:t>
            </a:r>
          </a:p>
          <a:p>
            <a:r>
              <a:rPr lang="en-GB"/>
              <a:t>5 different backgrounds</a:t>
            </a:r>
          </a:p>
          <a:p>
            <a:r>
              <a:rPr lang="en-GB"/>
              <a:t>Lack of English and understanding</a:t>
            </a:r>
          </a:p>
          <a:p>
            <a:endParaRPr lang="en-GB" sz="2000"/>
          </a:p>
        </p:txBody>
      </p:sp>
      <p:sp>
        <p:nvSpPr>
          <p:cNvPr id="5" name="Slide Number Placeholder 4">
            <a:extLst>
              <a:ext uri="{FF2B5EF4-FFF2-40B4-BE49-F238E27FC236}">
                <a16:creationId xmlns:a16="http://schemas.microsoft.com/office/drawing/2014/main" id="{30D503C8-27C6-612B-9EBE-CE5C5283BE6B}"/>
              </a:ext>
            </a:extLst>
          </p:cNvPr>
          <p:cNvSpPr>
            <a:spLocks noGrp="1"/>
          </p:cNvSpPr>
          <p:nvPr>
            <p:ph type="sldNum" sz="quarter" idx="12"/>
          </p:nvPr>
        </p:nvSpPr>
        <p:spPr/>
        <p:txBody>
          <a:bodyPr/>
          <a:lstStyle/>
          <a:p>
            <a:fld id="{454682FA-2E9E-4DCC-AFA0-70701551065F}" type="slidenum">
              <a:rPr lang="en-GB" smtClean="0"/>
              <a:t>4</a:t>
            </a:fld>
            <a:endParaRPr lang="en-GB"/>
          </a:p>
        </p:txBody>
      </p:sp>
    </p:spTree>
    <p:extLst>
      <p:ext uri="{BB962C8B-B14F-4D97-AF65-F5344CB8AC3E}">
        <p14:creationId xmlns:p14="http://schemas.microsoft.com/office/powerpoint/2010/main" val="35791732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EECDF0-0253-2ED2-2086-56A094C0FFEE}"/>
              </a:ext>
            </a:extLst>
          </p:cNvPr>
          <p:cNvSpPr>
            <a:spLocks noGrp="1"/>
          </p:cNvSpPr>
          <p:nvPr>
            <p:ph type="title"/>
          </p:nvPr>
        </p:nvSpPr>
        <p:spPr/>
        <p:txBody>
          <a:bodyPr>
            <a:normAutofit/>
          </a:bodyPr>
          <a:lstStyle/>
          <a:p>
            <a:r>
              <a:rPr lang="en-GB"/>
              <a:t>Age/Generation Analysis Shannon &amp; Weaver Model</a:t>
            </a:r>
            <a:endParaRPr lang="en-US"/>
          </a:p>
        </p:txBody>
      </p:sp>
      <p:sp>
        <p:nvSpPr>
          <p:cNvPr id="8" name="TextBox 7">
            <a:extLst>
              <a:ext uri="{FF2B5EF4-FFF2-40B4-BE49-F238E27FC236}">
                <a16:creationId xmlns:a16="http://schemas.microsoft.com/office/drawing/2014/main" id="{CD6B4B22-87E9-3827-6B3D-B07482505382}"/>
              </a:ext>
            </a:extLst>
          </p:cNvPr>
          <p:cNvSpPr txBox="1"/>
          <p:nvPr/>
        </p:nvSpPr>
        <p:spPr>
          <a:xfrm>
            <a:off x="838200" y="2295358"/>
            <a:ext cx="2164774" cy="492443"/>
          </a:xfrm>
          <a:prstGeom prst="rect">
            <a:avLst/>
          </a:prstGeom>
          <a:noFill/>
        </p:spPr>
        <p:txBody>
          <a:bodyPr wrap="square" rtlCol="0">
            <a:spAutoFit/>
          </a:bodyPr>
          <a:lstStyle/>
          <a:p>
            <a:pPr algn="l"/>
            <a:r>
              <a:rPr lang="en-GB" sz="2500">
                <a:solidFill>
                  <a:schemeClr val="accent5"/>
                </a:solidFill>
              </a:rPr>
              <a:t>Sender (Gary)</a:t>
            </a:r>
            <a:endParaRPr lang="en-US" sz="2500">
              <a:solidFill>
                <a:schemeClr val="accent5"/>
              </a:solidFill>
            </a:endParaRPr>
          </a:p>
        </p:txBody>
      </p:sp>
      <p:sp>
        <p:nvSpPr>
          <p:cNvPr id="9" name="TextBox 8">
            <a:extLst>
              <a:ext uri="{FF2B5EF4-FFF2-40B4-BE49-F238E27FC236}">
                <a16:creationId xmlns:a16="http://schemas.microsoft.com/office/drawing/2014/main" id="{53B6A594-BF55-1155-B6F1-03097826D5CA}"/>
              </a:ext>
            </a:extLst>
          </p:cNvPr>
          <p:cNvSpPr txBox="1"/>
          <p:nvPr/>
        </p:nvSpPr>
        <p:spPr>
          <a:xfrm>
            <a:off x="3002974" y="2295358"/>
            <a:ext cx="1355435" cy="477054"/>
          </a:xfrm>
          <a:prstGeom prst="rect">
            <a:avLst/>
          </a:prstGeom>
          <a:noFill/>
        </p:spPr>
        <p:txBody>
          <a:bodyPr wrap="square" rtlCol="0">
            <a:spAutoFit/>
          </a:bodyPr>
          <a:lstStyle/>
          <a:p>
            <a:pPr algn="l"/>
            <a:r>
              <a:rPr lang="en-GB" sz="2500">
                <a:solidFill>
                  <a:schemeClr val="accent6"/>
                </a:solidFill>
              </a:rPr>
              <a:t>Encoder</a:t>
            </a:r>
            <a:endParaRPr lang="en-US" sz="2500">
              <a:solidFill>
                <a:schemeClr val="accent6"/>
              </a:solidFill>
            </a:endParaRPr>
          </a:p>
        </p:txBody>
      </p:sp>
      <p:sp>
        <p:nvSpPr>
          <p:cNvPr id="10" name="TextBox 9">
            <a:extLst>
              <a:ext uri="{FF2B5EF4-FFF2-40B4-BE49-F238E27FC236}">
                <a16:creationId xmlns:a16="http://schemas.microsoft.com/office/drawing/2014/main" id="{D1593C0B-7163-F552-0963-04DF67F387BB}"/>
              </a:ext>
            </a:extLst>
          </p:cNvPr>
          <p:cNvSpPr txBox="1"/>
          <p:nvPr/>
        </p:nvSpPr>
        <p:spPr>
          <a:xfrm>
            <a:off x="4831774" y="2295358"/>
            <a:ext cx="1691409" cy="477054"/>
          </a:xfrm>
          <a:prstGeom prst="rect">
            <a:avLst/>
          </a:prstGeom>
          <a:noFill/>
        </p:spPr>
        <p:txBody>
          <a:bodyPr wrap="square" rtlCol="0">
            <a:spAutoFit/>
          </a:bodyPr>
          <a:lstStyle/>
          <a:p>
            <a:pPr algn="l"/>
            <a:r>
              <a:rPr lang="en-GB" sz="2500">
                <a:solidFill>
                  <a:srgbClr val="FFC000"/>
                </a:solidFill>
              </a:rPr>
              <a:t>Channel </a:t>
            </a:r>
            <a:endParaRPr lang="en-US" sz="2500">
              <a:solidFill>
                <a:srgbClr val="FFC000"/>
              </a:solidFill>
            </a:endParaRPr>
          </a:p>
        </p:txBody>
      </p:sp>
      <p:sp>
        <p:nvSpPr>
          <p:cNvPr id="11" name="TextBox 10">
            <a:extLst>
              <a:ext uri="{FF2B5EF4-FFF2-40B4-BE49-F238E27FC236}">
                <a16:creationId xmlns:a16="http://schemas.microsoft.com/office/drawing/2014/main" id="{7C3BD690-A450-1DD4-6B23-B6A782166713}"/>
              </a:ext>
            </a:extLst>
          </p:cNvPr>
          <p:cNvSpPr txBox="1"/>
          <p:nvPr/>
        </p:nvSpPr>
        <p:spPr>
          <a:xfrm>
            <a:off x="6586683" y="2295358"/>
            <a:ext cx="1828800" cy="477054"/>
          </a:xfrm>
          <a:prstGeom prst="rect">
            <a:avLst/>
          </a:prstGeom>
          <a:noFill/>
        </p:spPr>
        <p:txBody>
          <a:bodyPr wrap="square" rtlCol="0">
            <a:spAutoFit/>
          </a:bodyPr>
          <a:lstStyle/>
          <a:p>
            <a:pPr algn="l"/>
            <a:r>
              <a:rPr lang="en-GB" sz="2500">
                <a:solidFill>
                  <a:schemeClr val="accent6"/>
                </a:solidFill>
              </a:rPr>
              <a:t>Decoder</a:t>
            </a:r>
            <a:endParaRPr lang="en-US" sz="2500">
              <a:solidFill>
                <a:schemeClr val="accent6"/>
              </a:solidFill>
            </a:endParaRPr>
          </a:p>
        </p:txBody>
      </p:sp>
      <p:sp>
        <p:nvSpPr>
          <p:cNvPr id="12" name="TextBox 11">
            <a:extLst>
              <a:ext uri="{FF2B5EF4-FFF2-40B4-BE49-F238E27FC236}">
                <a16:creationId xmlns:a16="http://schemas.microsoft.com/office/drawing/2014/main" id="{21805919-48A3-9A06-EB9E-34A7B78D2626}"/>
              </a:ext>
            </a:extLst>
          </p:cNvPr>
          <p:cNvSpPr txBox="1"/>
          <p:nvPr/>
        </p:nvSpPr>
        <p:spPr>
          <a:xfrm>
            <a:off x="8415483" y="2295358"/>
            <a:ext cx="2164774" cy="861774"/>
          </a:xfrm>
          <a:prstGeom prst="rect">
            <a:avLst/>
          </a:prstGeom>
          <a:noFill/>
        </p:spPr>
        <p:txBody>
          <a:bodyPr wrap="square" rtlCol="0">
            <a:spAutoFit/>
          </a:bodyPr>
          <a:lstStyle/>
          <a:p>
            <a:pPr algn="l"/>
            <a:r>
              <a:rPr lang="en-GB" sz="2500">
                <a:solidFill>
                  <a:schemeClr val="accent5"/>
                </a:solidFill>
              </a:rPr>
              <a:t>Receiver (Workers)</a:t>
            </a:r>
            <a:endParaRPr lang="en-US" sz="2500">
              <a:solidFill>
                <a:schemeClr val="accent5"/>
              </a:solidFill>
            </a:endParaRPr>
          </a:p>
        </p:txBody>
      </p:sp>
      <p:sp>
        <p:nvSpPr>
          <p:cNvPr id="13" name="TextBox 12">
            <a:extLst>
              <a:ext uri="{FF2B5EF4-FFF2-40B4-BE49-F238E27FC236}">
                <a16:creationId xmlns:a16="http://schemas.microsoft.com/office/drawing/2014/main" id="{92F0648C-DF53-4F4B-8D9C-D67BBA9C0924}"/>
              </a:ext>
            </a:extLst>
          </p:cNvPr>
          <p:cNvSpPr txBox="1"/>
          <p:nvPr/>
        </p:nvSpPr>
        <p:spPr>
          <a:xfrm>
            <a:off x="2773159" y="3065293"/>
            <a:ext cx="1841010" cy="1631216"/>
          </a:xfrm>
          <a:prstGeom prst="rect">
            <a:avLst/>
          </a:prstGeom>
          <a:noFill/>
        </p:spPr>
        <p:txBody>
          <a:bodyPr wrap="square" rtlCol="0">
            <a:spAutoFit/>
          </a:bodyPr>
          <a:lstStyle/>
          <a:p>
            <a:pPr algn="ctr"/>
            <a:r>
              <a:rPr lang="en-GB" sz="2500"/>
              <a:t>English only language and written signs.</a:t>
            </a:r>
            <a:endParaRPr lang="en-US" sz="2500"/>
          </a:p>
        </p:txBody>
      </p:sp>
      <p:sp>
        <p:nvSpPr>
          <p:cNvPr id="14" name="TextBox 13">
            <a:extLst>
              <a:ext uri="{FF2B5EF4-FFF2-40B4-BE49-F238E27FC236}">
                <a16:creationId xmlns:a16="http://schemas.microsoft.com/office/drawing/2014/main" id="{2588FA47-070B-FBDD-0E38-C260672696AD}"/>
              </a:ext>
            </a:extLst>
          </p:cNvPr>
          <p:cNvSpPr txBox="1"/>
          <p:nvPr/>
        </p:nvSpPr>
        <p:spPr>
          <a:xfrm>
            <a:off x="4849092" y="2828834"/>
            <a:ext cx="1477396" cy="477054"/>
          </a:xfrm>
          <a:prstGeom prst="rect">
            <a:avLst/>
          </a:prstGeom>
          <a:noFill/>
        </p:spPr>
        <p:txBody>
          <a:bodyPr wrap="square" rtlCol="0">
            <a:spAutoFit/>
          </a:bodyPr>
          <a:lstStyle/>
          <a:p>
            <a:pPr algn="ctr"/>
            <a:r>
              <a:rPr lang="en-GB" sz="2500"/>
              <a:t>Factory</a:t>
            </a:r>
            <a:endParaRPr lang="en-US" sz="2500"/>
          </a:p>
        </p:txBody>
      </p:sp>
      <p:sp>
        <p:nvSpPr>
          <p:cNvPr id="15" name="TextBox 14">
            <a:extLst>
              <a:ext uri="{FF2B5EF4-FFF2-40B4-BE49-F238E27FC236}">
                <a16:creationId xmlns:a16="http://schemas.microsoft.com/office/drawing/2014/main" id="{0924081B-86B0-6A8C-09E4-F7E8DACA13F0}"/>
              </a:ext>
            </a:extLst>
          </p:cNvPr>
          <p:cNvSpPr txBox="1"/>
          <p:nvPr/>
        </p:nvSpPr>
        <p:spPr>
          <a:xfrm>
            <a:off x="4710265" y="3362313"/>
            <a:ext cx="1264367" cy="861774"/>
          </a:xfrm>
          <a:prstGeom prst="rect">
            <a:avLst/>
          </a:prstGeom>
          <a:noFill/>
        </p:spPr>
        <p:txBody>
          <a:bodyPr wrap="square" rtlCol="0">
            <a:spAutoFit/>
          </a:bodyPr>
          <a:lstStyle/>
          <a:p>
            <a:pPr algn="ctr"/>
            <a:r>
              <a:rPr lang="en-GB" sz="2500">
                <a:solidFill>
                  <a:srgbClr val="FFC000"/>
                </a:solidFill>
              </a:rPr>
              <a:t>Noise</a:t>
            </a:r>
          </a:p>
          <a:p>
            <a:pPr algn="l"/>
            <a:endParaRPr lang="en-US" sz="2500">
              <a:highlight>
                <a:srgbClr val="FFFF00"/>
              </a:highlight>
            </a:endParaRPr>
          </a:p>
        </p:txBody>
      </p:sp>
      <p:sp>
        <p:nvSpPr>
          <p:cNvPr id="3" name="TextBox 2">
            <a:extLst>
              <a:ext uri="{FF2B5EF4-FFF2-40B4-BE49-F238E27FC236}">
                <a16:creationId xmlns:a16="http://schemas.microsoft.com/office/drawing/2014/main" id="{67F78F68-4851-90C9-494F-9C5242ED4D98}"/>
              </a:ext>
            </a:extLst>
          </p:cNvPr>
          <p:cNvSpPr txBox="1"/>
          <p:nvPr/>
        </p:nvSpPr>
        <p:spPr>
          <a:xfrm>
            <a:off x="4254908" y="3895789"/>
            <a:ext cx="2435946" cy="1246495"/>
          </a:xfrm>
          <a:prstGeom prst="rect">
            <a:avLst/>
          </a:prstGeom>
          <a:noFill/>
        </p:spPr>
        <p:txBody>
          <a:bodyPr wrap="square" rtlCol="0">
            <a:spAutoFit/>
          </a:bodyPr>
          <a:lstStyle/>
          <a:p>
            <a:pPr algn="ctr"/>
            <a:r>
              <a:rPr lang="en-GB" sz="2500"/>
              <a:t>Lack of understanding English</a:t>
            </a:r>
            <a:endParaRPr lang="en-US" sz="2500"/>
          </a:p>
        </p:txBody>
      </p:sp>
      <p:sp>
        <p:nvSpPr>
          <p:cNvPr id="4" name="TextBox 3">
            <a:extLst>
              <a:ext uri="{FF2B5EF4-FFF2-40B4-BE49-F238E27FC236}">
                <a16:creationId xmlns:a16="http://schemas.microsoft.com/office/drawing/2014/main" id="{6B6A6FB3-4F40-BCBC-04ED-1CCAA11031AB}"/>
              </a:ext>
            </a:extLst>
          </p:cNvPr>
          <p:cNvSpPr txBox="1"/>
          <p:nvPr/>
        </p:nvSpPr>
        <p:spPr>
          <a:xfrm>
            <a:off x="6331592" y="2846948"/>
            <a:ext cx="2339647" cy="1631216"/>
          </a:xfrm>
          <a:prstGeom prst="rect">
            <a:avLst/>
          </a:prstGeom>
          <a:noFill/>
        </p:spPr>
        <p:txBody>
          <a:bodyPr wrap="square" rtlCol="0">
            <a:spAutoFit/>
          </a:bodyPr>
          <a:lstStyle/>
          <a:p>
            <a:pPr algn="ctr"/>
            <a:r>
              <a:rPr lang="en-GB" sz="2500"/>
              <a:t>No understanding of English and written signs.</a:t>
            </a:r>
            <a:endParaRPr lang="en-US" sz="2500"/>
          </a:p>
        </p:txBody>
      </p:sp>
      <p:cxnSp>
        <p:nvCxnSpPr>
          <p:cNvPr id="5" name="Straight Arrow Connector 4">
            <a:extLst>
              <a:ext uri="{FF2B5EF4-FFF2-40B4-BE49-F238E27FC236}">
                <a16:creationId xmlns:a16="http://schemas.microsoft.com/office/drawing/2014/main" id="{46CBC677-A188-40AF-8AC5-D9CC790F49B9}"/>
              </a:ext>
            </a:extLst>
          </p:cNvPr>
          <p:cNvCxnSpPr>
            <a:cxnSpLocks/>
          </p:cNvCxnSpPr>
          <p:nvPr/>
        </p:nvCxnSpPr>
        <p:spPr>
          <a:xfrm>
            <a:off x="9122643" y="3305888"/>
            <a:ext cx="0" cy="237382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7" name="Straight Arrow Connector 16">
            <a:extLst>
              <a:ext uri="{FF2B5EF4-FFF2-40B4-BE49-F238E27FC236}">
                <a16:creationId xmlns:a16="http://schemas.microsoft.com/office/drawing/2014/main" id="{ABB63D00-0191-DE9F-575C-728102F9C6BE}"/>
              </a:ext>
            </a:extLst>
          </p:cNvPr>
          <p:cNvCxnSpPr>
            <a:cxnSpLocks/>
          </p:cNvCxnSpPr>
          <p:nvPr/>
        </p:nvCxnSpPr>
        <p:spPr>
          <a:xfrm flipV="1">
            <a:off x="1649451" y="3177622"/>
            <a:ext cx="0" cy="2779806"/>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9" name="Straight Arrow Connector 18">
            <a:extLst>
              <a:ext uri="{FF2B5EF4-FFF2-40B4-BE49-F238E27FC236}">
                <a16:creationId xmlns:a16="http://schemas.microsoft.com/office/drawing/2014/main" id="{D1BBF7E1-D0BA-298E-54DF-4BA85475F1A7}"/>
              </a:ext>
            </a:extLst>
          </p:cNvPr>
          <p:cNvCxnSpPr>
            <a:cxnSpLocks/>
          </p:cNvCxnSpPr>
          <p:nvPr/>
        </p:nvCxnSpPr>
        <p:spPr>
          <a:xfrm flipH="1">
            <a:off x="3212668" y="6255780"/>
            <a:ext cx="4734792"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26" name="TextBox 25">
            <a:extLst>
              <a:ext uri="{FF2B5EF4-FFF2-40B4-BE49-F238E27FC236}">
                <a16:creationId xmlns:a16="http://schemas.microsoft.com/office/drawing/2014/main" id="{B494622F-E5BD-89E4-7FD5-E3A64C3F81A4}"/>
              </a:ext>
            </a:extLst>
          </p:cNvPr>
          <p:cNvSpPr txBox="1"/>
          <p:nvPr/>
        </p:nvSpPr>
        <p:spPr>
          <a:xfrm>
            <a:off x="4244395" y="5718901"/>
            <a:ext cx="2671337" cy="477054"/>
          </a:xfrm>
          <a:prstGeom prst="rect">
            <a:avLst/>
          </a:prstGeom>
          <a:noFill/>
        </p:spPr>
        <p:txBody>
          <a:bodyPr wrap="square" rtlCol="0">
            <a:spAutoFit/>
          </a:bodyPr>
          <a:lstStyle/>
          <a:p>
            <a:pPr algn="ctr"/>
            <a:r>
              <a:rPr lang="en-GB" sz="2500"/>
              <a:t>No Feedback </a:t>
            </a:r>
            <a:endParaRPr lang="en-US" sz="2500"/>
          </a:p>
        </p:txBody>
      </p:sp>
      <p:sp>
        <p:nvSpPr>
          <p:cNvPr id="28" name="TextBox 27">
            <a:extLst>
              <a:ext uri="{FF2B5EF4-FFF2-40B4-BE49-F238E27FC236}">
                <a16:creationId xmlns:a16="http://schemas.microsoft.com/office/drawing/2014/main" id="{DC287EE0-1FF3-A3DC-F931-DF39DABC166C}"/>
              </a:ext>
            </a:extLst>
          </p:cNvPr>
          <p:cNvSpPr txBox="1"/>
          <p:nvPr/>
        </p:nvSpPr>
        <p:spPr>
          <a:xfrm>
            <a:off x="10938452" y="6354375"/>
            <a:ext cx="830696" cy="276999"/>
          </a:xfrm>
          <a:prstGeom prst="rect">
            <a:avLst/>
          </a:prstGeom>
          <a:noFill/>
        </p:spPr>
        <p:txBody>
          <a:bodyPr wrap="square" rtlCol="0">
            <a:spAutoFit/>
          </a:bodyPr>
          <a:lstStyle/>
          <a:p>
            <a:pPr algn="r"/>
            <a:r>
              <a:rPr lang="en-GB" sz="1200"/>
              <a:t>5</a:t>
            </a:r>
            <a:endParaRPr lang="en-US" sz="1200"/>
          </a:p>
        </p:txBody>
      </p:sp>
      <p:sp>
        <p:nvSpPr>
          <p:cNvPr id="29" name="TextBox 28">
            <a:extLst>
              <a:ext uri="{FF2B5EF4-FFF2-40B4-BE49-F238E27FC236}">
                <a16:creationId xmlns:a16="http://schemas.microsoft.com/office/drawing/2014/main" id="{66554320-245F-8551-E972-5BB616A38DFE}"/>
              </a:ext>
            </a:extLst>
          </p:cNvPr>
          <p:cNvSpPr txBox="1"/>
          <p:nvPr/>
        </p:nvSpPr>
        <p:spPr>
          <a:xfrm>
            <a:off x="9545205" y="6071114"/>
            <a:ext cx="1828800" cy="646331"/>
          </a:xfrm>
          <a:prstGeom prst="rect">
            <a:avLst/>
          </a:prstGeom>
          <a:noFill/>
        </p:spPr>
        <p:txBody>
          <a:bodyPr wrap="square" rtlCol="0">
            <a:spAutoFit/>
          </a:bodyPr>
          <a:lstStyle/>
          <a:p>
            <a:pPr algn="l"/>
            <a:r>
              <a:rPr lang="en-GB"/>
              <a:t>Source: Author Oussama</a:t>
            </a:r>
            <a:endParaRPr lang="en-US"/>
          </a:p>
        </p:txBody>
      </p:sp>
    </p:spTree>
    <p:extLst>
      <p:ext uri="{BB962C8B-B14F-4D97-AF65-F5344CB8AC3E}">
        <p14:creationId xmlns:p14="http://schemas.microsoft.com/office/powerpoint/2010/main" val="11852462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D707D7-4A2D-A933-5326-C1C532336EE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051D037-B2D0-91D5-0AFE-5E7DC0CD7130}"/>
              </a:ext>
            </a:extLst>
          </p:cNvPr>
          <p:cNvSpPr>
            <a:spLocks noGrp="1"/>
          </p:cNvSpPr>
          <p:nvPr>
            <p:ph type="title"/>
          </p:nvPr>
        </p:nvSpPr>
        <p:spPr/>
        <p:txBody>
          <a:bodyPr/>
          <a:lstStyle/>
          <a:p>
            <a:r>
              <a:rPr lang="en-GB"/>
              <a:t>Age/Generation Solution </a:t>
            </a:r>
          </a:p>
        </p:txBody>
      </p:sp>
      <p:sp>
        <p:nvSpPr>
          <p:cNvPr id="3" name="Content Placeholder 2">
            <a:extLst>
              <a:ext uri="{FF2B5EF4-FFF2-40B4-BE49-F238E27FC236}">
                <a16:creationId xmlns:a16="http://schemas.microsoft.com/office/drawing/2014/main" id="{1A9B76AD-1AB0-07B0-3394-C0D10C6CD25D}"/>
              </a:ext>
            </a:extLst>
          </p:cNvPr>
          <p:cNvSpPr>
            <a:spLocks noGrp="1"/>
          </p:cNvSpPr>
          <p:nvPr>
            <p:ph idx="1"/>
          </p:nvPr>
        </p:nvSpPr>
        <p:spPr>
          <a:xfrm>
            <a:off x="838200" y="1847850"/>
            <a:ext cx="10515600" cy="4351338"/>
          </a:xfrm>
        </p:spPr>
        <p:txBody>
          <a:bodyPr/>
          <a:lstStyle/>
          <a:p>
            <a:r>
              <a:rPr lang="en-GB"/>
              <a:t>Groups of people with same or similar background/language.</a:t>
            </a:r>
          </a:p>
          <a:p>
            <a:r>
              <a:rPr lang="en-GB"/>
              <a:t>Presentations and pictures.</a:t>
            </a:r>
          </a:p>
          <a:p>
            <a:r>
              <a:rPr lang="en-GB"/>
              <a:t>Translations throughout members of the group that understand the most English.</a:t>
            </a:r>
          </a:p>
          <a:p>
            <a:r>
              <a:rPr lang="en-GB"/>
              <a:t>Groups mixed of age to also learn from each other.</a:t>
            </a:r>
          </a:p>
        </p:txBody>
      </p:sp>
      <p:sp>
        <p:nvSpPr>
          <p:cNvPr id="5" name="Slide Number Placeholder 4">
            <a:extLst>
              <a:ext uri="{FF2B5EF4-FFF2-40B4-BE49-F238E27FC236}">
                <a16:creationId xmlns:a16="http://schemas.microsoft.com/office/drawing/2014/main" id="{8DD8DAC1-8EC5-3B22-4E7F-3C68D2AF947B}"/>
              </a:ext>
            </a:extLst>
          </p:cNvPr>
          <p:cNvSpPr>
            <a:spLocks noGrp="1"/>
          </p:cNvSpPr>
          <p:nvPr>
            <p:ph type="sldNum" sz="quarter" idx="12"/>
          </p:nvPr>
        </p:nvSpPr>
        <p:spPr/>
        <p:txBody>
          <a:bodyPr/>
          <a:lstStyle/>
          <a:p>
            <a:fld id="{454682FA-2E9E-4DCC-AFA0-70701551065F}" type="slidenum">
              <a:rPr lang="en-GB" smtClean="0"/>
              <a:t>6</a:t>
            </a:fld>
            <a:endParaRPr lang="en-GB"/>
          </a:p>
        </p:txBody>
      </p:sp>
    </p:spTree>
    <p:extLst>
      <p:ext uri="{BB962C8B-B14F-4D97-AF65-F5344CB8AC3E}">
        <p14:creationId xmlns:p14="http://schemas.microsoft.com/office/powerpoint/2010/main" val="42636261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18CC4E-3F2F-627C-F26F-2E8486A85FC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70D6170-E468-AF36-4BC6-4366D46F132B}"/>
              </a:ext>
            </a:extLst>
          </p:cNvPr>
          <p:cNvSpPr>
            <a:spLocks noGrp="1"/>
          </p:cNvSpPr>
          <p:nvPr>
            <p:ph type="title"/>
          </p:nvPr>
        </p:nvSpPr>
        <p:spPr/>
        <p:txBody>
          <a:bodyPr/>
          <a:lstStyle/>
          <a:p>
            <a:r>
              <a:rPr lang="en-GB"/>
              <a:t>Age/Generation Solution Shannon &amp; Weaver Model</a:t>
            </a:r>
          </a:p>
        </p:txBody>
      </p:sp>
      <p:sp>
        <p:nvSpPr>
          <p:cNvPr id="5" name="Slide Number Placeholder 4">
            <a:extLst>
              <a:ext uri="{FF2B5EF4-FFF2-40B4-BE49-F238E27FC236}">
                <a16:creationId xmlns:a16="http://schemas.microsoft.com/office/drawing/2014/main" id="{5C56D98F-83C6-FC7F-6593-8064B04BCD0E}"/>
              </a:ext>
            </a:extLst>
          </p:cNvPr>
          <p:cNvSpPr>
            <a:spLocks noGrp="1"/>
          </p:cNvSpPr>
          <p:nvPr>
            <p:ph type="sldNum" sz="quarter" idx="12"/>
          </p:nvPr>
        </p:nvSpPr>
        <p:spPr/>
        <p:txBody>
          <a:bodyPr/>
          <a:lstStyle/>
          <a:p>
            <a:fld id="{454682FA-2E9E-4DCC-AFA0-70701551065F}" type="slidenum">
              <a:rPr lang="en-GB" smtClean="0"/>
              <a:t>7</a:t>
            </a:fld>
            <a:endParaRPr lang="en-GB"/>
          </a:p>
        </p:txBody>
      </p:sp>
      <p:sp>
        <p:nvSpPr>
          <p:cNvPr id="4" name="TextBox 3">
            <a:extLst>
              <a:ext uri="{FF2B5EF4-FFF2-40B4-BE49-F238E27FC236}">
                <a16:creationId xmlns:a16="http://schemas.microsoft.com/office/drawing/2014/main" id="{A21752E2-E056-4852-1CC3-67637B97166F}"/>
              </a:ext>
            </a:extLst>
          </p:cNvPr>
          <p:cNvSpPr txBox="1"/>
          <p:nvPr/>
        </p:nvSpPr>
        <p:spPr>
          <a:xfrm>
            <a:off x="838200" y="2145145"/>
            <a:ext cx="2504786" cy="477054"/>
          </a:xfrm>
          <a:prstGeom prst="rect">
            <a:avLst/>
          </a:prstGeom>
          <a:noFill/>
        </p:spPr>
        <p:txBody>
          <a:bodyPr wrap="square" rtlCol="0">
            <a:spAutoFit/>
          </a:bodyPr>
          <a:lstStyle/>
          <a:p>
            <a:pPr algn="ctr"/>
            <a:r>
              <a:rPr lang="en-GB" sz="2500">
                <a:solidFill>
                  <a:schemeClr val="accent5"/>
                </a:solidFill>
              </a:rPr>
              <a:t>Sender (Gary)</a:t>
            </a:r>
            <a:endParaRPr lang="en-US" sz="2500">
              <a:solidFill>
                <a:schemeClr val="accent5"/>
              </a:solidFill>
            </a:endParaRPr>
          </a:p>
        </p:txBody>
      </p:sp>
      <p:sp>
        <p:nvSpPr>
          <p:cNvPr id="6" name="TextBox 5">
            <a:extLst>
              <a:ext uri="{FF2B5EF4-FFF2-40B4-BE49-F238E27FC236}">
                <a16:creationId xmlns:a16="http://schemas.microsoft.com/office/drawing/2014/main" id="{8B85DA7F-E048-6B9D-CCA7-1EF25096BD2C}"/>
              </a:ext>
            </a:extLst>
          </p:cNvPr>
          <p:cNvSpPr txBox="1"/>
          <p:nvPr/>
        </p:nvSpPr>
        <p:spPr>
          <a:xfrm>
            <a:off x="3689350" y="2145145"/>
            <a:ext cx="1828800" cy="477054"/>
          </a:xfrm>
          <a:prstGeom prst="rect">
            <a:avLst/>
          </a:prstGeom>
          <a:noFill/>
        </p:spPr>
        <p:txBody>
          <a:bodyPr wrap="square" rtlCol="0">
            <a:spAutoFit/>
          </a:bodyPr>
          <a:lstStyle/>
          <a:p>
            <a:pPr algn="l"/>
            <a:r>
              <a:rPr lang="en-GB" sz="2500">
                <a:solidFill>
                  <a:schemeClr val="accent6"/>
                </a:solidFill>
              </a:rPr>
              <a:t>Encoder</a:t>
            </a:r>
            <a:endParaRPr lang="en-US" sz="2500">
              <a:solidFill>
                <a:schemeClr val="accent6"/>
              </a:solidFill>
            </a:endParaRPr>
          </a:p>
        </p:txBody>
      </p:sp>
      <p:sp>
        <p:nvSpPr>
          <p:cNvPr id="7" name="TextBox 6">
            <a:extLst>
              <a:ext uri="{FF2B5EF4-FFF2-40B4-BE49-F238E27FC236}">
                <a16:creationId xmlns:a16="http://schemas.microsoft.com/office/drawing/2014/main" id="{2CB9D82E-7B45-EB95-F709-8B701BB9153C}"/>
              </a:ext>
            </a:extLst>
          </p:cNvPr>
          <p:cNvSpPr txBox="1"/>
          <p:nvPr/>
        </p:nvSpPr>
        <p:spPr>
          <a:xfrm>
            <a:off x="5390576" y="2145145"/>
            <a:ext cx="1828800" cy="477054"/>
          </a:xfrm>
          <a:prstGeom prst="rect">
            <a:avLst/>
          </a:prstGeom>
          <a:noFill/>
        </p:spPr>
        <p:txBody>
          <a:bodyPr wrap="square" rtlCol="0">
            <a:spAutoFit/>
          </a:bodyPr>
          <a:lstStyle/>
          <a:p>
            <a:pPr algn="l"/>
            <a:r>
              <a:rPr lang="en-GB" sz="2500">
                <a:solidFill>
                  <a:srgbClr val="FFC000"/>
                </a:solidFill>
              </a:rPr>
              <a:t>Channel</a:t>
            </a:r>
            <a:endParaRPr lang="en-US" sz="2500">
              <a:solidFill>
                <a:srgbClr val="FFC000"/>
              </a:solidFill>
            </a:endParaRPr>
          </a:p>
        </p:txBody>
      </p:sp>
      <p:sp>
        <p:nvSpPr>
          <p:cNvPr id="8" name="TextBox 7">
            <a:extLst>
              <a:ext uri="{FF2B5EF4-FFF2-40B4-BE49-F238E27FC236}">
                <a16:creationId xmlns:a16="http://schemas.microsoft.com/office/drawing/2014/main" id="{6FE566CA-5C78-EF01-5C17-C256E901F597}"/>
              </a:ext>
            </a:extLst>
          </p:cNvPr>
          <p:cNvSpPr txBox="1"/>
          <p:nvPr/>
        </p:nvSpPr>
        <p:spPr>
          <a:xfrm>
            <a:off x="7219376" y="2145145"/>
            <a:ext cx="1828800" cy="477054"/>
          </a:xfrm>
          <a:prstGeom prst="rect">
            <a:avLst/>
          </a:prstGeom>
          <a:noFill/>
        </p:spPr>
        <p:txBody>
          <a:bodyPr wrap="square" rtlCol="0">
            <a:spAutoFit/>
          </a:bodyPr>
          <a:lstStyle/>
          <a:p>
            <a:pPr algn="l"/>
            <a:r>
              <a:rPr lang="en-GB" sz="2500">
                <a:solidFill>
                  <a:schemeClr val="accent6"/>
                </a:solidFill>
              </a:rPr>
              <a:t>Decoder</a:t>
            </a:r>
            <a:endParaRPr lang="en-US" sz="2500">
              <a:solidFill>
                <a:schemeClr val="accent6"/>
              </a:solidFill>
            </a:endParaRPr>
          </a:p>
        </p:txBody>
      </p:sp>
      <p:sp>
        <p:nvSpPr>
          <p:cNvPr id="9" name="TextBox 8">
            <a:extLst>
              <a:ext uri="{FF2B5EF4-FFF2-40B4-BE49-F238E27FC236}">
                <a16:creationId xmlns:a16="http://schemas.microsoft.com/office/drawing/2014/main" id="{95948611-6453-4EE8-7AA8-7E13A72F9758}"/>
              </a:ext>
            </a:extLst>
          </p:cNvPr>
          <p:cNvSpPr txBox="1"/>
          <p:nvPr/>
        </p:nvSpPr>
        <p:spPr>
          <a:xfrm>
            <a:off x="8610601" y="1952785"/>
            <a:ext cx="2743199" cy="861774"/>
          </a:xfrm>
          <a:prstGeom prst="rect">
            <a:avLst/>
          </a:prstGeom>
          <a:noFill/>
        </p:spPr>
        <p:txBody>
          <a:bodyPr wrap="square" rtlCol="0">
            <a:spAutoFit/>
          </a:bodyPr>
          <a:lstStyle/>
          <a:p>
            <a:pPr algn="ctr"/>
            <a:r>
              <a:rPr lang="en-GB" sz="2500">
                <a:solidFill>
                  <a:schemeClr val="accent5"/>
                </a:solidFill>
              </a:rPr>
              <a:t>Receivers (Workers)</a:t>
            </a:r>
            <a:endParaRPr lang="en-US" sz="2500">
              <a:solidFill>
                <a:schemeClr val="accent5"/>
              </a:solidFill>
            </a:endParaRPr>
          </a:p>
        </p:txBody>
      </p:sp>
      <p:cxnSp>
        <p:nvCxnSpPr>
          <p:cNvPr id="11" name="Straight Arrow Connector 10">
            <a:extLst>
              <a:ext uri="{FF2B5EF4-FFF2-40B4-BE49-F238E27FC236}">
                <a16:creationId xmlns:a16="http://schemas.microsoft.com/office/drawing/2014/main" id="{CC18A059-FE6C-D664-5B60-8B0B7BF02082}"/>
              </a:ext>
            </a:extLst>
          </p:cNvPr>
          <p:cNvCxnSpPr>
            <a:cxnSpLocks/>
          </p:cNvCxnSpPr>
          <p:nvPr/>
        </p:nvCxnSpPr>
        <p:spPr>
          <a:xfrm>
            <a:off x="10017415" y="3190434"/>
            <a:ext cx="0" cy="237382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3" name="Straight Arrow Connector 12">
            <a:extLst>
              <a:ext uri="{FF2B5EF4-FFF2-40B4-BE49-F238E27FC236}">
                <a16:creationId xmlns:a16="http://schemas.microsoft.com/office/drawing/2014/main" id="{BAB093FE-D6AF-67BA-EF62-820173443108}"/>
              </a:ext>
            </a:extLst>
          </p:cNvPr>
          <p:cNvCxnSpPr>
            <a:cxnSpLocks/>
          </p:cNvCxnSpPr>
          <p:nvPr/>
        </p:nvCxnSpPr>
        <p:spPr>
          <a:xfrm flipH="1">
            <a:off x="3650814" y="6026071"/>
            <a:ext cx="4890371"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8" name="Straight Arrow Connector 17">
            <a:extLst>
              <a:ext uri="{FF2B5EF4-FFF2-40B4-BE49-F238E27FC236}">
                <a16:creationId xmlns:a16="http://schemas.microsoft.com/office/drawing/2014/main" id="{DEAE8951-6261-B62B-D31D-90AC7505798B}"/>
              </a:ext>
            </a:extLst>
          </p:cNvPr>
          <p:cNvCxnSpPr>
            <a:cxnSpLocks/>
          </p:cNvCxnSpPr>
          <p:nvPr/>
        </p:nvCxnSpPr>
        <p:spPr>
          <a:xfrm flipV="1">
            <a:off x="1935597" y="2814559"/>
            <a:ext cx="0" cy="2380896"/>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21" name="TextBox 20">
            <a:extLst>
              <a:ext uri="{FF2B5EF4-FFF2-40B4-BE49-F238E27FC236}">
                <a16:creationId xmlns:a16="http://schemas.microsoft.com/office/drawing/2014/main" id="{0A1E7659-3F9B-F29C-068C-97F76E35F4A7}"/>
              </a:ext>
            </a:extLst>
          </p:cNvPr>
          <p:cNvSpPr txBox="1"/>
          <p:nvPr/>
        </p:nvSpPr>
        <p:spPr>
          <a:xfrm>
            <a:off x="5063839" y="3429000"/>
            <a:ext cx="1828800" cy="477054"/>
          </a:xfrm>
          <a:prstGeom prst="rect">
            <a:avLst/>
          </a:prstGeom>
          <a:noFill/>
        </p:spPr>
        <p:txBody>
          <a:bodyPr wrap="square" rtlCol="0">
            <a:spAutoFit/>
          </a:bodyPr>
          <a:lstStyle/>
          <a:p>
            <a:pPr algn="ctr"/>
            <a:r>
              <a:rPr lang="en-GB" sz="2500">
                <a:solidFill>
                  <a:srgbClr val="FFC000"/>
                </a:solidFill>
              </a:rPr>
              <a:t>Noise</a:t>
            </a:r>
            <a:endParaRPr lang="en-US" sz="2500">
              <a:solidFill>
                <a:srgbClr val="FFC000"/>
              </a:solidFill>
            </a:endParaRPr>
          </a:p>
        </p:txBody>
      </p:sp>
      <p:sp>
        <p:nvSpPr>
          <p:cNvPr id="23" name="TextBox 22">
            <a:extLst>
              <a:ext uri="{FF2B5EF4-FFF2-40B4-BE49-F238E27FC236}">
                <a16:creationId xmlns:a16="http://schemas.microsoft.com/office/drawing/2014/main" id="{B6F9C4D8-8230-BC0F-C0C2-9BFCE887C8DB}"/>
              </a:ext>
            </a:extLst>
          </p:cNvPr>
          <p:cNvSpPr txBox="1"/>
          <p:nvPr/>
        </p:nvSpPr>
        <p:spPr>
          <a:xfrm>
            <a:off x="5062106" y="2763235"/>
            <a:ext cx="1828800" cy="415498"/>
          </a:xfrm>
          <a:prstGeom prst="rect">
            <a:avLst/>
          </a:prstGeom>
          <a:noFill/>
        </p:spPr>
        <p:txBody>
          <a:bodyPr wrap="square" rtlCol="0">
            <a:spAutoFit/>
          </a:bodyPr>
          <a:lstStyle/>
          <a:p>
            <a:pPr algn="ctr"/>
            <a:r>
              <a:rPr lang="en-GB" sz="2100"/>
              <a:t>Factory</a:t>
            </a:r>
            <a:endParaRPr lang="en-US" sz="2100"/>
          </a:p>
        </p:txBody>
      </p:sp>
      <p:sp>
        <p:nvSpPr>
          <p:cNvPr id="25" name="TextBox 24">
            <a:extLst>
              <a:ext uri="{FF2B5EF4-FFF2-40B4-BE49-F238E27FC236}">
                <a16:creationId xmlns:a16="http://schemas.microsoft.com/office/drawing/2014/main" id="{FE2B7115-64A2-B24F-65CA-762BC15C6FD7}"/>
              </a:ext>
            </a:extLst>
          </p:cNvPr>
          <p:cNvSpPr txBox="1"/>
          <p:nvPr/>
        </p:nvSpPr>
        <p:spPr>
          <a:xfrm>
            <a:off x="4731331" y="4035800"/>
            <a:ext cx="2386439" cy="1061829"/>
          </a:xfrm>
          <a:prstGeom prst="rect">
            <a:avLst/>
          </a:prstGeom>
          <a:noFill/>
        </p:spPr>
        <p:txBody>
          <a:bodyPr wrap="square" rtlCol="0">
            <a:spAutoFit/>
          </a:bodyPr>
          <a:lstStyle/>
          <a:p>
            <a:pPr algn="ctr"/>
            <a:r>
              <a:rPr lang="en-GB" sz="2100"/>
              <a:t>Lack of understanding English </a:t>
            </a:r>
            <a:endParaRPr lang="en-US" sz="2100"/>
          </a:p>
        </p:txBody>
      </p:sp>
      <p:sp>
        <p:nvSpPr>
          <p:cNvPr id="26" name="TextBox 25">
            <a:extLst>
              <a:ext uri="{FF2B5EF4-FFF2-40B4-BE49-F238E27FC236}">
                <a16:creationId xmlns:a16="http://schemas.microsoft.com/office/drawing/2014/main" id="{756CB4DA-325C-3E03-A296-87B093EF6491}"/>
              </a:ext>
            </a:extLst>
          </p:cNvPr>
          <p:cNvSpPr txBox="1"/>
          <p:nvPr/>
        </p:nvSpPr>
        <p:spPr>
          <a:xfrm>
            <a:off x="3013365" y="2840604"/>
            <a:ext cx="2504785" cy="1061829"/>
          </a:xfrm>
          <a:prstGeom prst="rect">
            <a:avLst/>
          </a:prstGeom>
          <a:noFill/>
        </p:spPr>
        <p:txBody>
          <a:bodyPr wrap="square" rtlCol="0">
            <a:spAutoFit/>
          </a:bodyPr>
          <a:lstStyle/>
          <a:p>
            <a:pPr algn="ctr"/>
            <a:r>
              <a:rPr lang="en-GB" sz="2100"/>
              <a:t>Presentations</a:t>
            </a:r>
          </a:p>
          <a:p>
            <a:pPr algn="ctr"/>
            <a:r>
              <a:rPr lang="en-GB" sz="2100"/>
              <a:t>Pictures</a:t>
            </a:r>
          </a:p>
          <a:p>
            <a:pPr algn="ctr"/>
            <a:r>
              <a:rPr lang="en-GB" sz="2100"/>
              <a:t>Groups</a:t>
            </a:r>
            <a:endParaRPr lang="en-US" sz="2100"/>
          </a:p>
        </p:txBody>
      </p:sp>
      <p:sp>
        <p:nvSpPr>
          <p:cNvPr id="27" name="TextBox 26">
            <a:extLst>
              <a:ext uri="{FF2B5EF4-FFF2-40B4-BE49-F238E27FC236}">
                <a16:creationId xmlns:a16="http://schemas.microsoft.com/office/drawing/2014/main" id="{15B6E0A0-6439-A534-349F-73977819780D}"/>
              </a:ext>
            </a:extLst>
          </p:cNvPr>
          <p:cNvSpPr txBox="1"/>
          <p:nvPr/>
        </p:nvSpPr>
        <p:spPr>
          <a:xfrm>
            <a:off x="7198017" y="2840604"/>
            <a:ext cx="1828800" cy="2031325"/>
          </a:xfrm>
          <a:prstGeom prst="rect">
            <a:avLst/>
          </a:prstGeom>
          <a:noFill/>
        </p:spPr>
        <p:txBody>
          <a:bodyPr wrap="square" rtlCol="0">
            <a:spAutoFit/>
          </a:bodyPr>
          <a:lstStyle/>
          <a:p>
            <a:pPr algn="l"/>
            <a:r>
              <a:rPr lang="en-GB" sz="2100"/>
              <a:t>Reading pictures and presentations</a:t>
            </a:r>
          </a:p>
          <a:p>
            <a:pPr algn="l"/>
            <a:r>
              <a:rPr lang="en-GB" sz="2100"/>
              <a:t>Learning from teammates on the group.</a:t>
            </a:r>
          </a:p>
        </p:txBody>
      </p:sp>
      <p:sp>
        <p:nvSpPr>
          <p:cNvPr id="28" name="TextBox 27">
            <a:extLst>
              <a:ext uri="{FF2B5EF4-FFF2-40B4-BE49-F238E27FC236}">
                <a16:creationId xmlns:a16="http://schemas.microsoft.com/office/drawing/2014/main" id="{08FB678E-2CB3-C3CE-D5AC-4F853889428C}"/>
              </a:ext>
            </a:extLst>
          </p:cNvPr>
          <p:cNvSpPr txBox="1"/>
          <p:nvPr/>
        </p:nvSpPr>
        <p:spPr>
          <a:xfrm>
            <a:off x="5392309" y="5564254"/>
            <a:ext cx="1828800" cy="415498"/>
          </a:xfrm>
          <a:prstGeom prst="rect">
            <a:avLst/>
          </a:prstGeom>
          <a:noFill/>
        </p:spPr>
        <p:txBody>
          <a:bodyPr wrap="square" rtlCol="0">
            <a:spAutoFit/>
          </a:bodyPr>
          <a:lstStyle/>
          <a:p>
            <a:pPr algn="l"/>
            <a:r>
              <a:rPr lang="en-GB" sz="2100"/>
              <a:t>Feedback</a:t>
            </a:r>
            <a:endParaRPr lang="en-US" sz="2100"/>
          </a:p>
        </p:txBody>
      </p:sp>
      <p:sp>
        <p:nvSpPr>
          <p:cNvPr id="29" name="TextBox 28">
            <a:extLst>
              <a:ext uri="{FF2B5EF4-FFF2-40B4-BE49-F238E27FC236}">
                <a16:creationId xmlns:a16="http://schemas.microsoft.com/office/drawing/2014/main" id="{94BF778A-0530-A48A-3242-5BA5445E90FA}"/>
              </a:ext>
            </a:extLst>
          </p:cNvPr>
          <p:cNvSpPr txBox="1"/>
          <p:nvPr/>
        </p:nvSpPr>
        <p:spPr>
          <a:xfrm>
            <a:off x="10017415" y="5838544"/>
            <a:ext cx="1828800" cy="646331"/>
          </a:xfrm>
          <a:prstGeom prst="rect">
            <a:avLst/>
          </a:prstGeom>
          <a:noFill/>
        </p:spPr>
        <p:txBody>
          <a:bodyPr wrap="square" rtlCol="0">
            <a:spAutoFit/>
          </a:bodyPr>
          <a:lstStyle/>
          <a:p>
            <a:pPr algn="l"/>
            <a:r>
              <a:rPr lang="en-GB"/>
              <a:t>Source: Author Oussama</a:t>
            </a:r>
            <a:endParaRPr lang="en-US"/>
          </a:p>
        </p:txBody>
      </p:sp>
    </p:spTree>
    <p:extLst>
      <p:ext uri="{BB962C8B-B14F-4D97-AF65-F5344CB8AC3E}">
        <p14:creationId xmlns:p14="http://schemas.microsoft.com/office/powerpoint/2010/main" val="33374974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AA1224-93B0-57DC-D993-79F99DECCC6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744A16A-E968-FC5C-BB94-6A958827C0F3}"/>
              </a:ext>
            </a:extLst>
          </p:cNvPr>
          <p:cNvSpPr>
            <a:spLocks noGrp="1"/>
          </p:cNvSpPr>
          <p:nvPr>
            <p:ph type="title"/>
          </p:nvPr>
        </p:nvSpPr>
        <p:spPr/>
        <p:txBody>
          <a:bodyPr/>
          <a:lstStyle/>
          <a:p>
            <a:r>
              <a:rPr lang="en-GB"/>
              <a:t>Age/Generation Conclusion </a:t>
            </a:r>
          </a:p>
        </p:txBody>
      </p:sp>
      <p:sp>
        <p:nvSpPr>
          <p:cNvPr id="3" name="Content Placeholder 2">
            <a:extLst>
              <a:ext uri="{FF2B5EF4-FFF2-40B4-BE49-F238E27FC236}">
                <a16:creationId xmlns:a16="http://schemas.microsoft.com/office/drawing/2014/main" id="{5A0AE7AC-25BC-F59D-A3D3-C298C6103B11}"/>
              </a:ext>
            </a:extLst>
          </p:cNvPr>
          <p:cNvSpPr>
            <a:spLocks noGrp="1"/>
          </p:cNvSpPr>
          <p:nvPr>
            <p:ph idx="1"/>
          </p:nvPr>
        </p:nvSpPr>
        <p:spPr/>
        <p:txBody>
          <a:bodyPr/>
          <a:lstStyle/>
          <a:p>
            <a:r>
              <a:rPr lang="en-GB"/>
              <a:t>Workers understand the job better.</a:t>
            </a:r>
          </a:p>
          <a:p>
            <a:r>
              <a:rPr lang="en-GB"/>
              <a:t>Less stress for Gary and also the workers which helps the flow of work.</a:t>
            </a:r>
          </a:p>
          <a:p>
            <a:r>
              <a:rPr lang="en-GB"/>
              <a:t>Better results for the company.</a:t>
            </a:r>
          </a:p>
          <a:p>
            <a:r>
              <a:rPr lang="en-GB"/>
              <a:t>Workers work better with each other younger and older.</a:t>
            </a:r>
          </a:p>
        </p:txBody>
      </p:sp>
      <p:sp>
        <p:nvSpPr>
          <p:cNvPr id="5" name="Slide Number Placeholder 4">
            <a:extLst>
              <a:ext uri="{FF2B5EF4-FFF2-40B4-BE49-F238E27FC236}">
                <a16:creationId xmlns:a16="http://schemas.microsoft.com/office/drawing/2014/main" id="{2F369799-FDD3-5140-F374-66613090DAB9}"/>
              </a:ext>
            </a:extLst>
          </p:cNvPr>
          <p:cNvSpPr>
            <a:spLocks noGrp="1"/>
          </p:cNvSpPr>
          <p:nvPr>
            <p:ph type="sldNum" sz="quarter" idx="12"/>
          </p:nvPr>
        </p:nvSpPr>
        <p:spPr/>
        <p:txBody>
          <a:bodyPr/>
          <a:lstStyle/>
          <a:p>
            <a:fld id="{454682FA-2E9E-4DCC-AFA0-70701551065F}" type="slidenum">
              <a:rPr lang="en-GB" smtClean="0"/>
              <a:t>8</a:t>
            </a:fld>
            <a:endParaRPr lang="en-GB"/>
          </a:p>
        </p:txBody>
      </p:sp>
    </p:spTree>
    <p:extLst>
      <p:ext uri="{BB962C8B-B14F-4D97-AF65-F5344CB8AC3E}">
        <p14:creationId xmlns:p14="http://schemas.microsoft.com/office/powerpoint/2010/main" val="2593735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9F9DF1-D1A1-403D-7AF1-EC1539A5BFEE}"/>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C99173A-0425-E2AC-3373-859FD2943CD8}"/>
              </a:ext>
            </a:extLst>
          </p:cNvPr>
          <p:cNvSpPr>
            <a:spLocks noGrp="1"/>
          </p:cNvSpPr>
          <p:nvPr>
            <p:ph idx="1"/>
          </p:nvPr>
        </p:nvSpPr>
        <p:spPr/>
        <p:txBody>
          <a:bodyPr vert="horz" lIns="91440" tIns="45720" rIns="91440" bIns="45720" rtlCol="0" anchor="t">
            <a:normAutofit/>
          </a:bodyPr>
          <a:lstStyle/>
          <a:p>
            <a:endParaRPr lang="en-US"/>
          </a:p>
          <a:p>
            <a:r>
              <a:rPr lang="en-US"/>
              <a:t>Workers speak different languages.</a:t>
            </a:r>
          </a:p>
          <a:p>
            <a:r>
              <a:rPr lang="en-US"/>
              <a:t>Instructions are often given in English.</a:t>
            </a:r>
          </a:p>
          <a:p>
            <a:r>
              <a:rPr lang="en-US"/>
              <a:t>Some workers have limited English skills.</a:t>
            </a:r>
          </a:p>
          <a:p>
            <a:r>
              <a:rPr lang="en-US"/>
              <a:t>This can lead to misunderstanding and communication barriers. </a:t>
            </a:r>
            <a:endParaRPr lang="en-GB"/>
          </a:p>
        </p:txBody>
      </p:sp>
      <p:sp>
        <p:nvSpPr>
          <p:cNvPr id="5" name="Slide Number Placeholder 4">
            <a:extLst>
              <a:ext uri="{FF2B5EF4-FFF2-40B4-BE49-F238E27FC236}">
                <a16:creationId xmlns:a16="http://schemas.microsoft.com/office/drawing/2014/main" id="{73C400FE-8637-78C7-DAF8-16AC411CF36F}"/>
              </a:ext>
            </a:extLst>
          </p:cNvPr>
          <p:cNvSpPr>
            <a:spLocks noGrp="1"/>
          </p:cNvSpPr>
          <p:nvPr>
            <p:ph type="sldNum" sz="quarter" idx="12"/>
          </p:nvPr>
        </p:nvSpPr>
        <p:spPr/>
        <p:txBody>
          <a:bodyPr/>
          <a:lstStyle/>
          <a:p>
            <a:fld id="{454682FA-2E9E-4DCC-AFA0-70701551065F}" type="slidenum">
              <a:rPr lang="en-GB" smtClean="0"/>
              <a:t>9</a:t>
            </a:fld>
            <a:endParaRPr lang="en-GB"/>
          </a:p>
        </p:txBody>
      </p:sp>
      <p:sp>
        <p:nvSpPr>
          <p:cNvPr id="6" name="Title 5">
            <a:extLst>
              <a:ext uri="{FF2B5EF4-FFF2-40B4-BE49-F238E27FC236}">
                <a16:creationId xmlns:a16="http://schemas.microsoft.com/office/drawing/2014/main" id="{3C361C08-40B2-575E-CBA1-49EE89E24365}"/>
              </a:ext>
            </a:extLst>
          </p:cNvPr>
          <p:cNvSpPr>
            <a:spLocks noGrp="1"/>
          </p:cNvSpPr>
          <p:nvPr>
            <p:ph type="title"/>
          </p:nvPr>
        </p:nvSpPr>
        <p:spPr/>
        <p:txBody>
          <a:bodyPr/>
          <a:lstStyle/>
          <a:p>
            <a:r>
              <a:rPr lang="en-US"/>
              <a:t>Language Description </a:t>
            </a:r>
          </a:p>
        </p:txBody>
      </p:sp>
    </p:spTree>
    <p:extLst>
      <p:ext uri="{BB962C8B-B14F-4D97-AF65-F5344CB8AC3E}">
        <p14:creationId xmlns:p14="http://schemas.microsoft.com/office/powerpoint/2010/main" val="5613376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6A396B-E8AF-2246-72A9-15AFA15203C3}"/>
            </a:ext>
          </a:extLst>
        </p:cNvPr>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B1F3502C-F3DF-BD1D-00C3-EEE69B960341}"/>
              </a:ext>
            </a:extLst>
          </p:cNvPr>
          <p:cNvSpPr>
            <a:spLocks noGrp="1"/>
          </p:cNvSpPr>
          <p:nvPr>
            <p:ph type="sldNum" sz="quarter" idx="12"/>
          </p:nvPr>
        </p:nvSpPr>
        <p:spPr/>
        <p:txBody>
          <a:bodyPr/>
          <a:lstStyle/>
          <a:p>
            <a:fld id="{454682FA-2E9E-4DCC-AFA0-70701551065F}" type="slidenum">
              <a:rPr lang="en-GB" smtClean="0"/>
              <a:t>10</a:t>
            </a:fld>
            <a:endParaRPr lang="en-GB"/>
          </a:p>
        </p:txBody>
      </p:sp>
      <p:sp>
        <p:nvSpPr>
          <p:cNvPr id="6" name="Title 5">
            <a:extLst>
              <a:ext uri="{FF2B5EF4-FFF2-40B4-BE49-F238E27FC236}">
                <a16:creationId xmlns:a16="http://schemas.microsoft.com/office/drawing/2014/main" id="{9C6F5EAC-8E80-29FC-017C-9D23DDC2BCF9}"/>
              </a:ext>
            </a:extLst>
          </p:cNvPr>
          <p:cNvSpPr>
            <a:spLocks noGrp="1"/>
          </p:cNvSpPr>
          <p:nvPr>
            <p:ph type="title"/>
          </p:nvPr>
        </p:nvSpPr>
        <p:spPr>
          <a:xfrm>
            <a:off x="0" y="-261333"/>
            <a:ext cx="11036905" cy="2025627"/>
          </a:xfrm>
        </p:spPr>
        <p:txBody>
          <a:bodyPr/>
          <a:lstStyle/>
          <a:p>
            <a:r>
              <a:rPr lang="en-US"/>
              <a:t>Language analysis </a:t>
            </a:r>
          </a:p>
        </p:txBody>
      </p:sp>
      <p:sp>
        <p:nvSpPr>
          <p:cNvPr id="28" name="TextBox 27">
            <a:extLst>
              <a:ext uri="{FF2B5EF4-FFF2-40B4-BE49-F238E27FC236}">
                <a16:creationId xmlns:a16="http://schemas.microsoft.com/office/drawing/2014/main" id="{5469DEA6-268E-C2E2-A368-BAF07ACA48FC}"/>
              </a:ext>
            </a:extLst>
          </p:cNvPr>
          <p:cNvSpPr txBox="1"/>
          <p:nvPr/>
        </p:nvSpPr>
        <p:spPr>
          <a:xfrm>
            <a:off x="838200" y="2295358"/>
            <a:ext cx="2164774" cy="492443"/>
          </a:xfrm>
          <a:prstGeom prst="rect">
            <a:avLst/>
          </a:prstGeom>
          <a:noFill/>
        </p:spPr>
        <p:txBody>
          <a:bodyPr wrap="square" rtlCol="0">
            <a:spAutoFit/>
          </a:bodyPr>
          <a:lstStyle/>
          <a:p>
            <a:pPr algn="l"/>
            <a:r>
              <a:rPr lang="en-GB" sz="2500">
                <a:solidFill>
                  <a:schemeClr val="accent5"/>
                </a:solidFill>
              </a:rPr>
              <a:t>Sender (Gary)</a:t>
            </a:r>
            <a:endParaRPr lang="en-US" sz="2500">
              <a:solidFill>
                <a:schemeClr val="accent5"/>
              </a:solidFill>
            </a:endParaRPr>
          </a:p>
        </p:txBody>
      </p:sp>
      <p:sp>
        <p:nvSpPr>
          <p:cNvPr id="32" name="TextBox 31">
            <a:extLst>
              <a:ext uri="{FF2B5EF4-FFF2-40B4-BE49-F238E27FC236}">
                <a16:creationId xmlns:a16="http://schemas.microsoft.com/office/drawing/2014/main" id="{D0E422BB-85E8-6171-07FF-3EF84613DBFD}"/>
              </a:ext>
            </a:extLst>
          </p:cNvPr>
          <p:cNvSpPr txBox="1"/>
          <p:nvPr/>
        </p:nvSpPr>
        <p:spPr>
          <a:xfrm>
            <a:off x="3002974" y="2295358"/>
            <a:ext cx="1355435" cy="3170099"/>
          </a:xfrm>
          <a:prstGeom prst="rect">
            <a:avLst/>
          </a:prstGeom>
          <a:noFill/>
        </p:spPr>
        <p:txBody>
          <a:bodyPr wrap="square" rtlCol="0">
            <a:spAutoFit/>
          </a:bodyPr>
          <a:lstStyle/>
          <a:p>
            <a:pPr algn="l"/>
            <a:r>
              <a:rPr lang="en-GB" sz="2500">
                <a:solidFill>
                  <a:schemeClr val="accent6"/>
                </a:solidFill>
              </a:rPr>
              <a:t>Encoder</a:t>
            </a:r>
            <a:endParaRPr lang="en-US" sz="2500">
              <a:solidFill>
                <a:schemeClr val="accent6"/>
              </a:solidFill>
            </a:endParaRPr>
          </a:p>
          <a:p>
            <a:pPr algn="l"/>
            <a:endParaRPr lang="en-US" sz="2500">
              <a:solidFill>
                <a:schemeClr val="accent6"/>
              </a:solidFill>
            </a:endParaRPr>
          </a:p>
          <a:p>
            <a:pPr algn="l"/>
            <a:r>
              <a:rPr lang="en-US" sz="2500">
                <a:solidFill>
                  <a:schemeClr val="accent6"/>
                </a:solidFill>
              </a:rPr>
              <a:t>Spoken English and written instruction/signs</a:t>
            </a:r>
          </a:p>
        </p:txBody>
      </p:sp>
      <p:sp>
        <p:nvSpPr>
          <p:cNvPr id="34" name="TextBox 33">
            <a:extLst>
              <a:ext uri="{FF2B5EF4-FFF2-40B4-BE49-F238E27FC236}">
                <a16:creationId xmlns:a16="http://schemas.microsoft.com/office/drawing/2014/main" id="{D54610D4-DE70-D8A1-4B29-6B87DF0B5610}"/>
              </a:ext>
            </a:extLst>
          </p:cNvPr>
          <p:cNvSpPr txBox="1"/>
          <p:nvPr/>
        </p:nvSpPr>
        <p:spPr>
          <a:xfrm>
            <a:off x="4831774" y="2295358"/>
            <a:ext cx="2092742" cy="5093702"/>
          </a:xfrm>
          <a:prstGeom prst="rect">
            <a:avLst/>
          </a:prstGeom>
          <a:noFill/>
        </p:spPr>
        <p:txBody>
          <a:bodyPr wrap="square" rtlCol="0">
            <a:spAutoFit/>
          </a:bodyPr>
          <a:lstStyle/>
          <a:p>
            <a:pPr algn="l"/>
            <a:r>
              <a:rPr lang="en-GB" sz="2500">
                <a:solidFill>
                  <a:srgbClr val="FFC000"/>
                </a:solidFill>
              </a:rPr>
              <a:t>Channel </a:t>
            </a:r>
            <a:endParaRPr lang="en-US" sz="2500">
              <a:solidFill>
                <a:srgbClr val="FFC000"/>
              </a:solidFill>
            </a:endParaRPr>
          </a:p>
          <a:p>
            <a:pPr algn="l"/>
            <a:endParaRPr lang="en-US" sz="2500">
              <a:solidFill>
                <a:srgbClr val="FFC000"/>
              </a:solidFill>
            </a:endParaRPr>
          </a:p>
          <a:p>
            <a:pPr algn="l"/>
            <a:r>
              <a:rPr lang="en-US" sz="2500">
                <a:solidFill>
                  <a:srgbClr val="FFC000"/>
                </a:solidFill>
              </a:rPr>
              <a:t>Factory</a:t>
            </a:r>
          </a:p>
          <a:p>
            <a:pPr algn="l"/>
            <a:endParaRPr lang="en-US" sz="2500">
              <a:solidFill>
                <a:srgbClr val="FFC000"/>
              </a:solidFill>
            </a:endParaRPr>
          </a:p>
          <a:p>
            <a:pPr algn="l"/>
            <a:r>
              <a:rPr lang="en-US" sz="2500" u="sng">
                <a:solidFill>
                  <a:srgbClr val="FFC000"/>
                </a:solidFill>
              </a:rPr>
              <a:t>Noise </a:t>
            </a:r>
          </a:p>
          <a:p>
            <a:pPr algn="l"/>
            <a:endParaRPr lang="en-US" sz="2500" u="sng">
              <a:solidFill>
                <a:schemeClr val="tx2">
                  <a:lumMod val="90000"/>
                  <a:lumOff val="10000"/>
                </a:schemeClr>
              </a:solidFill>
            </a:endParaRPr>
          </a:p>
          <a:p>
            <a:pPr algn="l"/>
            <a:r>
              <a:rPr lang="en-US" sz="2500">
                <a:solidFill>
                  <a:srgbClr val="FFC000"/>
                </a:solidFill>
              </a:rPr>
              <a:t>Language barriers  &amp;</a:t>
            </a:r>
          </a:p>
          <a:p>
            <a:pPr algn="l"/>
            <a:r>
              <a:rPr lang="en-US" sz="2500">
                <a:solidFill>
                  <a:srgbClr val="FFC000"/>
                </a:solidFill>
              </a:rPr>
              <a:t>Poor English understanding</a:t>
            </a:r>
          </a:p>
          <a:p>
            <a:pPr algn="l"/>
            <a:r>
              <a:rPr lang="en-US" sz="2500">
                <a:solidFill>
                  <a:schemeClr val="tx1">
                    <a:lumMod val="90000"/>
                    <a:lumOff val="10000"/>
                  </a:schemeClr>
                </a:solidFill>
              </a:rPr>
              <a:t>No feedback</a:t>
            </a:r>
            <a:endParaRPr lang="en-US" sz="2500">
              <a:solidFill>
                <a:srgbClr val="FFC000"/>
              </a:solidFill>
            </a:endParaRPr>
          </a:p>
          <a:p>
            <a:pPr algn="l"/>
            <a:endParaRPr lang="en-US" sz="2500">
              <a:solidFill>
                <a:schemeClr val="bg2">
                  <a:lumMod val="10000"/>
                </a:schemeClr>
              </a:solidFill>
            </a:endParaRPr>
          </a:p>
        </p:txBody>
      </p:sp>
      <p:sp>
        <p:nvSpPr>
          <p:cNvPr id="36" name="TextBox 35">
            <a:extLst>
              <a:ext uri="{FF2B5EF4-FFF2-40B4-BE49-F238E27FC236}">
                <a16:creationId xmlns:a16="http://schemas.microsoft.com/office/drawing/2014/main" id="{1A84F850-1901-8A0A-A3C1-E9749D233057}"/>
              </a:ext>
            </a:extLst>
          </p:cNvPr>
          <p:cNvSpPr txBox="1"/>
          <p:nvPr/>
        </p:nvSpPr>
        <p:spPr>
          <a:xfrm>
            <a:off x="6586682" y="2295358"/>
            <a:ext cx="2164769" cy="3170099"/>
          </a:xfrm>
          <a:prstGeom prst="rect">
            <a:avLst/>
          </a:prstGeom>
          <a:noFill/>
        </p:spPr>
        <p:txBody>
          <a:bodyPr wrap="square" rtlCol="0">
            <a:spAutoFit/>
          </a:bodyPr>
          <a:lstStyle/>
          <a:p>
            <a:pPr algn="l"/>
            <a:r>
              <a:rPr lang="en-GB" sz="2500">
                <a:solidFill>
                  <a:schemeClr val="accent6"/>
                </a:solidFill>
              </a:rPr>
              <a:t>Decoder</a:t>
            </a:r>
            <a:endParaRPr lang="en-US" sz="2500">
              <a:solidFill>
                <a:schemeClr val="accent6"/>
              </a:solidFill>
            </a:endParaRPr>
          </a:p>
          <a:p>
            <a:pPr algn="l"/>
            <a:endParaRPr lang="en-US" sz="2500">
              <a:solidFill>
                <a:schemeClr val="accent6"/>
              </a:solidFill>
            </a:endParaRPr>
          </a:p>
          <a:p>
            <a:pPr algn="l"/>
            <a:r>
              <a:rPr lang="en-US" sz="2500">
                <a:solidFill>
                  <a:schemeClr val="accent6"/>
                </a:solidFill>
              </a:rPr>
              <a:t>Workers  struggle to understand</a:t>
            </a:r>
          </a:p>
          <a:p>
            <a:pPr algn="l"/>
            <a:r>
              <a:rPr lang="en-US" sz="2500">
                <a:solidFill>
                  <a:schemeClr val="accent6"/>
                </a:solidFill>
              </a:rPr>
              <a:t>Spoken and written English </a:t>
            </a:r>
          </a:p>
        </p:txBody>
      </p:sp>
      <p:sp>
        <p:nvSpPr>
          <p:cNvPr id="38" name="TextBox 37">
            <a:extLst>
              <a:ext uri="{FF2B5EF4-FFF2-40B4-BE49-F238E27FC236}">
                <a16:creationId xmlns:a16="http://schemas.microsoft.com/office/drawing/2014/main" id="{522FC226-3D86-937A-2783-D5D680D32531}"/>
              </a:ext>
            </a:extLst>
          </p:cNvPr>
          <p:cNvSpPr txBox="1"/>
          <p:nvPr/>
        </p:nvSpPr>
        <p:spPr>
          <a:xfrm>
            <a:off x="8415483" y="2295358"/>
            <a:ext cx="2164774" cy="861774"/>
          </a:xfrm>
          <a:prstGeom prst="rect">
            <a:avLst/>
          </a:prstGeom>
          <a:noFill/>
        </p:spPr>
        <p:txBody>
          <a:bodyPr wrap="square" rtlCol="0">
            <a:spAutoFit/>
          </a:bodyPr>
          <a:lstStyle/>
          <a:p>
            <a:pPr algn="l"/>
            <a:r>
              <a:rPr lang="en-GB" sz="2500">
                <a:solidFill>
                  <a:schemeClr val="accent5"/>
                </a:solidFill>
              </a:rPr>
              <a:t>Receiver (Workers)</a:t>
            </a:r>
            <a:endParaRPr lang="en-US" sz="2500">
              <a:solidFill>
                <a:schemeClr val="accent5"/>
              </a:solidFill>
            </a:endParaRPr>
          </a:p>
        </p:txBody>
      </p:sp>
      <p:cxnSp>
        <p:nvCxnSpPr>
          <p:cNvPr id="40" name="Straight Arrow Connector 39">
            <a:extLst>
              <a:ext uri="{FF2B5EF4-FFF2-40B4-BE49-F238E27FC236}">
                <a16:creationId xmlns:a16="http://schemas.microsoft.com/office/drawing/2014/main" id="{A3A23AE5-2500-E029-89CD-7DAA5494AB26}"/>
              </a:ext>
            </a:extLst>
          </p:cNvPr>
          <p:cNvCxnSpPr>
            <a:cxnSpLocks/>
          </p:cNvCxnSpPr>
          <p:nvPr/>
        </p:nvCxnSpPr>
        <p:spPr>
          <a:xfrm>
            <a:off x="9122643" y="3305888"/>
            <a:ext cx="0" cy="237382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42" name="Straight Arrow Connector 41">
            <a:extLst>
              <a:ext uri="{FF2B5EF4-FFF2-40B4-BE49-F238E27FC236}">
                <a16:creationId xmlns:a16="http://schemas.microsoft.com/office/drawing/2014/main" id="{57F51870-9886-0CEE-BC91-624FAD856596}"/>
              </a:ext>
            </a:extLst>
          </p:cNvPr>
          <p:cNvCxnSpPr>
            <a:cxnSpLocks/>
          </p:cNvCxnSpPr>
          <p:nvPr/>
        </p:nvCxnSpPr>
        <p:spPr>
          <a:xfrm flipH="1">
            <a:off x="3002974" y="6858000"/>
            <a:ext cx="4734792"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45" name="Straight Arrow Connector 44">
            <a:extLst>
              <a:ext uri="{FF2B5EF4-FFF2-40B4-BE49-F238E27FC236}">
                <a16:creationId xmlns:a16="http://schemas.microsoft.com/office/drawing/2014/main" id="{AD1C9779-E457-518A-02CD-F119AA6B9C4F}"/>
              </a:ext>
            </a:extLst>
          </p:cNvPr>
          <p:cNvCxnSpPr>
            <a:cxnSpLocks/>
          </p:cNvCxnSpPr>
          <p:nvPr/>
        </p:nvCxnSpPr>
        <p:spPr>
          <a:xfrm flipV="1">
            <a:off x="1649451" y="3177622"/>
            <a:ext cx="0" cy="2779806"/>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41552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5E1F712-E66C-1CFE-05A4-0BF7EB9F68C3}"/>
            </a:ext>
          </a:extLst>
        </p:cNvPr>
        <p:cNvGrpSpPr/>
        <p:nvPr/>
      </p:nvGrpSpPr>
      <p:grpSpPr>
        <a:xfrm>
          <a:off x="0" y="0"/>
          <a:ext cx="0" cy="0"/>
          <a:chOff x="0" y="0"/>
          <a:chExt cx="0" cy="0"/>
        </a:xfrm>
      </p:grpSpPr>
      <p:pic>
        <p:nvPicPr>
          <p:cNvPr id="7" name="Picture 6" descr="A Business Man Explaining to His Team · Free Stock Video">
            <a:extLst>
              <a:ext uri="{FF2B5EF4-FFF2-40B4-BE49-F238E27FC236}">
                <a16:creationId xmlns:a16="http://schemas.microsoft.com/office/drawing/2014/main" id="{AF63CA21-8517-7DCE-2E8A-A24F358CF1B7}"/>
              </a:ext>
            </a:extLst>
          </p:cNvPr>
          <p:cNvPicPr>
            <a:picLocks noChangeAspect="1"/>
          </p:cNvPicPr>
          <p:nvPr/>
        </p:nvPicPr>
        <p:blipFill>
          <a:blip r:embed="rId2"/>
          <a:stretch>
            <a:fillRect/>
          </a:stretch>
        </p:blipFill>
        <p:spPr>
          <a:xfrm>
            <a:off x="2921000" y="1644650"/>
            <a:ext cx="6350000" cy="3568700"/>
          </a:xfrm>
          <a:prstGeom prst="rect">
            <a:avLst/>
          </a:prstGeom>
        </p:spPr>
      </p:pic>
      <p:sp useBgFill="1">
        <p:nvSpPr>
          <p:cNvPr id="8" name="Rectangle 7">
            <a:extLst>
              <a:ext uri="{FF2B5EF4-FFF2-40B4-BE49-F238E27FC236}">
                <a16:creationId xmlns:a16="http://schemas.microsoft.com/office/drawing/2014/main" id="{637B2035-1FCB-439A-B421-095E136C7E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676D6CDF-C512-4739-B158-55EE955EFA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03" y="-1"/>
            <a:ext cx="12192000" cy="6857999"/>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CBA9886-258F-1BF1-92F7-E14E5E7BA2EF}"/>
              </a:ext>
            </a:extLst>
          </p:cNvPr>
          <p:cNvSpPr>
            <a:spLocks noGrp="1"/>
          </p:cNvSpPr>
          <p:nvPr>
            <p:ph type="title"/>
          </p:nvPr>
        </p:nvSpPr>
        <p:spPr>
          <a:xfrm>
            <a:off x="1137033" y="670559"/>
            <a:ext cx="4683321" cy="2148841"/>
          </a:xfrm>
        </p:spPr>
        <p:txBody>
          <a:bodyPr anchor="t">
            <a:normAutofit/>
          </a:bodyPr>
          <a:lstStyle/>
          <a:p>
            <a:r>
              <a:rPr lang="en-US"/>
              <a:t>Language Solution</a:t>
            </a:r>
            <a:endParaRPr lang="en-GB"/>
          </a:p>
        </p:txBody>
      </p:sp>
      <p:sp>
        <p:nvSpPr>
          <p:cNvPr id="3" name="Content Placeholder 2">
            <a:extLst>
              <a:ext uri="{FF2B5EF4-FFF2-40B4-BE49-F238E27FC236}">
                <a16:creationId xmlns:a16="http://schemas.microsoft.com/office/drawing/2014/main" id="{2A84675E-5C2C-6CD1-5B43-11F891DCBA5C}"/>
              </a:ext>
            </a:extLst>
          </p:cNvPr>
          <p:cNvSpPr>
            <a:spLocks noGrp="1"/>
          </p:cNvSpPr>
          <p:nvPr>
            <p:ph idx="1"/>
          </p:nvPr>
        </p:nvSpPr>
        <p:spPr>
          <a:xfrm>
            <a:off x="-330566" y="1341118"/>
            <a:ext cx="10734524" cy="5516882"/>
          </a:xfrm>
        </p:spPr>
        <p:txBody>
          <a:bodyPr vert="horz" lIns="91440" tIns="45720" rIns="91440" bIns="45720" rtlCol="0" anchor="t">
            <a:normAutofit/>
          </a:bodyPr>
          <a:lstStyle/>
          <a:p>
            <a:pPr marL="0" indent="0">
              <a:buNone/>
            </a:pPr>
            <a:endParaRPr lang="en-GB" sz="2000"/>
          </a:p>
          <a:p>
            <a:pPr marL="0" indent="0">
              <a:buNone/>
            </a:pPr>
            <a:endParaRPr lang="en-GB" sz="2000"/>
          </a:p>
          <a:p>
            <a:pPr marL="0" indent="0">
              <a:buNone/>
            </a:pPr>
            <a:r>
              <a:rPr lang="en-GB" sz="2000"/>
              <a:t>SOLUTION :</a:t>
            </a:r>
          </a:p>
          <a:p>
            <a:r>
              <a:rPr lang="en-GB" sz="2000"/>
              <a:t>Use clear and simple language.</a:t>
            </a:r>
          </a:p>
          <a:p>
            <a:r>
              <a:rPr lang="en-US" sz="2000"/>
              <a:t>Provide pictures and visual instructions </a:t>
            </a:r>
            <a:endParaRPr lang="en-GB" sz="2000"/>
          </a:p>
          <a:p>
            <a:r>
              <a:rPr lang="en-US" sz="2000"/>
              <a:t>Translate instructions in workers language </a:t>
            </a:r>
            <a:endParaRPr lang="en-GB" sz="2000"/>
          </a:p>
          <a:p>
            <a:r>
              <a:rPr lang="en-US" sz="2000"/>
              <a:t>Use bilingual workers to help with communication </a:t>
            </a:r>
            <a:endParaRPr lang="en-GB" sz="2000"/>
          </a:p>
          <a:p>
            <a:r>
              <a:rPr lang="en-GB" sz="2000"/>
              <a:t>Encourage feedback by asking the receiver to repeat or confirm the message.</a:t>
            </a:r>
          </a:p>
          <a:p>
            <a:endParaRPr lang="en-GB" sz="2000"/>
          </a:p>
          <a:p>
            <a:endParaRPr lang="en-GB" sz="2000"/>
          </a:p>
          <a:p>
            <a:endParaRPr lang="en-GB" sz="2000"/>
          </a:p>
        </p:txBody>
      </p:sp>
      <p:sp>
        <p:nvSpPr>
          <p:cNvPr id="5" name="Slide Number Placeholder 4">
            <a:extLst>
              <a:ext uri="{FF2B5EF4-FFF2-40B4-BE49-F238E27FC236}">
                <a16:creationId xmlns:a16="http://schemas.microsoft.com/office/drawing/2014/main" id="{68F7B257-8D39-075B-9504-062EC28B1F1A}"/>
              </a:ext>
            </a:extLst>
          </p:cNvPr>
          <p:cNvSpPr>
            <a:spLocks noGrp="1"/>
          </p:cNvSpPr>
          <p:nvPr>
            <p:ph type="sldNum" sz="quarter" idx="12"/>
          </p:nvPr>
        </p:nvSpPr>
        <p:spPr>
          <a:xfrm>
            <a:off x="8610600" y="6356350"/>
            <a:ext cx="2743200" cy="365125"/>
          </a:xfrm>
        </p:spPr>
        <p:txBody>
          <a:bodyPr>
            <a:normAutofit/>
          </a:bodyPr>
          <a:lstStyle/>
          <a:p>
            <a:pPr>
              <a:spcAft>
                <a:spcPts val="600"/>
              </a:spcAft>
            </a:pPr>
            <a:fld id="{454682FA-2E9E-4DCC-AFA0-70701551065F}" type="slidenum">
              <a:rPr lang="en-GB" sz="1000"/>
              <a:pPr>
                <a:spcAft>
                  <a:spcPts val="600"/>
                </a:spcAft>
              </a:pPr>
              <a:t>11</a:t>
            </a:fld>
            <a:endParaRPr lang="en-GB" sz="1000"/>
          </a:p>
        </p:txBody>
      </p:sp>
    </p:spTree>
    <p:extLst>
      <p:ext uri="{BB962C8B-B14F-4D97-AF65-F5344CB8AC3E}">
        <p14:creationId xmlns:p14="http://schemas.microsoft.com/office/powerpoint/2010/main" val="1954219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47AF48-E52A-41B8-D98B-1628ECA828F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FAD2278-6800-2AAE-8A6F-4705CBAA6C20}"/>
              </a:ext>
            </a:extLst>
          </p:cNvPr>
          <p:cNvSpPr>
            <a:spLocks noGrp="1"/>
          </p:cNvSpPr>
          <p:nvPr>
            <p:ph type="title"/>
          </p:nvPr>
        </p:nvSpPr>
        <p:spPr>
          <a:xfrm>
            <a:off x="838200" y="365125"/>
            <a:ext cx="10198705" cy="1587660"/>
          </a:xfrm>
        </p:spPr>
        <p:txBody>
          <a:bodyPr/>
          <a:lstStyle/>
          <a:p>
            <a:r>
              <a:rPr lang="en-US"/>
              <a:t>Language solution using Shannon/weaver model</a:t>
            </a:r>
            <a:endParaRPr lang="en-GB"/>
          </a:p>
        </p:txBody>
      </p:sp>
      <p:sp>
        <p:nvSpPr>
          <p:cNvPr id="14" name="TextBox 13">
            <a:extLst>
              <a:ext uri="{FF2B5EF4-FFF2-40B4-BE49-F238E27FC236}">
                <a16:creationId xmlns:a16="http://schemas.microsoft.com/office/drawing/2014/main" id="{81981F69-4676-4703-5214-79420790329B}"/>
              </a:ext>
            </a:extLst>
          </p:cNvPr>
          <p:cNvSpPr txBox="1"/>
          <p:nvPr/>
        </p:nvSpPr>
        <p:spPr>
          <a:xfrm>
            <a:off x="838200" y="2145145"/>
            <a:ext cx="2504786" cy="477054"/>
          </a:xfrm>
          <a:prstGeom prst="rect">
            <a:avLst/>
          </a:prstGeom>
          <a:noFill/>
        </p:spPr>
        <p:txBody>
          <a:bodyPr wrap="square" rtlCol="0">
            <a:spAutoFit/>
          </a:bodyPr>
          <a:lstStyle/>
          <a:p>
            <a:pPr algn="ctr"/>
            <a:r>
              <a:rPr lang="en-GB" sz="2500">
                <a:solidFill>
                  <a:schemeClr val="accent5"/>
                </a:solidFill>
              </a:rPr>
              <a:t>Sender (Gary)</a:t>
            </a:r>
            <a:endParaRPr lang="en-US" sz="2500">
              <a:solidFill>
                <a:schemeClr val="accent5"/>
              </a:solidFill>
            </a:endParaRPr>
          </a:p>
        </p:txBody>
      </p:sp>
      <p:sp>
        <p:nvSpPr>
          <p:cNvPr id="16" name="TextBox 15">
            <a:extLst>
              <a:ext uri="{FF2B5EF4-FFF2-40B4-BE49-F238E27FC236}">
                <a16:creationId xmlns:a16="http://schemas.microsoft.com/office/drawing/2014/main" id="{D6245B78-7792-9C81-0423-908C627C0408}"/>
              </a:ext>
            </a:extLst>
          </p:cNvPr>
          <p:cNvSpPr txBox="1"/>
          <p:nvPr/>
        </p:nvSpPr>
        <p:spPr>
          <a:xfrm>
            <a:off x="3689350" y="2145142"/>
            <a:ext cx="1504345" cy="2015936"/>
          </a:xfrm>
          <a:prstGeom prst="rect">
            <a:avLst/>
          </a:prstGeom>
          <a:noFill/>
        </p:spPr>
        <p:txBody>
          <a:bodyPr wrap="square" rtlCol="0">
            <a:spAutoFit/>
          </a:bodyPr>
          <a:lstStyle/>
          <a:p>
            <a:pPr algn="l"/>
            <a:r>
              <a:rPr lang="en-GB" sz="2500">
                <a:solidFill>
                  <a:schemeClr val="accent6"/>
                </a:solidFill>
              </a:rPr>
              <a:t>Encoder</a:t>
            </a:r>
            <a:endParaRPr lang="en-US" sz="2500">
              <a:solidFill>
                <a:schemeClr val="accent6"/>
              </a:solidFill>
            </a:endParaRPr>
          </a:p>
          <a:p>
            <a:pPr algn="l"/>
            <a:endParaRPr lang="en-US" sz="2500">
              <a:solidFill>
                <a:schemeClr val="accent6"/>
              </a:solidFill>
            </a:endParaRPr>
          </a:p>
          <a:p>
            <a:pPr algn="l"/>
            <a:r>
              <a:rPr lang="en-US" sz="2500">
                <a:solidFill>
                  <a:schemeClr val="accent6"/>
                </a:solidFill>
              </a:rPr>
              <a:t>Simple english</a:t>
            </a:r>
          </a:p>
          <a:p>
            <a:pPr algn="l"/>
            <a:r>
              <a:rPr lang="en-US" sz="2500">
                <a:solidFill>
                  <a:schemeClr val="accent6"/>
                </a:solidFill>
              </a:rPr>
              <a:t>Pictures</a:t>
            </a:r>
          </a:p>
        </p:txBody>
      </p:sp>
      <p:sp>
        <p:nvSpPr>
          <p:cNvPr id="18" name="TextBox 17">
            <a:extLst>
              <a:ext uri="{FF2B5EF4-FFF2-40B4-BE49-F238E27FC236}">
                <a16:creationId xmlns:a16="http://schemas.microsoft.com/office/drawing/2014/main" id="{D82F99A1-BC72-0627-072F-E5D03617B369}"/>
              </a:ext>
            </a:extLst>
          </p:cNvPr>
          <p:cNvSpPr txBox="1"/>
          <p:nvPr/>
        </p:nvSpPr>
        <p:spPr>
          <a:xfrm>
            <a:off x="5390576" y="2145144"/>
            <a:ext cx="2259662" cy="477054"/>
          </a:xfrm>
          <a:prstGeom prst="rect">
            <a:avLst/>
          </a:prstGeom>
          <a:noFill/>
        </p:spPr>
        <p:txBody>
          <a:bodyPr wrap="square" rtlCol="0">
            <a:spAutoFit/>
          </a:bodyPr>
          <a:lstStyle/>
          <a:p>
            <a:pPr algn="l"/>
            <a:r>
              <a:rPr lang="en-GB" sz="2500">
                <a:solidFill>
                  <a:srgbClr val="FFC000"/>
                </a:solidFill>
              </a:rPr>
              <a:t>Channel</a:t>
            </a:r>
            <a:endParaRPr lang="en-US" sz="2500">
              <a:solidFill>
                <a:srgbClr val="FFC000"/>
              </a:solidFill>
            </a:endParaRPr>
          </a:p>
        </p:txBody>
      </p:sp>
      <p:sp>
        <p:nvSpPr>
          <p:cNvPr id="24" name="TextBox 23">
            <a:extLst>
              <a:ext uri="{FF2B5EF4-FFF2-40B4-BE49-F238E27FC236}">
                <a16:creationId xmlns:a16="http://schemas.microsoft.com/office/drawing/2014/main" id="{B87D74A3-E151-CBB2-1357-D80678CD2029}"/>
              </a:ext>
            </a:extLst>
          </p:cNvPr>
          <p:cNvSpPr txBox="1"/>
          <p:nvPr/>
        </p:nvSpPr>
        <p:spPr>
          <a:xfrm>
            <a:off x="7219376" y="2145145"/>
            <a:ext cx="1828800" cy="3170099"/>
          </a:xfrm>
          <a:prstGeom prst="rect">
            <a:avLst/>
          </a:prstGeom>
          <a:noFill/>
        </p:spPr>
        <p:txBody>
          <a:bodyPr wrap="square" rtlCol="0">
            <a:spAutoFit/>
          </a:bodyPr>
          <a:lstStyle/>
          <a:p>
            <a:pPr algn="l"/>
            <a:r>
              <a:rPr lang="en-GB" sz="2500">
                <a:solidFill>
                  <a:schemeClr val="accent6"/>
                </a:solidFill>
              </a:rPr>
              <a:t>Decoder</a:t>
            </a:r>
            <a:endParaRPr lang="en-US" sz="2500">
              <a:solidFill>
                <a:schemeClr val="accent6"/>
              </a:solidFill>
            </a:endParaRPr>
          </a:p>
          <a:p>
            <a:pPr algn="l"/>
            <a:endParaRPr lang="en-US" sz="2500">
              <a:solidFill>
                <a:schemeClr val="accent6"/>
              </a:solidFill>
            </a:endParaRPr>
          </a:p>
          <a:p>
            <a:pPr algn="l"/>
            <a:r>
              <a:rPr lang="en-US" sz="2500">
                <a:solidFill>
                  <a:schemeClr val="accent6"/>
                </a:solidFill>
              </a:rPr>
              <a:t>Workers understand through pictures and translation </a:t>
            </a:r>
          </a:p>
        </p:txBody>
      </p:sp>
      <p:sp>
        <p:nvSpPr>
          <p:cNvPr id="26" name="TextBox 25">
            <a:extLst>
              <a:ext uri="{FF2B5EF4-FFF2-40B4-BE49-F238E27FC236}">
                <a16:creationId xmlns:a16="http://schemas.microsoft.com/office/drawing/2014/main" id="{50DD8B7F-02BB-CD80-D5D6-DA1FE9574B1D}"/>
              </a:ext>
            </a:extLst>
          </p:cNvPr>
          <p:cNvSpPr txBox="1"/>
          <p:nvPr/>
        </p:nvSpPr>
        <p:spPr>
          <a:xfrm>
            <a:off x="8610601" y="1952785"/>
            <a:ext cx="2743199" cy="861774"/>
          </a:xfrm>
          <a:prstGeom prst="rect">
            <a:avLst/>
          </a:prstGeom>
          <a:noFill/>
        </p:spPr>
        <p:txBody>
          <a:bodyPr wrap="square" rtlCol="0">
            <a:spAutoFit/>
          </a:bodyPr>
          <a:lstStyle/>
          <a:p>
            <a:pPr algn="ctr"/>
            <a:r>
              <a:rPr lang="en-GB" sz="2500">
                <a:solidFill>
                  <a:schemeClr val="accent5"/>
                </a:solidFill>
              </a:rPr>
              <a:t>Receivers (Workers)</a:t>
            </a:r>
            <a:endParaRPr lang="en-US" sz="2500">
              <a:solidFill>
                <a:schemeClr val="accent5"/>
              </a:solidFill>
            </a:endParaRPr>
          </a:p>
        </p:txBody>
      </p:sp>
      <p:sp>
        <p:nvSpPr>
          <p:cNvPr id="37" name="TextBox 36">
            <a:extLst>
              <a:ext uri="{FF2B5EF4-FFF2-40B4-BE49-F238E27FC236}">
                <a16:creationId xmlns:a16="http://schemas.microsoft.com/office/drawing/2014/main" id="{5E146B4D-5E4F-33C4-9DA1-4FCB6B6EE961}"/>
              </a:ext>
            </a:extLst>
          </p:cNvPr>
          <p:cNvSpPr txBox="1"/>
          <p:nvPr/>
        </p:nvSpPr>
        <p:spPr>
          <a:xfrm>
            <a:off x="5193695" y="2517624"/>
            <a:ext cx="1828800" cy="1828800"/>
          </a:xfrm>
          <a:prstGeom prst="rect">
            <a:avLst/>
          </a:prstGeom>
          <a:noFill/>
        </p:spPr>
        <p:txBody>
          <a:bodyPr wrap="square" rtlCol="0">
            <a:spAutoFit/>
          </a:bodyPr>
          <a:lstStyle/>
          <a:p>
            <a:pPr algn="l"/>
            <a:endParaRPr lang="en-US"/>
          </a:p>
        </p:txBody>
      </p:sp>
      <p:sp>
        <p:nvSpPr>
          <p:cNvPr id="38" name="TextBox 37">
            <a:extLst>
              <a:ext uri="{FF2B5EF4-FFF2-40B4-BE49-F238E27FC236}">
                <a16:creationId xmlns:a16="http://schemas.microsoft.com/office/drawing/2014/main" id="{52F08314-F173-FE03-4F20-AC042A3C48FF}"/>
              </a:ext>
            </a:extLst>
          </p:cNvPr>
          <p:cNvSpPr txBox="1"/>
          <p:nvPr/>
        </p:nvSpPr>
        <p:spPr>
          <a:xfrm>
            <a:off x="5193695" y="2517624"/>
            <a:ext cx="1828800" cy="1828800"/>
          </a:xfrm>
          <a:prstGeom prst="rect">
            <a:avLst/>
          </a:prstGeom>
          <a:noFill/>
        </p:spPr>
        <p:txBody>
          <a:bodyPr wrap="square" rtlCol="0">
            <a:spAutoFit/>
          </a:bodyPr>
          <a:lstStyle/>
          <a:p>
            <a:pPr algn="l"/>
            <a:endParaRPr lang="en-US"/>
          </a:p>
        </p:txBody>
      </p:sp>
      <p:sp>
        <p:nvSpPr>
          <p:cNvPr id="39" name="TextBox 38">
            <a:extLst>
              <a:ext uri="{FF2B5EF4-FFF2-40B4-BE49-F238E27FC236}">
                <a16:creationId xmlns:a16="http://schemas.microsoft.com/office/drawing/2014/main" id="{0F7F5C53-F2EA-BC4D-13D3-C469B266D650}"/>
              </a:ext>
            </a:extLst>
          </p:cNvPr>
          <p:cNvSpPr txBox="1"/>
          <p:nvPr/>
        </p:nvSpPr>
        <p:spPr>
          <a:xfrm>
            <a:off x="5193695" y="2517624"/>
            <a:ext cx="1828800" cy="1828800"/>
          </a:xfrm>
          <a:prstGeom prst="rect">
            <a:avLst/>
          </a:prstGeom>
          <a:noFill/>
        </p:spPr>
        <p:txBody>
          <a:bodyPr wrap="square" rtlCol="0">
            <a:spAutoFit/>
          </a:bodyPr>
          <a:lstStyle/>
          <a:p>
            <a:pPr algn="l"/>
            <a:endParaRPr lang="en-US"/>
          </a:p>
        </p:txBody>
      </p:sp>
      <p:sp>
        <p:nvSpPr>
          <p:cNvPr id="40" name="TextBox 39">
            <a:extLst>
              <a:ext uri="{FF2B5EF4-FFF2-40B4-BE49-F238E27FC236}">
                <a16:creationId xmlns:a16="http://schemas.microsoft.com/office/drawing/2014/main" id="{41826492-4EB4-F7C5-2F44-D51995F2D1B3}"/>
              </a:ext>
            </a:extLst>
          </p:cNvPr>
          <p:cNvSpPr txBox="1"/>
          <p:nvPr/>
        </p:nvSpPr>
        <p:spPr>
          <a:xfrm>
            <a:off x="5193695" y="2517624"/>
            <a:ext cx="1828800" cy="369332"/>
          </a:xfrm>
          <a:prstGeom prst="rect">
            <a:avLst/>
          </a:prstGeom>
          <a:noFill/>
        </p:spPr>
        <p:txBody>
          <a:bodyPr wrap="square" rtlCol="0">
            <a:spAutoFit/>
          </a:bodyPr>
          <a:lstStyle/>
          <a:p>
            <a:pPr algn="l"/>
            <a:r>
              <a:rPr lang="en-US">
                <a:solidFill>
                  <a:srgbClr val="FFC000"/>
                </a:solidFill>
              </a:rPr>
              <a:t>      Factory</a:t>
            </a:r>
          </a:p>
        </p:txBody>
      </p:sp>
      <p:sp>
        <p:nvSpPr>
          <p:cNvPr id="41" name="TextBox 40">
            <a:extLst>
              <a:ext uri="{FF2B5EF4-FFF2-40B4-BE49-F238E27FC236}">
                <a16:creationId xmlns:a16="http://schemas.microsoft.com/office/drawing/2014/main" id="{773BC69B-FED3-2137-24FB-F4C21361EAD1}"/>
              </a:ext>
            </a:extLst>
          </p:cNvPr>
          <p:cNvSpPr txBox="1"/>
          <p:nvPr/>
        </p:nvSpPr>
        <p:spPr>
          <a:xfrm>
            <a:off x="5193695" y="2517624"/>
            <a:ext cx="1828800" cy="1828800"/>
          </a:xfrm>
          <a:prstGeom prst="rect">
            <a:avLst/>
          </a:prstGeom>
          <a:noFill/>
        </p:spPr>
        <p:txBody>
          <a:bodyPr wrap="square" rtlCol="0">
            <a:spAutoFit/>
          </a:bodyPr>
          <a:lstStyle/>
          <a:p>
            <a:pPr algn="l"/>
            <a:endParaRPr lang="en-US"/>
          </a:p>
        </p:txBody>
      </p:sp>
      <p:sp>
        <p:nvSpPr>
          <p:cNvPr id="42" name="TextBox 41">
            <a:extLst>
              <a:ext uri="{FF2B5EF4-FFF2-40B4-BE49-F238E27FC236}">
                <a16:creationId xmlns:a16="http://schemas.microsoft.com/office/drawing/2014/main" id="{7263126E-E571-D950-3F3C-4D6961A85B58}"/>
              </a:ext>
            </a:extLst>
          </p:cNvPr>
          <p:cNvSpPr txBox="1"/>
          <p:nvPr/>
        </p:nvSpPr>
        <p:spPr>
          <a:xfrm>
            <a:off x="5193695" y="2517624"/>
            <a:ext cx="1828800" cy="1754326"/>
          </a:xfrm>
          <a:prstGeom prst="rect">
            <a:avLst/>
          </a:prstGeom>
          <a:noFill/>
        </p:spPr>
        <p:txBody>
          <a:bodyPr wrap="square" rtlCol="0">
            <a:spAutoFit/>
          </a:bodyPr>
          <a:lstStyle/>
          <a:p>
            <a:pPr algn="l"/>
            <a:endParaRPr lang="en-US"/>
          </a:p>
          <a:p>
            <a:pPr algn="l"/>
            <a:endParaRPr lang="en-US"/>
          </a:p>
          <a:p>
            <a:pPr algn="l"/>
            <a:r>
              <a:rPr lang="en-US">
                <a:solidFill>
                  <a:srgbClr val="FFC000"/>
                </a:solidFill>
              </a:rPr>
              <a:t>        Noise</a:t>
            </a:r>
          </a:p>
          <a:p>
            <a:pPr algn="l"/>
            <a:r>
              <a:rPr lang="en-US">
                <a:solidFill>
                  <a:srgbClr val="FFC000"/>
                </a:solidFill>
              </a:rPr>
              <a:t>Reduced by visual  aids &amp; translation</a:t>
            </a:r>
          </a:p>
        </p:txBody>
      </p:sp>
      <p:cxnSp>
        <p:nvCxnSpPr>
          <p:cNvPr id="45" name="Straight Arrow Connector 44">
            <a:extLst>
              <a:ext uri="{FF2B5EF4-FFF2-40B4-BE49-F238E27FC236}">
                <a16:creationId xmlns:a16="http://schemas.microsoft.com/office/drawing/2014/main" id="{6B0DB365-0CAD-8130-FE58-B950BCDCA959}"/>
              </a:ext>
            </a:extLst>
          </p:cNvPr>
          <p:cNvCxnSpPr>
            <a:cxnSpLocks/>
          </p:cNvCxnSpPr>
          <p:nvPr/>
        </p:nvCxnSpPr>
        <p:spPr>
          <a:xfrm>
            <a:off x="10017415" y="3190434"/>
            <a:ext cx="0" cy="237382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47" name="Straight Arrow Connector 46">
            <a:extLst>
              <a:ext uri="{FF2B5EF4-FFF2-40B4-BE49-F238E27FC236}">
                <a16:creationId xmlns:a16="http://schemas.microsoft.com/office/drawing/2014/main" id="{953080FF-E5DA-E1D4-722B-AF0968975860}"/>
              </a:ext>
            </a:extLst>
          </p:cNvPr>
          <p:cNvCxnSpPr>
            <a:cxnSpLocks/>
          </p:cNvCxnSpPr>
          <p:nvPr/>
        </p:nvCxnSpPr>
        <p:spPr>
          <a:xfrm flipH="1">
            <a:off x="3650814" y="6026071"/>
            <a:ext cx="4890371"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49" name="Straight Arrow Connector 48">
            <a:extLst>
              <a:ext uri="{FF2B5EF4-FFF2-40B4-BE49-F238E27FC236}">
                <a16:creationId xmlns:a16="http://schemas.microsoft.com/office/drawing/2014/main" id="{CDC7C36B-1862-91C4-931E-7DD47009C20D}"/>
              </a:ext>
            </a:extLst>
          </p:cNvPr>
          <p:cNvCxnSpPr>
            <a:cxnSpLocks/>
          </p:cNvCxnSpPr>
          <p:nvPr/>
        </p:nvCxnSpPr>
        <p:spPr>
          <a:xfrm flipV="1">
            <a:off x="1649451" y="3177622"/>
            <a:ext cx="0" cy="2779806"/>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50" name="TextBox 49">
            <a:extLst>
              <a:ext uri="{FF2B5EF4-FFF2-40B4-BE49-F238E27FC236}">
                <a16:creationId xmlns:a16="http://schemas.microsoft.com/office/drawing/2014/main" id="{E0FEB5A7-BB14-1F13-F1BE-7F9302CFAA29}"/>
              </a:ext>
            </a:extLst>
          </p:cNvPr>
          <p:cNvSpPr txBox="1"/>
          <p:nvPr/>
        </p:nvSpPr>
        <p:spPr>
          <a:xfrm>
            <a:off x="5193695" y="4836788"/>
            <a:ext cx="3347485" cy="1477328"/>
          </a:xfrm>
          <a:prstGeom prst="rect">
            <a:avLst/>
          </a:prstGeom>
          <a:noFill/>
        </p:spPr>
        <p:txBody>
          <a:bodyPr wrap="square" rtlCol="0">
            <a:spAutoFit/>
          </a:bodyPr>
          <a:lstStyle/>
          <a:p>
            <a:pPr algn="l"/>
            <a:endParaRPr lang="en-US"/>
          </a:p>
          <a:p>
            <a:pPr algn="l"/>
            <a:endParaRPr lang="en-US"/>
          </a:p>
          <a:p>
            <a:pPr algn="l"/>
            <a:r>
              <a:rPr lang="en-US"/>
              <a:t>Feedback</a:t>
            </a:r>
          </a:p>
          <a:p>
            <a:pPr algn="l"/>
            <a:endParaRPr lang="en-US"/>
          </a:p>
          <a:p>
            <a:pPr algn="l"/>
            <a:endParaRPr lang="en-US"/>
          </a:p>
        </p:txBody>
      </p:sp>
    </p:spTree>
    <p:extLst>
      <p:ext uri="{BB962C8B-B14F-4D97-AF65-F5344CB8AC3E}">
        <p14:creationId xmlns:p14="http://schemas.microsoft.com/office/powerpoint/2010/main" val="34374105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1561CC-CE5C-FC5E-AEF2-68C57FBC2DD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8E2B8AA-C900-AFC9-DE96-F264B2B2350E}"/>
              </a:ext>
            </a:extLst>
          </p:cNvPr>
          <p:cNvSpPr>
            <a:spLocks noGrp="1"/>
          </p:cNvSpPr>
          <p:nvPr>
            <p:ph type="title"/>
          </p:nvPr>
        </p:nvSpPr>
        <p:spPr/>
        <p:txBody>
          <a:bodyPr/>
          <a:lstStyle/>
          <a:p>
            <a:r>
              <a:rPr lang="en-US"/>
              <a:t>Language conclusion </a:t>
            </a:r>
            <a:endParaRPr lang="en-GB"/>
          </a:p>
        </p:txBody>
      </p:sp>
      <p:sp>
        <p:nvSpPr>
          <p:cNvPr id="3" name="Content Placeholder 2">
            <a:extLst>
              <a:ext uri="{FF2B5EF4-FFF2-40B4-BE49-F238E27FC236}">
                <a16:creationId xmlns:a16="http://schemas.microsoft.com/office/drawing/2014/main" id="{083B151A-55F3-FCD8-D354-05FCA33F2AE8}"/>
              </a:ext>
            </a:extLst>
          </p:cNvPr>
          <p:cNvSpPr>
            <a:spLocks noGrp="1"/>
          </p:cNvSpPr>
          <p:nvPr>
            <p:ph idx="1"/>
          </p:nvPr>
        </p:nvSpPr>
        <p:spPr>
          <a:xfrm>
            <a:off x="838199" y="1825624"/>
            <a:ext cx="11650133" cy="5032375"/>
          </a:xfrm>
        </p:spPr>
        <p:txBody>
          <a:bodyPr vert="horz" lIns="91440" tIns="45720" rIns="91440" bIns="45720" rtlCol="0" anchor="t">
            <a:normAutofit/>
          </a:bodyPr>
          <a:lstStyle/>
          <a:p>
            <a:r>
              <a:rPr lang="en-US"/>
              <a:t>Workers understand instructions more clearly</a:t>
            </a:r>
          </a:p>
          <a:p>
            <a:r>
              <a:rPr lang="en-US"/>
              <a:t>Fewer communication mistakes are made </a:t>
            </a:r>
          </a:p>
          <a:p>
            <a:r>
              <a:rPr lang="en-US"/>
              <a:t>Employees feel more confident </a:t>
            </a:r>
          </a:p>
          <a:p>
            <a:r>
              <a:rPr lang="en-US"/>
              <a:t>Teamwork improves between workers from different language backgrounds </a:t>
            </a:r>
          </a:p>
          <a:p>
            <a:r>
              <a:rPr lang="en-US"/>
              <a:t>Better productivity and safer working environments</a:t>
            </a:r>
          </a:p>
          <a:p>
            <a:r>
              <a:rPr lang="en-US"/>
              <a:t> for everyone.</a:t>
            </a:r>
          </a:p>
          <a:p>
            <a:endParaRPr lang="en-US"/>
          </a:p>
          <a:p>
            <a:endParaRPr lang="en-US"/>
          </a:p>
          <a:p>
            <a:r>
              <a:rPr lang="en-US"/>
              <a:t>                                                                     </a:t>
            </a:r>
            <a:r>
              <a:rPr lang="en-US" err="1"/>
              <a:t>PIXABAY</a:t>
            </a:r>
            <a:r>
              <a:rPr lang="en-US"/>
              <a:t> com </a:t>
            </a:r>
            <a:endParaRPr lang="en-GB"/>
          </a:p>
        </p:txBody>
      </p:sp>
      <p:sp>
        <p:nvSpPr>
          <p:cNvPr id="5" name="Slide Number Placeholder 4">
            <a:extLst>
              <a:ext uri="{FF2B5EF4-FFF2-40B4-BE49-F238E27FC236}">
                <a16:creationId xmlns:a16="http://schemas.microsoft.com/office/drawing/2014/main" id="{7648C3E0-AFD3-1174-69BB-3D1DE6091DA3}"/>
              </a:ext>
            </a:extLst>
          </p:cNvPr>
          <p:cNvSpPr>
            <a:spLocks noGrp="1"/>
          </p:cNvSpPr>
          <p:nvPr>
            <p:ph type="sldNum" sz="quarter" idx="12"/>
          </p:nvPr>
        </p:nvSpPr>
        <p:spPr>
          <a:xfrm flipV="1">
            <a:off x="8610599" y="4777619"/>
            <a:ext cx="3121781" cy="1578731"/>
          </a:xfrm>
        </p:spPr>
        <p:txBody>
          <a:bodyPr/>
          <a:lstStyle/>
          <a:p>
            <a:fld id="{454682FA-2E9E-4DCC-AFA0-70701551065F}" type="slidenum">
              <a:rPr lang="en-GB" smtClean="0"/>
              <a:t>13</a:t>
            </a:fld>
            <a:endParaRPr lang="en-GB"/>
          </a:p>
        </p:txBody>
      </p:sp>
      <p:pic>
        <p:nvPicPr>
          <p:cNvPr id="12" name="Content Placeholder 4">
            <a:extLst>
              <a:ext uri="{FF2B5EF4-FFF2-40B4-BE49-F238E27FC236}">
                <a16:creationId xmlns:a16="http://schemas.microsoft.com/office/drawing/2014/main" id="{E82288A7-09F0-0186-A23B-75D34F1C48D3}"/>
              </a:ext>
            </a:extLst>
          </p:cNvPr>
          <p:cNvPicPr>
            <a:picLocks noGrp="1" noChangeAspect="1"/>
          </p:cNvPicPr>
          <p:nvPr/>
        </p:nvPicPr>
        <p:blipFill>
          <a:blip r:embed="rId2">
            <a:extLst>
              <a:ext uri="{28A0092B-C50C-407E-A947-70E740481C1C}">
                <a14:useLocalDpi xmlns:a14="http://schemas.microsoft.com/office/drawing/2010/main" val="0"/>
              </a:ext>
            </a:extLst>
          </a:blip>
          <a:stretch>
            <a:fillRect/>
          </a:stretch>
        </p:blipFill>
        <p:spPr>
          <a:xfrm>
            <a:off x="8368477" y="4777619"/>
            <a:ext cx="3843555" cy="1715255"/>
          </a:xfrm>
          <a:prstGeom prst="rect">
            <a:avLst/>
          </a:prstGeom>
        </p:spPr>
      </p:pic>
    </p:spTree>
    <p:extLst>
      <p:ext uri="{BB962C8B-B14F-4D97-AF65-F5344CB8AC3E}">
        <p14:creationId xmlns:p14="http://schemas.microsoft.com/office/powerpoint/2010/main" val="15883653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04C2743-5052-13A1-A6E9-CF46C4ED8E35}"/>
            </a:ext>
          </a:extLst>
        </p:cNvPr>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1CD81A2A-6ED4-4EF4-A14C-912D31E148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8A218D19-4F2E-4F32-C323-CB7C80C91014}"/>
              </a:ext>
            </a:extLst>
          </p:cNvPr>
          <p:cNvSpPr>
            <a:spLocks noGrp="1"/>
          </p:cNvSpPr>
          <p:nvPr>
            <p:ph type="title"/>
          </p:nvPr>
        </p:nvSpPr>
        <p:spPr>
          <a:xfrm>
            <a:off x="169984" y="388571"/>
            <a:ext cx="6565668" cy="1548301"/>
          </a:xfrm>
        </p:spPr>
        <p:txBody>
          <a:bodyPr>
            <a:normAutofit fontScale="90000"/>
          </a:bodyPr>
          <a:lstStyle/>
          <a:p>
            <a:br>
              <a:rPr lang="en-GB" sz="2800"/>
            </a:br>
            <a:br>
              <a:rPr lang="en-GB" sz="2800"/>
            </a:br>
            <a:r>
              <a:rPr lang="en-GB" sz="4000"/>
              <a:t>BARRIER 3 – Cultural</a:t>
            </a:r>
            <a:br>
              <a:rPr lang="en-GB" sz="3100"/>
            </a:br>
            <a:br>
              <a:rPr lang="en-GB" sz="3100"/>
            </a:br>
            <a:br>
              <a:rPr lang="en-GB" sz="2800"/>
            </a:br>
            <a:r>
              <a:rPr lang="en-GB" sz="3100"/>
              <a:t>Description </a:t>
            </a:r>
            <a:br>
              <a:rPr lang="en-GB" sz="2100"/>
            </a:br>
            <a:endParaRPr lang="en-GB" sz="2100"/>
          </a:p>
        </p:txBody>
      </p:sp>
      <p:sp>
        <p:nvSpPr>
          <p:cNvPr id="16" name="Freeform: Shape 14">
            <a:extLst>
              <a:ext uri="{FF2B5EF4-FFF2-40B4-BE49-F238E27FC236}">
                <a16:creationId xmlns:a16="http://schemas.microsoft.com/office/drawing/2014/main" id="{1661932C-CA15-4E17-B115-FAE7CBEE47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198657" y="1"/>
            <a:ext cx="1155142" cy="625027"/>
          </a:xfrm>
          <a:custGeom>
            <a:avLst/>
            <a:gdLst>
              <a:gd name="connsiteX0" fmla="*/ 4784 w 1155142"/>
              <a:gd name="connsiteY0" fmla="*/ 0 h 625027"/>
              <a:gd name="connsiteX1" fmla="*/ 1150358 w 1155142"/>
              <a:gd name="connsiteY1" fmla="*/ 0 h 625027"/>
              <a:gd name="connsiteX2" fmla="*/ 1155142 w 1155142"/>
              <a:gd name="connsiteY2" fmla="*/ 47456 h 625027"/>
              <a:gd name="connsiteX3" fmla="*/ 577571 w 1155142"/>
              <a:gd name="connsiteY3" fmla="*/ 625027 h 625027"/>
              <a:gd name="connsiteX4" fmla="*/ 0 w 1155142"/>
              <a:gd name="connsiteY4" fmla="*/ 47456 h 6250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625027">
                <a:moveTo>
                  <a:pt x="4784" y="0"/>
                </a:moveTo>
                <a:lnTo>
                  <a:pt x="1150358" y="0"/>
                </a:lnTo>
                <a:lnTo>
                  <a:pt x="1155142" y="47456"/>
                </a:lnTo>
                <a:cubicBezTo>
                  <a:pt x="1155142" y="366440"/>
                  <a:pt x="896555" y="625027"/>
                  <a:pt x="577571" y="625027"/>
                </a:cubicBezTo>
                <a:cubicBezTo>
                  <a:pt x="258587" y="625027"/>
                  <a:pt x="0" y="366440"/>
                  <a:pt x="0" y="47456"/>
                </a:cubicBezTo>
                <a:close/>
              </a:path>
            </a:pathLst>
          </a:custGeom>
          <a:solidFill>
            <a:schemeClr val="accent5">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4DD6A02A-5FDF-7B2E-C57F-B0BA2DC1385A}"/>
              </a:ext>
            </a:extLst>
          </p:cNvPr>
          <p:cNvSpPr>
            <a:spLocks noGrp="1"/>
          </p:cNvSpPr>
          <p:nvPr>
            <p:ph idx="1"/>
          </p:nvPr>
        </p:nvSpPr>
        <p:spPr>
          <a:xfrm>
            <a:off x="169984" y="2704856"/>
            <a:ext cx="7503514" cy="3647954"/>
          </a:xfrm>
        </p:spPr>
        <p:txBody>
          <a:bodyPr vert="horz" lIns="91440" tIns="45720" rIns="91440" bIns="45720" rtlCol="0" anchor="t">
            <a:normAutofit/>
          </a:bodyPr>
          <a:lstStyle/>
          <a:p>
            <a:r>
              <a:rPr lang="en-GB" sz="2200"/>
              <a:t>Factory has 5 distinct cultural groups, diff. communication styles and attitudes </a:t>
            </a:r>
            <a:endParaRPr lang="en-US" sz="2200"/>
          </a:p>
          <a:p>
            <a:r>
              <a:rPr lang="en-GB" sz="2200"/>
              <a:t>The majority are immigrants with limited English proficiency </a:t>
            </a:r>
          </a:p>
          <a:p>
            <a:r>
              <a:rPr lang="en-GB" sz="2200"/>
              <a:t>Written signs on the wall – misinterpretation  </a:t>
            </a:r>
            <a:endParaRPr lang="en-US" sz="2200"/>
          </a:p>
          <a:p>
            <a:r>
              <a:rPr lang="en-GB" sz="2200"/>
              <a:t>Manager VS employees       different cultural backgrounds and experience = instruction interpretation affected </a:t>
            </a:r>
          </a:p>
          <a:p>
            <a:r>
              <a:rPr lang="en-GB" sz="2200"/>
              <a:t>Food hygiene and safety procedures errors</a:t>
            </a:r>
          </a:p>
          <a:p>
            <a:endParaRPr lang="en-GB" sz="2400"/>
          </a:p>
          <a:p>
            <a:endParaRPr lang="en-GB" sz="2400"/>
          </a:p>
          <a:p>
            <a:endParaRPr lang="en-GB" sz="2400"/>
          </a:p>
        </p:txBody>
      </p:sp>
      <p:sp>
        <p:nvSpPr>
          <p:cNvPr id="18" name="Oval 17">
            <a:extLst>
              <a:ext uri="{FF2B5EF4-FFF2-40B4-BE49-F238E27FC236}">
                <a16:creationId xmlns:a16="http://schemas.microsoft.com/office/drawing/2014/main" id="{8590ADD5-9383-4D3D-9047-3DA2593CCB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8185" y="3423959"/>
            <a:ext cx="540822" cy="540822"/>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92F58F60-E597-1104-FA36-45A413AF5347}"/>
              </a:ext>
            </a:extLst>
          </p:cNvPr>
          <p:cNvPicPr>
            <a:picLocks noChangeAspect="1"/>
          </p:cNvPicPr>
          <p:nvPr/>
        </p:nvPicPr>
        <p:blipFill>
          <a:blip r:embed="rId2"/>
          <a:stretch>
            <a:fillRect/>
          </a:stretch>
        </p:blipFill>
        <p:spPr>
          <a:xfrm>
            <a:off x="7526106" y="804349"/>
            <a:ext cx="4460222" cy="4411892"/>
          </a:xfrm>
          <a:custGeom>
            <a:avLst/>
            <a:gdLst/>
            <a:ahLst/>
            <a:cxnLst/>
            <a:rect l="l" t="t" r="r" b="b"/>
            <a:pathLst>
              <a:path w="4114800" h="5712488">
                <a:moveTo>
                  <a:pt x="133155" y="0"/>
                </a:moveTo>
                <a:lnTo>
                  <a:pt x="3981645" y="0"/>
                </a:lnTo>
                <a:cubicBezTo>
                  <a:pt x="4055184" y="0"/>
                  <a:pt x="4114800" y="59616"/>
                  <a:pt x="4114800" y="133155"/>
                </a:cubicBezTo>
                <a:lnTo>
                  <a:pt x="4114800" y="5579333"/>
                </a:lnTo>
                <a:cubicBezTo>
                  <a:pt x="4114800" y="5652872"/>
                  <a:pt x="4055184" y="5712488"/>
                  <a:pt x="3981645" y="5712488"/>
                </a:cubicBezTo>
                <a:lnTo>
                  <a:pt x="133155" y="5712488"/>
                </a:lnTo>
                <a:cubicBezTo>
                  <a:pt x="59616" y="5712488"/>
                  <a:pt x="0" y="5652872"/>
                  <a:pt x="0" y="5579333"/>
                </a:cubicBezTo>
                <a:lnTo>
                  <a:pt x="0" y="133155"/>
                </a:lnTo>
                <a:cubicBezTo>
                  <a:pt x="0" y="59616"/>
                  <a:pt x="59616" y="0"/>
                  <a:pt x="133155" y="0"/>
                </a:cubicBezTo>
                <a:close/>
              </a:path>
            </a:pathLst>
          </a:custGeom>
        </p:spPr>
      </p:pic>
      <p:sp>
        <p:nvSpPr>
          <p:cNvPr id="20" name="Freeform: Shape 18">
            <a:extLst>
              <a:ext uri="{FF2B5EF4-FFF2-40B4-BE49-F238E27FC236}">
                <a16:creationId xmlns:a16="http://schemas.microsoft.com/office/drawing/2014/main" id="{DABE3E45-88CF-45D8-8D40-C773324D93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49602" y="1"/>
            <a:ext cx="2066948" cy="1621879"/>
          </a:xfrm>
          <a:custGeom>
            <a:avLst/>
            <a:gdLst>
              <a:gd name="connsiteX0" fmla="*/ 0 w 2066948"/>
              <a:gd name="connsiteY0" fmla="*/ 0 h 1621879"/>
              <a:gd name="connsiteX1" fmla="*/ 123825 w 2066948"/>
              <a:gd name="connsiteY1" fmla="*/ 0 h 1621879"/>
              <a:gd name="connsiteX2" fmla="*/ 123825 w 2066948"/>
              <a:gd name="connsiteY2" fmla="*/ 1452620 h 1621879"/>
              <a:gd name="connsiteX3" fmla="*/ 1881378 w 2066948"/>
              <a:gd name="connsiteY3" fmla="*/ 436017 h 1621879"/>
              <a:gd name="connsiteX4" fmla="*/ 1127572 w 2066948"/>
              <a:gd name="connsiteY4" fmla="*/ 0 h 1621879"/>
              <a:gd name="connsiteX5" fmla="*/ 1374887 w 2066948"/>
              <a:gd name="connsiteY5" fmla="*/ 0 h 1621879"/>
              <a:gd name="connsiteX6" fmla="*/ 2035969 w 2066948"/>
              <a:gd name="connsiteY6" fmla="*/ 382391 h 1621879"/>
              <a:gd name="connsiteX7" fmla="*/ 2058648 w 2066948"/>
              <a:gd name="connsiteY7" fmla="*/ 466963 h 1621879"/>
              <a:gd name="connsiteX8" fmla="*/ 2035969 w 2066948"/>
              <a:gd name="connsiteY8" fmla="*/ 489642 h 1621879"/>
              <a:gd name="connsiteX9" fmla="*/ 92869 w 2066948"/>
              <a:gd name="connsiteY9" fmla="*/ 1613592 h 1621879"/>
              <a:gd name="connsiteX10" fmla="*/ 61913 w 2066948"/>
              <a:gd name="connsiteY10" fmla="*/ 1621879 h 1621879"/>
              <a:gd name="connsiteX11" fmla="*/ 0 w 2066948"/>
              <a:gd name="connsiteY11" fmla="*/ 1559967 h 1621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66948" h="1621879">
                <a:moveTo>
                  <a:pt x="0" y="0"/>
                </a:moveTo>
                <a:lnTo>
                  <a:pt x="123825" y="0"/>
                </a:lnTo>
                <a:lnTo>
                  <a:pt x="123825" y="1452620"/>
                </a:lnTo>
                <a:lnTo>
                  <a:pt x="1881378" y="436017"/>
                </a:lnTo>
                <a:lnTo>
                  <a:pt x="1127572" y="0"/>
                </a:lnTo>
                <a:lnTo>
                  <a:pt x="1374887" y="0"/>
                </a:lnTo>
                <a:lnTo>
                  <a:pt x="2035969" y="382391"/>
                </a:lnTo>
                <a:cubicBezTo>
                  <a:pt x="2065582" y="399479"/>
                  <a:pt x="2075745" y="437340"/>
                  <a:pt x="2058648" y="466963"/>
                </a:cubicBezTo>
                <a:cubicBezTo>
                  <a:pt x="2053219" y="476384"/>
                  <a:pt x="2045389" y="484204"/>
                  <a:pt x="2035969" y="489642"/>
                </a:cubicBezTo>
                <a:lnTo>
                  <a:pt x="92869" y="1613592"/>
                </a:lnTo>
                <a:cubicBezTo>
                  <a:pt x="83458" y="1619031"/>
                  <a:pt x="72780" y="1621889"/>
                  <a:pt x="61913" y="1621879"/>
                </a:cubicBezTo>
                <a:cubicBezTo>
                  <a:pt x="27719" y="1621879"/>
                  <a:pt x="0" y="1594161"/>
                  <a:pt x="0" y="1559967"/>
                </a:cubicBezTo>
                <a:close/>
              </a:path>
            </a:pathLst>
          </a:custGeom>
          <a:solidFill>
            <a:schemeClr val="accent6"/>
          </a:solidFill>
          <a:ln w="9525" cap="flat">
            <a:noFill/>
            <a:prstDash val="solid"/>
            <a:miter/>
          </a:ln>
        </p:spPr>
        <p:txBody>
          <a:bodyPr rtlCol="0" anchor="ctr"/>
          <a:lstStyle/>
          <a:p>
            <a:endParaRPr lang="en-US"/>
          </a:p>
        </p:txBody>
      </p:sp>
      <p:cxnSp>
        <p:nvCxnSpPr>
          <p:cNvPr id="22" name="Straight Connector 21">
            <a:extLst>
              <a:ext uri="{FF2B5EF4-FFF2-40B4-BE49-F238E27FC236}">
                <a16:creationId xmlns:a16="http://schemas.microsoft.com/office/drawing/2014/main" id="{49CD1692-827B-4C8D-B4A1-134FD04CF4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138745" y="1027906"/>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4" name="Freeform: Shape 22">
            <a:extLst>
              <a:ext uri="{FF2B5EF4-FFF2-40B4-BE49-F238E27FC236}">
                <a16:creationId xmlns:a16="http://schemas.microsoft.com/office/drawing/2014/main" id="{B91ECDA9-56DC-4270-8F33-01C5637B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463438">
            <a:off x="7456580" y="5166682"/>
            <a:ext cx="1835725" cy="2024785"/>
          </a:xfrm>
          <a:custGeom>
            <a:avLst/>
            <a:gdLst>
              <a:gd name="connsiteX0" fmla="*/ 1801138 w 1835725"/>
              <a:gd name="connsiteY0" fmla="*/ 1622662 h 2024785"/>
              <a:gd name="connsiteX1" fmla="*/ 1835717 w 1835725"/>
              <a:gd name="connsiteY1" fmla="*/ 1680254 h 2024785"/>
              <a:gd name="connsiteX2" fmla="*/ 1812568 w 1835725"/>
              <a:gd name="connsiteY2" fmla="*/ 1877193 h 2024785"/>
              <a:gd name="connsiteX3" fmla="*/ 1776210 w 1835725"/>
              <a:gd name="connsiteY3" fmla="*/ 2024785 h 2024785"/>
              <a:gd name="connsiteX4" fmla="*/ 1655772 w 1835725"/>
              <a:gd name="connsiteY4" fmla="*/ 1983449 h 2024785"/>
              <a:gd name="connsiteX5" fmla="*/ 1687591 w 1835725"/>
              <a:gd name="connsiteY5" fmla="*/ 1854495 h 2024785"/>
              <a:gd name="connsiteX6" fmla="*/ 1708939 w 1835725"/>
              <a:gd name="connsiteY6" fmla="*/ 1673301 h 2024785"/>
              <a:gd name="connsiteX7" fmla="*/ 1778129 w 1835725"/>
              <a:gd name="connsiteY7" fmla="*/ 1615979 h 2024785"/>
              <a:gd name="connsiteX8" fmla="*/ 1801138 w 1835725"/>
              <a:gd name="connsiteY8" fmla="*/ 1622662 h 2024785"/>
              <a:gd name="connsiteX9" fmla="*/ 1585229 w 1835725"/>
              <a:gd name="connsiteY9" fmla="*/ 764759 h 2024785"/>
              <a:gd name="connsiteX10" fmla="*/ 1623024 w 1835725"/>
              <a:gd name="connsiteY10" fmla="*/ 792810 h 2024785"/>
              <a:gd name="connsiteX11" fmla="*/ 1777614 w 1835725"/>
              <a:gd name="connsiteY11" fmla="*/ 1157141 h 2024785"/>
              <a:gd name="connsiteX12" fmla="*/ 1733799 w 1835725"/>
              <a:gd name="connsiteY12" fmla="*/ 1235532 h 2024785"/>
              <a:gd name="connsiteX13" fmla="*/ 1716464 w 1835725"/>
              <a:gd name="connsiteY13" fmla="*/ 1237722 h 2024785"/>
              <a:gd name="connsiteX14" fmla="*/ 1716464 w 1835725"/>
              <a:gd name="connsiteY14" fmla="*/ 1237913 h 2024785"/>
              <a:gd name="connsiteX15" fmla="*/ 1655409 w 1835725"/>
              <a:gd name="connsiteY15" fmla="*/ 1191717 h 2024785"/>
              <a:gd name="connsiteX16" fmla="*/ 1513200 w 1835725"/>
              <a:gd name="connsiteY16" fmla="*/ 856627 h 2024785"/>
              <a:gd name="connsiteX17" fmla="*/ 1538499 w 1835725"/>
              <a:gd name="connsiteY17" fmla="*/ 770415 h 2024785"/>
              <a:gd name="connsiteX18" fmla="*/ 1585229 w 1835725"/>
              <a:gd name="connsiteY18" fmla="*/ 764759 h 2024785"/>
              <a:gd name="connsiteX19" fmla="*/ 477919 w 1835725"/>
              <a:gd name="connsiteY19" fmla="*/ 21437 h 2024785"/>
              <a:gd name="connsiteX20" fmla="*/ 509236 w 1835725"/>
              <a:gd name="connsiteY20" fmla="*/ 84182 h 2024785"/>
              <a:gd name="connsiteX21" fmla="*/ 445829 w 1835725"/>
              <a:gd name="connsiteY21" fmla="*/ 139871 h 2024785"/>
              <a:gd name="connsiteX22" fmla="*/ 437447 w 1835725"/>
              <a:gd name="connsiteY22" fmla="*/ 139395 h 2024785"/>
              <a:gd name="connsiteX23" fmla="*/ 73211 w 1835725"/>
              <a:gd name="connsiteY23" fmla="*/ 137204 h 2024785"/>
              <a:gd name="connsiteX24" fmla="*/ 749 w 1835725"/>
              <a:gd name="connsiteY24" fmla="*/ 84082 h 2024785"/>
              <a:gd name="connsiteX25" fmla="*/ 53871 w 1835725"/>
              <a:gd name="connsiteY25" fmla="*/ 11621 h 2024785"/>
              <a:gd name="connsiteX26" fmla="*/ 58352 w 1835725"/>
              <a:gd name="connsiteY26" fmla="*/ 11093 h 2024785"/>
              <a:gd name="connsiteX27" fmla="*/ 454020 w 1835725"/>
              <a:gd name="connsiteY27" fmla="*/ 13474 h 2024785"/>
              <a:gd name="connsiteX28" fmla="*/ 477919 w 1835725"/>
              <a:gd name="connsiteY28" fmla="*/ 21437 h 2024785"/>
              <a:gd name="connsiteX29" fmla="*/ 957797 w 1835725"/>
              <a:gd name="connsiteY29" fmla="*/ 167970 h 2024785"/>
              <a:gd name="connsiteX30" fmla="*/ 1286982 w 1835725"/>
              <a:gd name="connsiteY30" fmla="*/ 387616 h 2024785"/>
              <a:gd name="connsiteX31" fmla="*/ 1293725 w 1835725"/>
              <a:gd name="connsiteY31" fmla="*/ 477075 h 2024785"/>
              <a:gd name="connsiteX32" fmla="*/ 1245453 w 1835725"/>
              <a:gd name="connsiteY32" fmla="*/ 499154 h 2024785"/>
              <a:gd name="connsiteX33" fmla="*/ 1245167 w 1835725"/>
              <a:gd name="connsiteY33" fmla="*/ 499154 h 2024785"/>
              <a:gd name="connsiteX34" fmla="*/ 1203638 w 1835725"/>
              <a:gd name="connsiteY34" fmla="*/ 484104 h 2024785"/>
              <a:gd name="connsiteX35" fmla="*/ 900647 w 1835725"/>
              <a:gd name="connsiteY35" fmla="*/ 281508 h 2024785"/>
              <a:gd name="connsiteX36" fmla="*/ 872454 w 1835725"/>
              <a:gd name="connsiteY36" fmla="*/ 196164 h 2024785"/>
              <a:gd name="connsiteX37" fmla="*/ 957797 w 1835725"/>
              <a:gd name="connsiteY37" fmla="*/ 167970 h 2024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835725" h="2024785">
                <a:moveTo>
                  <a:pt x="1801138" y="1622662"/>
                </a:moveTo>
                <a:cubicBezTo>
                  <a:pt x="1822105" y="1633400"/>
                  <a:pt x="1836117" y="1655372"/>
                  <a:pt x="1835717" y="1680254"/>
                </a:cubicBezTo>
                <a:cubicBezTo>
                  <a:pt x="1832093" y="1746382"/>
                  <a:pt x="1824354" y="1812154"/>
                  <a:pt x="1812568" y="1877193"/>
                </a:cubicBezTo>
                <a:lnTo>
                  <a:pt x="1776210" y="2024785"/>
                </a:lnTo>
                <a:lnTo>
                  <a:pt x="1655772" y="1983449"/>
                </a:lnTo>
                <a:lnTo>
                  <a:pt x="1687591" y="1854495"/>
                </a:lnTo>
                <a:cubicBezTo>
                  <a:pt x="1698455" y="1794657"/>
                  <a:pt x="1705590" y="1734142"/>
                  <a:pt x="1708939" y="1673301"/>
                </a:cubicBezTo>
                <a:cubicBezTo>
                  <a:pt x="1712216" y="1638363"/>
                  <a:pt x="1743190" y="1612703"/>
                  <a:pt x="1778129" y="1615979"/>
                </a:cubicBezTo>
                <a:cubicBezTo>
                  <a:pt x="1786387" y="1616753"/>
                  <a:pt x="1794149" y="1619084"/>
                  <a:pt x="1801138" y="1622662"/>
                </a:cubicBezTo>
                <a:close/>
                <a:moveTo>
                  <a:pt x="1585229" y="764759"/>
                </a:moveTo>
                <a:cubicBezTo>
                  <a:pt x="1600438" y="768789"/>
                  <a:pt x="1614156" y="778436"/>
                  <a:pt x="1623024" y="792810"/>
                </a:cubicBezTo>
                <a:cubicBezTo>
                  <a:pt x="1689575" y="907319"/>
                  <a:pt x="1741505" y="1029715"/>
                  <a:pt x="1777614" y="1157141"/>
                </a:cubicBezTo>
                <a:cubicBezTo>
                  <a:pt x="1787149" y="1190888"/>
                  <a:pt x="1767537" y="1225969"/>
                  <a:pt x="1733799" y="1235532"/>
                </a:cubicBezTo>
                <a:cubicBezTo>
                  <a:pt x="1728151" y="1237046"/>
                  <a:pt x="1722312" y="1237780"/>
                  <a:pt x="1716464" y="1237722"/>
                </a:cubicBezTo>
                <a:lnTo>
                  <a:pt x="1716464" y="1237913"/>
                </a:lnTo>
                <a:cubicBezTo>
                  <a:pt x="1688070" y="1237913"/>
                  <a:pt x="1663124" y="1219044"/>
                  <a:pt x="1655409" y="1191717"/>
                </a:cubicBezTo>
                <a:cubicBezTo>
                  <a:pt x="1622214" y="1074512"/>
                  <a:pt x="1574437" y="961936"/>
                  <a:pt x="1513200" y="856627"/>
                </a:cubicBezTo>
                <a:cubicBezTo>
                  <a:pt x="1496379" y="825834"/>
                  <a:pt x="1507704" y="787236"/>
                  <a:pt x="1538499" y="770415"/>
                </a:cubicBezTo>
                <a:cubicBezTo>
                  <a:pt x="1553325" y="762319"/>
                  <a:pt x="1570022" y="760730"/>
                  <a:pt x="1585229" y="764759"/>
                </a:cubicBezTo>
                <a:close/>
                <a:moveTo>
                  <a:pt x="477919" y="21437"/>
                </a:moveTo>
                <a:cubicBezTo>
                  <a:pt x="499341" y="33775"/>
                  <a:pt x="512445" y="58102"/>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89834" y="-4456"/>
                  <a:pt x="322735" y="-3656"/>
                  <a:pt x="454020" y="13474"/>
                </a:cubicBezTo>
                <a:cubicBezTo>
                  <a:pt x="462713" y="14543"/>
                  <a:pt x="470778" y="17324"/>
                  <a:pt x="477919" y="21437"/>
                </a:cubicBezTo>
                <a:close/>
                <a:moveTo>
                  <a:pt x="957797" y="167970"/>
                </a:move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8235" y="164811"/>
                  <a:pt x="926445" y="152188"/>
                  <a:pt x="957797" y="167970"/>
                </a:cubicBezTo>
                <a:close/>
              </a:path>
            </a:pathLst>
          </a:custGeom>
          <a:solidFill>
            <a:schemeClr val="accent4"/>
          </a:solidFill>
          <a:ln w="9525" cap="flat">
            <a:noFill/>
            <a:prstDash val="solid"/>
            <a:miter/>
          </a:ln>
        </p:spPr>
        <p:txBody>
          <a:bodyPr rtlCol="0" anchor="ctr"/>
          <a:lstStyle/>
          <a:p>
            <a:endParaRPr lang="en-US"/>
          </a:p>
        </p:txBody>
      </p:sp>
      <p:sp>
        <p:nvSpPr>
          <p:cNvPr id="26" name="Freeform: Shape 24">
            <a:extLst>
              <a:ext uri="{FF2B5EF4-FFF2-40B4-BE49-F238E27FC236}">
                <a16:creationId xmlns:a16="http://schemas.microsoft.com/office/drawing/2014/main" id="{75F47824-961D-465D-84F9-EAE11BC617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9527" y="6033795"/>
            <a:ext cx="1991064" cy="824205"/>
          </a:xfrm>
          <a:custGeom>
            <a:avLst/>
            <a:gdLst>
              <a:gd name="connsiteX0" fmla="*/ 995532 w 1991064"/>
              <a:gd name="connsiteY0" fmla="*/ 0 h 824205"/>
              <a:gd name="connsiteX1" fmla="*/ 1984823 w 1991064"/>
              <a:gd name="connsiteY1" fmla="*/ 784423 h 824205"/>
              <a:gd name="connsiteX2" fmla="*/ 1991064 w 1991064"/>
              <a:gd name="connsiteY2" fmla="*/ 824205 h 824205"/>
              <a:gd name="connsiteX3" fmla="*/ 0 w 1991064"/>
              <a:gd name="connsiteY3" fmla="*/ 824205 h 824205"/>
              <a:gd name="connsiteX4" fmla="*/ 6241 w 1991064"/>
              <a:gd name="connsiteY4" fmla="*/ 784423 h 824205"/>
              <a:gd name="connsiteX5" fmla="*/ 995532 w 1991064"/>
              <a:gd name="connsiteY5" fmla="*/ 0 h 82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91064" h="824205">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 name="Slide Number Placeholder 4">
            <a:extLst>
              <a:ext uri="{FF2B5EF4-FFF2-40B4-BE49-F238E27FC236}">
                <a16:creationId xmlns:a16="http://schemas.microsoft.com/office/drawing/2014/main" id="{797EE7A3-CF9D-ABCE-819D-77D3260760C7}"/>
              </a:ext>
            </a:extLst>
          </p:cNvPr>
          <p:cNvSpPr>
            <a:spLocks noGrp="1"/>
          </p:cNvSpPr>
          <p:nvPr>
            <p:ph type="sldNum" sz="quarter" idx="12"/>
          </p:nvPr>
        </p:nvSpPr>
        <p:spPr>
          <a:xfrm>
            <a:off x="10030244" y="6356350"/>
            <a:ext cx="1323555" cy="365125"/>
          </a:xfrm>
        </p:spPr>
        <p:txBody>
          <a:bodyPr>
            <a:normAutofit/>
          </a:bodyPr>
          <a:lstStyle/>
          <a:p>
            <a:pPr>
              <a:spcAft>
                <a:spcPts val="600"/>
              </a:spcAft>
            </a:pPr>
            <a:fld id="{454682FA-2E9E-4DCC-AFA0-70701551065F}" type="slidenum">
              <a:rPr lang="en-GB"/>
              <a:pPr>
                <a:spcAft>
                  <a:spcPts val="600"/>
                </a:spcAft>
              </a:pPr>
              <a:t>14</a:t>
            </a:fld>
            <a:endParaRPr lang="en-GB"/>
          </a:p>
        </p:txBody>
      </p:sp>
      <p:sp>
        <p:nvSpPr>
          <p:cNvPr id="28" name="Freeform: Shape 26">
            <a:extLst>
              <a:ext uri="{FF2B5EF4-FFF2-40B4-BE49-F238E27FC236}">
                <a16:creationId xmlns:a16="http://schemas.microsoft.com/office/drawing/2014/main" id="{FEC9DA3E-C1D7-472D-B7C0-F71AE41FBA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51696" y="5519196"/>
            <a:ext cx="1340305" cy="1338805"/>
          </a:xfrm>
          <a:custGeom>
            <a:avLst/>
            <a:gdLst>
              <a:gd name="connsiteX0" fmla="*/ 61913 w 1340305"/>
              <a:gd name="connsiteY0" fmla="*/ 0 h 1338805"/>
              <a:gd name="connsiteX1" fmla="*/ 1340305 w 1340305"/>
              <a:gd name="connsiteY1" fmla="*/ 0 h 1338805"/>
              <a:gd name="connsiteX2" fmla="*/ 1340305 w 1340305"/>
              <a:gd name="connsiteY2" fmla="*/ 123825 h 1338805"/>
              <a:gd name="connsiteX3" fmla="*/ 123825 w 1340305"/>
              <a:gd name="connsiteY3" fmla="*/ 123825 h 1338805"/>
              <a:gd name="connsiteX4" fmla="*/ 123825 w 1340305"/>
              <a:gd name="connsiteY4" fmla="*/ 1338805 h 1338805"/>
              <a:gd name="connsiteX5" fmla="*/ 0 w 1340305"/>
              <a:gd name="connsiteY5" fmla="*/ 1338805 h 1338805"/>
              <a:gd name="connsiteX6" fmla="*/ 0 w 1340305"/>
              <a:gd name="connsiteY6" fmla="*/ 61913 h 1338805"/>
              <a:gd name="connsiteX7" fmla="*/ 61913 w 1340305"/>
              <a:gd name="connsiteY7" fmla="*/ 0 h 1338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40305" h="1338805">
                <a:moveTo>
                  <a:pt x="61913" y="0"/>
                </a:moveTo>
                <a:lnTo>
                  <a:pt x="1340305" y="0"/>
                </a:lnTo>
                <a:lnTo>
                  <a:pt x="1340305" y="123825"/>
                </a:lnTo>
                <a:lnTo>
                  <a:pt x="123825" y="123825"/>
                </a:lnTo>
                <a:lnTo>
                  <a:pt x="123825" y="1338805"/>
                </a:lnTo>
                <a:lnTo>
                  <a:pt x="0" y="1338805"/>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4" name="Arrow: Right 3">
            <a:extLst>
              <a:ext uri="{FF2B5EF4-FFF2-40B4-BE49-F238E27FC236}">
                <a16:creationId xmlns:a16="http://schemas.microsoft.com/office/drawing/2014/main" id="{CB688805-8627-7A8F-CED4-C32756C893E9}"/>
              </a:ext>
            </a:extLst>
          </p:cNvPr>
          <p:cNvSpPr/>
          <p:nvPr/>
        </p:nvSpPr>
        <p:spPr>
          <a:xfrm>
            <a:off x="9072049" y="1161895"/>
            <a:ext cx="382805" cy="200800"/>
          </a:xfrm>
          <a:prstGeom prst="rightArrow">
            <a:avLst/>
          </a:prstGeom>
          <a:solidFill>
            <a:schemeClr val="tx2">
              <a:lumMod val="75000"/>
              <a:lumOff val="25000"/>
            </a:schemeClr>
          </a:solidFill>
          <a:ln>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8D4A2EBF-B691-F9CB-9266-1C8B72C13BB1}"/>
              </a:ext>
            </a:extLst>
          </p:cNvPr>
          <p:cNvSpPr txBox="1"/>
          <p:nvPr/>
        </p:nvSpPr>
        <p:spPr>
          <a:xfrm>
            <a:off x="4855517" y="6112239"/>
            <a:ext cx="3732084" cy="24753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9" name="Arrow: Right 8">
            <a:extLst>
              <a:ext uri="{FF2B5EF4-FFF2-40B4-BE49-F238E27FC236}">
                <a16:creationId xmlns:a16="http://schemas.microsoft.com/office/drawing/2014/main" id="{86E3D4E7-C29D-2993-EFB0-BD5FB5F0608D}"/>
              </a:ext>
            </a:extLst>
          </p:cNvPr>
          <p:cNvSpPr/>
          <p:nvPr/>
        </p:nvSpPr>
        <p:spPr>
          <a:xfrm>
            <a:off x="3367900" y="4721027"/>
            <a:ext cx="277298" cy="153908"/>
          </a:xfrm>
          <a:prstGeom prst="rightArrow">
            <a:avLst/>
          </a:prstGeom>
          <a:solidFill>
            <a:schemeClr val="tx2">
              <a:lumMod val="75000"/>
              <a:lumOff val="25000"/>
            </a:schemeClr>
          </a:solidFill>
          <a:ln>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TextBox 36">
            <a:extLst>
              <a:ext uri="{FF2B5EF4-FFF2-40B4-BE49-F238E27FC236}">
                <a16:creationId xmlns:a16="http://schemas.microsoft.com/office/drawing/2014/main" id="{5870D539-ED06-E10B-55D4-D13D4BB73713}"/>
              </a:ext>
            </a:extLst>
          </p:cNvPr>
          <p:cNvSpPr txBox="1"/>
          <p:nvPr/>
        </p:nvSpPr>
        <p:spPr>
          <a:xfrm>
            <a:off x="10032352" y="5143746"/>
            <a:ext cx="205071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solidFill>
                  <a:srgbClr val="000000"/>
                </a:solidFill>
              </a:rPr>
              <a:t>(The iStock, 2026)</a:t>
            </a:r>
          </a:p>
        </p:txBody>
      </p:sp>
    </p:spTree>
    <p:extLst>
      <p:ext uri="{BB962C8B-B14F-4D97-AF65-F5344CB8AC3E}">
        <p14:creationId xmlns:p14="http://schemas.microsoft.com/office/powerpoint/2010/main" val="25943845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BFFFFE-FD2D-08FF-E8EF-5209F013402E}"/>
            </a:ext>
          </a:extLst>
        </p:cNvPr>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19CC4A27-E116-FBD8-2535-F993B524812C}"/>
              </a:ext>
            </a:extLst>
          </p:cNvPr>
          <p:cNvSpPr>
            <a:spLocks noGrp="1"/>
          </p:cNvSpPr>
          <p:nvPr>
            <p:ph type="sldNum" sz="quarter" idx="12"/>
          </p:nvPr>
        </p:nvSpPr>
        <p:spPr>
          <a:xfrm>
            <a:off x="10362045" y="6407727"/>
            <a:ext cx="1519382" cy="207529"/>
          </a:xfrm>
        </p:spPr>
        <p:txBody>
          <a:bodyPr/>
          <a:lstStyle/>
          <a:p>
            <a:r>
              <a:rPr lang="en-GB"/>
              <a:t>15</a:t>
            </a:r>
          </a:p>
        </p:txBody>
      </p:sp>
      <p:sp>
        <p:nvSpPr>
          <p:cNvPr id="8" name="TextBox 7">
            <a:extLst>
              <a:ext uri="{FF2B5EF4-FFF2-40B4-BE49-F238E27FC236}">
                <a16:creationId xmlns:a16="http://schemas.microsoft.com/office/drawing/2014/main" id="{5494D22B-671D-6FD5-004A-CD5F10EDE758}"/>
              </a:ext>
            </a:extLst>
          </p:cNvPr>
          <p:cNvSpPr txBox="1"/>
          <p:nvPr/>
        </p:nvSpPr>
        <p:spPr>
          <a:xfrm>
            <a:off x="145676" y="22412"/>
            <a:ext cx="6096000" cy="104644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400" baseline="0">
                <a:latin typeface="Aptos Display"/>
              </a:rPr>
              <a:t>BARRIER 3 - Cultural</a:t>
            </a:r>
            <a:r>
              <a:rPr sz="4400">
                <a:latin typeface="Aptos Display"/>
                <a:ea typeface="Aptos Display"/>
                <a:cs typeface="Aptos Display"/>
              </a:rPr>
              <a:t>​</a:t>
            </a:r>
            <a:endParaRPr lang="en-GB"/>
          </a:p>
          <a:p>
            <a:pPr algn="ctr"/>
            <a:endParaRPr lang="en-GB"/>
          </a:p>
        </p:txBody>
      </p:sp>
      <p:pic>
        <p:nvPicPr>
          <p:cNvPr id="2" name="Picture 1">
            <a:extLst>
              <a:ext uri="{FF2B5EF4-FFF2-40B4-BE49-F238E27FC236}">
                <a16:creationId xmlns:a16="http://schemas.microsoft.com/office/drawing/2014/main" id="{194E6358-E798-F03F-3198-D592F3F7A6E1}"/>
              </a:ext>
            </a:extLst>
          </p:cNvPr>
          <p:cNvPicPr>
            <a:picLocks noChangeAspect="1"/>
          </p:cNvPicPr>
          <p:nvPr/>
        </p:nvPicPr>
        <p:blipFill>
          <a:blip r:embed="rId2"/>
          <a:stretch>
            <a:fillRect/>
          </a:stretch>
        </p:blipFill>
        <p:spPr>
          <a:xfrm>
            <a:off x="872838" y="690131"/>
            <a:ext cx="10654143" cy="6198175"/>
          </a:xfrm>
          <a:prstGeom prst="rect">
            <a:avLst/>
          </a:prstGeom>
        </p:spPr>
      </p:pic>
    </p:spTree>
    <p:extLst>
      <p:ext uri="{BB962C8B-B14F-4D97-AF65-F5344CB8AC3E}">
        <p14:creationId xmlns:p14="http://schemas.microsoft.com/office/powerpoint/2010/main" val="148826488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A72DEE-8E49-1C6A-2753-FC78FC44499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37D230C-B96A-71F4-61D4-A8C7130A8760}"/>
              </a:ext>
            </a:extLst>
          </p:cNvPr>
          <p:cNvSpPr>
            <a:spLocks noGrp="1"/>
          </p:cNvSpPr>
          <p:nvPr>
            <p:ph type="title"/>
          </p:nvPr>
        </p:nvSpPr>
        <p:spPr>
          <a:xfrm>
            <a:off x="361950" y="714375"/>
            <a:ext cx="10515600" cy="1325563"/>
          </a:xfrm>
        </p:spPr>
        <p:txBody>
          <a:bodyPr>
            <a:normAutofit fontScale="90000"/>
          </a:bodyPr>
          <a:lstStyle/>
          <a:p>
            <a:r>
              <a:rPr lang="en-GB"/>
              <a:t>BARRIER 3 – Cultural</a:t>
            </a:r>
            <a:br>
              <a:rPr lang="en-GB"/>
            </a:br>
            <a:br>
              <a:rPr lang="en-GB"/>
            </a:br>
            <a:r>
              <a:rPr lang="en-GB"/>
              <a:t>Solution</a:t>
            </a:r>
          </a:p>
        </p:txBody>
      </p:sp>
      <p:sp>
        <p:nvSpPr>
          <p:cNvPr id="5" name="Slide Number Placeholder 4">
            <a:extLst>
              <a:ext uri="{FF2B5EF4-FFF2-40B4-BE49-F238E27FC236}">
                <a16:creationId xmlns:a16="http://schemas.microsoft.com/office/drawing/2014/main" id="{05298FFB-5F57-EBD6-963F-B6ED9CC92D9B}"/>
              </a:ext>
            </a:extLst>
          </p:cNvPr>
          <p:cNvSpPr>
            <a:spLocks noGrp="1"/>
          </p:cNvSpPr>
          <p:nvPr>
            <p:ph type="sldNum" sz="quarter" idx="12"/>
          </p:nvPr>
        </p:nvSpPr>
        <p:spPr/>
        <p:txBody>
          <a:bodyPr/>
          <a:lstStyle/>
          <a:p>
            <a:fld id="{454682FA-2E9E-4DCC-AFA0-70701551065F}" type="slidenum">
              <a:rPr lang="en-GB" smtClean="0"/>
              <a:t>16</a:t>
            </a:fld>
            <a:endParaRPr lang="en-GB"/>
          </a:p>
        </p:txBody>
      </p:sp>
      <p:sp>
        <p:nvSpPr>
          <p:cNvPr id="7" name="TextBox 6">
            <a:extLst>
              <a:ext uri="{FF2B5EF4-FFF2-40B4-BE49-F238E27FC236}">
                <a16:creationId xmlns:a16="http://schemas.microsoft.com/office/drawing/2014/main" id="{2054A3B6-3B9F-616B-C82F-7E99FE8D74B6}"/>
              </a:ext>
            </a:extLst>
          </p:cNvPr>
          <p:cNvSpPr txBox="1"/>
          <p:nvPr/>
        </p:nvSpPr>
        <p:spPr>
          <a:xfrm>
            <a:off x="-232832" y="2319619"/>
            <a:ext cx="7233395" cy="267765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929640" indent="-342900">
              <a:buFont typeface="Arial"/>
              <a:buChar char="•"/>
            </a:pPr>
            <a:r>
              <a:rPr lang="en-US" sz="2400">
                <a:latin typeface="Arial"/>
              </a:rPr>
              <a:t>Visual communication improvement</a:t>
            </a:r>
            <a:endParaRPr lang="en-US" sz="2400">
              <a:latin typeface="Arial"/>
              <a:cs typeface="Arial"/>
            </a:endParaRPr>
          </a:p>
          <a:p>
            <a:pPr marL="929640" indent="-342900">
              <a:buFont typeface="Arial"/>
              <a:buChar char="•"/>
            </a:pPr>
            <a:r>
              <a:rPr lang="en-US" sz="2400">
                <a:latin typeface="Arial"/>
              </a:rPr>
              <a:t>Provide multilingual training </a:t>
            </a:r>
            <a:endParaRPr lang="en-US" sz="2400">
              <a:latin typeface="Arial"/>
              <a:cs typeface="Arial"/>
            </a:endParaRPr>
          </a:p>
          <a:p>
            <a:pPr marL="929640" indent="-342900">
              <a:buFont typeface="Arial"/>
              <a:buChar char="•"/>
            </a:pPr>
            <a:r>
              <a:rPr lang="en-US" sz="2400">
                <a:latin typeface="Arial"/>
              </a:rPr>
              <a:t>Regulate communication </a:t>
            </a:r>
            <a:endParaRPr lang="en-US" sz="2400">
              <a:latin typeface="Arial"/>
              <a:cs typeface="Arial"/>
            </a:endParaRPr>
          </a:p>
          <a:p>
            <a:pPr marL="929640" indent="-342900">
              <a:buFont typeface="Arial"/>
              <a:buChar char="•"/>
            </a:pPr>
            <a:r>
              <a:rPr lang="en-US" sz="2400">
                <a:latin typeface="Arial"/>
              </a:rPr>
              <a:t>Promote cultural awareness</a:t>
            </a:r>
            <a:endParaRPr lang="en-US" sz="2400">
              <a:latin typeface="Arial"/>
              <a:cs typeface="Arial"/>
            </a:endParaRPr>
          </a:p>
          <a:p>
            <a:pPr marL="929640" indent="-342900">
              <a:buFont typeface="Arial"/>
              <a:buChar char="•"/>
            </a:pPr>
            <a:r>
              <a:rPr lang="en-US" sz="2400">
                <a:latin typeface="Arial"/>
              </a:rPr>
              <a:t>Two-way communication (clarifying doubts)*</a:t>
            </a:r>
            <a:endParaRPr lang="en-US" sz="2400">
              <a:latin typeface="Arial"/>
              <a:cs typeface="Arial"/>
            </a:endParaRPr>
          </a:p>
          <a:p>
            <a:pPr marL="929640" indent="-342900">
              <a:buFont typeface="Arial"/>
              <a:buChar char="•"/>
            </a:pPr>
            <a:r>
              <a:rPr lang="en-US" sz="2400">
                <a:latin typeface="Arial"/>
                <a:cs typeface="Arial"/>
              </a:rPr>
              <a:t>Formal and accessible food hygiene training before start working </a:t>
            </a:r>
          </a:p>
        </p:txBody>
      </p:sp>
      <p:pic>
        <p:nvPicPr>
          <p:cNvPr id="12" name="Picture 11">
            <a:extLst>
              <a:ext uri="{FF2B5EF4-FFF2-40B4-BE49-F238E27FC236}">
                <a16:creationId xmlns:a16="http://schemas.microsoft.com/office/drawing/2014/main" id="{D481572F-0674-ADD1-0A4C-DBCEA16FD237}"/>
              </a:ext>
            </a:extLst>
          </p:cNvPr>
          <p:cNvPicPr>
            <a:picLocks noChangeAspect="1"/>
          </p:cNvPicPr>
          <p:nvPr/>
        </p:nvPicPr>
        <p:blipFill>
          <a:blip r:embed="rId2"/>
          <a:srcRect b="-633"/>
          <a:stretch>
            <a:fillRect/>
          </a:stretch>
        </p:blipFill>
        <p:spPr>
          <a:xfrm>
            <a:off x="7688698" y="1076917"/>
            <a:ext cx="3660775" cy="2646872"/>
          </a:xfrm>
          <a:prstGeom prst="rect">
            <a:avLst/>
          </a:prstGeom>
        </p:spPr>
      </p:pic>
      <p:sp>
        <p:nvSpPr>
          <p:cNvPr id="13" name="TextBox 8">
            <a:extLst>
              <a:ext uri="{FF2B5EF4-FFF2-40B4-BE49-F238E27FC236}">
                <a16:creationId xmlns:a16="http://schemas.microsoft.com/office/drawing/2014/main" id="{705D8469-E97C-C28E-454B-15ADD036AF1B}"/>
              </a:ext>
            </a:extLst>
          </p:cNvPr>
          <p:cNvSpPr txBox="1"/>
          <p:nvPr/>
        </p:nvSpPr>
        <p:spPr>
          <a:xfrm>
            <a:off x="9092949" y="3655575"/>
            <a:ext cx="2521526" cy="338554"/>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600"/>
              <a:t>(Safety Sign , 2026) </a:t>
            </a:r>
          </a:p>
        </p:txBody>
      </p:sp>
      <p:sp>
        <p:nvSpPr>
          <p:cNvPr id="4" name="TextBox 3">
            <a:extLst>
              <a:ext uri="{FF2B5EF4-FFF2-40B4-BE49-F238E27FC236}">
                <a16:creationId xmlns:a16="http://schemas.microsoft.com/office/drawing/2014/main" id="{6A73E2BA-CB45-21E7-F0BB-E05C173D813B}"/>
              </a:ext>
            </a:extLst>
          </p:cNvPr>
          <p:cNvSpPr txBox="1"/>
          <p:nvPr/>
        </p:nvSpPr>
        <p:spPr>
          <a:xfrm>
            <a:off x="-2921" y="5370817"/>
            <a:ext cx="9399741" cy="98488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586740"/>
            <a:r>
              <a:rPr lang="en-US" sz="2000" dirty="0">
                <a:latin typeface="Arial"/>
                <a:cs typeface="Arial"/>
              </a:rPr>
              <a:t>*Two-way communication ensures both sender and receiver understand, ask questions, and turn instructions into collaboration (</a:t>
            </a:r>
            <a:r>
              <a:rPr lang="en-US" sz="2000" dirty="0" err="1">
                <a:latin typeface="Arial"/>
                <a:cs typeface="Arial"/>
              </a:rPr>
              <a:t>Sociabble</a:t>
            </a:r>
            <a:r>
              <a:rPr lang="en-US" sz="2000" dirty="0">
                <a:latin typeface="Arial"/>
                <a:cs typeface="Arial"/>
              </a:rPr>
              <a:t>, 2025).</a:t>
            </a:r>
          </a:p>
          <a:p>
            <a:pPr algn="l"/>
            <a:endParaRPr lang="en-GB" dirty="0"/>
          </a:p>
        </p:txBody>
      </p:sp>
    </p:spTree>
    <p:extLst>
      <p:ext uri="{BB962C8B-B14F-4D97-AF65-F5344CB8AC3E}">
        <p14:creationId xmlns:p14="http://schemas.microsoft.com/office/powerpoint/2010/main" val="4608068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137492-2517-27F0-D2C8-249266DBBD2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8D77A1D-6ADC-1EF9-55D1-43DD274DC5E0}"/>
              </a:ext>
            </a:extLst>
          </p:cNvPr>
          <p:cNvSpPr>
            <a:spLocks noGrp="1"/>
          </p:cNvSpPr>
          <p:nvPr>
            <p:ph type="title"/>
          </p:nvPr>
        </p:nvSpPr>
        <p:spPr>
          <a:xfrm>
            <a:off x="-6927" y="4907"/>
            <a:ext cx="10515600" cy="1325563"/>
          </a:xfrm>
        </p:spPr>
        <p:txBody>
          <a:bodyPr/>
          <a:lstStyle/>
          <a:p>
            <a:r>
              <a:rPr lang="en-GB"/>
              <a:t>BARRIER 3 - Cultural</a:t>
            </a:r>
          </a:p>
        </p:txBody>
      </p:sp>
      <p:sp>
        <p:nvSpPr>
          <p:cNvPr id="5" name="Slide Number Placeholder 4">
            <a:extLst>
              <a:ext uri="{FF2B5EF4-FFF2-40B4-BE49-F238E27FC236}">
                <a16:creationId xmlns:a16="http://schemas.microsoft.com/office/drawing/2014/main" id="{EC370569-BB9B-839F-8FD7-6D8A287BDAA8}"/>
              </a:ext>
            </a:extLst>
          </p:cNvPr>
          <p:cNvSpPr>
            <a:spLocks noGrp="1"/>
          </p:cNvSpPr>
          <p:nvPr>
            <p:ph type="sldNum" sz="quarter" idx="12"/>
          </p:nvPr>
        </p:nvSpPr>
        <p:spPr/>
        <p:txBody>
          <a:bodyPr/>
          <a:lstStyle/>
          <a:p>
            <a:fld id="{454682FA-2E9E-4DCC-AFA0-70701551065F}" type="slidenum">
              <a:rPr lang="en-GB" smtClean="0"/>
              <a:t>17</a:t>
            </a:fld>
            <a:endParaRPr lang="en-GB"/>
          </a:p>
        </p:txBody>
      </p:sp>
      <p:pic>
        <p:nvPicPr>
          <p:cNvPr id="7" name="Content Placeholder 6">
            <a:extLst>
              <a:ext uri="{FF2B5EF4-FFF2-40B4-BE49-F238E27FC236}">
                <a16:creationId xmlns:a16="http://schemas.microsoft.com/office/drawing/2014/main" id="{775613DC-EB71-0238-088E-03565C5F1622}"/>
              </a:ext>
            </a:extLst>
          </p:cNvPr>
          <p:cNvPicPr>
            <a:picLocks noGrp="1" noChangeAspect="1"/>
          </p:cNvPicPr>
          <p:nvPr>
            <p:ph idx="1"/>
          </p:nvPr>
        </p:nvPicPr>
        <p:blipFill>
          <a:blip r:embed="rId2"/>
          <a:stretch>
            <a:fillRect/>
          </a:stretch>
        </p:blipFill>
        <p:spPr>
          <a:xfrm>
            <a:off x="831274" y="943771"/>
            <a:ext cx="10792689" cy="5782539"/>
          </a:xfrm>
          <a:prstGeom prst="rect">
            <a:avLst/>
          </a:prstGeom>
        </p:spPr>
      </p:pic>
    </p:spTree>
    <p:extLst>
      <p:ext uri="{BB962C8B-B14F-4D97-AF65-F5344CB8AC3E}">
        <p14:creationId xmlns:p14="http://schemas.microsoft.com/office/powerpoint/2010/main" val="41933562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96D5C6-6963-05C5-9214-58B42C92C51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5FB2F68-65B7-F3F2-F92E-E57F1F13A61F}"/>
              </a:ext>
            </a:extLst>
          </p:cNvPr>
          <p:cNvSpPr>
            <a:spLocks noGrp="1"/>
          </p:cNvSpPr>
          <p:nvPr>
            <p:ph type="title"/>
          </p:nvPr>
        </p:nvSpPr>
        <p:spPr/>
        <p:txBody>
          <a:bodyPr>
            <a:normAutofit fontScale="90000"/>
          </a:bodyPr>
          <a:lstStyle/>
          <a:p>
            <a:r>
              <a:rPr lang="en-GB"/>
              <a:t>BARRIER 3 – Cultural</a:t>
            </a:r>
            <a:br>
              <a:rPr lang="en-GB"/>
            </a:br>
            <a:br>
              <a:rPr lang="en-GB"/>
            </a:br>
            <a:r>
              <a:rPr lang="en-GB"/>
              <a:t>Conclusion</a:t>
            </a:r>
          </a:p>
        </p:txBody>
      </p:sp>
      <p:sp>
        <p:nvSpPr>
          <p:cNvPr id="3" name="Content Placeholder 2">
            <a:extLst>
              <a:ext uri="{FF2B5EF4-FFF2-40B4-BE49-F238E27FC236}">
                <a16:creationId xmlns:a16="http://schemas.microsoft.com/office/drawing/2014/main" id="{D7EDCB22-3A1F-1CC3-0EF1-7A0B16A9448C}"/>
              </a:ext>
            </a:extLst>
          </p:cNvPr>
          <p:cNvSpPr>
            <a:spLocks noGrp="1"/>
          </p:cNvSpPr>
          <p:nvPr>
            <p:ph idx="1"/>
          </p:nvPr>
        </p:nvSpPr>
        <p:spPr>
          <a:xfrm>
            <a:off x="468923" y="2031813"/>
            <a:ext cx="10515600" cy="3972580"/>
          </a:xfrm>
        </p:spPr>
        <p:txBody>
          <a:bodyPr vert="horz" lIns="91440" tIns="45720" rIns="91440" bIns="45720" rtlCol="0" anchor="t">
            <a:normAutofit/>
          </a:bodyPr>
          <a:lstStyle/>
          <a:p>
            <a:r>
              <a:rPr lang="en-US" sz="2000" b="1">
                <a:latin typeface="Arial"/>
                <a:cs typeface="Arial"/>
              </a:rPr>
              <a:t>Main communication barrier:</a:t>
            </a:r>
            <a:r>
              <a:rPr lang="en-US" sz="2000">
                <a:latin typeface="Arial"/>
                <a:cs typeface="Arial"/>
              </a:rPr>
              <a:t> mix of cultural diversity is one of the most important</a:t>
            </a:r>
            <a:endParaRPr lang="en-GB" sz="2000">
              <a:latin typeface="Arial"/>
              <a:cs typeface="Arial"/>
            </a:endParaRPr>
          </a:p>
          <a:p>
            <a:r>
              <a:rPr lang="en-US" sz="2000" b="1">
                <a:latin typeface="Arial"/>
                <a:cs typeface="Arial"/>
              </a:rPr>
              <a:t>Result</a:t>
            </a:r>
            <a:r>
              <a:rPr lang="en-US" sz="2000">
                <a:latin typeface="Arial"/>
                <a:cs typeface="Arial"/>
              </a:rPr>
              <a:t>: inefficient communication/understanding. Unsafety workplace. Production and revenue compromised</a:t>
            </a:r>
            <a:endParaRPr lang="en-GB" sz="2000">
              <a:latin typeface="Arial"/>
              <a:cs typeface="Arial"/>
            </a:endParaRPr>
          </a:p>
          <a:p>
            <a:r>
              <a:rPr lang="en-US" sz="2000" b="1">
                <a:latin typeface="Arial"/>
                <a:cs typeface="Arial"/>
              </a:rPr>
              <a:t>Berlo’s SMCR model:</a:t>
            </a:r>
            <a:r>
              <a:rPr lang="en-US" sz="2000">
                <a:latin typeface="Arial"/>
                <a:cs typeface="Arial"/>
              </a:rPr>
              <a:t> shows how differences in cultural background and communications skills reduce message efficiency. </a:t>
            </a:r>
            <a:endParaRPr lang="en-GB" sz="2000">
              <a:latin typeface="Arial"/>
              <a:cs typeface="Arial"/>
            </a:endParaRPr>
          </a:p>
          <a:p>
            <a:r>
              <a:rPr lang="en-US" sz="2000" b="1">
                <a:latin typeface="Arial"/>
                <a:cs typeface="Arial"/>
              </a:rPr>
              <a:t>Recommended solutions:</a:t>
            </a:r>
            <a:r>
              <a:rPr lang="en-US" sz="2000">
                <a:latin typeface="Arial"/>
                <a:cs typeface="Arial"/>
              </a:rPr>
              <a:t> make the communication more effective and accessible to employees.</a:t>
            </a:r>
          </a:p>
          <a:p>
            <a:r>
              <a:rPr lang="en-US" sz="2000" b="1">
                <a:latin typeface="Arial"/>
                <a:cs typeface="Arial"/>
              </a:rPr>
              <a:t>Expected</a:t>
            </a:r>
            <a:r>
              <a:rPr lang="en-US" sz="2000">
                <a:latin typeface="Arial"/>
                <a:cs typeface="Arial"/>
              </a:rPr>
              <a:t> </a:t>
            </a:r>
            <a:r>
              <a:rPr lang="en-US" sz="2000" b="1">
                <a:latin typeface="Arial"/>
                <a:cs typeface="Arial"/>
              </a:rPr>
              <a:t>results: </a:t>
            </a:r>
            <a:r>
              <a:rPr lang="en-US" sz="2000">
                <a:latin typeface="Arial"/>
                <a:cs typeface="Arial"/>
              </a:rPr>
              <a:t>better communication, fewer misunderstanding and minimize food safety incidents. Gary less overwhelmed. Best-case scenario, increase Flight Food Ltd.'s revenue.</a:t>
            </a:r>
            <a:endParaRPr lang="en-GB" sz="2000">
              <a:latin typeface="Arial"/>
              <a:cs typeface="Arial"/>
            </a:endParaRPr>
          </a:p>
          <a:p>
            <a:endParaRPr lang="en-GB"/>
          </a:p>
        </p:txBody>
      </p:sp>
      <p:sp>
        <p:nvSpPr>
          <p:cNvPr id="5" name="Slide Number Placeholder 4">
            <a:extLst>
              <a:ext uri="{FF2B5EF4-FFF2-40B4-BE49-F238E27FC236}">
                <a16:creationId xmlns:a16="http://schemas.microsoft.com/office/drawing/2014/main" id="{0C03DBDE-4781-61DD-5113-FB82C627D944}"/>
              </a:ext>
            </a:extLst>
          </p:cNvPr>
          <p:cNvSpPr>
            <a:spLocks noGrp="1"/>
          </p:cNvSpPr>
          <p:nvPr>
            <p:ph type="sldNum" sz="quarter" idx="12"/>
          </p:nvPr>
        </p:nvSpPr>
        <p:spPr/>
        <p:txBody>
          <a:bodyPr/>
          <a:lstStyle/>
          <a:p>
            <a:fld id="{454682FA-2E9E-4DCC-AFA0-70701551065F}" type="slidenum">
              <a:rPr lang="en-GB" smtClean="0"/>
              <a:t>18</a:t>
            </a:fld>
            <a:endParaRPr lang="en-GB"/>
          </a:p>
        </p:txBody>
      </p:sp>
    </p:spTree>
    <p:extLst>
      <p:ext uri="{BB962C8B-B14F-4D97-AF65-F5344CB8AC3E}">
        <p14:creationId xmlns:p14="http://schemas.microsoft.com/office/powerpoint/2010/main" val="158949011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5AF838B3-A991-22BD-944E-7970C7F58725}"/>
            </a:ext>
          </a:extLst>
        </p:cNvPr>
        <p:cNvGrpSpPr/>
        <p:nvPr/>
      </p:nvGrpSpPr>
      <p:grpSpPr>
        <a:xfrm>
          <a:off x="0" y="0"/>
          <a:ext cx="0" cy="0"/>
          <a:chOff x="0" y="0"/>
          <a:chExt cx="0" cy="0"/>
        </a:xfrm>
      </p:grpSpPr>
      <p:sp useBgFill="1">
        <p:nvSpPr>
          <p:cNvPr id="39" name="Rectangle 38">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40" name="Arc 39">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ED121EC4-ED71-782F-7E34-61A648971FC5}"/>
              </a:ext>
            </a:extLst>
          </p:cNvPr>
          <p:cNvSpPr>
            <a:spLocks noGrp="1"/>
          </p:cNvSpPr>
          <p:nvPr>
            <p:ph type="title"/>
          </p:nvPr>
        </p:nvSpPr>
        <p:spPr>
          <a:xfrm>
            <a:off x="5894962" y="479493"/>
            <a:ext cx="5458838" cy="1325563"/>
          </a:xfrm>
        </p:spPr>
        <p:txBody>
          <a:bodyPr>
            <a:normAutofit/>
          </a:bodyPr>
          <a:lstStyle/>
          <a:p>
            <a:r>
              <a:rPr lang="fr-FR" b="1"/>
              <a:t>EMOTIONAL BARRIER</a:t>
            </a:r>
            <a:endParaRPr lang="en-GB" b="1"/>
          </a:p>
        </p:txBody>
      </p:sp>
      <p:sp>
        <p:nvSpPr>
          <p:cNvPr id="41" name="Freeform: Shape 40">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3">
            <a:extLst>
              <a:ext uri="{FF2B5EF4-FFF2-40B4-BE49-F238E27FC236}">
                <a16:creationId xmlns:a16="http://schemas.microsoft.com/office/drawing/2014/main" id="{66420D18-304D-7589-A7CE-A4C4C04788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7016" y="1565349"/>
            <a:ext cx="5063547" cy="3367257"/>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3" name="Content Placeholder 2">
            <a:extLst>
              <a:ext uri="{FF2B5EF4-FFF2-40B4-BE49-F238E27FC236}">
                <a16:creationId xmlns:a16="http://schemas.microsoft.com/office/drawing/2014/main" id="{C046C986-4ED0-85AB-9D6C-8C9CFCD2614D}"/>
              </a:ext>
            </a:extLst>
          </p:cNvPr>
          <p:cNvSpPr>
            <a:spLocks noGrp="1"/>
          </p:cNvSpPr>
          <p:nvPr>
            <p:ph idx="1"/>
          </p:nvPr>
        </p:nvSpPr>
        <p:spPr>
          <a:xfrm>
            <a:off x="5894962" y="1984443"/>
            <a:ext cx="5458838" cy="4192520"/>
          </a:xfrm>
        </p:spPr>
        <p:txBody>
          <a:bodyPr>
            <a:normAutofit/>
          </a:bodyPr>
          <a:lstStyle/>
          <a:p>
            <a:r>
              <a:rPr lang="en-GB" sz="2000"/>
              <a:t>Emotions can affect effective communication.</a:t>
            </a:r>
          </a:p>
          <a:p>
            <a:r>
              <a:rPr lang="en-GB" sz="2000"/>
              <a:t>Stress and frustration make it harder to communicate clearly.</a:t>
            </a:r>
          </a:p>
          <a:p>
            <a:r>
              <a:rPr lang="en-GB" sz="2000"/>
              <a:t>Gary is stressed, tired and overwhelmed.</a:t>
            </a:r>
          </a:p>
          <a:p>
            <a:r>
              <a:rPr lang="en-GB" sz="2000"/>
              <a:t>He becomes frustrated instead of checking staff understanding.</a:t>
            </a:r>
          </a:p>
          <a:p>
            <a:r>
              <a:rPr lang="en-GB" sz="2000"/>
              <a:t>Staff misunderstand food hygiene instructions.</a:t>
            </a:r>
          </a:p>
          <a:p>
            <a:r>
              <a:rPr lang="en-GB" sz="2000"/>
              <a:t>This leads to mistakes, poor food quality and customer complaints.</a:t>
            </a:r>
          </a:p>
          <a:p>
            <a:endParaRPr lang="en-GB" sz="2200"/>
          </a:p>
        </p:txBody>
      </p:sp>
      <p:sp>
        <p:nvSpPr>
          <p:cNvPr id="5" name="Slide Number Placeholder 4">
            <a:extLst>
              <a:ext uri="{FF2B5EF4-FFF2-40B4-BE49-F238E27FC236}">
                <a16:creationId xmlns:a16="http://schemas.microsoft.com/office/drawing/2014/main" id="{5E44E8B2-D575-6FFE-F548-7EA3A9ABB629}"/>
              </a:ext>
            </a:extLst>
          </p:cNvPr>
          <p:cNvSpPr>
            <a:spLocks noGrp="1"/>
          </p:cNvSpPr>
          <p:nvPr>
            <p:ph type="sldNum" sz="quarter" idx="12"/>
          </p:nvPr>
        </p:nvSpPr>
        <p:spPr>
          <a:xfrm>
            <a:off x="8610600" y="6356350"/>
            <a:ext cx="2743200" cy="365125"/>
          </a:xfrm>
        </p:spPr>
        <p:txBody>
          <a:bodyPr>
            <a:normAutofit/>
          </a:bodyPr>
          <a:lstStyle/>
          <a:p>
            <a:pPr>
              <a:spcAft>
                <a:spcPts val="600"/>
              </a:spcAft>
            </a:pPr>
            <a:fld id="{454682FA-2E9E-4DCC-AFA0-70701551065F}" type="slidenum">
              <a:rPr lang="en-GB" smtClean="0"/>
              <a:pPr>
                <a:spcAft>
                  <a:spcPts val="600"/>
                </a:spcAft>
              </a:pPr>
              <a:t>19</a:t>
            </a:fld>
            <a:endParaRPr lang="en-GB"/>
          </a:p>
        </p:txBody>
      </p:sp>
      <p:sp>
        <p:nvSpPr>
          <p:cNvPr id="7" name="TextBox 6">
            <a:extLst>
              <a:ext uri="{FF2B5EF4-FFF2-40B4-BE49-F238E27FC236}">
                <a16:creationId xmlns:a16="http://schemas.microsoft.com/office/drawing/2014/main" id="{13ABA98A-8A53-BEAB-38EE-9665AC9B1AA8}"/>
              </a:ext>
            </a:extLst>
          </p:cNvPr>
          <p:cNvSpPr txBox="1"/>
          <p:nvPr/>
        </p:nvSpPr>
        <p:spPr>
          <a:xfrm>
            <a:off x="5184553" y="2526414"/>
            <a:ext cx="1828800" cy="1828800"/>
          </a:xfrm>
          <a:prstGeom prst="rect">
            <a:avLst/>
          </a:prstGeom>
          <a:noFill/>
        </p:spPr>
        <p:txBody>
          <a:bodyPr wrap="square" rtlCol="0">
            <a:spAutoFit/>
          </a:bodyPr>
          <a:lstStyle/>
          <a:p>
            <a:pPr algn="l"/>
            <a:endParaRPr lang="en-US"/>
          </a:p>
        </p:txBody>
      </p:sp>
      <p:sp>
        <p:nvSpPr>
          <p:cNvPr id="9" name="TextBox 8">
            <a:extLst>
              <a:ext uri="{FF2B5EF4-FFF2-40B4-BE49-F238E27FC236}">
                <a16:creationId xmlns:a16="http://schemas.microsoft.com/office/drawing/2014/main" id="{C9F2500F-E3A3-C169-B846-2E8B0EEB14F5}"/>
              </a:ext>
            </a:extLst>
          </p:cNvPr>
          <p:cNvSpPr txBox="1"/>
          <p:nvPr/>
        </p:nvSpPr>
        <p:spPr>
          <a:xfrm>
            <a:off x="2672863" y="5117068"/>
            <a:ext cx="1828800" cy="369332"/>
          </a:xfrm>
          <a:prstGeom prst="rect">
            <a:avLst/>
          </a:prstGeom>
          <a:noFill/>
        </p:spPr>
        <p:txBody>
          <a:bodyPr wrap="square" rtlCol="0">
            <a:spAutoFit/>
          </a:bodyPr>
          <a:lstStyle/>
          <a:p>
            <a:pPr algn="l"/>
            <a:r>
              <a:rPr lang="fr-FR"/>
              <a:t>Stock images</a:t>
            </a:r>
            <a:endParaRPr lang="en-US"/>
          </a:p>
        </p:txBody>
      </p:sp>
    </p:spTree>
    <p:extLst>
      <p:ext uri="{BB962C8B-B14F-4D97-AF65-F5344CB8AC3E}">
        <p14:creationId xmlns:p14="http://schemas.microsoft.com/office/powerpoint/2010/main" val="5715275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2B100F-16C4-1AF2-8DCE-93F2EABB065F}"/>
            </a:ext>
          </a:extLst>
        </p:cNvPr>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550E1488-9C8D-8854-1537-D11E1EC6CDD8}"/>
              </a:ext>
            </a:extLst>
          </p:cNvPr>
          <p:cNvSpPr>
            <a:spLocks noGrp="1"/>
          </p:cNvSpPr>
          <p:nvPr>
            <p:ph type="sldNum" sz="quarter" idx="12"/>
          </p:nvPr>
        </p:nvSpPr>
        <p:spPr/>
        <p:txBody>
          <a:bodyPr/>
          <a:lstStyle/>
          <a:p>
            <a:fld id="{454682FA-2E9E-4DCC-AFA0-70701551065F}" type="slidenum">
              <a:rPr lang="en-GB" smtClean="0"/>
              <a:t>20</a:t>
            </a:fld>
            <a:endParaRPr lang="en-GB"/>
          </a:p>
        </p:txBody>
      </p:sp>
      <p:pic>
        <p:nvPicPr>
          <p:cNvPr id="10" name="Content Placeholder 9">
            <a:extLst>
              <a:ext uri="{FF2B5EF4-FFF2-40B4-BE49-F238E27FC236}">
                <a16:creationId xmlns:a16="http://schemas.microsoft.com/office/drawing/2014/main" id="{6CC8C9A1-0A90-C8BE-D0BD-CAC64A1B70E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844853"/>
            <a:ext cx="12192000" cy="5992207"/>
          </a:xfrm>
          <a:prstGeom prst="rect">
            <a:avLst/>
          </a:prstGeom>
        </p:spPr>
      </p:pic>
      <p:sp>
        <p:nvSpPr>
          <p:cNvPr id="12" name="Title 11">
            <a:extLst>
              <a:ext uri="{FF2B5EF4-FFF2-40B4-BE49-F238E27FC236}">
                <a16:creationId xmlns:a16="http://schemas.microsoft.com/office/drawing/2014/main" id="{5D0D4E62-FECA-9BD8-2987-A2D51B418FE0}"/>
              </a:ext>
            </a:extLst>
          </p:cNvPr>
          <p:cNvSpPr>
            <a:spLocks noGrp="1"/>
          </p:cNvSpPr>
          <p:nvPr>
            <p:ph type="title"/>
          </p:nvPr>
        </p:nvSpPr>
        <p:spPr>
          <a:xfrm>
            <a:off x="1369827" y="-129289"/>
            <a:ext cx="10515600" cy="1325563"/>
          </a:xfrm>
        </p:spPr>
        <p:txBody>
          <a:bodyPr/>
          <a:lstStyle/>
          <a:p>
            <a:r>
              <a:rPr lang="fr-FR" b="1" err="1"/>
              <a:t>PROBLME</a:t>
            </a:r>
            <a:r>
              <a:rPr lang="fr-FR" b="1"/>
              <a:t> USING </a:t>
            </a:r>
            <a:r>
              <a:rPr lang="fr-FR" b="1" err="1"/>
              <a:t>SHANNON-WEAVERS</a:t>
            </a:r>
            <a:endParaRPr lang="en-US" b="1"/>
          </a:p>
        </p:txBody>
      </p:sp>
    </p:spTree>
    <p:extLst>
      <p:ext uri="{BB962C8B-B14F-4D97-AF65-F5344CB8AC3E}">
        <p14:creationId xmlns:p14="http://schemas.microsoft.com/office/powerpoint/2010/main" val="24980610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7E0F63-663C-6922-A984-02FC30D487B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933BCF5-B400-D803-0955-AA661B14D5D9}"/>
              </a:ext>
            </a:extLst>
          </p:cNvPr>
          <p:cNvSpPr>
            <a:spLocks noGrp="1"/>
          </p:cNvSpPr>
          <p:nvPr>
            <p:ph type="title"/>
          </p:nvPr>
        </p:nvSpPr>
        <p:spPr/>
        <p:txBody>
          <a:bodyPr/>
          <a:lstStyle/>
          <a:p>
            <a:r>
              <a:rPr lang="fr-FR" b="1"/>
              <a:t>SOLUTIONS</a:t>
            </a:r>
            <a:r>
              <a:rPr lang="fr-FR"/>
              <a:t> </a:t>
            </a:r>
            <a:endParaRPr lang="en-GB"/>
          </a:p>
        </p:txBody>
      </p:sp>
      <p:sp>
        <p:nvSpPr>
          <p:cNvPr id="3" name="Content Placeholder 2">
            <a:extLst>
              <a:ext uri="{FF2B5EF4-FFF2-40B4-BE49-F238E27FC236}">
                <a16:creationId xmlns:a16="http://schemas.microsoft.com/office/drawing/2014/main" id="{799ABDED-8F5D-73FF-2583-07D7253D4833}"/>
              </a:ext>
            </a:extLst>
          </p:cNvPr>
          <p:cNvSpPr>
            <a:spLocks noGrp="1"/>
          </p:cNvSpPr>
          <p:nvPr>
            <p:ph idx="1"/>
          </p:nvPr>
        </p:nvSpPr>
        <p:spPr>
          <a:xfrm>
            <a:off x="838200" y="1729949"/>
            <a:ext cx="10515600" cy="4808963"/>
          </a:xfrm>
        </p:spPr>
        <p:txBody>
          <a:bodyPr/>
          <a:lstStyle/>
          <a:p>
            <a:r>
              <a:rPr lang="en-GB"/>
              <a:t>Gary could reduce emotional barriers by:</a:t>
            </a:r>
          </a:p>
          <a:p>
            <a:pPr lvl="0"/>
            <a:r>
              <a:rPr lang="en-GB"/>
              <a:t>Managing his stress through better workload planning.</a:t>
            </a:r>
          </a:p>
          <a:p>
            <a:pPr lvl="0"/>
            <a:r>
              <a:rPr lang="en-GB"/>
              <a:t>Getting enough rest before work.</a:t>
            </a:r>
          </a:p>
          <a:p>
            <a:pPr lvl="0"/>
            <a:r>
              <a:rPr lang="en-GB"/>
              <a:t>Remaining calm when giving instructions.</a:t>
            </a:r>
          </a:p>
          <a:p>
            <a:pPr lvl="0"/>
            <a:r>
              <a:rPr lang="en-GB"/>
              <a:t>Holding regular team briefings to check understanding.</a:t>
            </a:r>
          </a:p>
          <a:p>
            <a:pPr lvl="0"/>
            <a:r>
              <a:rPr lang="en-GB"/>
              <a:t>Encouraging two-way communication so staff can ask questions.</a:t>
            </a:r>
          </a:p>
          <a:p>
            <a:pPr lvl="0"/>
            <a:r>
              <a:rPr lang="en-GB"/>
              <a:t>Receiving leadership and emotional intelligence training.</a:t>
            </a:r>
          </a:p>
          <a:p>
            <a:pPr marL="0" indent="0">
              <a:buNone/>
            </a:pPr>
            <a:endParaRPr lang="en-GB"/>
          </a:p>
        </p:txBody>
      </p:sp>
      <p:sp>
        <p:nvSpPr>
          <p:cNvPr id="5" name="Slide Number Placeholder 4">
            <a:extLst>
              <a:ext uri="{FF2B5EF4-FFF2-40B4-BE49-F238E27FC236}">
                <a16:creationId xmlns:a16="http://schemas.microsoft.com/office/drawing/2014/main" id="{CCFA21AA-EED1-1BA9-2505-02BF68205593}"/>
              </a:ext>
            </a:extLst>
          </p:cNvPr>
          <p:cNvSpPr>
            <a:spLocks noGrp="1"/>
          </p:cNvSpPr>
          <p:nvPr>
            <p:ph type="sldNum" sz="quarter" idx="12"/>
          </p:nvPr>
        </p:nvSpPr>
        <p:spPr/>
        <p:txBody>
          <a:bodyPr/>
          <a:lstStyle/>
          <a:p>
            <a:fld id="{454682FA-2E9E-4DCC-AFA0-70701551065F}" type="slidenum">
              <a:rPr lang="en-GB" smtClean="0"/>
              <a:t>21</a:t>
            </a:fld>
            <a:endParaRPr lang="en-GB"/>
          </a:p>
        </p:txBody>
      </p:sp>
    </p:spTree>
    <p:extLst>
      <p:ext uri="{BB962C8B-B14F-4D97-AF65-F5344CB8AC3E}">
        <p14:creationId xmlns:p14="http://schemas.microsoft.com/office/powerpoint/2010/main" val="345679945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5E0C999-FBB0-C2C0-EFFD-AC24C3B9260E}"/>
            </a:ext>
          </a:extLst>
        </p:cNvPr>
        <p:cNvGrpSpPr/>
        <p:nvPr/>
      </p:nvGrpSpPr>
      <p:grpSpPr>
        <a:xfrm>
          <a:off x="0" y="0"/>
          <a:ext cx="0" cy="0"/>
          <a:chOff x="0" y="0"/>
          <a:chExt cx="0" cy="0"/>
        </a:xfrm>
      </p:grpSpPr>
      <p:sp>
        <p:nvSpPr>
          <p:cNvPr id="10" name="Rectangle 9">
            <a:extLst>
              <a:ext uri="{FF2B5EF4-FFF2-40B4-BE49-F238E27FC236}">
                <a16:creationId xmlns:a16="http://schemas.microsoft.com/office/drawing/2014/main" id="{37C89E4B-3C9F-44B9-8B86-D9E3D112D8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8852"/>
            <a:ext cx="12192000" cy="736551"/>
          </a:xfrm>
          <a:prstGeom prst="rect">
            <a:avLst/>
          </a:prstGeom>
          <a:solidFill>
            <a:schemeClr val="bg1">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128CA76-3047-A4F1-D3D6-64F32996A128}"/>
              </a:ext>
            </a:extLst>
          </p:cNvPr>
          <p:cNvSpPr>
            <a:spLocks noGrp="1"/>
          </p:cNvSpPr>
          <p:nvPr>
            <p:ph type="title"/>
          </p:nvPr>
        </p:nvSpPr>
        <p:spPr>
          <a:xfrm>
            <a:off x="490537" y="-21725"/>
            <a:ext cx="11210925" cy="744836"/>
          </a:xfrm>
        </p:spPr>
        <p:txBody>
          <a:bodyPr vert="horz" lIns="91440" tIns="45720" rIns="91440" bIns="45720" rtlCol="0" anchor="ctr">
            <a:normAutofit/>
          </a:bodyPr>
          <a:lstStyle/>
          <a:p>
            <a:pPr algn="ctr"/>
            <a:r>
              <a:rPr lang="fr-FR" sz="3600" b="1">
                <a:solidFill>
                  <a:schemeClr val="tx1">
                    <a:lumMod val="85000"/>
                    <a:lumOff val="15000"/>
                  </a:schemeClr>
                </a:solidFill>
              </a:rPr>
              <a:t>THE SOLUTION USING SHANNON- WEAVER’ S MODULE</a:t>
            </a:r>
            <a:endParaRPr lang="en-US" sz="3600" b="1">
              <a:solidFill>
                <a:schemeClr val="tx1">
                  <a:lumMod val="85000"/>
                  <a:lumOff val="15000"/>
                </a:schemeClr>
              </a:solidFill>
            </a:endParaRPr>
          </a:p>
        </p:txBody>
      </p:sp>
      <p:cxnSp>
        <p:nvCxnSpPr>
          <p:cNvPr id="12" name="Straight Connector 11">
            <a:extLst>
              <a:ext uri="{FF2B5EF4-FFF2-40B4-BE49-F238E27FC236}">
                <a16:creationId xmlns:a16="http://schemas.microsoft.com/office/drawing/2014/main" id="{AA2EAA10-076F-46BD-8F0F-B9A2FB77A8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350693"/>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891E407-403B-4764-86C9-33A56D3BCA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1243562"/>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sp>
        <p:nvSpPr>
          <p:cNvPr id="5" name="Slide Number Placeholder 4">
            <a:extLst>
              <a:ext uri="{FF2B5EF4-FFF2-40B4-BE49-F238E27FC236}">
                <a16:creationId xmlns:a16="http://schemas.microsoft.com/office/drawing/2014/main" id="{D8BE51F1-E895-BC7F-002B-D65A9B52884B}"/>
              </a:ext>
            </a:extLst>
          </p:cNvPr>
          <p:cNvSpPr>
            <a:spLocks noGrp="1"/>
          </p:cNvSpPr>
          <p:nvPr>
            <p:ph type="sldNum" sz="quarter" idx="12"/>
          </p:nvPr>
        </p:nvSpPr>
        <p:spPr>
          <a:xfrm>
            <a:off x="8610600" y="6356350"/>
            <a:ext cx="2743200" cy="365125"/>
          </a:xfrm>
        </p:spPr>
        <p:txBody>
          <a:bodyPr vert="horz" lIns="91440" tIns="45720" rIns="91440" bIns="45720" rtlCol="0" anchor="ctr">
            <a:normAutofit/>
          </a:bodyPr>
          <a:lstStyle/>
          <a:p>
            <a:pPr defTabSz="457200">
              <a:spcAft>
                <a:spcPts val="600"/>
              </a:spcAft>
            </a:pPr>
            <a:fld id="{454682FA-2E9E-4DCC-AFA0-70701551065F}" type="slidenum">
              <a:rPr lang="en-US" smtClean="0">
                <a:solidFill>
                  <a:srgbClr val="FFFFFF"/>
                </a:solidFill>
              </a:rPr>
              <a:pPr defTabSz="457200">
                <a:spcAft>
                  <a:spcPts val="600"/>
                </a:spcAft>
              </a:pPr>
              <a:t>22</a:t>
            </a:fld>
            <a:endParaRPr lang="en-US">
              <a:solidFill>
                <a:srgbClr val="FFFFFF"/>
              </a:solidFill>
            </a:endParaRPr>
          </a:p>
        </p:txBody>
      </p:sp>
      <p:pic>
        <p:nvPicPr>
          <p:cNvPr id="8" name="Content Placeholder 7">
            <a:extLst>
              <a:ext uri="{FF2B5EF4-FFF2-40B4-BE49-F238E27FC236}">
                <a16:creationId xmlns:a16="http://schemas.microsoft.com/office/drawing/2014/main" id="{2E390A2C-A306-3E79-7A91-2A851DE28160}"/>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90537" y="558145"/>
            <a:ext cx="11210924" cy="6299855"/>
          </a:xfrm>
          <a:prstGeom prst="rect">
            <a:avLst/>
          </a:prstGeom>
        </p:spPr>
      </p:pic>
    </p:spTree>
    <p:extLst>
      <p:ext uri="{BB962C8B-B14F-4D97-AF65-F5344CB8AC3E}">
        <p14:creationId xmlns:p14="http://schemas.microsoft.com/office/powerpoint/2010/main" val="60531165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E7C2C7EB-A4F4-38AA-952C-CF325C753E57}"/>
            </a:ext>
          </a:extLst>
        </p:cNvPr>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14F4059D-AAA6-9C53-CF07-E922467886E5}"/>
              </a:ext>
            </a:extLst>
          </p:cNvPr>
          <p:cNvPicPr>
            <a:picLocks noChangeAspect="1"/>
          </p:cNvPicPr>
          <p:nvPr/>
        </p:nvPicPr>
        <p:blipFill>
          <a:blip r:embed="rId2">
            <a:extLst>
              <a:ext uri="{28A0092B-C50C-407E-A947-70E740481C1C}">
                <a14:useLocalDpi xmlns:a14="http://schemas.microsoft.com/office/drawing/2010/main" val="0"/>
              </a:ext>
            </a:extLst>
          </a:blip>
          <a:srcRect l="596"/>
          <a:stretch>
            <a:fillRect/>
          </a:stretch>
        </p:blipFill>
        <p:spPr>
          <a:xfrm>
            <a:off x="2555441" y="189028"/>
            <a:ext cx="9669642" cy="6857990"/>
          </a:xfrm>
          <a:prstGeom prst="rect">
            <a:avLst/>
          </a:prstGeom>
        </p:spPr>
      </p:pic>
      <p:sp>
        <p:nvSpPr>
          <p:cNvPr id="21" name="Rectangle 20">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7C32F89-67FB-C4AB-DDA8-5B769443C09A}"/>
              </a:ext>
            </a:extLst>
          </p:cNvPr>
          <p:cNvSpPr>
            <a:spLocks noGrp="1"/>
          </p:cNvSpPr>
          <p:nvPr>
            <p:ph type="title"/>
          </p:nvPr>
        </p:nvSpPr>
        <p:spPr>
          <a:xfrm>
            <a:off x="838200" y="365125"/>
            <a:ext cx="3822189" cy="1899912"/>
          </a:xfrm>
        </p:spPr>
        <p:txBody>
          <a:bodyPr>
            <a:normAutofit/>
          </a:bodyPr>
          <a:lstStyle/>
          <a:p>
            <a:r>
              <a:rPr lang="fr-FR" sz="4000" b="1"/>
              <a:t>CONCLUSION</a:t>
            </a:r>
            <a:endParaRPr lang="en-GB" sz="4000" b="1"/>
          </a:p>
        </p:txBody>
      </p:sp>
      <p:sp>
        <p:nvSpPr>
          <p:cNvPr id="3" name="Content Placeholder 2">
            <a:extLst>
              <a:ext uri="{FF2B5EF4-FFF2-40B4-BE49-F238E27FC236}">
                <a16:creationId xmlns:a16="http://schemas.microsoft.com/office/drawing/2014/main" id="{B49B9CC3-9060-96A3-5030-10DC76B6DDB0}"/>
              </a:ext>
            </a:extLst>
          </p:cNvPr>
          <p:cNvSpPr>
            <a:spLocks noGrp="1"/>
          </p:cNvSpPr>
          <p:nvPr>
            <p:ph idx="1"/>
          </p:nvPr>
        </p:nvSpPr>
        <p:spPr>
          <a:xfrm>
            <a:off x="558800" y="2147075"/>
            <a:ext cx="4625753" cy="4345800"/>
          </a:xfrm>
        </p:spPr>
        <p:txBody>
          <a:bodyPr>
            <a:normAutofit/>
          </a:bodyPr>
          <a:lstStyle/>
          <a:p>
            <a:pPr lvl="0"/>
            <a:r>
              <a:rPr lang="en-GB" sz="2000"/>
              <a:t>Gary’s stress and frustration affect his communication.</a:t>
            </a:r>
          </a:p>
          <a:p>
            <a:pPr lvl="0"/>
            <a:r>
              <a:rPr lang="en-GB" sz="2000"/>
              <a:t>Staff misunderstand food hygiene instructions.</a:t>
            </a:r>
          </a:p>
          <a:p>
            <a:pPr lvl="0"/>
            <a:r>
              <a:rPr lang="en-GB" sz="2000"/>
              <a:t>This leads to mistakes, complaints and lost business.</a:t>
            </a:r>
          </a:p>
          <a:p>
            <a:pPr lvl="0"/>
            <a:r>
              <a:rPr lang="en-GB" sz="2000"/>
              <a:t>Better emotional management improves communication.</a:t>
            </a:r>
          </a:p>
          <a:p>
            <a:pPr lvl="0"/>
            <a:r>
              <a:rPr lang="en-GB" sz="2000"/>
              <a:t>Clear communication creates a safer workplace.</a:t>
            </a:r>
          </a:p>
          <a:p>
            <a:pPr lvl="0"/>
            <a:r>
              <a:rPr lang="en-GB" sz="2000"/>
              <a:t>The business can improve its performance.</a:t>
            </a:r>
          </a:p>
          <a:p>
            <a:endParaRPr lang="en-GB" sz="1700" b="1">
              <a:effectLst/>
              <a:latin typeface=".AppleSystemUIFont"/>
            </a:endParaRPr>
          </a:p>
        </p:txBody>
      </p:sp>
      <p:sp>
        <p:nvSpPr>
          <p:cNvPr id="5" name="Slide Number Placeholder 4">
            <a:extLst>
              <a:ext uri="{FF2B5EF4-FFF2-40B4-BE49-F238E27FC236}">
                <a16:creationId xmlns:a16="http://schemas.microsoft.com/office/drawing/2014/main" id="{F7B7193B-8BE3-808B-0A6D-B4C99FDAAE60}"/>
              </a:ext>
            </a:extLst>
          </p:cNvPr>
          <p:cNvSpPr>
            <a:spLocks noGrp="1"/>
          </p:cNvSpPr>
          <p:nvPr>
            <p:ph type="sldNum" sz="quarter" idx="12"/>
          </p:nvPr>
        </p:nvSpPr>
        <p:spPr>
          <a:xfrm>
            <a:off x="8610600" y="6356350"/>
            <a:ext cx="2743200" cy="365125"/>
          </a:xfrm>
        </p:spPr>
        <p:txBody>
          <a:bodyPr>
            <a:normAutofit/>
          </a:bodyPr>
          <a:lstStyle/>
          <a:p>
            <a:pPr>
              <a:spcAft>
                <a:spcPts val="600"/>
              </a:spcAft>
            </a:pPr>
            <a:fld id="{454682FA-2E9E-4DCC-AFA0-70701551065F}" type="slidenum">
              <a:rPr lang="en-GB">
                <a:solidFill>
                  <a:srgbClr val="FFFFFF"/>
                </a:solidFill>
              </a:rPr>
              <a:pPr>
                <a:spcAft>
                  <a:spcPts val="600"/>
                </a:spcAft>
              </a:pPr>
              <a:t>23</a:t>
            </a:fld>
            <a:endParaRPr lang="en-GB">
              <a:solidFill>
                <a:srgbClr val="FFFFFF"/>
              </a:solidFill>
            </a:endParaRPr>
          </a:p>
        </p:txBody>
      </p:sp>
      <p:sp>
        <p:nvSpPr>
          <p:cNvPr id="6" name="TextBox 5">
            <a:extLst>
              <a:ext uri="{FF2B5EF4-FFF2-40B4-BE49-F238E27FC236}">
                <a16:creationId xmlns:a16="http://schemas.microsoft.com/office/drawing/2014/main" id="{B87ED175-0242-C9E6-359A-176B0E59C638}"/>
              </a:ext>
            </a:extLst>
          </p:cNvPr>
          <p:cNvSpPr txBox="1"/>
          <p:nvPr/>
        </p:nvSpPr>
        <p:spPr>
          <a:xfrm>
            <a:off x="5072994" y="4527550"/>
            <a:ext cx="1828800" cy="1828800"/>
          </a:xfrm>
          <a:prstGeom prst="rect">
            <a:avLst/>
          </a:prstGeom>
          <a:noFill/>
        </p:spPr>
        <p:txBody>
          <a:bodyPr wrap="square" rtlCol="0">
            <a:spAutoFit/>
          </a:bodyPr>
          <a:lstStyle/>
          <a:p>
            <a:pPr algn="l"/>
            <a:endParaRPr lang="en-US"/>
          </a:p>
        </p:txBody>
      </p:sp>
      <p:sp>
        <p:nvSpPr>
          <p:cNvPr id="7" name="TextBox 6">
            <a:extLst>
              <a:ext uri="{FF2B5EF4-FFF2-40B4-BE49-F238E27FC236}">
                <a16:creationId xmlns:a16="http://schemas.microsoft.com/office/drawing/2014/main" id="{83647BB4-71AC-1A21-54D8-47A3164D96D8}"/>
              </a:ext>
            </a:extLst>
          </p:cNvPr>
          <p:cNvSpPr txBox="1"/>
          <p:nvPr/>
        </p:nvSpPr>
        <p:spPr>
          <a:xfrm>
            <a:off x="5873306" y="6398511"/>
            <a:ext cx="1828800" cy="369332"/>
          </a:xfrm>
          <a:prstGeom prst="rect">
            <a:avLst/>
          </a:prstGeom>
          <a:noFill/>
        </p:spPr>
        <p:txBody>
          <a:bodyPr wrap="square" rtlCol="0">
            <a:spAutoFit/>
          </a:bodyPr>
          <a:lstStyle/>
          <a:p>
            <a:pPr algn="l"/>
            <a:r>
              <a:rPr lang="fr-FR"/>
              <a:t>(Gov.uk.,2009</a:t>
            </a:r>
            <a:endParaRPr lang="en-US"/>
          </a:p>
        </p:txBody>
      </p:sp>
    </p:spTree>
    <p:extLst>
      <p:ext uri="{BB962C8B-B14F-4D97-AF65-F5344CB8AC3E}">
        <p14:creationId xmlns:p14="http://schemas.microsoft.com/office/powerpoint/2010/main" val="267921451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7A862D-5BE8-B13E-B35B-B4CFAEB3513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1825CDA-3556-A818-9398-213BFEFC27D6}"/>
              </a:ext>
            </a:extLst>
          </p:cNvPr>
          <p:cNvSpPr>
            <a:spLocks noGrp="1"/>
          </p:cNvSpPr>
          <p:nvPr>
            <p:ph type="title"/>
          </p:nvPr>
        </p:nvSpPr>
        <p:spPr/>
        <p:txBody>
          <a:bodyPr/>
          <a:lstStyle/>
          <a:p>
            <a:r>
              <a:rPr lang="en-GB"/>
              <a:t>ENVIRONMENTAL NOISE DESCRIPTION.</a:t>
            </a:r>
          </a:p>
        </p:txBody>
      </p:sp>
      <p:sp>
        <p:nvSpPr>
          <p:cNvPr id="3" name="Content Placeholder 2">
            <a:extLst>
              <a:ext uri="{FF2B5EF4-FFF2-40B4-BE49-F238E27FC236}">
                <a16:creationId xmlns:a16="http://schemas.microsoft.com/office/drawing/2014/main" id="{AE3F135E-D528-E6DE-2EF4-620C82F06DD2}"/>
              </a:ext>
            </a:extLst>
          </p:cNvPr>
          <p:cNvSpPr>
            <a:spLocks noGrp="1"/>
          </p:cNvSpPr>
          <p:nvPr>
            <p:ph idx="1"/>
          </p:nvPr>
        </p:nvSpPr>
        <p:spPr/>
        <p:txBody>
          <a:bodyPr>
            <a:normAutofit/>
          </a:bodyPr>
          <a:lstStyle/>
          <a:p>
            <a:r>
              <a:rPr lang="en-GB" sz="1800" b="0" i="0">
                <a:effectLst/>
                <a:latin typeface="UICTFontTextStyleBody"/>
              </a:rPr>
              <a:t>Environmental noise refers to any background sounds or physical distractions that disrupt communication.  For example, in the Flight Foods case study, Gary had to communicate with employees in a bustling kitchen.  The constant hum of machinery and equipment created a cacophony that hindered his ability to deliver clear instructions.  Consequently, some employees might have missed or misinterpreted his directions.</a:t>
            </a:r>
            <a:endParaRPr lang="en-GB" sz="1800">
              <a:effectLst/>
              <a:latin typeface=".AppleSystemUIFont"/>
            </a:endParaRPr>
          </a:p>
          <a:p>
            <a:r>
              <a:rPr lang="en-GB" sz="1800" b="0" i="0">
                <a:effectLst/>
                <a:latin typeface="UICTFontTextStyleBody"/>
              </a:rPr>
              <a:t>This communication barrier can lead to misunderstandings reduced productivity and delays in task completion.  More critically, it poses potential health and safety risks by disrupting the intended flow of information.</a:t>
            </a:r>
            <a:br>
              <a:rPr lang="en-GB" sz="1800">
                <a:effectLst/>
                <a:latin typeface=".AppleSystemUIFont"/>
              </a:rPr>
            </a:br>
            <a:endParaRPr lang="en-GB" sz="1800">
              <a:effectLst/>
              <a:latin typeface=".AppleSystemUIFont"/>
            </a:endParaRPr>
          </a:p>
        </p:txBody>
      </p:sp>
      <p:sp>
        <p:nvSpPr>
          <p:cNvPr id="5" name="Slide Number Placeholder 4">
            <a:extLst>
              <a:ext uri="{FF2B5EF4-FFF2-40B4-BE49-F238E27FC236}">
                <a16:creationId xmlns:a16="http://schemas.microsoft.com/office/drawing/2014/main" id="{F3F8AC60-A014-A420-235F-C39721A91AA1}"/>
              </a:ext>
            </a:extLst>
          </p:cNvPr>
          <p:cNvSpPr>
            <a:spLocks noGrp="1"/>
          </p:cNvSpPr>
          <p:nvPr>
            <p:ph type="sldNum" sz="quarter" idx="12"/>
          </p:nvPr>
        </p:nvSpPr>
        <p:spPr/>
        <p:txBody>
          <a:bodyPr/>
          <a:lstStyle/>
          <a:p>
            <a:fld id="{454682FA-2E9E-4DCC-AFA0-70701551065F}" type="slidenum">
              <a:rPr lang="en-GB" smtClean="0"/>
              <a:t>24</a:t>
            </a:fld>
            <a:endParaRPr lang="en-GB"/>
          </a:p>
        </p:txBody>
      </p:sp>
    </p:spTree>
    <p:extLst>
      <p:ext uri="{BB962C8B-B14F-4D97-AF65-F5344CB8AC3E}">
        <p14:creationId xmlns:p14="http://schemas.microsoft.com/office/powerpoint/2010/main" val="323695654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07CECA-3B11-EB1A-D81F-1F1A3A837548}"/>
            </a:ext>
          </a:extLst>
        </p:cNvPr>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796A74EF-B4B1-C4DA-68A9-80A9981DD9E3}"/>
              </a:ext>
            </a:extLst>
          </p:cNvPr>
          <p:cNvSpPr>
            <a:spLocks noGrp="1"/>
          </p:cNvSpPr>
          <p:nvPr>
            <p:ph type="sldNum" sz="quarter" idx="12"/>
          </p:nvPr>
        </p:nvSpPr>
        <p:spPr/>
        <p:txBody>
          <a:bodyPr/>
          <a:lstStyle/>
          <a:p>
            <a:fld id="{454682FA-2E9E-4DCC-AFA0-70701551065F}" type="slidenum">
              <a:rPr lang="en-GB" smtClean="0"/>
              <a:t>25</a:t>
            </a:fld>
            <a:endParaRPr lang="en-GB"/>
          </a:p>
        </p:txBody>
      </p:sp>
      <p:pic>
        <p:nvPicPr>
          <p:cNvPr id="6" name="Content Placeholder 5">
            <a:extLst>
              <a:ext uri="{FF2B5EF4-FFF2-40B4-BE49-F238E27FC236}">
                <a16:creationId xmlns:a16="http://schemas.microsoft.com/office/drawing/2014/main" id="{4EA0EAD8-9A5E-4004-5D3E-31F8392D6D75}"/>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795332" y="-651487"/>
            <a:ext cx="12485077" cy="10205351"/>
          </a:xfrm>
          <a:prstGeom prst="rect">
            <a:avLst/>
          </a:prstGeom>
        </p:spPr>
      </p:pic>
      <p:sp>
        <p:nvSpPr>
          <p:cNvPr id="8" name="TextBox 7">
            <a:extLst>
              <a:ext uri="{FF2B5EF4-FFF2-40B4-BE49-F238E27FC236}">
                <a16:creationId xmlns:a16="http://schemas.microsoft.com/office/drawing/2014/main" id="{76D34229-0453-7DC9-C6F5-2D2F694BF236}"/>
              </a:ext>
            </a:extLst>
          </p:cNvPr>
          <p:cNvSpPr txBox="1"/>
          <p:nvPr/>
        </p:nvSpPr>
        <p:spPr>
          <a:xfrm>
            <a:off x="19301" y="1531150"/>
            <a:ext cx="415958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latin typeface="Calibri"/>
                <a:ea typeface="Calibri"/>
                <a:cs typeface="Calibri"/>
              </a:rPr>
              <a:t>(Source: Author Reece Anyata)</a:t>
            </a:r>
            <a:endParaRPr lang="en-US"/>
          </a:p>
        </p:txBody>
      </p:sp>
    </p:spTree>
    <p:extLst>
      <p:ext uri="{BB962C8B-B14F-4D97-AF65-F5344CB8AC3E}">
        <p14:creationId xmlns:p14="http://schemas.microsoft.com/office/powerpoint/2010/main" val="199826697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C1761E-09E1-BEA8-778F-F1E614926A0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6660BC9-26B2-E830-9803-33A21E963A42}"/>
              </a:ext>
            </a:extLst>
          </p:cNvPr>
          <p:cNvSpPr>
            <a:spLocks noGrp="1"/>
          </p:cNvSpPr>
          <p:nvPr>
            <p:ph type="title"/>
          </p:nvPr>
        </p:nvSpPr>
        <p:spPr/>
        <p:txBody>
          <a:bodyPr/>
          <a:lstStyle/>
          <a:p>
            <a:r>
              <a:rPr lang="en-GB"/>
              <a:t>ENVIRONMENTAL NOISE SOLUTION.</a:t>
            </a:r>
          </a:p>
        </p:txBody>
      </p:sp>
      <p:sp>
        <p:nvSpPr>
          <p:cNvPr id="3" name="Content Placeholder 2">
            <a:extLst>
              <a:ext uri="{FF2B5EF4-FFF2-40B4-BE49-F238E27FC236}">
                <a16:creationId xmlns:a16="http://schemas.microsoft.com/office/drawing/2014/main" id="{4B840A71-DBD4-96BD-264A-41485E446D22}"/>
              </a:ext>
            </a:extLst>
          </p:cNvPr>
          <p:cNvSpPr>
            <a:spLocks noGrp="1"/>
          </p:cNvSpPr>
          <p:nvPr>
            <p:ph idx="1"/>
          </p:nvPr>
        </p:nvSpPr>
        <p:spPr/>
        <p:txBody>
          <a:bodyPr/>
          <a:lstStyle/>
          <a:p>
            <a:r>
              <a:rPr lang="en-GB" sz="2800" b="0" i="0">
                <a:effectLst/>
                <a:latin typeface="UICTFontTextStyleBody"/>
              </a:rPr>
              <a:t>To mitigate environmental noise, Gary could choose quieter areas for communication.  He could also repeat key instructions and use clear visual signs.  Confirming understanding through feedback and ensuring employees acknowledge important safety information before starting work would further enhance clarity and safety.</a:t>
            </a:r>
            <a:endParaRPr lang="en-GB" sz="2800">
              <a:effectLst/>
              <a:latin typeface=".AppleSystemUIFont"/>
            </a:endParaRPr>
          </a:p>
        </p:txBody>
      </p:sp>
      <p:sp>
        <p:nvSpPr>
          <p:cNvPr id="5" name="Slide Number Placeholder 4">
            <a:extLst>
              <a:ext uri="{FF2B5EF4-FFF2-40B4-BE49-F238E27FC236}">
                <a16:creationId xmlns:a16="http://schemas.microsoft.com/office/drawing/2014/main" id="{BCAE849D-3C49-BDE7-D10A-DCE5E0D5FF1E}"/>
              </a:ext>
            </a:extLst>
          </p:cNvPr>
          <p:cNvSpPr>
            <a:spLocks noGrp="1"/>
          </p:cNvSpPr>
          <p:nvPr>
            <p:ph type="sldNum" sz="quarter" idx="12"/>
          </p:nvPr>
        </p:nvSpPr>
        <p:spPr/>
        <p:txBody>
          <a:bodyPr/>
          <a:lstStyle/>
          <a:p>
            <a:fld id="{454682FA-2E9E-4DCC-AFA0-70701551065F}" type="slidenum">
              <a:rPr lang="en-GB" smtClean="0"/>
              <a:t>26</a:t>
            </a:fld>
            <a:endParaRPr lang="en-GB"/>
          </a:p>
        </p:txBody>
      </p:sp>
    </p:spTree>
    <p:extLst>
      <p:ext uri="{BB962C8B-B14F-4D97-AF65-F5344CB8AC3E}">
        <p14:creationId xmlns:p14="http://schemas.microsoft.com/office/powerpoint/2010/main" val="180620509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61E9E9-F081-DDB6-EA39-12D0BA8A861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B7DF6D3-375B-CDCD-2F40-7461D88B85E7}"/>
              </a:ext>
            </a:extLst>
          </p:cNvPr>
          <p:cNvSpPr>
            <a:spLocks noGrp="1"/>
          </p:cNvSpPr>
          <p:nvPr>
            <p:ph type="title"/>
          </p:nvPr>
        </p:nvSpPr>
        <p:spPr/>
        <p:txBody>
          <a:bodyPr/>
          <a:lstStyle/>
          <a:p>
            <a:r>
              <a:rPr lang="en-GB"/>
              <a:t>ENVIRONMENTAL NOISE.</a:t>
            </a:r>
          </a:p>
        </p:txBody>
      </p:sp>
      <p:sp>
        <p:nvSpPr>
          <p:cNvPr id="3" name="Content Placeholder 2">
            <a:extLst>
              <a:ext uri="{FF2B5EF4-FFF2-40B4-BE49-F238E27FC236}">
                <a16:creationId xmlns:a16="http://schemas.microsoft.com/office/drawing/2014/main" id="{D0B68D03-A399-4E14-4E90-1B4DA8C98927}"/>
              </a:ext>
            </a:extLst>
          </p:cNvPr>
          <p:cNvSpPr>
            <a:spLocks noGrp="1"/>
          </p:cNvSpPr>
          <p:nvPr>
            <p:ph idx="1"/>
          </p:nvPr>
        </p:nvSpPr>
        <p:spPr/>
        <p:txBody>
          <a:bodyPr/>
          <a:lstStyle/>
          <a:p>
            <a:r>
              <a:rPr lang="en-GB" sz="1800" b="0">
                <a:effectLst/>
                <a:latin typeface="UICTFontTextStyleItalicBody"/>
              </a:rPr>
              <a:t>The Shannon and Weaver model suggests that communication can be improved at every stage.  Gary should start by crafting a clear message and using simple language when encoding it.  He should also consider improving the channel by reducing background noise or relocating staff to a quieter area before giving instructions.  Employees then decode the message and should feel free to ask questions if anything is unclear.  Finally, feedback is crucial as it allows Gary to verify that everyone has understood the instructions correctly.  By minimising environmental noise and encouraging feedback, communication becomes more accurate reducing misunderstandings and ultimately improving workplace safety.</a:t>
            </a:r>
            <a:endParaRPr lang="en-GB" sz="1800">
              <a:effectLst/>
              <a:latin typeface=".AppleSystemUIFont"/>
            </a:endParaRPr>
          </a:p>
        </p:txBody>
      </p:sp>
      <p:sp>
        <p:nvSpPr>
          <p:cNvPr id="5" name="Slide Number Placeholder 4">
            <a:extLst>
              <a:ext uri="{FF2B5EF4-FFF2-40B4-BE49-F238E27FC236}">
                <a16:creationId xmlns:a16="http://schemas.microsoft.com/office/drawing/2014/main" id="{5BFD1D5E-D8E9-0F0B-645D-7C977C337553}"/>
              </a:ext>
            </a:extLst>
          </p:cNvPr>
          <p:cNvSpPr>
            <a:spLocks noGrp="1"/>
          </p:cNvSpPr>
          <p:nvPr>
            <p:ph type="sldNum" sz="quarter" idx="12"/>
          </p:nvPr>
        </p:nvSpPr>
        <p:spPr/>
        <p:txBody>
          <a:bodyPr/>
          <a:lstStyle/>
          <a:p>
            <a:fld id="{454682FA-2E9E-4DCC-AFA0-70701551065F}" type="slidenum">
              <a:rPr lang="en-GB" smtClean="0"/>
              <a:t>27</a:t>
            </a:fld>
            <a:endParaRPr lang="en-GB"/>
          </a:p>
        </p:txBody>
      </p:sp>
    </p:spTree>
    <p:extLst>
      <p:ext uri="{BB962C8B-B14F-4D97-AF65-F5344CB8AC3E}">
        <p14:creationId xmlns:p14="http://schemas.microsoft.com/office/powerpoint/2010/main" val="71034857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F1C614-5849-C0E1-16B8-4063CF55AE8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1BCF336-1F72-11C7-5E76-93CF9C7B32A8}"/>
              </a:ext>
            </a:extLst>
          </p:cNvPr>
          <p:cNvSpPr>
            <a:spLocks noGrp="1"/>
          </p:cNvSpPr>
          <p:nvPr>
            <p:ph type="title"/>
          </p:nvPr>
        </p:nvSpPr>
        <p:spPr/>
        <p:txBody>
          <a:bodyPr/>
          <a:lstStyle/>
          <a:p>
            <a:r>
              <a:rPr lang="en-GB"/>
              <a:t>ENVIRONMENTAL NOISE CONCLUSION.</a:t>
            </a:r>
          </a:p>
        </p:txBody>
      </p:sp>
      <p:sp>
        <p:nvSpPr>
          <p:cNvPr id="3" name="Content Placeholder 2">
            <a:extLst>
              <a:ext uri="{FF2B5EF4-FFF2-40B4-BE49-F238E27FC236}">
                <a16:creationId xmlns:a16="http://schemas.microsoft.com/office/drawing/2014/main" id="{9AF4C6AF-4722-B0F5-A3EC-F9D3B582E3B9}"/>
              </a:ext>
            </a:extLst>
          </p:cNvPr>
          <p:cNvSpPr>
            <a:spLocks noGrp="1"/>
          </p:cNvSpPr>
          <p:nvPr>
            <p:ph idx="1"/>
          </p:nvPr>
        </p:nvSpPr>
        <p:spPr/>
        <p:txBody>
          <a:bodyPr/>
          <a:lstStyle/>
          <a:p>
            <a:r>
              <a:rPr lang="en-GB" sz="2300" b="0" i="0">
                <a:effectLst/>
                <a:latin typeface="UICTFontTextStyleBody"/>
              </a:rPr>
              <a:t>Environmental noise can hinder effective communication.  By applying the Shannon and Weaver model and employing clear communication, minimising distractions and providing regular feedback, instructions are more likely to be understood correctly. This leads to improved safety and efficiency at Flight Foods.</a:t>
            </a:r>
            <a:endParaRPr lang="en-GB" sz="2300">
              <a:effectLst/>
              <a:latin typeface=".AppleSystemUIFont"/>
            </a:endParaRPr>
          </a:p>
          <a:p>
            <a:endParaRPr lang="en-GB" sz="3700"/>
          </a:p>
        </p:txBody>
      </p:sp>
      <p:sp>
        <p:nvSpPr>
          <p:cNvPr id="5" name="Slide Number Placeholder 4">
            <a:extLst>
              <a:ext uri="{FF2B5EF4-FFF2-40B4-BE49-F238E27FC236}">
                <a16:creationId xmlns:a16="http://schemas.microsoft.com/office/drawing/2014/main" id="{9CF044CB-C7A8-7956-D9AC-1154EB15B857}"/>
              </a:ext>
            </a:extLst>
          </p:cNvPr>
          <p:cNvSpPr>
            <a:spLocks noGrp="1"/>
          </p:cNvSpPr>
          <p:nvPr>
            <p:ph type="sldNum" sz="quarter" idx="12"/>
          </p:nvPr>
        </p:nvSpPr>
        <p:spPr/>
        <p:txBody>
          <a:bodyPr/>
          <a:lstStyle/>
          <a:p>
            <a:fld id="{454682FA-2E9E-4DCC-AFA0-70701551065F}" type="slidenum">
              <a:rPr lang="en-GB" smtClean="0"/>
              <a:t>28</a:t>
            </a:fld>
            <a:endParaRPr lang="en-GB"/>
          </a:p>
        </p:txBody>
      </p:sp>
    </p:spTree>
    <p:extLst>
      <p:ext uri="{BB962C8B-B14F-4D97-AF65-F5344CB8AC3E}">
        <p14:creationId xmlns:p14="http://schemas.microsoft.com/office/powerpoint/2010/main" val="3492546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1897CE-CCC0-A9AC-6C6B-9F6F833CC52C}"/>
              </a:ext>
            </a:extLst>
          </p:cNvPr>
          <p:cNvSpPr>
            <a:spLocks noGrp="1"/>
          </p:cNvSpPr>
          <p:nvPr>
            <p:ph type="title"/>
          </p:nvPr>
        </p:nvSpPr>
        <p:spPr/>
        <p:txBody>
          <a:bodyPr/>
          <a:lstStyle/>
          <a:p>
            <a:r>
              <a:rPr lang="en-GB" dirty="0"/>
              <a:t>CONCLUSION</a:t>
            </a:r>
          </a:p>
        </p:txBody>
      </p:sp>
      <p:sp>
        <p:nvSpPr>
          <p:cNvPr id="5" name="Slide Number Placeholder 4">
            <a:extLst>
              <a:ext uri="{FF2B5EF4-FFF2-40B4-BE49-F238E27FC236}">
                <a16:creationId xmlns:a16="http://schemas.microsoft.com/office/drawing/2014/main" id="{CC452BA6-24C0-3379-6A0C-7F607269FDD2}"/>
              </a:ext>
            </a:extLst>
          </p:cNvPr>
          <p:cNvSpPr>
            <a:spLocks noGrp="1"/>
          </p:cNvSpPr>
          <p:nvPr>
            <p:ph type="sldNum" sz="quarter" idx="12"/>
          </p:nvPr>
        </p:nvSpPr>
        <p:spPr/>
        <p:txBody>
          <a:bodyPr/>
          <a:lstStyle/>
          <a:p>
            <a:fld id="{454682FA-2E9E-4DCC-AFA0-70701551065F}" type="slidenum">
              <a:rPr lang="en-GB" smtClean="0"/>
              <a:t>29</a:t>
            </a:fld>
            <a:endParaRPr lang="en-GB"/>
          </a:p>
        </p:txBody>
      </p:sp>
      <p:sp>
        <p:nvSpPr>
          <p:cNvPr id="19" name="Content Placeholder 2">
            <a:extLst>
              <a:ext uri="{FF2B5EF4-FFF2-40B4-BE49-F238E27FC236}">
                <a16:creationId xmlns:a16="http://schemas.microsoft.com/office/drawing/2014/main" id="{11802B46-01FE-401C-189D-1897672A674F}"/>
              </a:ext>
            </a:extLst>
          </p:cNvPr>
          <p:cNvSpPr>
            <a:spLocks noGrp="1"/>
          </p:cNvSpPr>
          <p:nvPr/>
        </p:nvSpPr>
        <p:spPr>
          <a:xfrm>
            <a:off x="838200" y="1253331"/>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p>
        </p:txBody>
      </p:sp>
      <p:sp>
        <p:nvSpPr>
          <p:cNvPr id="22" name="Content Placeholder 2">
            <a:extLst>
              <a:ext uri="{FF2B5EF4-FFF2-40B4-BE49-F238E27FC236}">
                <a16:creationId xmlns:a16="http://schemas.microsoft.com/office/drawing/2014/main" id="{DE372488-87FC-1FB0-337F-8733D636FAEE}"/>
              </a:ext>
            </a:extLst>
          </p:cNvPr>
          <p:cNvSpPr>
            <a:spLocks noGrp="1"/>
          </p:cNvSpPr>
          <p:nvPr/>
        </p:nvSpPr>
        <p:spPr>
          <a:xfrm>
            <a:off x="990600" y="1405731"/>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Using the solutions provided by the team on this sliders to each problem can help improve the company.</a:t>
            </a:r>
          </a:p>
          <a:p>
            <a:r>
              <a:rPr lang="en-GB" dirty="0"/>
              <a:t>Will built a team that can work together and better in the future when new hires come to the factory.</a:t>
            </a:r>
          </a:p>
          <a:p>
            <a:r>
              <a:rPr lang="en-GB" dirty="0"/>
              <a:t>Stress and issues will decline and work will be followed accordingly to the rules and laws.</a:t>
            </a:r>
            <a:endParaRPr lang="en-US" dirty="0"/>
          </a:p>
        </p:txBody>
      </p:sp>
    </p:spTree>
    <p:extLst>
      <p:ext uri="{BB962C8B-B14F-4D97-AF65-F5344CB8AC3E}">
        <p14:creationId xmlns:p14="http://schemas.microsoft.com/office/powerpoint/2010/main" val="422268914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3FED0C-FBA8-6118-722A-CEE065D70330}"/>
              </a:ext>
            </a:extLst>
          </p:cNvPr>
          <p:cNvSpPr>
            <a:spLocks noGrp="1"/>
          </p:cNvSpPr>
          <p:nvPr>
            <p:ph type="title"/>
          </p:nvPr>
        </p:nvSpPr>
        <p:spPr>
          <a:xfrm>
            <a:off x="591671" y="-4669"/>
            <a:ext cx="10515600" cy="1325563"/>
          </a:xfrm>
        </p:spPr>
        <p:txBody>
          <a:bodyPr/>
          <a:lstStyle/>
          <a:p>
            <a:r>
              <a:rPr lang="en-GB"/>
              <a:t>REFERENCES</a:t>
            </a:r>
          </a:p>
        </p:txBody>
      </p:sp>
      <p:sp>
        <p:nvSpPr>
          <p:cNvPr id="5" name="Slide Number Placeholder 4">
            <a:extLst>
              <a:ext uri="{FF2B5EF4-FFF2-40B4-BE49-F238E27FC236}">
                <a16:creationId xmlns:a16="http://schemas.microsoft.com/office/drawing/2014/main" id="{7FD9563E-3ADD-5E2A-A579-C29FCE26B09F}"/>
              </a:ext>
            </a:extLst>
          </p:cNvPr>
          <p:cNvSpPr>
            <a:spLocks noGrp="1"/>
          </p:cNvSpPr>
          <p:nvPr>
            <p:ph type="sldNum" sz="quarter" idx="12"/>
          </p:nvPr>
        </p:nvSpPr>
        <p:spPr/>
        <p:txBody>
          <a:bodyPr/>
          <a:lstStyle/>
          <a:p>
            <a:fld id="{454682FA-2E9E-4DCC-AFA0-70701551065F}" type="slidenum">
              <a:rPr lang="en-GB" smtClean="0"/>
              <a:t>30</a:t>
            </a:fld>
            <a:endParaRPr lang="en-GB"/>
          </a:p>
        </p:txBody>
      </p:sp>
      <p:sp>
        <p:nvSpPr>
          <p:cNvPr id="4" name="TextBox 3">
            <a:extLst>
              <a:ext uri="{FF2B5EF4-FFF2-40B4-BE49-F238E27FC236}">
                <a16:creationId xmlns:a16="http://schemas.microsoft.com/office/drawing/2014/main" id="{93DBA883-2156-A9C1-93F0-598EE9FF5242}"/>
              </a:ext>
            </a:extLst>
          </p:cNvPr>
          <p:cNvSpPr txBox="1"/>
          <p:nvPr/>
        </p:nvSpPr>
        <p:spPr>
          <a:xfrm>
            <a:off x="597015" y="1312469"/>
            <a:ext cx="10269414" cy="535531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dirty="0">
                <a:latin typeface="Arial"/>
                <a:cs typeface="Arial"/>
              </a:rPr>
              <a:t>GOV.uk (2009) </a:t>
            </a:r>
            <a:r>
              <a:rPr lang="fr-FR" i="1" dirty="0" err="1">
                <a:latin typeface="Arial"/>
                <a:cs typeface="Arial"/>
              </a:rPr>
              <a:t>working</a:t>
            </a:r>
            <a:r>
              <a:rPr lang="fr-FR" i="1" dirty="0">
                <a:latin typeface="Arial"/>
                <a:cs typeface="Arial"/>
              </a:rPr>
              <a:t> </a:t>
            </a:r>
            <a:r>
              <a:rPr lang="fr-FR" i="1" dirty="0" err="1">
                <a:latin typeface="Arial"/>
                <a:cs typeface="Arial"/>
              </a:rPr>
              <a:t>safely</a:t>
            </a:r>
            <a:r>
              <a:rPr lang="fr-FR" i="1" dirty="0">
                <a:latin typeface="Arial"/>
                <a:cs typeface="Arial"/>
              </a:rPr>
              <a:t> in a </a:t>
            </a:r>
            <a:r>
              <a:rPr lang="fr-FR" i="1" dirty="0" err="1">
                <a:latin typeface="Arial"/>
                <a:cs typeface="Arial"/>
              </a:rPr>
              <a:t>multicultural</a:t>
            </a:r>
            <a:r>
              <a:rPr lang="fr-FR" i="1" dirty="0">
                <a:latin typeface="Arial"/>
                <a:cs typeface="Arial"/>
              </a:rPr>
              <a:t> </a:t>
            </a:r>
            <a:r>
              <a:rPr lang="fr-FR" i="1" dirty="0" err="1">
                <a:latin typeface="Arial"/>
                <a:cs typeface="Arial"/>
              </a:rPr>
              <a:t>food</a:t>
            </a:r>
            <a:r>
              <a:rPr lang="fr-FR" i="1" dirty="0">
                <a:latin typeface="Arial"/>
                <a:cs typeface="Arial"/>
              </a:rPr>
              <a:t> and drink </a:t>
            </a:r>
            <a:r>
              <a:rPr lang="fr-FR" i="1" dirty="0" err="1">
                <a:latin typeface="Arial"/>
                <a:cs typeface="Arial"/>
              </a:rPr>
              <a:t>industry</a:t>
            </a:r>
            <a:r>
              <a:rPr lang="fr-FR" i="1" dirty="0">
                <a:latin typeface="Arial"/>
                <a:cs typeface="Arial"/>
              </a:rPr>
              <a:t>,</a:t>
            </a:r>
            <a:endParaRPr lang="en-US" i="1" dirty="0">
              <a:latin typeface="Arial"/>
              <a:cs typeface="Arial"/>
            </a:endParaRPr>
          </a:p>
          <a:p>
            <a:r>
              <a:rPr lang="fr-FR" dirty="0" err="1">
                <a:latin typeface="Arial"/>
                <a:cs typeface="Arial"/>
              </a:rPr>
              <a:t>Available</a:t>
            </a:r>
            <a:r>
              <a:rPr lang="fr-FR" dirty="0">
                <a:latin typeface="Arial"/>
                <a:cs typeface="Arial"/>
              </a:rPr>
              <a:t> at: </a:t>
            </a:r>
            <a:r>
              <a:rPr lang="fr-FR" dirty="0">
                <a:latin typeface="Arial"/>
                <a:cs typeface="Arial"/>
                <a:hlinkClick r:id="rId2"/>
              </a:rPr>
              <a:t>https://libary2.nics.gov.uk/pdf/dard/2009/DYKF.pdf</a:t>
            </a:r>
            <a:r>
              <a:rPr lang="fr-FR" dirty="0">
                <a:latin typeface="Arial"/>
                <a:cs typeface="Arial"/>
              </a:rPr>
              <a:t>. [Accessed: 4th August 2026]</a:t>
            </a:r>
            <a:endParaRPr lang="en-US" dirty="0">
              <a:latin typeface="Arial"/>
              <a:cs typeface="Arial"/>
            </a:endParaRPr>
          </a:p>
          <a:p>
            <a:endParaRPr lang="en-US" dirty="0">
              <a:latin typeface="Arial"/>
              <a:cs typeface="Arial"/>
            </a:endParaRPr>
          </a:p>
          <a:p>
            <a:r>
              <a:rPr lang="en-US" dirty="0">
                <a:latin typeface="Arial"/>
                <a:cs typeface="Arial"/>
              </a:rPr>
              <a:t>Safety Sign (2026) </a:t>
            </a:r>
            <a:r>
              <a:rPr lang="en-US" i="1" dirty="0">
                <a:latin typeface="Arial"/>
                <a:cs typeface="Arial"/>
              </a:rPr>
              <a:t>Food productions area roles sign. </a:t>
            </a:r>
            <a:r>
              <a:rPr lang="en-US" dirty="0">
                <a:latin typeface="Arial"/>
                <a:cs typeface="Arial"/>
              </a:rPr>
              <a:t>Available at:  </a:t>
            </a:r>
            <a:r>
              <a:rPr lang="en-US" dirty="0">
                <a:latin typeface="Arial"/>
                <a:ea typeface="+mn-lt"/>
                <a:cs typeface="Arial"/>
                <a:hlinkClick r:id="rId3"/>
              </a:rPr>
              <a:t>https://www.safetysign.com/products/1777/production-area-wash-hands-sign?s=st1zskfh0zgp373</a:t>
            </a:r>
            <a:r>
              <a:rPr lang="en-US" dirty="0">
                <a:latin typeface="Arial"/>
                <a:ea typeface="+mn-lt"/>
                <a:cs typeface="Arial"/>
              </a:rPr>
              <a:t> [accessed: 4th August 2026]</a:t>
            </a:r>
            <a:endParaRPr lang="en-US" dirty="0">
              <a:latin typeface="Arial"/>
              <a:cs typeface="Arial"/>
            </a:endParaRPr>
          </a:p>
          <a:p>
            <a:endParaRPr lang="en-US" dirty="0">
              <a:latin typeface="Arial"/>
              <a:cs typeface="Arial"/>
            </a:endParaRPr>
          </a:p>
          <a:p>
            <a:r>
              <a:rPr lang="en-US" dirty="0" err="1">
                <a:latin typeface="Arial"/>
                <a:cs typeface="Arial"/>
              </a:rPr>
              <a:t>Sociabble</a:t>
            </a:r>
            <a:r>
              <a:rPr lang="en-US" dirty="0">
                <a:latin typeface="Arial"/>
                <a:cs typeface="Arial"/>
              </a:rPr>
              <a:t> (2025) </a:t>
            </a:r>
            <a:r>
              <a:rPr lang="en-US" i="1" dirty="0">
                <a:latin typeface="Arial"/>
                <a:cs typeface="Arial"/>
              </a:rPr>
              <a:t>Two-way communication in the workplace: Importance and best practices.</a:t>
            </a:r>
            <a:r>
              <a:rPr lang="en-US" dirty="0">
                <a:latin typeface="Arial"/>
                <a:cs typeface="Arial"/>
              </a:rPr>
              <a:t> Available at: </a:t>
            </a:r>
            <a:r>
              <a:rPr lang="en-US" dirty="0">
                <a:latin typeface="Arial"/>
                <a:ea typeface="+mn-lt"/>
                <a:cs typeface="Arial"/>
                <a:hlinkClick r:id="rId4"/>
              </a:rPr>
              <a:t>Two-Way Communication in the Workplace: Importance &amp; Practices</a:t>
            </a:r>
            <a:r>
              <a:rPr lang="en-US" dirty="0">
                <a:latin typeface="Arial"/>
                <a:ea typeface="+mn-lt"/>
                <a:cs typeface="Arial"/>
              </a:rPr>
              <a:t> [accessed: 8th August 2026]</a:t>
            </a:r>
          </a:p>
          <a:p>
            <a:endParaRPr lang="en-US" dirty="0">
              <a:latin typeface="Arial"/>
              <a:cs typeface="Arial"/>
            </a:endParaRPr>
          </a:p>
          <a:p>
            <a:r>
              <a:rPr lang="en-US" dirty="0">
                <a:latin typeface="Arial"/>
                <a:cs typeface="Arial"/>
              </a:rPr>
              <a:t>The iStock (2026) </a:t>
            </a:r>
            <a:r>
              <a:rPr lang="en-US" i="1" dirty="0">
                <a:latin typeface="Arial"/>
                <a:cs typeface="Arial"/>
              </a:rPr>
              <a:t>Vector illustration of multicultural national children, people on planet earth stock illustration.</a:t>
            </a:r>
            <a:r>
              <a:rPr lang="en-US" dirty="0">
                <a:latin typeface="Arial"/>
                <a:cs typeface="Arial"/>
              </a:rPr>
              <a:t> Available at: </a:t>
            </a:r>
            <a:r>
              <a:rPr lang="en-US" dirty="0">
                <a:latin typeface="Arial"/>
                <a:ea typeface="+mn-lt"/>
                <a:cs typeface="Arial"/>
                <a:hlinkClick r:id="rId5"/>
              </a:rPr>
              <a:t>https://www.istockphoto.com/vector/vector-illustration-of-multicultural-national-children-people-on-planet-earth-gm504183810-82999353</a:t>
            </a:r>
            <a:r>
              <a:rPr lang="en-US" dirty="0">
                <a:latin typeface="Arial"/>
                <a:ea typeface="+mn-lt"/>
                <a:cs typeface="Arial"/>
              </a:rPr>
              <a:t> [accessed: 4th August 2026]</a:t>
            </a:r>
            <a:endParaRPr lang="en-US" dirty="0">
              <a:latin typeface="Arial"/>
              <a:cs typeface="Arial"/>
            </a:endParaRPr>
          </a:p>
          <a:p>
            <a:endParaRPr lang="en-US" dirty="0">
              <a:latin typeface="Arial"/>
              <a:cs typeface="Arial"/>
            </a:endParaRPr>
          </a:p>
          <a:p>
            <a:r>
              <a:rPr lang="en-GB" dirty="0"/>
              <a:t>Shannon, CE. and Weaver, W. (1949) </a:t>
            </a:r>
            <a:r>
              <a:rPr lang="en-GB" i="1" dirty="0"/>
              <a:t>The mathematical theory of communication.</a:t>
            </a:r>
            <a:r>
              <a:rPr lang="en-GB" dirty="0"/>
              <a:t> Urbana, IL: University of Illinois Press.</a:t>
            </a:r>
            <a:endParaRPr lang="en-US" dirty="0"/>
          </a:p>
          <a:p>
            <a:endParaRPr lang="en-US" dirty="0"/>
          </a:p>
          <a:p>
            <a:endParaRPr lang="en-US" dirty="0"/>
          </a:p>
        </p:txBody>
      </p:sp>
    </p:spTree>
    <p:extLst>
      <p:ext uri="{BB962C8B-B14F-4D97-AF65-F5344CB8AC3E}">
        <p14:creationId xmlns:p14="http://schemas.microsoft.com/office/powerpoint/2010/main" val="342784890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43D945-448E-1599-385C-523326B8F8F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405636C-84FB-984E-25D1-0F3500757750}"/>
              </a:ext>
            </a:extLst>
          </p:cNvPr>
          <p:cNvSpPr>
            <a:spLocks noGrp="1"/>
          </p:cNvSpPr>
          <p:nvPr>
            <p:ph type="title"/>
          </p:nvPr>
        </p:nvSpPr>
        <p:spPr>
          <a:xfrm>
            <a:off x="838200" y="2766218"/>
            <a:ext cx="10515600" cy="1325563"/>
          </a:xfrm>
        </p:spPr>
        <p:txBody>
          <a:bodyPr/>
          <a:lstStyle/>
          <a:p>
            <a:pPr algn="ctr"/>
            <a:r>
              <a:rPr lang="en-GB" dirty="0"/>
              <a:t>Any Questions?</a:t>
            </a:r>
          </a:p>
        </p:txBody>
      </p:sp>
      <p:sp>
        <p:nvSpPr>
          <p:cNvPr id="5" name="Slide Number Placeholder 4">
            <a:extLst>
              <a:ext uri="{FF2B5EF4-FFF2-40B4-BE49-F238E27FC236}">
                <a16:creationId xmlns:a16="http://schemas.microsoft.com/office/drawing/2014/main" id="{82AB40F7-6653-0291-29A7-5821B39DB8EF}"/>
              </a:ext>
            </a:extLst>
          </p:cNvPr>
          <p:cNvSpPr>
            <a:spLocks noGrp="1"/>
          </p:cNvSpPr>
          <p:nvPr>
            <p:ph type="sldNum" sz="quarter" idx="12"/>
          </p:nvPr>
        </p:nvSpPr>
        <p:spPr/>
        <p:txBody>
          <a:bodyPr/>
          <a:lstStyle/>
          <a:p>
            <a:fld id="{454682FA-2E9E-4DCC-AFA0-70701551065F}" type="slidenum">
              <a:rPr lang="en-GB" smtClean="0"/>
              <a:t>31</a:t>
            </a:fld>
            <a:endParaRPr lang="en-GB"/>
          </a:p>
        </p:txBody>
      </p:sp>
    </p:spTree>
    <p:extLst>
      <p:ext uri="{BB962C8B-B14F-4D97-AF65-F5344CB8AC3E}">
        <p14:creationId xmlns:p14="http://schemas.microsoft.com/office/powerpoint/2010/main" val="382836861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31</Slides>
  <Notes>1</Notes>
  <HiddenSlides>0</HiddenSlides>
  <ScaleCrop>false</ScaleCrop>
  <HeadingPairs>
    <vt:vector size="4" baseType="variant">
      <vt:variant>
        <vt:lpstr>Theme</vt:lpstr>
      </vt:variant>
      <vt:variant>
        <vt:i4>1</vt:i4>
      </vt:variant>
      <vt:variant>
        <vt:lpstr>Slide Titles</vt:lpstr>
      </vt:variant>
      <vt:variant>
        <vt:i4>31</vt:i4>
      </vt:variant>
    </vt:vector>
  </HeadingPairs>
  <TitlesOfParts>
    <vt:vector size="32" baseType="lpstr">
      <vt:lpstr>Office Theme</vt:lpstr>
      <vt:lpstr>LCLM4003 Effective Teamwork and Communication   </vt:lpstr>
      <vt:lpstr>Overview</vt:lpstr>
      <vt:lpstr>Introduction</vt:lpstr>
      <vt:lpstr>Age/Generation Description </vt:lpstr>
      <vt:lpstr>Age/Generation Analysis Shannon &amp; Weaver Model</vt:lpstr>
      <vt:lpstr>Age/Generation Solution </vt:lpstr>
      <vt:lpstr>Age/Generation Solution Shannon &amp; Weaver Model</vt:lpstr>
      <vt:lpstr>Age/Generation Conclusion </vt:lpstr>
      <vt:lpstr>Language Description </vt:lpstr>
      <vt:lpstr>Language analysis </vt:lpstr>
      <vt:lpstr>Language Solution</vt:lpstr>
      <vt:lpstr>Language solution using Shannon/weaver model</vt:lpstr>
      <vt:lpstr>Language conclusion </vt:lpstr>
      <vt:lpstr>  BARRIER 3 – Cultural   Description  </vt:lpstr>
      <vt:lpstr>PowerPoint Presentation</vt:lpstr>
      <vt:lpstr>BARRIER 3 – Cultural  Solution</vt:lpstr>
      <vt:lpstr>BARRIER 3 - Cultural</vt:lpstr>
      <vt:lpstr>BARRIER 3 – Cultural  Conclusion</vt:lpstr>
      <vt:lpstr>EMOTIONAL BARRIER</vt:lpstr>
      <vt:lpstr>PROBLME USING SHANNON-WEAVERS</vt:lpstr>
      <vt:lpstr>SOLUTIONS </vt:lpstr>
      <vt:lpstr>THE SOLUTION USING SHANNON- WEAVER’ S MODULE</vt:lpstr>
      <vt:lpstr>CONCLUSION</vt:lpstr>
      <vt:lpstr>ENVIRONMENTAL NOISE DESCRIPTION.</vt:lpstr>
      <vt:lpstr>PowerPoint Presentation</vt:lpstr>
      <vt:lpstr>ENVIRONMENTAL NOISE SOLUTION.</vt:lpstr>
      <vt:lpstr>ENVIRONMENTAL NOISE.</vt:lpstr>
      <vt:lpstr>ENVIRONMENTAL NOISE CONCLUSION.</vt:lpstr>
      <vt:lpstr>CONCLUSION</vt:lpstr>
      <vt:lpstr>REFERENCES</vt:lpstr>
      <vt:lpstr>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LCLM4003 Effective Teamwork and Communication   </dc:title>
  <dc:creator>Lloyd Beharry</dc:creator>
  <cp:lastModifiedBy>Oussama Siied Armadi (2528897)</cp:lastModifiedBy>
  <cp:revision>94</cp:revision>
  <dcterms:created xsi:type="dcterms:W3CDTF">2025-03-30T08:53:31Z</dcterms:created>
  <dcterms:modified xsi:type="dcterms:W3CDTF">2026-08-10T00:33:49Z</dcterms:modified>
</cp:coreProperties>
</file>