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6" r:id="rId18"/>
    <p:sldId id="273" r:id="rId19"/>
    <p:sldId id="274" r:id="rId20"/>
    <p:sldId id="275" r:id="rId21"/>
    <p:sldId id="259"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6495-1498-4FCA-89D0-8D4C39E5C1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391391-6040-4404-8CFE-18B88E87B4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6D31E4-53BC-40F5-87B9-1CC757608F39}"/>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5" name="Footer Placeholder 4">
            <a:extLst>
              <a:ext uri="{FF2B5EF4-FFF2-40B4-BE49-F238E27FC236}">
                <a16:creationId xmlns:a16="http://schemas.microsoft.com/office/drawing/2014/main" id="{79ACFC31-BCE8-4F46-A8A3-311BD0FD92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3E114-EFD5-4B59-BCBE-16FF103B923D}"/>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1806056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00B0A-CBC7-4704-AE31-CBC1D8808A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5AF83E-8DF1-440E-AA96-F154DCE57F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427A6-0D33-4ACC-BF2C-A139D76F1A67}"/>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5" name="Footer Placeholder 4">
            <a:extLst>
              <a:ext uri="{FF2B5EF4-FFF2-40B4-BE49-F238E27FC236}">
                <a16:creationId xmlns:a16="http://schemas.microsoft.com/office/drawing/2014/main" id="{74FD63E0-6BD4-49BB-AF1A-228198E7B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04B8B-18F9-4F2C-9D77-C05E79106B11}"/>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2771976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FDC2A-59DA-41F4-BF94-21CB504704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C81F5F-F72F-4499-9633-565855D4CB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E23D38-EECC-4C84-9177-D9FB6A6C0D4F}"/>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5" name="Footer Placeholder 4">
            <a:extLst>
              <a:ext uri="{FF2B5EF4-FFF2-40B4-BE49-F238E27FC236}">
                <a16:creationId xmlns:a16="http://schemas.microsoft.com/office/drawing/2014/main" id="{8270D5AD-C9E7-42E9-8766-ADDA997F28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BCCA2-9C0C-4C10-B757-0165C3210B87}"/>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1959700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56D6B-00FC-46D3-8312-96BF1FAD9D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82FC84-C3D4-4C35-A174-E311CF381F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07C2DE-31C9-40C8-81BB-DDEA320CF0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BD693F-BF7B-4C01-8E02-5C80972A4168}"/>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6" name="Footer Placeholder 5">
            <a:extLst>
              <a:ext uri="{FF2B5EF4-FFF2-40B4-BE49-F238E27FC236}">
                <a16:creationId xmlns:a16="http://schemas.microsoft.com/office/drawing/2014/main" id="{95D5674F-2871-4ED2-AB78-547F9A069C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9669D-9D7D-4E89-B9DF-C9B93F582804}"/>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2115129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4508-2F4A-4073-AA32-9F0D2A67E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0069AC-81BD-4E8F-B94A-4C2BBF4FC3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6CEB87-5842-4E8B-88AD-5104D54E67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D8FF8E-A550-46CC-9127-B6FEC5A7C9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9A2020-E068-4916-B59A-36C1FF2ECD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A4DF8F-ED92-463E-833D-973EA44065C7}"/>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8" name="Footer Placeholder 7">
            <a:extLst>
              <a:ext uri="{FF2B5EF4-FFF2-40B4-BE49-F238E27FC236}">
                <a16:creationId xmlns:a16="http://schemas.microsoft.com/office/drawing/2014/main" id="{4E5A5C00-E32E-4751-BD4E-B500B2B998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115983-EBF3-464C-ABB7-36BF92355751}"/>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1773199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B1A44-C104-478A-89D2-DD36A4313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D0BFC3-ECB4-4919-A913-5F332AAE4C46}"/>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4" name="Footer Placeholder 3">
            <a:extLst>
              <a:ext uri="{FF2B5EF4-FFF2-40B4-BE49-F238E27FC236}">
                <a16:creationId xmlns:a16="http://schemas.microsoft.com/office/drawing/2014/main" id="{765F6FFA-C8A4-4563-A7BB-A3AA5984AB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6AA859-A8DE-47E5-A88D-C9A61E53BC01}"/>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2841976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D17039-B3C1-458E-8470-DCE311529653}"/>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3" name="Footer Placeholder 2">
            <a:extLst>
              <a:ext uri="{FF2B5EF4-FFF2-40B4-BE49-F238E27FC236}">
                <a16:creationId xmlns:a16="http://schemas.microsoft.com/office/drawing/2014/main" id="{1D304A92-E683-4E7B-9E8C-D1650B8F94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39783F-CAFF-483C-A9DA-8A1F65806DE2}"/>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1038408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D4F97-FD20-497E-AE39-8189DD7FD6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A3B56E-994B-401E-B286-EAB468D910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BC29C5-935A-4881-972C-5C1775DE0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404B91-6DE1-4618-BB2E-7E149CEB10B6}"/>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6" name="Footer Placeholder 5">
            <a:extLst>
              <a:ext uri="{FF2B5EF4-FFF2-40B4-BE49-F238E27FC236}">
                <a16:creationId xmlns:a16="http://schemas.microsoft.com/office/drawing/2014/main" id="{E1EECFF8-D04F-4BEA-A13D-F0BF655B41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610C58-A2BA-415E-9D5A-4C42B1390CE0}"/>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562993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8D503-EEFC-44EE-BE7F-CFC911EDDB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91ECD2-D6A3-4BA7-9ADE-A8DE01C42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BFC256-4FB3-42B1-BF38-75E52552F6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B25687-4768-41C4-AD66-D1FBD79DF241}"/>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6" name="Footer Placeholder 5">
            <a:extLst>
              <a:ext uri="{FF2B5EF4-FFF2-40B4-BE49-F238E27FC236}">
                <a16:creationId xmlns:a16="http://schemas.microsoft.com/office/drawing/2014/main" id="{02A17D27-7E8B-4012-9A1B-829758237C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C5E3B-CB90-457A-B4D0-E96BC122FB4B}"/>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3212987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4974-576B-408B-8FBC-2365B1ACB4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136459-AB13-4C28-BD5A-BAFD6FEB97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E50C-DBEA-4838-9B2B-AEF92748C114}"/>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5" name="Footer Placeholder 4">
            <a:extLst>
              <a:ext uri="{FF2B5EF4-FFF2-40B4-BE49-F238E27FC236}">
                <a16:creationId xmlns:a16="http://schemas.microsoft.com/office/drawing/2014/main" id="{60C2696D-8AA4-4F82-B098-FF3077A0F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F8FA1C-17D0-43A7-8DA6-2B68EA2B87C3}"/>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877819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1CB747-C52D-4CB4-A6CE-E012A962BF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C13502-EF12-4922-88C4-CD33D4C46F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874EDF-5278-4ED7-BBF5-04336DF0094D}"/>
              </a:ext>
            </a:extLst>
          </p:cNvPr>
          <p:cNvSpPr>
            <a:spLocks noGrp="1"/>
          </p:cNvSpPr>
          <p:nvPr>
            <p:ph type="dt" sz="half" idx="10"/>
          </p:nvPr>
        </p:nvSpPr>
        <p:spPr/>
        <p:txBody>
          <a:bodyPr/>
          <a:lstStyle/>
          <a:p>
            <a:fld id="{7EDE3E9B-6617-4611-9E01-AEE7CA176F7C}" type="datetimeFigureOut">
              <a:rPr lang="en-GB" smtClean="0"/>
              <a:t>11/03/2021</a:t>
            </a:fld>
            <a:endParaRPr lang="en-GB"/>
          </a:p>
        </p:txBody>
      </p:sp>
      <p:sp>
        <p:nvSpPr>
          <p:cNvPr id="5" name="Footer Placeholder 4">
            <a:extLst>
              <a:ext uri="{FF2B5EF4-FFF2-40B4-BE49-F238E27FC236}">
                <a16:creationId xmlns:a16="http://schemas.microsoft.com/office/drawing/2014/main" id="{DB620DD5-6C49-430B-9002-C978AF409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BCD765-C133-4175-9878-EDDA1ED2D814}"/>
              </a:ext>
            </a:extLst>
          </p:cNvPr>
          <p:cNvSpPr>
            <a:spLocks noGrp="1"/>
          </p:cNvSpPr>
          <p:nvPr>
            <p:ph type="sldNum" sz="quarter" idx="12"/>
          </p:nvPr>
        </p:nvSpPr>
        <p:spPr/>
        <p:txBody>
          <a:bodyPr/>
          <a:lstStyle/>
          <a:p>
            <a:fld id="{95AD5B6F-9429-4741-B156-F8FB1CEF2869}" type="slidenum">
              <a:rPr lang="en-GB" smtClean="0"/>
              <a:t>‹#›</a:t>
            </a:fld>
            <a:endParaRPr lang="en-GB"/>
          </a:p>
        </p:txBody>
      </p:sp>
    </p:spTree>
    <p:extLst>
      <p:ext uri="{BB962C8B-B14F-4D97-AF65-F5344CB8AC3E}">
        <p14:creationId xmlns:p14="http://schemas.microsoft.com/office/powerpoint/2010/main" val="3513768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99DAF7-04AD-41CA-A2FF-5BDDD77FBD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C8716A-0345-402C-A2C4-95A5B6E47D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C62C9C-D7C3-4F77-B904-C20732EC2F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DE3E9B-6617-4611-9E01-AEE7CA176F7C}" type="datetimeFigureOut">
              <a:rPr lang="en-GB" smtClean="0"/>
              <a:t>11/03/2021</a:t>
            </a:fld>
            <a:endParaRPr lang="en-GB"/>
          </a:p>
        </p:txBody>
      </p:sp>
      <p:sp>
        <p:nvSpPr>
          <p:cNvPr id="5" name="Footer Placeholder 4">
            <a:extLst>
              <a:ext uri="{FF2B5EF4-FFF2-40B4-BE49-F238E27FC236}">
                <a16:creationId xmlns:a16="http://schemas.microsoft.com/office/drawing/2014/main" id="{E4DF7D0A-F548-4094-BCAC-79AAF2B448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E89871-3E52-4C20-835B-CE5DE2301E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AD5B6F-9429-4741-B156-F8FB1CEF2869}" type="slidenum">
              <a:rPr lang="en-GB" smtClean="0"/>
              <a:t>‹#›</a:t>
            </a:fld>
            <a:endParaRPr lang="en-GB"/>
          </a:p>
        </p:txBody>
      </p:sp>
    </p:spTree>
    <p:extLst>
      <p:ext uri="{BB962C8B-B14F-4D97-AF65-F5344CB8AC3E}">
        <p14:creationId xmlns:p14="http://schemas.microsoft.com/office/powerpoint/2010/main" val="1657950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453FE9BA-3CDC-423F-B024-38DE3060F5A0}"/>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Attachment</a:t>
            </a:r>
          </a:p>
        </p:txBody>
      </p:sp>
      <p:sp>
        <p:nvSpPr>
          <p:cNvPr id="2" name="Title 1">
            <a:extLst>
              <a:ext uri="{FF2B5EF4-FFF2-40B4-BE49-F238E27FC236}">
                <a16:creationId xmlns:a16="http://schemas.microsoft.com/office/drawing/2014/main" id="{E471341D-3894-4958-9FC5-6510669E689D}"/>
              </a:ext>
            </a:extLst>
          </p:cNvPr>
          <p:cNvSpPr>
            <a:spLocks noGrp="1"/>
          </p:cNvSpPr>
          <p:nvPr>
            <p:ph type="ctrTitle"/>
          </p:nvPr>
        </p:nvSpPr>
        <p:spPr>
          <a:xfrm>
            <a:off x="3204642" y="2353641"/>
            <a:ext cx="5782716" cy="2150719"/>
          </a:xfrm>
          <a:noFill/>
        </p:spPr>
        <p:txBody>
          <a:bodyPr anchor="ctr">
            <a:normAutofit/>
          </a:bodyPr>
          <a:lstStyle/>
          <a:p>
            <a:r>
              <a:rPr lang="en-GB" sz="3600" dirty="0">
                <a:solidFill>
                  <a:srgbClr val="080808"/>
                </a:solidFill>
              </a:rPr>
              <a:t>The Importance of Early Childhood Development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3881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9FECC-4C67-450E-AA66-7E0260DCED26}"/>
              </a:ext>
            </a:extLst>
          </p:cNvPr>
          <p:cNvSpPr>
            <a:spLocks noGrp="1"/>
          </p:cNvSpPr>
          <p:nvPr>
            <p:ph type="title"/>
          </p:nvPr>
        </p:nvSpPr>
        <p:spPr>
          <a:xfrm>
            <a:off x="643467" y="321734"/>
            <a:ext cx="10905066" cy="1135737"/>
          </a:xfrm>
        </p:spPr>
        <p:txBody>
          <a:bodyPr>
            <a:normAutofit/>
          </a:bodyPr>
          <a:lstStyle/>
          <a:p>
            <a:pPr algn="ctr"/>
            <a:r>
              <a:rPr lang="en-GB" sz="3600" dirty="0"/>
              <a:t>Introduction</a:t>
            </a:r>
          </a:p>
        </p:txBody>
      </p:sp>
      <p:sp>
        <p:nvSpPr>
          <p:cNvPr id="3" name="Content Placeholder 2">
            <a:extLst>
              <a:ext uri="{FF2B5EF4-FFF2-40B4-BE49-F238E27FC236}">
                <a16:creationId xmlns:a16="http://schemas.microsoft.com/office/drawing/2014/main" id="{EB1BB0AB-6AEF-43E0-A21F-CC148856B7BF}"/>
              </a:ext>
            </a:extLst>
          </p:cNvPr>
          <p:cNvSpPr>
            <a:spLocks noGrp="1"/>
          </p:cNvSpPr>
          <p:nvPr>
            <p:ph idx="1"/>
          </p:nvPr>
        </p:nvSpPr>
        <p:spPr>
          <a:xfrm>
            <a:off x="643467" y="1782981"/>
            <a:ext cx="10905066" cy="4393982"/>
          </a:xfrm>
        </p:spPr>
        <p:txBody>
          <a:bodyPr>
            <a:normAutofit/>
          </a:bodyPr>
          <a:lstStyle/>
          <a:p>
            <a:r>
              <a:rPr lang="en-GB" sz="2000" dirty="0"/>
              <a:t>This promotional campaign will focus on the importance of attachment in early childhood.</a:t>
            </a:r>
          </a:p>
          <a:p>
            <a:endParaRPr lang="en-GB" sz="2000" dirty="0"/>
          </a:p>
          <a:p>
            <a:r>
              <a:rPr lang="en-GB" sz="2000" dirty="0"/>
              <a:t>The topics covered will include:</a:t>
            </a:r>
          </a:p>
          <a:p>
            <a:endParaRPr lang="en-GB" sz="2000" dirty="0"/>
          </a:p>
          <a:p>
            <a:r>
              <a:rPr lang="en-GB" sz="2000" dirty="0"/>
              <a:t>What is early attachment?</a:t>
            </a:r>
          </a:p>
          <a:p>
            <a:r>
              <a:rPr lang="en-GB" sz="2000" dirty="0"/>
              <a:t>Theories of attachment.</a:t>
            </a:r>
          </a:p>
          <a:p>
            <a:r>
              <a:rPr lang="en-GB" sz="2000" dirty="0"/>
              <a:t>Different styles of attachment. </a:t>
            </a:r>
          </a:p>
          <a:p>
            <a:r>
              <a:rPr lang="en-GB" sz="2000" dirty="0"/>
              <a:t>Why attachment is important.</a:t>
            </a:r>
          </a:p>
          <a:p>
            <a:r>
              <a:rPr lang="en-GB" sz="2000" dirty="0"/>
              <a:t>The long term effects of early attachment.</a:t>
            </a:r>
          </a:p>
          <a:p>
            <a:pPr marL="0" indent="0">
              <a:buNone/>
            </a:pP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017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3CA80E-D858-41BE-9C25-49EF0DE4977F}"/>
              </a:ext>
            </a:extLst>
          </p:cNvPr>
          <p:cNvSpPr>
            <a:spLocks noGrp="1"/>
          </p:cNvSpPr>
          <p:nvPr>
            <p:ph type="title"/>
          </p:nvPr>
        </p:nvSpPr>
        <p:spPr>
          <a:xfrm>
            <a:off x="643467" y="321734"/>
            <a:ext cx="10905066" cy="1135737"/>
          </a:xfrm>
        </p:spPr>
        <p:txBody>
          <a:bodyPr>
            <a:normAutofit/>
          </a:bodyPr>
          <a:lstStyle/>
          <a:p>
            <a:pPr algn="ctr"/>
            <a:r>
              <a:rPr lang="en-GB" sz="3600" dirty="0"/>
              <a:t>What Is Attachment?</a:t>
            </a:r>
          </a:p>
        </p:txBody>
      </p:sp>
      <p:sp>
        <p:nvSpPr>
          <p:cNvPr id="3" name="Content Placeholder 2">
            <a:extLst>
              <a:ext uri="{FF2B5EF4-FFF2-40B4-BE49-F238E27FC236}">
                <a16:creationId xmlns:a16="http://schemas.microsoft.com/office/drawing/2014/main" id="{59BCD4FB-72C0-462D-AE03-740E393D3765}"/>
              </a:ext>
            </a:extLst>
          </p:cNvPr>
          <p:cNvSpPr>
            <a:spLocks noGrp="1"/>
          </p:cNvSpPr>
          <p:nvPr>
            <p:ph idx="1"/>
          </p:nvPr>
        </p:nvSpPr>
        <p:spPr>
          <a:xfrm>
            <a:off x="643467" y="1782981"/>
            <a:ext cx="10905066" cy="4393982"/>
          </a:xfrm>
        </p:spPr>
        <p:txBody>
          <a:bodyPr>
            <a:normAutofit/>
          </a:bodyPr>
          <a:lstStyle/>
          <a:p>
            <a:r>
              <a:rPr lang="en-GB" sz="2000" dirty="0"/>
              <a:t>In developmental psychology, attachment refers to the emotional relationships between children and those closest to them.</a:t>
            </a:r>
          </a:p>
          <a:p>
            <a:endParaRPr lang="en-GB" sz="2000" dirty="0"/>
          </a:p>
          <a:p>
            <a:r>
              <a:rPr lang="en-GB" sz="2000" dirty="0"/>
              <a:t>Here are some definitions of attachment from researchers:</a:t>
            </a:r>
          </a:p>
          <a:p>
            <a:endParaRPr lang="en-GB" sz="2000" dirty="0"/>
          </a:p>
          <a:p>
            <a:r>
              <a:rPr lang="en-GB" sz="2000" dirty="0"/>
              <a:t>Attachment is a 'lasting psychological connectedness between human beings.’  (John Bowlby, 1969).</a:t>
            </a:r>
          </a:p>
          <a:p>
            <a:endParaRPr lang="en-GB" sz="2000" dirty="0"/>
          </a:p>
          <a:p>
            <a:r>
              <a:rPr lang="en-GB" sz="2000" dirty="0"/>
              <a:t>An attachment is ‘an affectional tie that one person or animal forms between himself and another specific one – a tie that binds them together in space and time.’  (Ainsworth and Bell, 1970).</a:t>
            </a:r>
          </a:p>
          <a:p>
            <a:endParaRPr lang="en-GB" sz="2000" dirty="0"/>
          </a:p>
          <a:p>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04764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84B1DD-F082-4DDB-8055-7A890E2FB133}"/>
              </a:ext>
            </a:extLst>
          </p:cNvPr>
          <p:cNvSpPr>
            <a:spLocks noGrp="1"/>
          </p:cNvSpPr>
          <p:nvPr>
            <p:ph type="title"/>
          </p:nvPr>
        </p:nvSpPr>
        <p:spPr>
          <a:xfrm>
            <a:off x="643467" y="321734"/>
            <a:ext cx="10905066" cy="1135737"/>
          </a:xfrm>
        </p:spPr>
        <p:txBody>
          <a:bodyPr>
            <a:normAutofit/>
          </a:bodyPr>
          <a:lstStyle/>
          <a:p>
            <a:pPr algn="ctr"/>
            <a:r>
              <a:rPr lang="en-GB" sz="3600" dirty="0"/>
              <a:t>What Is Attachment?</a:t>
            </a:r>
          </a:p>
        </p:txBody>
      </p:sp>
      <p:sp>
        <p:nvSpPr>
          <p:cNvPr id="3" name="Content Placeholder 2">
            <a:extLst>
              <a:ext uri="{FF2B5EF4-FFF2-40B4-BE49-F238E27FC236}">
                <a16:creationId xmlns:a16="http://schemas.microsoft.com/office/drawing/2014/main" id="{A6A1E877-AF13-4D61-A36F-3712D434363A}"/>
              </a:ext>
            </a:extLst>
          </p:cNvPr>
          <p:cNvSpPr>
            <a:spLocks noGrp="1"/>
          </p:cNvSpPr>
          <p:nvPr>
            <p:ph idx="1"/>
          </p:nvPr>
        </p:nvSpPr>
        <p:spPr>
          <a:xfrm>
            <a:off x="643467" y="1782981"/>
            <a:ext cx="10905066" cy="4393982"/>
          </a:xfrm>
        </p:spPr>
        <p:txBody>
          <a:bodyPr>
            <a:normAutofit/>
          </a:bodyPr>
          <a:lstStyle/>
          <a:p>
            <a:r>
              <a:rPr lang="en-GB" sz="1900" dirty="0"/>
              <a:t>There are different attachment behaviours.</a:t>
            </a:r>
          </a:p>
          <a:p>
            <a:endParaRPr lang="en-GB" sz="1900" dirty="0"/>
          </a:p>
          <a:p>
            <a:r>
              <a:rPr lang="en-GB" sz="1900" dirty="0"/>
              <a:t>Ultimately it is the closeness between two people, with the attachment feeling more secure when one is with the other.</a:t>
            </a:r>
          </a:p>
          <a:p>
            <a:endParaRPr lang="en-GB" sz="1900" dirty="0"/>
          </a:p>
          <a:p>
            <a:r>
              <a:rPr lang="en-GB" sz="1900" dirty="0"/>
              <a:t>The relationship between parent and child has long term effects on a person’s development. </a:t>
            </a:r>
          </a:p>
          <a:p>
            <a:endParaRPr lang="en-GB" sz="1900" dirty="0"/>
          </a:p>
          <a:p>
            <a:r>
              <a:rPr lang="en-GB" sz="1900" dirty="0"/>
              <a:t>It is important that parents respond to their child’s specific needs appropriately and sensitively. </a:t>
            </a:r>
          </a:p>
          <a:p>
            <a:endParaRPr lang="en-GB" sz="1900" dirty="0"/>
          </a:p>
          <a:p>
            <a:r>
              <a:rPr lang="en-GB" sz="1900" dirty="0"/>
              <a:t>Contrary to belief, attachments are more likely to form with the person who responds most appropriately to children’s signal, not the person they spend most time with.  (Schaffer and Emerson, 1964).</a:t>
            </a:r>
          </a:p>
          <a:p>
            <a:endParaRPr lang="en-GB" sz="1900" dirty="0"/>
          </a:p>
          <a:p>
            <a:pPr marL="0" indent="0">
              <a:buNone/>
            </a:pPr>
            <a:endParaRPr lang="en-GB" sz="19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2953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C7E945-61E1-4752-ADC3-7BA14E97BB7B}"/>
              </a:ext>
            </a:extLst>
          </p:cNvPr>
          <p:cNvSpPr>
            <a:spLocks noGrp="1"/>
          </p:cNvSpPr>
          <p:nvPr>
            <p:ph type="title"/>
          </p:nvPr>
        </p:nvSpPr>
        <p:spPr>
          <a:xfrm>
            <a:off x="643467" y="321734"/>
            <a:ext cx="10905066" cy="1135737"/>
          </a:xfrm>
        </p:spPr>
        <p:txBody>
          <a:bodyPr>
            <a:normAutofit/>
          </a:bodyPr>
          <a:lstStyle/>
          <a:p>
            <a:pPr algn="ctr"/>
            <a:r>
              <a:rPr lang="en-GB" sz="3600" dirty="0"/>
              <a:t>Theories of Attachment</a:t>
            </a:r>
          </a:p>
        </p:txBody>
      </p:sp>
      <p:sp>
        <p:nvSpPr>
          <p:cNvPr id="3" name="Content Placeholder 2">
            <a:extLst>
              <a:ext uri="{FF2B5EF4-FFF2-40B4-BE49-F238E27FC236}">
                <a16:creationId xmlns:a16="http://schemas.microsoft.com/office/drawing/2014/main" id="{F0300943-88F1-4B07-8017-1B2D81BC9AEE}"/>
              </a:ext>
            </a:extLst>
          </p:cNvPr>
          <p:cNvSpPr>
            <a:spLocks noGrp="1"/>
          </p:cNvSpPr>
          <p:nvPr>
            <p:ph idx="1"/>
          </p:nvPr>
        </p:nvSpPr>
        <p:spPr>
          <a:xfrm>
            <a:off x="643467" y="1782981"/>
            <a:ext cx="10905066" cy="4393982"/>
          </a:xfrm>
        </p:spPr>
        <p:txBody>
          <a:bodyPr>
            <a:normAutofit/>
          </a:bodyPr>
          <a:lstStyle/>
          <a:p>
            <a:r>
              <a:rPr lang="en-GB" sz="2000" dirty="0"/>
              <a:t>There are four main theories of attachment:</a:t>
            </a:r>
          </a:p>
          <a:p>
            <a:endParaRPr lang="en-GB" sz="2000" dirty="0"/>
          </a:p>
          <a:p>
            <a:r>
              <a:rPr lang="en-GB" sz="2000" dirty="0"/>
              <a:t>Psychoanalytical theory</a:t>
            </a:r>
          </a:p>
          <a:p>
            <a:endParaRPr lang="en-GB" sz="2000" dirty="0"/>
          </a:p>
          <a:p>
            <a:r>
              <a:rPr lang="en-GB" sz="2000" dirty="0"/>
              <a:t>Learning theory</a:t>
            </a:r>
          </a:p>
          <a:p>
            <a:endParaRPr lang="en-GB" sz="2000" dirty="0"/>
          </a:p>
          <a:p>
            <a:r>
              <a:rPr lang="en-GB" sz="2000" dirty="0"/>
              <a:t>Cognitive/Developmental theory</a:t>
            </a:r>
          </a:p>
          <a:p>
            <a:endParaRPr lang="en-GB" sz="2000" dirty="0"/>
          </a:p>
          <a:p>
            <a:r>
              <a:rPr lang="en-GB" sz="2000" dirty="0"/>
              <a:t>Ethological theory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88326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75818D-1EAA-4F8D-A0C7-912444280B1C}"/>
              </a:ext>
            </a:extLst>
          </p:cNvPr>
          <p:cNvSpPr>
            <a:spLocks noGrp="1"/>
          </p:cNvSpPr>
          <p:nvPr>
            <p:ph type="title"/>
          </p:nvPr>
        </p:nvSpPr>
        <p:spPr>
          <a:xfrm>
            <a:off x="643467" y="321734"/>
            <a:ext cx="10905066" cy="1135737"/>
          </a:xfrm>
        </p:spPr>
        <p:txBody>
          <a:bodyPr>
            <a:normAutofit/>
          </a:bodyPr>
          <a:lstStyle/>
          <a:p>
            <a:pPr algn="ctr"/>
            <a:r>
              <a:rPr lang="en-GB" sz="3600" dirty="0"/>
              <a:t>Attachment Theory: Psychoanalytic </a:t>
            </a:r>
          </a:p>
        </p:txBody>
      </p:sp>
      <p:sp>
        <p:nvSpPr>
          <p:cNvPr id="3" name="Content Placeholder 2">
            <a:extLst>
              <a:ext uri="{FF2B5EF4-FFF2-40B4-BE49-F238E27FC236}">
                <a16:creationId xmlns:a16="http://schemas.microsoft.com/office/drawing/2014/main" id="{3CD2B6EA-F4D7-4B09-91A8-0971E300A27F}"/>
              </a:ext>
            </a:extLst>
          </p:cNvPr>
          <p:cNvSpPr>
            <a:spLocks noGrp="1"/>
          </p:cNvSpPr>
          <p:nvPr>
            <p:ph idx="1"/>
          </p:nvPr>
        </p:nvSpPr>
        <p:spPr>
          <a:xfrm>
            <a:off x="643467" y="1782981"/>
            <a:ext cx="10905066" cy="4393982"/>
          </a:xfrm>
        </p:spPr>
        <p:txBody>
          <a:bodyPr>
            <a:normAutofit/>
          </a:bodyPr>
          <a:lstStyle/>
          <a:p>
            <a:r>
              <a:rPr lang="en-GB" sz="2000" dirty="0"/>
              <a:t>This theory suggests that attachments develop from oral activities.</a:t>
            </a:r>
          </a:p>
          <a:p>
            <a:endParaRPr lang="en-GB" sz="2000" dirty="0"/>
          </a:p>
          <a:p>
            <a:r>
              <a:rPr lang="en-GB" sz="2000" dirty="0"/>
              <a:t>Freud argued that infants are centred on oral experiences, which are most likely facilitated by their mother.</a:t>
            </a:r>
          </a:p>
          <a:p>
            <a:endParaRPr lang="en-GB" sz="2000" dirty="0"/>
          </a:p>
          <a:p>
            <a:r>
              <a:rPr lang="en-GB" sz="2000" dirty="0"/>
              <a:t>Erikson believed that the first year of a person’s life is centred around establishing basic trust.</a:t>
            </a:r>
          </a:p>
          <a:p>
            <a:endParaRPr lang="en-GB" sz="2000" dirty="0"/>
          </a:p>
          <a:p>
            <a:r>
              <a:rPr lang="en-GB" sz="2000" dirty="0"/>
              <a:t>In both arguments, the mother plays a key role in establishing early attachment.</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1380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594E36-7A42-47BA-A421-333AA12F8B9C}"/>
              </a:ext>
            </a:extLst>
          </p:cNvPr>
          <p:cNvSpPr>
            <a:spLocks noGrp="1"/>
          </p:cNvSpPr>
          <p:nvPr>
            <p:ph type="title"/>
          </p:nvPr>
        </p:nvSpPr>
        <p:spPr>
          <a:xfrm>
            <a:off x="643467" y="321734"/>
            <a:ext cx="10905066" cy="1135737"/>
          </a:xfrm>
        </p:spPr>
        <p:txBody>
          <a:bodyPr>
            <a:normAutofit/>
          </a:bodyPr>
          <a:lstStyle/>
          <a:p>
            <a:pPr algn="ctr"/>
            <a:r>
              <a:rPr lang="en-GB" sz="3600" dirty="0"/>
              <a:t>Attachment Theory:  Learning</a:t>
            </a:r>
          </a:p>
        </p:txBody>
      </p:sp>
      <p:sp>
        <p:nvSpPr>
          <p:cNvPr id="3" name="Content Placeholder 2">
            <a:extLst>
              <a:ext uri="{FF2B5EF4-FFF2-40B4-BE49-F238E27FC236}">
                <a16:creationId xmlns:a16="http://schemas.microsoft.com/office/drawing/2014/main" id="{868DB369-2DFD-4988-8A5B-BBA1C7D0F995}"/>
              </a:ext>
            </a:extLst>
          </p:cNvPr>
          <p:cNvSpPr>
            <a:spLocks noGrp="1"/>
          </p:cNvSpPr>
          <p:nvPr>
            <p:ph idx="1"/>
          </p:nvPr>
        </p:nvSpPr>
        <p:spPr>
          <a:xfrm>
            <a:off x="643467" y="1782981"/>
            <a:ext cx="10905066" cy="4393982"/>
          </a:xfrm>
        </p:spPr>
        <p:txBody>
          <a:bodyPr>
            <a:normAutofit fontScale="92500" lnSpcReduction="20000"/>
          </a:bodyPr>
          <a:lstStyle/>
          <a:p>
            <a:r>
              <a:rPr lang="en-GB" sz="2000" dirty="0"/>
              <a:t>This theory is based on the notion that feeding is important for both baby and mother, and works both ways.  (Sears, 1963).</a:t>
            </a:r>
          </a:p>
          <a:p>
            <a:endParaRPr lang="en-GB" sz="2000" dirty="0"/>
          </a:p>
          <a:p>
            <a:r>
              <a:rPr lang="en-GB" sz="2000" dirty="0"/>
              <a:t>On one hand, feeding elicits positive experiences from an infant as it is likely to make them feel content and as though their needs are being met.</a:t>
            </a:r>
          </a:p>
          <a:p>
            <a:endParaRPr lang="en-GB" sz="2000" dirty="0"/>
          </a:p>
          <a:p>
            <a:r>
              <a:rPr lang="en-GB" sz="2000" dirty="0"/>
              <a:t>On the other hand, feeding is likely to increase a mother’s affection for her child as she feels as though she is needed and is a valuable commodity who is appreciated by her baby.</a:t>
            </a:r>
          </a:p>
          <a:p>
            <a:endParaRPr lang="en-GB" sz="2000" dirty="0"/>
          </a:p>
          <a:p>
            <a:r>
              <a:rPr lang="en-GB" sz="2000" dirty="0"/>
              <a:t>However, Harlow and Zimmerman (1959) compared the importance of feeding and tactile stimulation for the development of attachment in infant monkeys and found that contact comfort was mor powerful than feeding.</a:t>
            </a:r>
          </a:p>
          <a:p>
            <a:endParaRPr lang="en-GB" sz="2000" dirty="0"/>
          </a:p>
          <a:p>
            <a:r>
              <a:rPr lang="en-GB" sz="2000" dirty="0"/>
              <a:t>This may suggest that feeding is not as important as Sears suggested, and there are other factors that better help the development of attachment.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0471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A68BD9-23C5-4254-A2A0-90245E6818F2}"/>
              </a:ext>
            </a:extLst>
          </p:cNvPr>
          <p:cNvSpPr>
            <a:spLocks noGrp="1"/>
          </p:cNvSpPr>
          <p:nvPr>
            <p:ph type="title"/>
          </p:nvPr>
        </p:nvSpPr>
        <p:spPr>
          <a:xfrm>
            <a:off x="643467" y="321734"/>
            <a:ext cx="10905066" cy="1135737"/>
          </a:xfrm>
        </p:spPr>
        <p:txBody>
          <a:bodyPr>
            <a:normAutofit/>
          </a:bodyPr>
          <a:lstStyle/>
          <a:p>
            <a:r>
              <a:rPr lang="en-GB" sz="3600"/>
              <a:t>Attachment Theory: Cognitive and Ethological</a:t>
            </a:r>
          </a:p>
        </p:txBody>
      </p:sp>
      <p:sp>
        <p:nvSpPr>
          <p:cNvPr id="3" name="Content Placeholder 2">
            <a:extLst>
              <a:ext uri="{FF2B5EF4-FFF2-40B4-BE49-F238E27FC236}">
                <a16:creationId xmlns:a16="http://schemas.microsoft.com/office/drawing/2014/main" id="{FA927627-E32A-4AAD-852E-BE7D2B46085B}"/>
              </a:ext>
            </a:extLst>
          </p:cNvPr>
          <p:cNvSpPr>
            <a:spLocks noGrp="1"/>
          </p:cNvSpPr>
          <p:nvPr>
            <p:ph idx="1"/>
          </p:nvPr>
        </p:nvSpPr>
        <p:spPr>
          <a:xfrm>
            <a:off x="643467" y="1782981"/>
            <a:ext cx="10905066" cy="4393982"/>
          </a:xfrm>
        </p:spPr>
        <p:txBody>
          <a:bodyPr>
            <a:normAutofit/>
          </a:bodyPr>
          <a:lstStyle/>
          <a:p>
            <a:r>
              <a:rPr lang="en-GB" sz="2000" dirty="0"/>
              <a:t>Cognitive theory suggests that a child’s intellect effects their ability to form attachments and attachment depends on the development of object permanence.  (Lester et al, 1974).</a:t>
            </a:r>
          </a:p>
          <a:p>
            <a:endParaRPr lang="en-GB" sz="2000" dirty="0"/>
          </a:p>
          <a:p>
            <a:r>
              <a:rPr lang="en-GB" sz="2000" dirty="0"/>
              <a:t>Ethological theory of attachment was influenced by research of attachment in animals, and argues that attachment is an innate response that increases the infant’s chance of survival.</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90307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83A0AE-D6F2-4C14-BC69-303465808484}"/>
              </a:ext>
            </a:extLst>
          </p:cNvPr>
          <p:cNvSpPr>
            <a:spLocks noGrp="1"/>
          </p:cNvSpPr>
          <p:nvPr>
            <p:ph type="title"/>
          </p:nvPr>
        </p:nvSpPr>
        <p:spPr>
          <a:xfrm>
            <a:off x="643467" y="321734"/>
            <a:ext cx="10905066" cy="1135737"/>
          </a:xfrm>
        </p:spPr>
        <p:txBody>
          <a:bodyPr>
            <a:normAutofit/>
          </a:bodyPr>
          <a:lstStyle/>
          <a:p>
            <a:pPr algn="ctr"/>
            <a:r>
              <a:rPr lang="en-GB" sz="3600" dirty="0"/>
              <a:t>Different Styles of Attachment</a:t>
            </a:r>
          </a:p>
        </p:txBody>
      </p:sp>
      <p:sp>
        <p:nvSpPr>
          <p:cNvPr id="3" name="Content Placeholder 2">
            <a:extLst>
              <a:ext uri="{FF2B5EF4-FFF2-40B4-BE49-F238E27FC236}">
                <a16:creationId xmlns:a16="http://schemas.microsoft.com/office/drawing/2014/main" id="{0A4DDB67-B00C-4C32-848C-FF67B406294C}"/>
              </a:ext>
            </a:extLst>
          </p:cNvPr>
          <p:cNvSpPr>
            <a:spLocks noGrp="1"/>
          </p:cNvSpPr>
          <p:nvPr>
            <p:ph idx="1"/>
          </p:nvPr>
        </p:nvSpPr>
        <p:spPr>
          <a:xfrm>
            <a:off x="643467" y="1782981"/>
            <a:ext cx="10905066" cy="4393982"/>
          </a:xfrm>
        </p:spPr>
        <p:txBody>
          <a:bodyPr>
            <a:normAutofit/>
          </a:bodyPr>
          <a:lstStyle/>
          <a:p>
            <a:r>
              <a:rPr lang="en-GB" sz="2000" dirty="0"/>
              <a:t>There are different styles of attachment.</a:t>
            </a:r>
          </a:p>
          <a:p>
            <a:r>
              <a:rPr lang="en-GB" sz="2000" dirty="0"/>
              <a:t>It is normal to have traits from each type.</a:t>
            </a:r>
          </a:p>
          <a:p>
            <a:endParaRPr lang="en-GB" sz="2000" dirty="0"/>
          </a:p>
          <a:p>
            <a:pPr marL="0" indent="0">
              <a:buNone/>
            </a:pP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4">
            <a:extLst>
              <a:ext uri="{FF2B5EF4-FFF2-40B4-BE49-F238E27FC236}">
                <a16:creationId xmlns:a16="http://schemas.microsoft.com/office/drawing/2014/main" id="{09B0F2C7-2DD7-4743-BF84-BAE0714CD3E1}"/>
              </a:ext>
            </a:extLst>
          </p:cNvPr>
          <p:cNvGraphicFramePr>
            <a:graphicFrameLocks noGrp="1"/>
          </p:cNvGraphicFramePr>
          <p:nvPr>
            <p:extLst>
              <p:ext uri="{D42A27DB-BD31-4B8C-83A1-F6EECF244321}">
                <p14:modId xmlns:p14="http://schemas.microsoft.com/office/powerpoint/2010/main" val="3314493670"/>
              </p:ext>
            </p:extLst>
          </p:nvPr>
        </p:nvGraphicFramePr>
        <p:xfrm>
          <a:off x="2032000" y="3147973"/>
          <a:ext cx="8128000" cy="1849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131888616"/>
                    </a:ext>
                  </a:extLst>
                </a:gridCol>
                <a:gridCol w="4064000">
                  <a:extLst>
                    <a:ext uri="{9D8B030D-6E8A-4147-A177-3AD203B41FA5}">
                      <a16:colId xmlns:a16="http://schemas.microsoft.com/office/drawing/2014/main" val="2262946097"/>
                    </a:ext>
                  </a:extLst>
                </a:gridCol>
              </a:tblGrid>
              <a:tr h="0">
                <a:tc>
                  <a:txBody>
                    <a:bodyPr/>
                    <a:lstStyle/>
                    <a:p>
                      <a:pPr algn="ctr"/>
                      <a:r>
                        <a:rPr lang="en-GB" dirty="0"/>
                        <a:t>Child Attachment </a:t>
                      </a:r>
                    </a:p>
                  </a:txBody>
                  <a:tcPr/>
                </a:tc>
                <a:tc>
                  <a:txBody>
                    <a:bodyPr/>
                    <a:lstStyle/>
                    <a:p>
                      <a:pPr algn="ctr"/>
                      <a:r>
                        <a:rPr lang="en-GB" dirty="0"/>
                        <a:t>Parent Attachment</a:t>
                      </a:r>
                    </a:p>
                  </a:txBody>
                  <a:tcPr/>
                </a:tc>
                <a:extLst>
                  <a:ext uri="{0D108BD9-81ED-4DB2-BD59-A6C34878D82A}">
                    <a16:rowId xmlns:a16="http://schemas.microsoft.com/office/drawing/2014/main" val="2464413681"/>
                  </a:ext>
                </a:extLst>
              </a:tr>
              <a:tr h="370840">
                <a:tc>
                  <a:txBody>
                    <a:bodyPr/>
                    <a:lstStyle/>
                    <a:p>
                      <a:pPr algn="ctr"/>
                      <a:r>
                        <a:rPr lang="en-GB" dirty="0"/>
                        <a:t>Secure</a:t>
                      </a:r>
                    </a:p>
                  </a:txBody>
                  <a:tcPr/>
                </a:tc>
                <a:tc>
                  <a:txBody>
                    <a:bodyPr/>
                    <a:lstStyle/>
                    <a:p>
                      <a:pPr algn="ctr"/>
                      <a:r>
                        <a:rPr lang="en-GB" dirty="0"/>
                        <a:t>Autonomous</a:t>
                      </a:r>
                    </a:p>
                  </a:txBody>
                  <a:tcPr/>
                </a:tc>
                <a:extLst>
                  <a:ext uri="{0D108BD9-81ED-4DB2-BD59-A6C34878D82A}">
                    <a16:rowId xmlns:a16="http://schemas.microsoft.com/office/drawing/2014/main" val="953289469"/>
                  </a:ext>
                </a:extLst>
              </a:tr>
              <a:tr h="370840">
                <a:tc>
                  <a:txBody>
                    <a:bodyPr/>
                    <a:lstStyle/>
                    <a:p>
                      <a:pPr algn="ctr"/>
                      <a:r>
                        <a:rPr lang="en-GB" dirty="0"/>
                        <a:t>Avoidant</a:t>
                      </a:r>
                    </a:p>
                  </a:txBody>
                  <a:tcPr/>
                </a:tc>
                <a:tc>
                  <a:txBody>
                    <a:bodyPr/>
                    <a:lstStyle/>
                    <a:p>
                      <a:pPr algn="ctr"/>
                      <a:r>
                        <a:rPr lang="en-GB" dirty="0"/>
                        <a:t>Dismissive</a:t>
                      </a:r>
                    </a:p>
                  </a:txBody>
                  <a:tcPr/>
                </a:tc>
                <a:extLst>
                  <a:ext uri="{0D108BD9-81ED-4DB2-BD59-A6C34878D82A}">
                    <a16:rowId xmlns:a16="http://schemas.microsoft.com/office/drawing/2014/main" val="3825606224"/>
                  </a:ext>
                </a:extLst>
              </a:tr>
              <a:tr h="370840">
                <a:tc>
                  <a:txBody>
                    <a:bodyPr/>
                    <a:lstStyle/>
                    <a:p>
                      <a:pPr algn="ctr"/>
                      <a:r>
                        <a:rPr lang="en-GB" dirty="0"/>
                        <a:t>Anxious </a:t>
                      </a:r>
                    </a:p>
                  </a:txBody>
                  <a:tcPr/>
                </a:tc>
                <a:tc>
                  <a:txBody>
                    <a:bodyPr/>
                    <a:lstStyle/>
                    <a:p>
                      <a:pPr algn="ctr"/>
                      <a:r>
                        <a:rPr lang="en-GB" dirty="0"/>
                        <a:t>Preoccupied</a:t>
                      </a:r>
                    </a:p>
                  </a:txBody>
                  <a:tcPr/>
                </a:tc>
                <a:extLst>
                  <a:ext uri="{0D108BD9-81ED-4DB2-BD59-A6C34878D82A}">
                    <a16:rowId xmlns:a16="http://schemas.microsoft.com/office/drawing/2014/main" val="1242690140"/>
                  </a:ext>
                </a:extLst>
              </a:tr>
              <a:tr h="370840">
                <a:tc>
                  <a:txBody>
                    <a:bodyPr/>
                    <a:lstStyle/>
                    <a:p>
                      <a:pPr algn="ctr"/>
                      <a:r>
                        <a:rPr lang="en-GB" dirty="0"/>
                        <a:t>Disorganised</a:t>
                      </a:r>
                    </a:p>
                  </a:txBody>
                  <a:tcPr/>
                </a:tc>
                <a:tc>
                  <a:txBody>
                    <a:bodyPr/>
                    <a:lstStyle/>
                    <a:p>
                      <a:pPr algn="ctr"/>
                      <a:r>
                        <a:rPr lang="en-GB" dirty="0"/>
                        <a:t>Unresolved</a:t>
                      </a:r>
                    </a:p>
                  </a:txBody>
                  <a:tcPr/>
                </a:tc>
                <a:extLst>
                  <a:ext uri="{0D108BD9-81ED-4DB2-BD59-A6C34878D82A}">
                    <a16:rowId xmlns:a16="http://schemas.microsoft.com/office/drawing/2014/main" val="4080737369"/>
                  </a:ext>
                </a:extLst>
              </a:tr>
            </a:tbl>
          </a:graphicData>
        </a:graphic>
      </p:graphicFrame>
    </p:spTree>
    <p:extLst>
      <p:ext uri="{BB962C8B-B14F-4D97-AF65-F5344CB8AC3E}">
        <p14:creationId xmlns:p14="http://schemas.microsoft.com/office/powerpoint/2010/main" val="134697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FDF3D-CF9E-4ACC-9E59-B79BF386826C}"/>
              </a:ext>
            </a:extLst>
          </p:cNvPr>
          <p:cNvSpPr>
            <a:spLocks noGrp="1"/>
          </p:cNvSpPr>
          <p:nvPr>
            <p:ph type="title"/>
          </p:nvPr>
        </p:nvSpPr>
        <p:spPr>
          <a:xfrm>
            <a:off x="643467" y="321734"/>
            <a:ext cx="10905066" cy="1135737"/>
          </a:xfrm>
        </p:spPr>
        <p:txBody>
          <a:bodyPr>
            <a:normAutofit/>
          </a:bodyPr>
          <a:lstStyle/>
          <a:p>
            <a:pPr algn="ctr"/>
            <a:r>
              <a:rPr lang="en-GB" sz="3600" dirty="0"/>
              <a:t>Styles of Attachment:  Secure</a:t>
            </a:r>
          </a:p>
        </p:txBody>
      </p:sp>
      <p:sp>
        <p:nvSpPr>
          <p:cNvPr id="3" name="Content Placeholder 2">
            <a:extLst>
              <a:ext uri="{FF2B5EF4-FFF2-40B4-BE49-F238E27FC236}">
                <a16:creationId xmlns:a16="http://schemas.microsoft.com/office/drawing/2014/main" id="{6D431702-A9A6-4D07-9C13-4E6AA306AC9E}"/>
              </a:ext>
            </a:extLst>
          </p:cNvPr>
          <p:cNvSpPr>
            <a:spLocks noGrp="1"/>
          </p:cNvSpPr>
          <p:nvPr>
            <p:ph idx="1"/>
          </p:nvPr>
        </p:nvSpPr>
        <p:spPr>
          <a:xfrm>
            <a:off x="643467" y="1782981"/>
            <a:ext cx="10905066" cy="4393982"/>
          </a:xfrm>
        </p:spPr>
        <p:txBody>
          <a:bodyPr>
            <a:normAutofit/>
          </a:bodyPr>
          <a:lstStyle/>
          <a:p>
            <a:r>
              <a:rPr lang="en-GB" sz="2000" dirty="0"/>
              <a:t>A secure attachment is the attachment style that is most ideal.</a:t>
            </a:r>
          </a:p>
          <a:p>
            <a:endParaRPr lang="en-GB" sz="2000" dirty="0"/>
          </a:p>
          <a:p>
            <a:r>
              <a:rPr lang="en-GB" sz="2000" dirty="0"/>
              <a:t>It creates a comfortable, loving and understanding relationship.</a:t>
            </a:r>
          </a:p>
          <a:p>
            <a:endParaRPr lang="en-GB" sz="2000" dirty="0"/>
          </a:p>
          <a:p>
            <a:r>
              <a:rPr lang="en-GB" sz="2000" dirty="0"/>
              <a:t>Parents are sensitive to children’s needs and know how to respond to them.</a:t>
            </a:r>
          </a:p>
          <a:p>
            <a:endParaRPr lang="en-GB" sz="2000" dirty="0"/>
          </a:p>
          <a:p>
            <a:r>
              <a:rPr lang="en-GB" sz="2000" dirty="0"/>
              <a:t>Emotions are managed well; open and honest communication, including conflict when necessary.</a:t>
            </a:r>
          </a:p>
          <a:p>
            <a:endParaRPr lang="en-GB" sz="2000" dirty="0"/>
          </a:p>
          <a:p>
            <a:r>
              <a:rPr lang="en-GB" sz="2000" dirty="0"/>
              <a:t>Accepts the need for space without feeling like they are being rejected.</a:t>
            </a:r>
          </a:p>
          <a:p>
            <a:endParaRPr lang="en-GB" sz="2000" dirty="0"/>
          </a:p>
          <a:p>
            <a:r>
              <a:rPr lang="en-GB" sz="2000" dirty="0"/>
              <a:t>Mutual amount of dependence.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28866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10B2A-8AF6-466D-9DFE-F65DDA642552}"/>
              </a:ext>
            </a:extLst>
          </p:cNvPr>
          <p:cNvSpPr>
            <a:spLocks noGrp="1"/>
          </p:cNvSpPr>
          <p:nvPr>
            <p:ph type="title"/>
          </p:nvPr>
        </p:nvSpPr>
        <p:spPr>
          <a:xfrm>
            <a:off x="643467" y="321734"/>
            <a:ext cx="10905066" cy="1135737"/>
          </a:xfrm>
        </p:spPr>
        <p:txBody>
          <a:bodyPr>
            <a:normAutofit/>
          </a:bodyPr>
          <a:lstStyle/>
          <a:p>
            <a:r>
              <a:rPr lang="en-GB" sz="3600"/>
              <a:t>Styles of Attachment:  Avoidant</a:t>
            </a:r>
          </a:p>
        </p:txBody>
      </p:sp>
      <p:sp>
        <p:nvSpPr>
          <p:cNvPr id="3" name="Content Placeholder 2">
            <a:extLst>
              <a:ext uri="{FF2B5EF4-FFF2-40B4-BE49-F238E27FC236}">
                <a16:creationId xmlns:a16="http://schemas.microsoft.com/office/drawing/2014/main" id="{AB6DF255-20A2-4FC8-99B0-4BC70902295E}"/>
              </a:ext>
            </a:extLst>
          </p:cNvPr>
          <p:cNvSpPr>
            <a:spLocks noGrp="1"/>
          </p:cNvSpPr>
          <p:nvPr>
            <p:ph idx="1"/>
          </p:nvPr>
        </p:nvSpPr>
        <p:spPr>
          <a:xfrm>
            <a:off x="643467" y="1782981"/>
            <a:ext cx="10905066" cy="4393982"/>
          </a:xfrm>
        </p:spPr>
        <p:txBody>
          <a:bodyPr>
            <a:normAutofit/>
          </a:bodyPr>
          <a:lstStyle/>
          <a:p>
            <a:r>
              <a:rPr lang="en-GB" sz="2000" dirty="0"/>
              <a:t>Emotionally distant and unavailable.</a:t>
            </a:r>
          </a:p>
          <a:p>
            <a:endParaRPr lang="en-GB" sz="2000" dirty="0"/>
          </a:p>
          <a:p>
            <a:r>
              <a:rPr lang="en-GB" sz="2000" dirty="0"/>
              <a:t>Prefers independence to togetherness.</a:t>
            </a:r>
          </a:p>
          <a:p>
            <a:endParaRPr lang="en-GB" sz="2000" dirty="0"/>
          </a:p>
          <a:p>
            <a:r>
              <a:rPr lang="en-GB" sz="2000" dirty="0"/>
              <a:t>Cannot depend or be depended upon.</a:t>
            </a:r>
          </a:p>
          <a:p>
            <a:endParaRPr lang="en-GB" sz="2000" dirty="0"/>
          </a:p>
          <a:p>
            <a:r>
              <a:rPr lang="en-GB" sz="2000" dirty="0"/>
              <a:t>Uncomfortable discussing emotions, avoids conflict which leads to eruption.</a:t>
            </a:r>
          </a:p>
          <a:p>
            <a:endParaRPr lang="en-GB" sz="2000" dirty="0"/>
          </a:p>
          <a:p>
            <a:r>
              <a:rPr lang="en-GB" sz="2000" dirty="0"/>
              <a:t>Responds well to crises as they are non emotional and stoic.</a:t>
            </a:r>
          </a:p>
          <a:p>
            <a:endParaRPr lang="en-GB" sz="2000" dirty="0"/>
          </a:p>
          <a:p>
            <a:r>
              <a:rPr lang="en-GB" sz="2000" dirty="0"/>
              <a:t>Parents with this attachment style will have children with this attachment style.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17838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8D3446-ED65-40BD-A519-7ADA3ED34094}"/>
              </a:ext>
            </a:extLst>
          </p:cNvPr>
          <p:cNvSpPr>
            <a:spLocks noGrp="1"/>
          </p:cNvSpPr>
          <p:nvPr>
            <p:ph type="title"/>
          </p:nvPr>
        </p:nvSpPr>
        <p:spPr>
          <a:xfrm>
            <a:off x="643467" y="321734"/>
            <a:ext cx="10905066" cy="1135737"/>
          </a:xfrm>
        </p:spPr>
        <p:txBody>
          <a:bodyPr>
            <a:normAutofit/>
          </a:bodyPr>
          <a:lstStyle/>
          <a:p>
            <a:pPr algn="ctr"/>
            <a:r>
              <a:rPr lang="en-GB" sz="3600" dirty="0"/>
              <a:t>Styles of Attachment:  Anxious</a:t>
            </a:r>
          </a:p>
        </p:txBody>
      </p:sp>
      <p:sp>
        <p:nvSpPr>
          <p:cNvPr id="3" name="Content Placeholder 2">
            <a:extLst>
              <a:ext uri="{FF2B5EF4-FFF2-40B4-BE49-F238E27FC236}">
                <a16:creationId xmlns:a16="http://schemas.microsoft.com/office/drawing/2014/main" id="{2BFD0991-7D64-40CF-A099-AE6C770FB702}"/>
              </a:ext>
            </a:extLst>
          </p:cNvPr>
          <p:cNvSpPr>
            <a:spLocks noGrp="1"/>
          </p:cNvSpPr>
          <p:nvPr>
            <p:ph idx="1"/>
          </p:nvPr>
        </p:nvSpPr>
        <p:spPr>
          <a:xfrm>
            <a:off x="643467" y="1782981"/>
            <a:ext cx="10905066" cy="4393982"/>
          </a:xfrm>
        </p:spPr>
        <p:txBody>
          <a:bodyPr>
            <a:normAutofit/>
          </a:bodyPr>
          <a:lstStyle/>
          <a:p>
            <a:r>
              <a:rPr lang="en-GB" sz="2000" dirty="0"/>
              <a:t>Tends to be insecure and fear rejection in relationships.</a:t>
            </a:r>
          </a:p>
          <a:p>
            <a:endParaRPr lang="en-GB" sz="2000" dirty="0"/>
          </a:p>
          <a:p>
            <a:r>
              <a:rPr lang="en-GB" sz="2000" dirty="0"/>
              <a:t>Needy and requires constant reassurance from partner.</a:t>
            </a:r>
          </a:p>
          <a:p>
            <a:endParaRPr lang="en-GB" sz="2000" dirty="0"/>
          </a:p>
          <a:p>
            <a:r>
              <a:rPr lang="en-GB" sz="2000" dirty="0"/>
              <a:t>Extremely sensitive and overthinks partner’s reactions.</a:t>
            </a:r>
          </a:p>
          <a:p>
            <a:endParaRPr lang="en-GB" sz="2000" dirty="0"/>
          </a:p>
          <a:p>
            <a:r>
              <a:rPr lang="en-GB" sz="2000" dirty="0"/>
              <a:t>Often over emotional, which presents as anger and aggression.</a:t>
            </a:r>
          </a:p>
          <a:p>
            <a:endParaRPr lang="en-GB" sz="2000" dirty="0"/>
          </a:p>
          <a:p>
            <a:r>
              <a:rPr lang="en-GB" sz="2000" dirty="0"/>
              <a:t>Tends to connect through conflict and can create drama to facilitate this.</a:t>
            </a:r>
          </a:p>
          <a:p>
            <a:endParaRPr lang="en-GB" sz="2000" dirty="0"/>
          </a:p>
          <a:p>
            <a:r>
              <a:rPr lang="en-GB" sz="2000" dirty="0"/>
              <a:t>Affected by childhood issues and relates them to present issues.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34436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6EBD05-05ED-4905-82BC-E1636DB89E7C}"/>
              </a:ext>
            </a:extLst>
          </p:cNvPr>
          <p:cNvSpPr>
            <a:spLocks noGrp="1"/>
          </p:cNvSpPr>
          <p:nvPr>
            <p:ph type="title"/>
          </p:nvPr>
        </p:nvSpPr>
        <p:spPr>
          <a:xfrm>
            <a:off x="643467" y="321734"/>
            <a:ext cx="10905066" cy="1135737"/>
          </a:xfrm>
        </p:spPr>
        <p:txBody>
          <a:bodyPr>
            <a:normAutofit/>
          </a:bodyPr>
          <a:lstStyle/>
          <a:p>
            <a:pPr algn="ctr"/>
            <a:r>
              <a:rPr lang="en-GB" sz="3600" dirty="0"/>
              <a:t>Styles of Attachment: Disorganised</a:t>
            </a:r>
          </a:p>
        </p:txBody>
      </p:sp>
      <p:sp>
        <p:nvSpPr>
          <p:cNvPr id="3" name="Content Placeholder 2">
            <a:extLst>
              <a:ext uri="{FF2B5EF4-FFF2-40B4-BE49-F238E27FC236}">
                <a16:creationId xmlns:a16="http://schemas.microsoft.com/office/drawing/2014/main" id="{27A37510-9509-4527-B474-7BF463A40F73}"/>
              </a:ext>
            </a:extLst>
          </p:cNvPr>
          <p:cNvSpPr>
            <a:spLocks noGrp="1"/>
          </p:cNvSpPr>
          <p:nvPr>
            <p:ph idx="1"/>
          </p:nvPr>
        </p:nvSpPr>
        <p:spPr>
          <a:xfrm>
            <a:off x="643467" y="1782981"/>
            <a:ext cx="10905066" cy="4393982"/>
          </a:xfrm>
        </p:spPr>
        <p:txBody>
          <a:bodyPr>
            <a:normAutofit/>
          </a:bodyPr>
          <a:lstStyle/>
          <a:p>
            <a:r>
              <a:rPr lang="en-GB" sz="2000" dirty="0"/>
              <a:t>Experiences unresolved traumas from childhood.</a:t>
            </a:r>
          </a:p>
          <a:p>
            <a:endParaRPr lang="en-GB" sz="2000" dirty="0"/>
          </a:p>
          <a:p>
            <a:r>
              <a:rPr lang="en-GB" sz="2000" dirty="0"/>
              <a:t>Relationships ae often abusive and dysfunctional.</a:t>
            </a:r>
          </a:p>
          <a:p>
            <a:endParaRPr lang="en-GB" sz="2000" dirty="0"/>
          </a:p>
          <a:p>
            <a:r>
              <a:rPr lang="en-GB" sz="2000" dirty="0"/>
              <a:t>Intrusive memories can cause PTSD and depression.</a:t>
            </a:r>
          </a:p>
          <a:p>
            <a:endParaRPr lang="en-GB" sz="2000" dirty="0"/>
          </a:p>
          <a:p>
            <a:r>
              <a:rPr lang="en-GB" sz="2000" dirty="0"/>
              <a:t>Can be antisocial, which may lead to criminality.</a:t>
            </a:r>
          </a:p>
          <a:p>
            <a:endParaRPr lang="en-GB" sz="2000" dirty="0"/>
          </a:p>
          <a:p>
            <a:r>
              <a:rPr lang="en-GB" sz="2000" dirty="0"/>
              <a:t>Cannot regulate emotions.</a:t>
            </a:r>
          </a:p>
          <a:p>
            <a:endParaRPr lang="en-GB" sz="2000" dirty="0"/>
          </a:p>
          <a:p>
            <a:r>
              <a:rPr lang="en-GB" sz="2000" dirty="0"/>
              <a:t>Can be a narcissistic parent and children can take on same attachment style.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37337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94BDC4-2731-482D-84EF-A745811F0C52}"/>
              </a:ext>
            </a:extLst>
          </p:cNvPr>
          <p:cNvSpPr>
            <a:spLocks noGrp="1"/>
          </p:cNvSpPr>
          <p:nvPr>
            <p:ph type="title"/>
          </p:nvPr>
        </p:nvSpPr>
        <p:spPr>
          <a:xfrm>
            <a:off x="643467" y="321734"/>
            <a:ext cx="10905066" cy="1135737"/>
          </a:xfrm>
        </p:spPr>
        <p:txBody>
          <a:bodyPr>
            <a:normAutofit/>
          </a:bodyPr>
          <a:lstStyle/>
          <a:p>
            <a:pPr algn="ctr"/>
            <a:r>
              <a:rPr lang="en-GB" sz="3600" dirty="0"/>
              <a:t>Styles of Attachment</a:t>
            </a:r>
          </a:p>
        </p:txBody>
      </p:sp>
      <p:sp>
        <p:nvSpPr>
          <p:cNvPr id="3" name="Content Placeholder 2">
            <a:extLst>
              <a:ext uri="{FF2B5EF4-FFF2-40B4-BE49-F238E27FC236}">
                <a16:creationId xmlns:a16="http://schemas.microsoft.com/office/drawing/2014/main" id="{84ED7C4B-1F44-4A31-A5C4-1C44CDD71F43}"/>
              </a:ext>
            </a:extLst>
          </p:cNvPr>
          <p:cNvSpPr>
            <a:spLocks noGrp="1"/>
          </p:cNvSpPr>
          <p:nvPr>
            <p:ph idx="1"/>
          </p:nvPr>
        </p:nvSpPr>
        <p:spPr>
          <a:xfrm>
            <a:off x="643467" y="1782981"/>
            <a:ext cx="10905066" cy="4393982"/>
          </a:xfrm>
        </p:spPr>
        <p:txBody>
          <a:bodyPr>
            <a:normAutofit/>
          </a:bodyPr>
          <a:lstStyle/>
          <a:p>
            <a:r>
              <a:rPr lang="en-GB" sz="2000" dirty="0"/>
              <a:t>Attachment styles tend to be passed down generations.</a:t>
            </a:r>
          </a:p>
          <a:p>
            <a:endParaRPr lang="en-GB" sz="2000" dirty="0"/>
          </a:p>
          <a:p>
            <a:r>
              <a:rPr lang="en-GB" sz="2000" dirty="0"/>
              <a:t>Your parents’ attachment styles can influence future relationships.</a:t>
            </a:r>
          </a:p>
          <a:p>
            <a:endParaRPr lang="en-GB" sz="2000" dirty="0"/>
          </a:p>
          <a:p>
            <a:r>
              <a:rPr lang="en-GB" sz="2000" dirty="0"/>
              <a:t>They can also be an insight into how you will relate to your own children.</a:t>
            </a:r>
          </a:p>
          <a:p>
            <a:endParaRPr lang="en-GB" sz="2000" dirty="0"/>
          </a:p>
          <a:p>
            <a:r>
              <a:rPr lang="en-GB" sz="2000" dirty="0"/>
              <a:t>You don’t have to adopt your parents’ attachment style.</a:t>
            </a:r>
          </a:p>
          <a:p>
            <a:endParaRPr lang="en-GB" sz="2000" dirty="0"/>
          </a:p>
          <a:p>
            <a:r>
              <a:rPr lang="en-GB" sz="2000" dirty="0"/>
              <a:t>Overcome attachment issues through reflection and support interventions.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36772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D22BD9-C250-460E-AD94-FCAAD6775CBB}"/>
              </a:ext>
            </a:extLst>
          </p:cNvPr>
          <p:cNvSpPr>
            <a:spLocks noGrp="1"/>
          </p:cNvSpPr>
          <p:nvPr>
            <p:ph type="title"/>
          </p:nvPr>
        </p:nvSpPr>
        <p:spPr>
          <a:xfrm>
            <a:off x="643467" y="321734"/>
            <a:ext cx="10905066" cy="1135737"/>
          </a:xfrm>
        </p:spPr>
        <p:txBody>
          <a:bodyPr>
            <a:normAutofit/>
          </a:bodyPr>
          <a:lstStyle/>
          <a:p>
            <a:pPr algn="ctr"/>
            <a:r>
              <a:rPr lang="en-GB" sz="3600" dirty="0"/>
              <a:t>Why Is Attachment So Important?</a:t>
            </a:r>
          </a:p>
        </p:txBody>
      </p:sp>
      <p:sp>
        <p:nvSpPr>
          <p:cNvPr id="3" name="Content Placeholder 2">
            <a:extLst>
              <a:ext uri="{FF2B5EF4-FFF2-40B4-BE49-F238E27FC236}">
                <a16:creationId xmlns:a16="http://schemas.microsoft.com/office/drawing/2014/main" id="{147C1AB4-7E15-4224-8A68-45473E42B39B}"/>
              </a:ext>
            </a:extLst>
          </p:cNvPr>
          <p:cNvSpPr>
            <a:spLocks noGrp="1"/>
          </p:cNvSpPr>
          <p:nvPr>
            <p:ph idx="1"/>
          </p:nvPr>
        </p:nvSpPr>
        <p:spPr>
          <a:xfrm>
            <a:off x="643467" y="1782981"/>
            <a:ext cx="10905066" cy="4393982"/>
          </a:xfrm>
        </p:spPr>
        <p:txBody>
          <a:bodyPr>
            <a:normAutofit/>
          </a:bodyPr>
          <a:lstStyle/>
          <a:p>
            <a:r>
              <a:rPr lang="en-GB" sz="2000" dirty="0"/>
              <a:t>Like we have seen, attachment is an incredibly important aspect of development.</a:t>
            </a:r>
          </a:p>
          <a:p>
            <a:endParaRPr lang="en-GB" sz="2000" dirty="0"/>
          </a:p>
          <a:p>
            <a:r>
              <a:rPr lang="en-GB" sz="2000" dirty="0"/>
              <a:t>Attachment allows children to have a ‘secure base’ where they can explore their new world and how they feel. (Rees, 2007).</a:t>
            </a:r>
          </a:p>
          <a:p>
            <a:endParaRPr lang="en-GB" sz="2000" dirty="0"/>
          </a:p>
          <a:p>
            <a:r>
              <a:rPr lang="en-GB" sz="2000" dirty="0"/>
              <a:t>Attachment is important for resilience, adaptability and stress management.</a:t>
            </a:r>
          </a:p>
          <a:p>
            <a:endParaRPr lang="en-GB" sz="2000" dirty="0"/>
          </a:p>
          <a:p>
            <a:r>
              <a:rPr lang="en-GB" sz="2000" dirty="0"/>
              <a:t>Children with secure attachments tend to have more self-esteem.</a:t>
            </a:r>
          </a:p>
          <a:p>
            <a:endParaRPr lang="en-GB" sz="2000" dirty="0"/>
          </a:p>
          <a:p>
            <a:r>
              <a:rPr lang="en-GB" sz="2000" dirty="0"/>
              <a:t>Generally happier, more functional relationships.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34925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841816-8047-45A4-842D-FD56A40D199E}"/>
              </a:ext>
            </a:extLst>
          </p:cNvPr>
          <p:cNvSpPr>
            <a:spLocks noGrp="1"/>
          </p:cNvSpPr>
          <p:nvPr>
            <p:ph type="title"/>
          </p:nvPr>
        </p:nvSpPr>
        <p:spPr>
          <a:xfrm>
            <a:off x="643467" y="321734"/>
            <a:ext cx="10905066" cy="1135737"/>
          </a:xfrm>
        </p:spPr>
        <p:txBody>
          <a:bodyPr>
            <a:normAutofit/>
          </a:bodyPr>
          <a:lstStyle/>
          <a:p>
            <a:pPr algn="ctr"/>
            <a:r>
              <a:rPr lang="en-GB" sz="3600" dirty="0"/>
              <a:t>Long Term Effects of Attachment</a:t>
            </a:r>
          </a:p>
        </p:txBody>
      </p:sp>
      <p:sp>
        <p:nvSpPr>
          <p:cNvPr id="3" name="Content Placeholder 2">
            <a:extLst>
              <a:ext uri="{FF2B5EF4-FFF2-40B4-BE49-F238E27FC236}">
                <a16:creationId xmlns:a16="http://schemas.microsoft.com/office/drawing/2014/main" id="{DC6A9AA2-E96D-4641-9957-4B05E74AA7D1}"/>
              </a:ext>
            </a:extLst>
          </p:cNvPr>
          <p:cNvSpPr>
            <a:spLocks noGrp="1"/>
          </p:cNvSpPr>
          <p:nvPr>
            <p:ph idx="1"/>
          </p:nvPr>
        </p:nvSpPr>
        <p:spPr>
          <a:xfrm>
            <a:off x="643467" y="1782981"/>
            <a:ext cx="10905066" cy="4393982"/>
          </a:xfrm>
        </p:spPr>
        <p:txBody>
          <a:bodyPr>
            <a:normAutofit/>
          </a:bodyPr>
          <a:lstStyle/>
          <a:p>
            <a:r>
              <a:rPr lang="en-GB" sz="2000" dirty="0"/>
              <a:t>Early attachment can influence various aspects of later life.</a:t>
            </a:r>
          </a:p>
          <a:p>
            <a:endParaRPr lang="en-GB" sz="2000" dirty="0"/>
          </a:p>
          <a:p>
            <a:r>
              <a:rPr lang="en-GB" sz="2000" dirty="0"/>
              <a:t>The legacy of poor childhood attachment affects individuals, society and public services.</a:t>
            </a:r>
          </a:p>
          <a:p>
            <a:endParaRPr lang="en-GB" sz="2000" dirty="0"/>
          </a:p>
          <a:p>
            <a:r>
              <a:rPr lang="en-GB" sz="2000" dirty="0"/>
              <a:t>Poor attachment can lead to physical and mental illness.</a:t>
            </a:r>
          </a:p>
          <a:p>
            <a:endParaRPr lang="en-GB" sz="2000" dirty="0"/>
          </a:p>
          <a:p>
            <a:r>
              <a:rPr lang="en-GB" sz="2000" dirty="0"/>
              <a:t>It can cause intergenerational parenting difficulties.</a:t>
            </a:r>
          </a:p>
          <a:p>
            <a:endParaRPr lang="en-GB" sz="2000" dirty="0"/>
          </a:p>
          <a:p>
            <a:r>
              <a:rPr lang="en-GB" sz="2000" dirty="0"/>
              <a:t>There are links between poor early attachment and later life criminality, early pregnancy and substance misuse.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33272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E8F91E-C84F-4A96-B50B-5C7E3B0D7102}"/>
              </a:ext>
            </a:extLst>
          </p:cNvPr>
          <p:cNvSpPr>
            <a:spLocks noGrp="1"/>
          </p:cNvSpPr>
          <p:nvPr>
            <p:ph type="title"/>
          </p:nvPr>
        </p:nvSpPr>
        <p:spPr>
          <a:xfrm>
            <a:off x="643467" y="321734"/>
            <a:ext cx="10905066" cy="1135737"/>
          </a:xfrm>
        </p:spPr>
        <p:txBody>
          <a:bodyPr>
            <a:normAutofit/>
          </a:bodyPr>
          <a:lstStyle/>
          <a:p>
            <a:pPr algn="ctr"/>
            <a:r>
              <a:rPr lang="en-GB" sz="3600" dirty="0"/>
              <a:t>Why Do Long Term Effects Occur?</a:t>
            </a:r>
          </a:p>
        </p:txBody>
      </p:sp>
      <p:sp>
        <p:nvSpPr>
          <p:cNvPr id="3" name="Content Placeholder 2">
            <a:extLst>
              <a:ext uri="{FF2B5EF4-FFF2-40B4-BE49-F238E27FC236}">
                <a16:creationId xmlns:a16="http://schemas.microsoft.com/office/drawing/2014/main" id="{1E58EF42-6483-4861-AF10-4060C9A6D37C}"/>
              </a:ext>
            </a:extLst>
          </p:cNvPr>
          <p:cNvSpPr>
            <a:spLocks noGrp="1"/>
          </p:cNvSpPr>
          <p:nvPr>
            <p:ph idx="1"/>
          </p:nvPr>
        </p:nvSpPr>
        <p:spPr>
          <a:xfrm>
            <a:off x="643467" y="1782981"/>
            <a:ext cx="10905066" cy="4393982"/>
          </a:xfrm>
        </p:spPr>
        <p:txBody>
          <a:bodyPr>
            <a:normAutofit/>
          </a:bodyPr>
          <a:lstStyle/>
          <a:p>
            <a:r>
              <a:rPr lang="en-GB" sz="2000" dirty="0"/>
              <a:t>There are many different thoughts on this question from a variety of researchers and perspectives.</a:t>
            </a:r>
          </a:p>
          <a:p>
            <a:endParaRPr lang="en-GB" sz="2000" dirty="0"/>
          </a:p>
          <a:p>
            <a:r>
              <a:rPr lang="en-GB" sz="2000" dirty="0"/>
              <a:t>Erikson argued that securely attached infants establish a sense of basic trust, which is lacking in less securely attached infants.</a:t>
            </a:r>
          </a:p>
          <a:p>
            <a:endParaRPr lang="en-GB" sz="2000" dirty="0"/>
          </a:p>
          <a:p>
            <a:r>
              <a:rPr lang="en-GB" sz="2000" dirty="0"/>
              <a:t>This could be the reason for such long term effects as we have discussed.</a:t>
            </a:r>
          </a:p>
          <a:p>
            <a:endParaRPr lang="en-GB" sz="2000" dirty="0"/>
          </a:p>
          <a:p>
            <a:r>
              <a:rPr lang="en-GB" sz="2000" dirty="0"/>
              <a:t>From an ethological standpoint, Bowlby argues that early attachment relationships influence the development of internal working models.  If these are not sufficiently developed, this can lead to issues in later life.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0467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5032AF-190A-48B5-8742-F2B7121424A2}"/>
              </a:ext>
            </a:extLst>
          </p:cNvPr>
          <p:cNvSpPr>
            <a:spLocks noGrp="1"/>
          </p:cNvSpPr>
          <p:nvPr>
            <p:ph type="title"/>
          </p:nvPr>
        </p:nvSpPr>
        <p:spPr>
          <a:xfrm>
            <a:off x="643467" y="321734"/>
            <a:ext cx="10905066" cy="1135737"/>
          </a:xfrm>
        </p:spPr>
        <p:txBody>
          <a:bodyPr>
            <a:normAutofit/>
          </a:bodyPr>
          <a:lstStyle/>
          <a:p>
            <a:r>
              <a:rPr lang="en-GB" sz="3600"/>
              <a:t>How To Promote Secure Attachment As A Parent </a:t>
            </a:r>
          </a:p>
        </p:txBody>
      </p:sp>
      <p:sp>
        <p:nvSpPr>
          <p:cNvPr id="3" name="Content Placeholder 2">
            <a:extLst>
              <a:ext uri="{FF2B5EF4-FFF2-40B4-BE49-F238E27FC236}">
                <a16:creationId xmlns:a16="http://schemas.microsoft.com/office/drawing/2014/main" id="{79357025-74E3-4D77-9C30-B9B3E251DF4A}"/>
              </a:ext>
            </a:extLst>
          </p:cNvPr>
          <p:cNvSpPr>
            <a:spLocks noGrp="1"/>
          </p:cNvSpPr>
          <p:nvPr>
            <p:ph idx="1"/>
          </p:nvPr>
        </p:nvSpPr>
        <p:spPr>
          <a:xfrm>
            <a:off x="643467" y="1782981"/>
            <a:ext cx="10905066" cy="4393982"/>
          </a:xfrm>
        </p:spPr>
        <p:txBody>
          <a:bodyPr>
            <a:normAutofit/>
          </a:bodyPr>
          <a:lstStyle/>
          <a:p>
            <a:r>
              <a:rPr lang="en-GB" sz="2000" dirty="0"/>
              <a:t>Connect with your baby through touch, e.g. cuddling and holding.</a:t>
            </a:r>
          </a:p>
          <a:p>
            <a:endParaRPr lang="en-GB" sz="2000" dirty="0"/>
          </a:p>
          <a:p>
            <a:r>
              <a:rPr lang="en-GB" sz="2000" dirty="0"/>
              <a:t>Make eye contact and utilise facial expressions.</a:t>
            </a:r>
          </a:p>
          <a:p>
            <a:endParaRPr lang="en-GB" sz="2000" dirty="0"/>
          </a:p>
          <a:p>
            <a:r>
              <a:rPr lang="en-GB" sz="2000" dirty="0"/>
              <a:t>Look out for cues from baby that could indicate they need something.</a:t>
            </a:r>
          </a:p>
          <a:p>
            <a:endParaRPr lang="en-GB" sz="2000" dirty="0"/>
          </a:p>
          <a:p>
            <a:r>
              <a:rPr lang="en-GB" sz="2000" dirty="0"/>
              <a:t>Your baby will cry for a reason – comfort them when they are upset and tune into their needs.</a:t>
            </a:r>
          </a:p>
          <a:p>
            <a:endParaRPr lang="en-GB" sz="2000" dirty="0"/>
          </a:p>
          <a:p>
            <a:r>
              <a:rPr lang="en-GB" sz="2000" dirty="0"/>
              <a:t>Speak to your baby in a soothing and warm tone.</a:t>
            </a:r>
          </a:p>
          <a:p>
            <a:endParaRPr lang="en-GB" sz="2000" dirty="0"/>
          </a:p>
          <a:p>
            <a:r>
              <a:rPr lang="en-GB" sz="2000" dirty="0"/>
              <a:t>Take time out for yourself when you feel anxious, overwhelmed or tired.</a:t>
            </a:r>
          </a:p>
          <a:p>
            <a:endParaRPr lang="en-GB" sz="2000" dirty="0"/>
          </a:p>
          <a:p>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52363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5436AA-A299-48A5-A3DC-FE50A04CCC33}"/>
              </a:ext>
            </a:extLst>
          </p:cNvPr>
          <p:cNvSpPr>
            <a:spLocks noGrp="1"/>
          </p:cNvSpPr>
          <p:nvPr>
            <p:ph type="title"/>
          </p:nvPr>
        </p:nvSpPr>
        <p:spPr>
          <a:xfrm>
            <a:off x="643467" y="321734"/>
            <a:ext cx="10905066" cy="1135737"/>
          </a:xfrm>
        </p:spPr>
        <p:txBody>
          <a:bodyPr>
            <a:normAutofit/>
          </a:bodyPr>
          <a:lstStyle/>
          <a:p>
            <a:pPr algn="ctr"/>
            <a:r>
              <a:rPr lang="en-GB" sz="3600" dirty="0"/>
              <a:t>Healing From Insecure Attachments</a:t>
            </a:r>
          </a:p>
        </p:txBody>
      </p:sp>
      <p:sp>
        <p:nvSpPr>
          <p:cNvPr id="3" name="Content Placeholder 2">
            <a:extLst>
              <a:ext uri="{FF2B5EF4-FFF2-40B4-BE49-F238E27FC236}">
                <a16:creationId xmlns:a16="http://schemas.microsoft.com/office/drawing/2014/main" id="{A8ABBA2C-539D-44CA-A9C0-06A6D711263C}"/>
              </a:ext>
            </a:extLst>
          </p:cNvPr>
          <p:cNvSpPr>
            <a:spLocks noGrp="1"/>
          </p:cNvSpPr>
          <p:nvPr>
            <p:ph idx="1"/>
          </p:nvPr>
        </p:nvSpPr>
        <p:spPr>
          <a:xfrm>
            <a:off x="643467" y="1782981"/>
            <a:ext cx="10905066" cy="4393982"/>
          </a:xfrm>
        </p:spPr>
        <p:txBody>
          <a:bodyPr>
            <a:normAutofit/>
          </a:bodyPr>
          <a:lstStyle/>
          <a:p>
            <a:r>
              <a:rPr lang="en-GB" sz="2000" dirty="0"/>
              <a:t>It is possible to heal from childhood attachments issues in later life.</a:t>
            </a:r>
          </a:p>
          <a:p>
            <a:endParaRPr lang="en-GB" sz="2000" dirty="0"/>
          </a:p>
          <a:p>
            <a:r>
              <a:rPr lang="en-GB" sz="2000" dirty="0"/>
              <a:t>Take time to reflect on your experiences.</a:t>
            </a:r>
          </a:p>
          <a:p>
            <a:endParaRPr lang="en-GB" sz="2000" dirty="0"/>
          </a:p>
          <a:p>
            <a:r>
              <a:rPr lang="en-GB" sz="2000" dirty="0"/>
              <a:t>Get to know your boundaries and put them in place where needed.</a:t>
            </a:r>
          </a:p>
          <a:p>
            <a:endParaRPr lang="en-GB" sz="2000" dirty="0"/>
          </a:p>
          <a:p>
            <a:r>
              <a:rPr lang="en-GB" sz="2000" dirty="0"/>
              <a:t>Learn self management strategies such as mindfulness.</a:t>
            </a:r>
          </a:p>
          <a:p>
            <a:endParaRPr lang="en-GB" sz="2000" dirty="0"/>
          </a:p>
          <a:p>
            <a:r>
              <a:rPr lang="en-GB" sz="2000" dirty="0"/>
              <a:t>Communicate your feelings with partners.</a:t>
            </a:r>
          </a:p>
          <a:p>
            <a:endParaRPr lang="en-GB" sz="2000" dirty="0"/>
          </a:p>
          <a:p>
            <a:r>
              <a:rPr lang="en-GB" sz="2000" dirty="0"/>
              <a:t>Seek professional support from counsellors, </a:t>
            </a:r>
            <a:r>
              <a:rPr lang="en-GB" sz="2000" dirty="0" err="1"/>
              <a:t>pyschologists</a:t>
            </a:r>
            <a:r>
              <a:rPr lang="en-GB" sz="2000" dirty="0"/>
              <a:t>.</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888820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10B6F6-D09A-4465-8986-4813C972D1C8}"/>
              </a:ext>
            </a:extLst>
          </p:cNvPr>
          <p:cNvSpPr>
            <a:spLocks noGrp="1"/>
          </p:cNvSpPr>
          <p:nvPr>
            <p:ph type="title"/>
          </p:nvPr>
        </p:nvSpPr>
        <p:spPr>
          <a:xfrm>
            <a:off x="643467" y="321734"/>
            <a:ext cx="10905066" cy="1135737"/>
          </a:xfrm>
        </p:spPr>
        <p:txBody>
          <a:bodyPr>
            <a:normAutofit/>
          </a:bodyPr>
          <a:lstStyle/>
          <a:p>
            <a:r>
              <a:rPr lang="en-GB" sz="3600"/>
              <a:t>Conclusion</a:t>
            </a:r>
          </a:p>
        </p:txBody>
      </p:sp>
      <p:sp>
        <p:nvSpPr>
          <p:cNvPr id="3" name="Content Placeholder 2">
            <a:extLst>
              <a:ext uri="{FF2B5EF4-FFF2-40B4-BE49-F238E27FC236}">
                <a16:creationId xmlns:a16="http://schemas.microsoft.com/office/drawing/2014/main" id="{1A11225F-7365-4B59-9840-18698FF08349}"/>
              </a:ext>
            </a:extLst>
          </p:cNvPr>
          <p:cNvSpPr>
            <a:spLocks noGrp="1"/>
          </p:cNvSpPr>
          <p:nvPr>
            <p:ph idx="1"/>
          </p:nvPr>
        </p:nvSpPr>
        <p:spPr>
          <a:xfrm>
            <a:off x="643467" y="1782981"/>
            <a:ext cx="10905066" cy="4393982"/>
          </a:xfrm>
        </p:spPr>
        <p:txBody>
          <a:bodyPr>
            <a:normAutofit/>
          </a:bodyPr>
          <a:lstStyle/>
          <a:p>
            <a:r>
              <a:rPr lang="en-GB" sz="1400"/>
              <a:t>Attachment is an incredibly important aspect of early childhood development.</a:t>
            </a:r>
          </a:p>
          <a:p>
            <a:endParaRPr lang="en-GB" sz="1400"/>
          </a:p>
          <a:p>
            <a:r>
              <a:rPr lang="en-GB" sz="1400"/>
              <a:t>There are many theories of early attachment, but generally it refers to the relationship between a child and those closest to them.</a:t>
            </a:r>
          </a:p>
          <a:p>
            <a:endParaRPr lang="en-GB" sz="1400"/>
          </a:p>
          <a:p>
            <a:r>
              <a:rPr lang="en-GB" sz="1400"/>
              <a:t>There are four main types of attachment, with secure attachment being the ideal.</a:t>
            </a:r>
          </a:p>
          <a:p>
            <a:endParaRPr lang="en-GB" sz="1400"/>
          </a:p>
          <a:p>
            <a:r>
              <a:rPr lang="en-GB" sz="1400"/>
              <a:t>Insecure attachments can cause a range of issues in later life.</a:t>
            </a:r>
          </a:p>
          <a:p>
            <a:endParaRPr lang="en-GB" sz="1400"/>
          </a:p>
          <a:p>
            <a:r>
              <a:rPr lang="en-GB" sz="1400"/>
              <a:t>Parents can foster good attachment by responding sensitively to children’s needs.</a:t>
            </a:r>
          </a:p>
          <a:p>
            <a:endParaRPr lang="en-GB" sz="1400"/>
          </a:p>
          <a:p>
            <a:r>
              <a:rPr lang="en-GB" sz="1400"/>
              <a:t>It is possible to heal from poor childhood attachments and enjoy healthy relationships as an adult.</a:t>
            </a:r>
          </a:p>
          <a:p>
            <a:pPr marL="0" indent="0">
              <a:buNone/>
            </a:pPr>
            <a:endParaRPr lang="en-GB" sz="1400"/>
          </a:p>
          <a:p>
            <a:r>
              <a:rPr lang="en-GB" sz="1400"/>
              <a:t>More education is needed on the importance of attachment to professionals, parents and public services.</a:t>
            </a:r>
          </a:p>
          <a:p>
            <a:endParaRPr lang="en-GB" sz="1400"/>
          </a:p>
          <a:p>
            <a:endParaRPr lang="en-GB" sz="1400"/>
          </a:p>
          <a:p>
            <a:endParaRPr lang="en-GB" sz="1400"/>
          </a:p>
          <a:p>
            <a:endParaRPr lang="en-GB" sz="1400"/>
          </a:p>
          <a:p>
            <a:endParaRPr lang="en-GB" sz="1400"/>
          </a:p>
          <a:p>
            <a:endParaRPr lang="en-GB" sz="14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1949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E849-D0B9-4DEA-AB81-C43EE4F4F3C6}"/>
              </a:ext>
            </a:extLst>
          </p:cNvPr>
          <p:cNvSpPr>
            <a:spLocks noGrp="1"/>
          </p:cNvSpPr>
          <p:nvPr>
            <p:ph type="title"/>
          </p:nvPr>
        </p:nvSpPr>
        <p:spPr/>
        <p:txBody>
          <a:bodyPr/>
          <a:lstStyle/>
          <a:p>
            <a:pPr algn="ctr"/>
            <a:r>
              <a:rPr lang="en-GB"/>
              <a:t>References</a:t>
            </a:r>
            <a:endParaRPr lang="en-GB" dirty="0"/>
          </a:p>
        </p:txBody>
      </p:sp>
      <p:sp>
        <p:nvSpPr>
          <p:cNvPr id="3" name="Content Placeholder 2">
            <a:extLst>
              <a:ext uri="{FF2B5EF4-FFF2-40B4-BE49-F238E27FC236}">
                <a16:creationId xmlns:a16="http://schemas.microsoft.com/office/drawing/2014/main" id="{1EA2234B-CF4E-46B6-8224-B08F644ED61A}"/>
              </a:ext>
            </a:extLst>
          </p:cNvPr>
          <p:cNvSpPr>
            <a:spLocks noGrp="1"/>
          </p:cNvSpPr>
          <p:nvPr>
            <p:ph idx="1"/>
          </p:nvPr>
        </p:nvSpPr>
        <p:spPr>
          <a:xfrm>
            <a:off x="838200" y="1825625"/>
            <a:ext cx="10515600" cy="3994150"/>
          </a:xfrm>
        </p:spPr>
        <p:txBody>
          <a:bodyPr>
            <a:normAutofit fontScale="77500" lnSpcReduction="20000"/>
          </a:bodyPr>
          <a:lstStyle/>
          <a:p>
            <a:r>
              <a:rPr lang="en-GB" dirty="0"/>
              <a:t>Ainsworth, M. D. S., &amp; Bell, S. M. (1970). Attachment, exploration, and separation: Illustrated by the </a:t>
            </a:r>
            <a:r>
              <a:rPr lang="en-GB" dirty="0" err="1"/>
              <a:t>behavior</a:t>
            </a:r>
            <a:r>
              <a:rPr lang="en-GB" dirty="0"/>
              <a:t> of one-year-olds in a strange situation. Child Development, 41, 49-67.</a:t>
            </a:r>
          </a:p>
          <a:p>
            <a:endParaRPr lang="en-GB" dirty="0"/>
          </a:p>
          <a:p>
            <a:r>
              <a:rPr lang="en-GB" dirty="0"/>
              <a:t>Bowlby J. (1969). Attachment. Attachment and loss: Vol. 1. Loss. New York: Basic Books.</a:t>
            </a:r>
          </a:p>
          <a:p>
            <a:endParaRPr lang="en-GB" dirty="0"/>
          </a:p>
          <a:p>
            <a:r>
              <a:rPr lang="en-GB" dirty="0"/>
              <a:t>Harlow, H. F., &amp; Zimmerman, R. R. (1959).  Affectional responses in the infant monkey</a:t>
            </a:r>
            <a:r>
              <a:rPr lang="en-GB" i="1" dirty="0"/>
              <a:t>.  Science</a:t>
            </a:r>
            <a:r>
              <a:rPr lang="en-GB" dirty="0"/>
              <a:t>, 130, 421-432.</a:t>
            </a:r>
          </a:p>
          <a:p>
            <a:endParaRPr lang="en-GB" dirty="0"/>
          </a:p>
          <a:p>
            <a:r>
              <a:rPr lang="en-GB" dirty="0"/>
              <a:t>Lester, B.M., </a:t>
            </a:r>
            <a:r>
              <a:rPr lang="en-GB" dirty="0" err="1"/>
              <a:t>Kotelchuck</a:t>
            </a:r>
            <a:r>
              <a:rPr lang="en-GB" dirty="0"/>
              <a:t>, M., </a:t>
            </a:r>
            <a:r>
              <a:rPr lang="en-GB" dirty="0" err="1"/>
              <a:t>Spelke</a:t>
            </a:r>
            <a:r>
              <a:rPr lang="en-GB" dirty="0"/>
              <a:t>, E., Sellers, M.J., &amp; Klein, R.E.  (1974).  Separation protest in Guatemalan infants:  Cross cultural and cognitive findings</a:t>
            </a:r>
            <a:r>
              <a:rPr lang="en-GB" i="1" dirty="0"/>
              <a:t>.  Developmental Psychology</a:t>
            </a:r>
            <a:r>
              <a:rPr lang="en-GB" dirty="0"/>
              <a:t>, 10, 79-85.</a:t>
            </a:r>
          </a:p>
          <a:p>
            <a:endParaRPr lang="en-GB" dirty="0"/>
          </a:p>
        </p:txBody>
      </p:sp>
    </p:spTree>
    <p:extLst>
      <p:ext uri="{BB962C8B-B14F-4D97-AF65-F5344CB8AC3E}">
        <p14:creationId xmlns:p14="http://schemas.microsoft.com/office/powerpoint/2010/main" val="3692240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C88A7-7F40-4CC4-9234-BBFA66359894}"/>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0E2ECF46-AA16-4BAB-9F39-8674DEA3B172}"/>
              </a:ext>
            </a:extLst>
          </p:cNvPr>
          <p:cNvSpPr>
            <a:spLocks noGrp="1"/>
          </p:cNvSpPr>
          <p:nvPr>
            <p:ph idx="1"/>
          </p:nvPr>
        </p:nvSpPr>
        <p:spPr>
          <a:xfrm>
            <a:off x="838200" y="1825625"/>
            <a:ext cx="10515600" cy="4137025"/>
          </a:xfrm>
        </p:spPr>
        <p:txBody>
          <a:bodyPr>
            <a:normAutofit fontScale="92500"/>
          </a:bodyPr>
          <a:lstStyle/>
          <a:p>
            <a:r>
              <a:rPr lang="en-GB" dirty="0"/>
              <a:t>Rees, C. (2007). Essay – Childhood attachment. British Journal of General Practice, 57(544), 920–922. https://doi.org/10.3399/096016407782317955</a:t>
            </a:r>
          </a:p>
          <a:p>
            <a:endParaRPr lang="en-GB" dirty="0"/>
          </a:p>
          <a:p>
            <a:r>
              <a:rPr lang="en-GB" dirty="0"/>
              <a:t>Schaffer, H. R., &amp; Emerson, P. E. (1964). The development of social attachments in infancy. Monographs of the Society for Research in Child Development, 1-77.</a:t>
            </a:r>
          </a:p>
          <a:p>
            <a:endParaRPr lang="en-GB" dirty="0"/>
          </a:p>
          <a:p>
            <a:r>
              <a:rPr lang="en-GB" dirty="0"/>
              <a:t>Sears, R. R.  (1963).  Dependency motivation.  In M. Jones (Ed.), </a:t>
            </a:r>
            <a:r>
              <a:rPr lang="en-GB" i="1" dirty="0"/>
              <a:t>Nebraska Symposium of Motivation </a:t>
            </a:r>
            <a:r>
              <a:rPr lang="en-GB" dirty="0"/>
              <a:t>(Vol. 11).  Lincoln ; University of </a:t>
            </a:r>
            <a:r>
              <a:rPr lang="en-GB" dirty="0" err="1"/>
              <a:t>Nebrasksa</a:t>
            </a:r>
            <a:r>
              <a:rPr lang="en-GB" dirty="0"/>
              <a:t> Press.</a:t>
            </a:r>
          </a:p>
          <a:p>
            <a:pPr marL="0" indent="0">
              <a:buNone/>
            </a:pPr>
            <a:endParaRPr lang="en-GB" dirty="0"/>
          </a:p>
        </p:txBody>
      </p:sp>
    </p:spTree>
    <p:extLst>
      <p:ext uri="{BB962C8B-B14F-4D97-AF65-F5344CB8AC3E}">
        <p14:creationId xmlns:p14="http://schemas.microsoft.com/office/powerpoint/2010/main" val="612253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171</TotalTime>
  <Words>1628</Words>
  <Application>Microsoft Office PowerPoint</Application>
  <PresentationFormat>Widescreen</PresentationFormat>
  <Paragraphs>217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The Importance of Early Childhood Development </vt:lpstr>
      <vt:lpstr>Introduction</vt:lpstr>
      <vt:lpstr>What Is Attachment?</vt:lpstr>
      <vt:lpstr>What Is Attachment?</vt:lpstr>
      <vt:lpstr>Theories of Attachment</vt:lpstr>
      <vt:lpstr>Attachment Theory: Psychoanalytic </vt:lpstr>
      <vt:lpstr>Attachment Theory:  Learning</vt:lpstr>
      <vt:lpstr>Attachment Theory: Cognitive and Ethological</vt:lpstr>
      <vt:lpstr>Different Styles of Attachment</vt:lpstr>
      <vt:lpstr>Styles of Attachment:  Secure</vt:lpstr>
      <vt:lpstr>Styles of Attachment:  Avoidant</vt:lpstr>
      <vt:lpstr>Styles of Attachment:  Anxious</vt:lpstr>
      <vt:lpstr>Styles of Attachment: Disorganised</vt:lpstr>
      <vt:lpstr>Styles of Attachment</vt:lpstr>
      <vt:lpstr>Why Is Attachment So Important?</vt:lpstr>
      <vt:lpstr>Long Term Effects of Attachment</vt:lpstr>
      <vt:lpstr>Why Do Long Term Effects Occur?</vt:lpstr>
      <vt:lpstr>How To Promote Secure Attachment As A Parent </vt:lpstr>
      <vt:lpstr>Healing From Insecure Attachments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Early Childhood Development </dc:title>
  <dc:creator>Natalie Coombs</dc:creator>
  <cp:lastModifiedBy>Natalie Coombs</cp:lastModifiedBy>
  <cp:revision>21</cp:revision>
  <dcterms:created xsi:type="dcterms:W3CDTF">2021-03-11T11:32:40Z</dcterms:created>
  <dcterms:modified xsi:type="dcterms:W3CDTF">2021-03-11T14:24:20Z</dcterms:modified>
</cp:coreProperties>
</file>