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72" r:id="rId2"/>
    <p:sldId id="273" r:id="rId3"/>
    <p:sldId id="278" r:id="rId4"/>
    <p:sldId id="295" r:id="rId5"/>
    <p:sldId id="297" r:id="rId6"/>
    <p:sldId id="298" r:id="rId7"/>
    <p:sldId id="299" r:id="rId8"/>
    <p:sldId id="300" r:id="rId9"/>
    <p:sldId id="284" r:id="rId10"/>
    <p:sldId id="291" r:id="rId11"/>
    <p:sldId id="292" r:id="rId12"/>
    <p:sldId id="293" r:id="rId13"/>
    <p:sldId id="294" r:id="rId14"/>
    <p:sldId id="262" r:id="rId15"/>
    <p:sldId id="301" r:id="rId16"/>
    <p:sldId id="302" r:id="rId17"/>
  </p:sldIdLst>
  <p:sldSz cx="6858000" cy="12192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39" userDrawn="1">
          <p15:clr>
            <a:srgbClr val="A4A3A4"/>
          </p15:clr>
        </p15:guide>
        <p15:guide id="2" pos="2174" userDrawn="1">
          <p15:clr>
            <a:srgbClr val="A4A3A4"/>
          </p15:clr>
        </p15:guide>
        <p15:guide id="3" orient="horz" pos="2261" userDrawn="1">
          <p15:clr>
            <a:srgbClr val="A4A3A4"/>
          </p15:clr>
        </p15:guide>
        <p15:guide id="4" orient="horz" pos="4110" userDrawn="1">
          <p15:clr>
            <a:srgbClr val="A4A3A4"/>
          </p15:clr>
        </p15:guide>
        <p15:guide id="5" orient="horz" pos="3456" userDrawn="1">
          <p15:clr>
            <a:srgbClr val="A4A3A4"/>
          </p15:clr>
        </p15:guide>
        <p15:guide id="6" orient="horz" pos="4139"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4" autoAdjust="0"/>
    <p:restoredTop sz="94830"/>
  </p:normalViewPr>
  <p:slideViewPr>
    <p:cSldViewPr snapToGrid="0">
      <p:cViewPr>
        <p:scale>
          <a:sx n="50" d="100"/>
          <a:sy n="50" d="100"/>
        </p:scale>
        <p:origin x="2328" y="-522"/>
      </p:cViewPr>
      <p:guideLst>
        <p:guide orient="horz" pos="939"/>
        <p:guide pos="2174"/>
        <p:guide orient="horz" pos="2261"/>
        <p:guide orient="horz" pos="4110"/>
        <p:guide orient="horz" pos="3456"/>
        <p:guide orient="horz" pos="4139"/>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22/04/2024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22/04/2024</a:t>
            </a:fld>
            <a:endParaRPr lang="en-GB" noProof="0"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752397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225557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508276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3953072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1400308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91746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1457619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2947665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13</a:t>
            </a:fld>
            <a:endParaRPr lang="en-GB"/>
          </a:p>
        </p:txBody>
      </p:sp>
    </p:spTree>
    <p:extLst>
      <p:ext uri="{BB962C8B-B14F-4D97-AF65-F5344CB8AC3E}">
        <p14:creationId xmlns:p14="http://schemas.microsoft.com/office/powerpoint/2010/main" val="2192217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15</a:t>
            </a:fld>
            <a:endParaRPr lang="en-GB"/>
          </a:p>
        </p:txBody>
      </p:sp>
    </p:spTree>
    <p:extLst>
      <p:ext uri="{BB962C8B-B14F-4D97-AF65-F5344CB8AC3E}">
        <p14:creationId xmlns:p14="http://schemas.microsoft.com/office/powerpoint/2010/main" val="1918881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4186838" y="3274333"/>
            <a:ext cx="2671163" cy="8917666"/>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800"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2581348" y="8408479"/>
            <a:ext cx="3956752" cy="3941659"/>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1"/>
            <a:ext cx="3307865" cy="10800244"/>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857250" y="1995312"/>
            <a:ext cx="5143500" cy="4244622"/>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857250" y="6403623"/>
            <a:ext cx="5143500" cy="2943577"/>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2"/>
            <a:ext cx="2889951" cy="6619218"/>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3975598" cy="12192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396216" y="4957372"/>
            <a:ext cx="3504111" cy="2356556"/>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4382262" y="2080768"/>
            <a:ext cx="2324862" cy="7735712"/>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320791"/>
            <a:ext cx="2996920" cy="5335972"/>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011591" y="9951677"/>
            <a:ext cx="1366940" cy="2301045"/>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6161" y="7090771"/>
            <a:ext cx="1389072" cy="5144094"/>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324040" y="1251712"/>
            <a:ext cx="3657724" cy="1202944"/>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324041" y="3462527"/>
            <a:ext cx="2571750" cy="7236852"/>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3807111" y="2340411"/>
            <a:ext cx="2659003" cy="8885568"/>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3981765" y="3"/>
            <a:ext cx="2876236" cy="10956318"/>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4396202" y="1"/>
            <a:ext cx="2461798" cy="10699380"/>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2585874"/>
            <a:ext cx="4094974" cy="960612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1440180" y="5472854"/>
            <a:ext cx="2722861" cy="3152987"/>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1440180" y="8625841"/>
            <a:ext cx="2722861" cy="980286"/>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2"/>
            <a:ext cx="2985101" cy="7315028"/>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3257033" y="1"/>
            <a:ext cx="3600966" cy="12191998"/>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2671631" y="10222891"/>
            <a:ext cx="2966190" cy="2078542"/>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4503853" y="5690456"/>
            <a:ext cx="2362985" cy="655234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4863278" y="0"/>
            <a:ext cx="1994723" cy="8302037"/>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5537016" y="2990186"/>
            <a:ext cx="1326248" cy="9217858"/>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324041" y="3381248"/>
            <a:ext cx="5266944" cy="6892544"/>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324041" y="3381248"/>
            <a:ext cx="5266944" cy="6892544"/>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2587956" y="0"/>
            <a:ext cx="4270044" cy="12192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3450375" y="-54380"/>
            <a:ext cx="2839208" cy="12293792"/>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2420897" cy="10844967"/>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2"/>
            <a:ext cx="1742530" cy="4502100"/>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5154844" y="4375764"/>
            <a:ext cx="1703157" cy="7713858"/>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324041" y="3381248"/>
            <a:ext cx="5915025" cy="6892544"/>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3"/>
            <a:ext cx="1809201" cy="6187465"/>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800"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4773144" y="2877887"/>
            <a:ext cx="2084857" cy="9297456"/>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794015" y="795998"/>
            <a:ext cx="1311010" cy="3375488"/>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1843981" y="4871156"/>
            <a:ext cx="3199507" cy="3606800"/>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471488" y="3381248"/>
            <a:ext cx="5915025" cy="829056"/>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4"/>
            <a:ext cx="1392999" cy="6003995"/>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1143143" y="1054203"/>
            <a:ext cx="4691236" cy="891814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2917754"/>
            <a:ext cx="6858000" cy="9274244"/>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301491" y="3007360"/>
            <a:ext cx="1364244" cy="594347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1937319" y="3007360"/>
            <a:ext cx="1364244" cy="594347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3573147" y="3007360"/>
            <a:ext cx="1364244" cy="594347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5208975" y="3007360"/>
            <a:ext cx="1364244" cy="594347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381298" y="9200896"/>
            <a:ext cx="1363028" cy="65024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1937319" y="9200896"/>
            <a:ext cx="1363028" cy="65024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3619648" y="9200896"/>
            <a:ext cx="1363028" cy="65024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5208975" y="9200896"/>
            <a:ext cx="1363028" cy="65024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381298" y="9867392"/>
            <a:ext cx="1363028" cy="65024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1937319" y="9867392"/>
            <a:ext cx="1363028" cy="65024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3619648" y="9867392"/>
            <a:ext cx="1363028" cy="65024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5208975" y="9867392"/>
            <a:ext cx="1363028" cy="65024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3145016" y="3"/>
            <a:ext cx="3016506" cy="1049004"/>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3589346" y="-42898"/>
            <a:ext cx="3021221" cy="12266507"/>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678942" y="2796032"/>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2242566" y="2796032"/>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3806190" y="2796032"/>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5369814" y="2796032"/>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356208" y="6030976"/>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1923617" y="6030976"/>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3491026" y="6030976"/>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5058435" y="6030976"/>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356208" y="6372352"/>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1923617" y="6372352"/>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3491026" y="6372352"/>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5058435" y="6372352"/>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678942" y="7542784"/>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2242566" y="7542784"/>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3806190" y="7542784"/>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5369814" y="7542784"/>
            <a:ext cx="735521" cy="3218688"/>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356208" y="10777728"/>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1923617" y="10777728"/>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3491026" y="10777728"/>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5058435" y="10777728"/>
            <a:ext cx="1363028" cy="552704"/>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356208" y="11119104"/>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1923617" y="11119104"/>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3491026" y="11119104"/>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5058435" y="11119104"/>
            <a:ext cx="1363028" cy="552704"/>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7083" userDrawn="1">
          <p15:clr>
            <a:srgbClr val="FBAE40"/>
          </p15:clr>
        </p15:guide>
        <p15:guide id="2" pos="4091" userDrawn="1">
          <p15:clr>
            <a:srgbClr val="FBAE40"/>
          </p15:clr>
        </p15:guide>
        <p15:guide id="3" pos="230" userDrawn="1">
          <p15:clr>
            <a:srgbClr val="FBAE40"/>
          </p15:clr>
        </p15:guide>
        <p15:guide id="4" orient="horz" pos="896"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4231799" y="4927519"/>
            <a:ext cx="1203883" cy="840720"/>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1939281" y="7459646"/>
            <a:ext cx="1128544" cy="806581"/>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1571326" y="2467115"/>
            <a:ext cx="3725279" cy="1303403"/>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1785695" y="9514321"/>
            <a:ext cx="2960910" cy="1219639"/>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4576395" y="877739"/>
            <a:ext cx="1997500" cy="3966809"/>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416515" y="2928235"/>
            <a:ext cx="1997500" cy="3966809"/>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2583181" y="4839561"/>
            <a:ext cx="1997500" cy="3966809"/>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4626392" y="7464368"/>
            <a:ext cx="1997500" cy="3966809"/>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354446" y="7647831"/>
            <a:ext cx="1997500" cy="3966809"/>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324041" y="1251712"/>
            <a:ext cx="5915025" cy="1202944"/>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414987" y="2660216"/>
            <a:ext cx="6443014" cy="9531785"/>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4643321" cy="12192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324040" y="4177792"/>
            <a:ext cx="3636455" cy="195072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4735943" y="0"/>
            <a:ext cx="2122058" cy="12192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324040" y="3397504"/>
            <a:ext cx="3636455" cy="715264"/>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324040" y="6323584"/>
            <a:ext cx="3636455" cy="715264"/>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324040" y="7103872"/>
            <a:ext cx="3636455" cy="195072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324041" y="1251712"/>
            <a:ext cx="5915025" cy="1202944"/>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11243733"/>
            <a:ext cx="6858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349722" y="8399299"/>
            <a:ext cx="5058672" cy="3792702"/>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2"/>
            <a:ext cx="6858000" cy="12192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324041" y="3397504"/>
            <a:ext cx="1985391" cy="715264"/>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324041" y="4453467"/>
            <a:ext cx="1656207" cy="6550379"/>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2690051" y="3397504"/>
            <a:ext cx="1985391" cy="715264"/>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2690051" y="4453467"/>
            <a:ext cx="1656207" cy="6550379"/>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324041" y="1251712"/>
            <a:ext cx="5915025" cy="1202944"/>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4984052" y="3397504"/>
            <a:ext cx="1656207" cy="715264"/>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4984052" y="4431001"/>
            <a:ext cx="1656207" cy="6550379"/>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11243733"/>
            <a:ext cx="6858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3557022" y="0"/>
            <a:ext cx="3300977" cy="10958283"/>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324041" y="3462527"/>
            <a:ext cx="2571750" cy="7236852"/>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324040" y="1251712"/>
            <a:ext cx="5143500" cy="1202944"/>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3354831" y="1138376"/>
            <a:ext cx="3511802" cy="9132674"/>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3738523" y="0"/>
            <a:ext cx="3119477" cy="10778830"/>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3715922"/>
            <a:ext cx="2826952" cy="8476078"/>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800"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857250" y="2080768"/>
            <a:ext cx="5143500" cy="4244622"/>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857250" y="6403623"/>
            <a:ext cx="5143500" cy="2943577"/>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3472602" y="3"/>
            <a:ext cx="3385399" cy="10291358"/>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2"/>
            <a:ext cx="2400520" cy="5124885"/>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5923444" y="2111647"/>
            <a:ext cx="944201" cy="9707664"/>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471488" y="3245556"/>
            <a:ext cx="2914650" cy="7735712"/>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3471863" y="3245556"/>
            <a:ext cx="2914650" cy="7735712"/>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2"/>
            <a:ext cx="1742530" cy="4502100"/>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5154844" y="4375764"/>
            <a:ext cx="1703157" cy="7713858"/>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324040" y="1251712"/>
            <a:ext cx="5143500" cy="1202944"/>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2"/>
            <a:ext cx="1742530" cy="4502100"/>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5154844" y="4375764"/>
            <a:ext cx="1703157" cy="7713858"/>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324040" y="1251712"/>
            <a:ext cx="5143500" cy="1202944"/>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2"/>
            <a:ext cx="1742530" cy="4502100"/>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5154844" y="4375764"/>
            <a:ext cx="1703157" cy="7713858"/>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sz="1800"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472381" y="812800"/>
            <a:ext cx="2211883" cy="28448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2915543" y="1755423"/>
            <a:ext cx="3471863" cy="8664222"/>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472381" y="3657600"/>
            <a:ext cx="2211883" cy="6776156"/>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471488" y="649112"/>
            <a:ext cx="5915025" cy="2356556"/>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205740" y="11492992"/>
            <a:ext cx="555498" cy="552704"/>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2463737" y="11492992"/>
            <a:ext cx="1933956" cy="552704"/>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6203061" y="11492992"/>
            <a:ext cx="555498" cy="552704"/>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11243733"/>
            <a:ext cx="6858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caerphilly.gov.uk/services/household-waste-and-recycling/recycle-and-reduce-waste/penallta-reuse-shop" TargetMode="External"/><Relationship Id="rId2" Type="http://schemas.openxmlformats.org/officeDocument/2006/relationships/hyperlink" Target="https://www.niagarainstitute.com/blog/gibbs-reflective-cycle#:~:text=The%20second%20step%20in%20the%20Gibbs%20Reflective%20Cycle,to%20gaining%20a%20deeper%20understanding%20of%20the%20situation." TargetMode="External"/><Relationship Id="rId1" Type="http://schemas.openxmlformats.org/officeDocument/2006/relationships/slideLayout" Target="../slideLayouts/slideLayout6.xml"/><Relationship Id="rId6" Type="http://schemas.openxmlformats.org/officeDocument/2006/relationships/hyperlink" Target="https://studyprism.co.uk/reflective-practice/models/gibbs-reflective-cycle/#google_vignette" TargetMode="External"/><Relationship Id="rId5" Type="http://schemas.openxmlformats.org/officeDocument/2006/relationships/hyperlink" Target="https://www.pyrilia.com/blog/gibbs-reflective-model" TargetMode="External"/><Relationship Id="rId4" Type="http://schemas.openxmlformats.org/officeDocument/2006/relationships/hyperlink" Target="https://www.mindtools.com/ano9qiu/gibbs-reflective-cycl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Volunteering </a:t>
            </a:r>
            <a:br>
              <a:rPr lang="en-GB" dirty="0"/>
            </a:br>
            <a:r>
              <a:rPr lang="en-GB" dirty="0"/>
              <a:t>Portfolio</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Alisha Beckett</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221865" y="177800"/>
            <a:ext cx="2864235" cy="1278270"/>
          </a:xfrm>
        </p:spPr>
        <p:txBody>
          <a:bodyPr rtlCol="0"/>
          <a:lstStyle>
            <a:defPPr>
              <a:defRPr lang="en-GB"/>
            </a:defPPr>
          </a:lstStyle>
          <a:p>
            <a:pPr rtl="0"/>
            <a:r>
              <a:rPr lang="en-GB" dirty="0"/>
              <a:t>index</a:t>
            </a:r>
          </a:p>
        </p:txBody>
      </p:sp>
      <p:sp>
        <p:nvSpPr>
          <p:cNvPr id="3" name="TextBox 2">
            <a:extLst>
              <a:ext uri="{FF2B5EF4-FFF2-40B4-BE49-F238E27FC236}">
                <a16:creationId xmlns:a16="http://schemas.microsoft.com/office/drawing/2014/main" id="{AA0444F0-2DB5-7A24-8500-2FE033A8FF95}"/>
              </a:ext>
            </a:extLst>
          </p:cNvPr>
          <p:cNvSpPr txBox="1"/>
          <p:nvPr/>
        </p:nvSpPr>
        <p:spPr>
          <a:xfrm>
            <a:off x="1406332" y="4024686"/>
            <a:ext cx="4769708" cy="4524315"/>
          </a:xfrm>
          <a:prstGeom prst="rect">
            <a:avLst/>
          </a:prstGeom>
          <a:noFill/>
        </p:spPr>
        <p:txBody>
          <a:bodyPr wrap="square" rtlCol="0">
            <a:spAutoFit/>
          </a:bodyPr>
          <a:lstStyle/>
          <a:p>
            <a:r>
              <a:rPr lang="en-GB" dirty="0"/>
              <a:t>INTRODUCTION</a:t>
            </a:r>
          </a:p>
          <a:p>
            <a:r>
              <a:rPr lang="en-GB" dirty="0"/>
              <a:t>                                                                     3</a:t>
            </a:r>
          </a:p>
          <a:p>
            <a:endParaRPr lang="en-GB" dirty="0"/>
          </a:p>
          <a:p>
            <a:endParaRPr lang="en-GB" dirty="0"/>
          </a:p>
          <a:p>
            <a:r>
              <a:rPr lang="en-GB" dirty="0"/>
              <a:t>REFLECTIVE COMMENTARY</a:t>
            </a:r>
          </a:p>
          <a:p>
            <a:r>
              <a:rPr lang="en-GB" dirty="0"/>
              <a:t>                                                           4,5,6 &amp;7</a:t>
            </a:r>
          </a:p>
          <a:p>
            <a:r>
              <a:rPr lang="en-GB" dirty="0"/>
              <a:t> </a:t>
            </a:r>
          </a:p>
          <a:p>
            <a:r>
              <a:rPr lang="en-GB" dirty="0"/>
              <a:t>REFERENCE LIST</a:t>
            </a:r>
          </a:p>
          <a:p>
            <a:r>
              <a:rPr lang="en-GB" dirty="0"/>
              <a:t>                                                                     8</a:t>
            </a:r>
          </a:p>
          <a:p>
            <a:endParaRPr lang="en-GB" dirty="0"/>
          </a:p>
          <a:p>
            <a:r>
              <a:rPr lang="en-GB" dirty="0"/>
              <a:t>PLACEMENT LOGBOOK</a:t>
            </a:r>
          </a:p>
          <a:p>
            <a:r>
              <a:rPr lang="en-GB" dirty="0"/>
              <a:t>                                                  9,10,11,12 &amp; 13</a:t>
            </a:r>
          </a:p>
          <a:p>
            <a:endParaRPr lang="en-GB" dirty="0"/>
          </a:p>
          <a:p>
            <a:r>
              <a:rPr lang="en-GB" dirty="0"/>
              <a:t>APPENDICES</a:t>
            </a:r>
          </a:p>
          <a:p>
            <a:r>
              <a:rPr lang="en-GB" dirty="0"/>
              <a:t>                                                   14 &amp; 15</a:t>
            </a:r>
          </a:p>
          <a:p>
            <a:r>
              <a:rPr lang="en-GB" dirty="0"/>
              <a:t>     </a:t>
            </a:r>
          </a:p>
        </p:txBody>
      </p:sp>
      <p:cxnSp>
        <p:nvCxnSpPr>
          <p:cNvPr id="8" name="Straight Connector 7">
            <a:extLst>
              <a:ext uri="{FF2B5EF4-FFF2-40B4-BE49-F238E27FC236}">
                <a16:creationId xmlns:a16="http://schemas.microsoft.com/office/drawing/2014/main" id="{DEECA140-CEA9-66F7-0775-DF311EA1CA74}"/>
              </a:ext>
            </a:extLst>
          </p:cNvPr>
          <p:cNvCxnSpPr/>
          <p:nvPr/>
        </p:nvCxnSpPr>
        <p:spPr>
          <a:xfrm>
            <a:off x="1406332" y="4005636"/>
            <a:ext cx="4670618" cy="0"/>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70F5D4E-8BC6-377B-E0B3-F9C0455EB21C}"/>
              </a:ext>
            </a:extLst>
          </p:cNvPr>
          <p:cNvCxnSpPr/>
          <p:nvPr/>
        </p:nvCxnSpPr>
        <p:spPr>
          <a:xfrm>
            <a:off x="1406332" y="4862886"/>
            <a:ext cx="4670618" cy="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C8106E08-BCD4-350A-354E-645E1DBAAB7A}"/>
              </a:ext>
            </a:extLst>
          </p:cNvPr>
          <p:cNvCxnSpPr/>
          <p:nvPr/>
        </p:nvCxnSpPr>
        <p:spPr>
          <a:xfrm>
            <a:off x="1406332" y="5891586"/>
            <a:ext cx="4670618"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2F666879-6168-1936-E45D-7E85780F486A}"/>
              </a:ext>
            </a:extLst>
          </p:cNvPr>
          <p:cNvCxnSpPr/>
          <p:nvPr/>
        </p:nvCxnSpPr>
        <p:spPr>
          <a:xfrm>
            <a:off x="1406332" y="6691686"/>
            <a:ext cx="4670618"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BDAF117F-0B43-1824-BD3B-D91AC4DEDCB6}"/>
              </a:ext>
            </a:extLst>
          </p:cNvPr>
          <p:cNvCxnSpPr/>
          <p:nvPr/>
        </p:nvCxnSpPr>
        <p:spPr>
          <a:xfrm>
            <a:off x="1455877" y="7510836"/>
            <a:ext cx="4670618" cy="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B75B086B-0246-93DB-317E-75A79D0D1BAC}"/>
              </a:ext>
            </a:extLst>
          </p:cNvPr>
          <p:cNvCxnSpPr/>
          <p:nvPr/>
        </p:nvCxnSpPr>
        <p:spPr>
          <a:xfrm>
            <a:off x="1455877" y="8368086"/>
            <a:ext cx="4670618"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921196" y="1680519"/>
            <a:ext cx="5417820" cy="1038792"/>
          </a:xfrm>
        </p:spPr>
        <p:txBody>
          <a:bodyPr rtlCol="0"/>
          <a:lstStyle>
            <a:defPPr>
              <a:defRPr lang="en-GB"/>
            </a:defPPr>
          </a:lstStyle>
          <a:p>
            <a:pPr rtl="0"/>
            <a:r>
              <a:rPr lang="en-GB" dirty="0"/>
              <a:t>Introduction </a:t>
            </a:r>
          </a:p>
        </p:txBody>
      </p:sp>
      <p:sp>
        <p:nvSpPr>
          <p:cNvPr id="2" name="TextBox 1">
            <a:extLst>
              <a:ext uri="{FF2B5EF4-FFF2-40B4-BE49-F238E27FC236}">
                <a16:creationId xmlns:a16="http://schemas.microsoft.com/office/drawing/2014/main" id="{12A465F5-083E-7A1E-02CE-C380119C8D08}"/>
              </a:ext>
            </a:extLst>
          </p:cNvPr>
          <p:cNvSpPr txBox="1"/>
          <p:nvPr/>
        </p:nvSpPr>
        <p:spPr>
          <a:xfrm>
            <a:off x="0" y="5494638"/>
            <a:ext cx="3954162" cy="6247864"/>
          </a:xfrm>
          <a:prstGeom prst="rect">
            <a:avLst/>
          </a:prstGeom>
          <a:noFill/>
        </p:spPr>
        <p:txBody>
          <a:bodyPr wrap="square" rtlCol="0">
            <a:spAutoFit/>
          </a:bodyPr>
          <a:lstStyle/>
          <a:p>
            <a:r>
              <a:rPr lang="en-GB" sz="1600" dirty="0">
                <a:solidFill>
                  <a:schemeClr val="bg1"/>
                </a:solidFill>
              </a:rPr>
              <a:t>Firstly, I would like to introduce myself, my name is Alisha Beckett, and I am a current student at the University of Wales Trinity Saint David. I am currently undertaking the module Counselling Skills and Approaches. As part of this module, I am obliged to complete 60 hours of volunteering. </a:t>
            </a:r>
            <a:r>
              <a:rPr lang="en-GB" sz="1600" b="0" i="0" dirty="0">
                <a:solidFill>
                  <a:srgbClr val="FFFFFF"/>
                </a:solidFill>
                <a:effectLst/>
              </a:rPr>
              <a:t>Volunteering is a selfless act of giving one's time, skills, and resources to assist those in need or to support a cause or organization. It is a fulfilling and meaningful way to make a positive impact on society and to contribute to the well-being of others. For my volunteering I wanted to choose an organisation that would most benefit from me devoting my time and after careful consideration, I chose to volunteer for the Penallta reuse shop. This charity shop works alongside other charities to benefit people in need the most. This includes a mental health charity, a uniform exchange charity for children's parents that may not be able to afford school uniform and so much more. All profits from this charity are divided between the Waste savers charity and the CCBC Mayor’s Charity.</a:t>
            </a:r>
            <a:endParaRPr lang="en-GB" sz="1600" dirty="0">
              <a:solidFill>
                <a:schemeClr val="bg1"/>
              </a:solidFill>
            </a:endParaRPr>
          </a:p>
        </p:txBody>
      </p:sp>
    </p:spTree>
    <p:extLst>
      <p:ext uri="{BB962C8B-B14F-4D97-AF65-F5344CB8AC3E}">
        <p14:creationId xmlns:p14="http://schemas.microsoft.com/office/powerpoint/2010/main" val="520000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4</a:t>
            </a:fld>
            <a:endParaRPr lang="en-GB" dirty="0"/>
          </a:p>
        </p:txBody>
      </p:sp>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99060" y="146304"/>
            <a:ext cx="7414260" cy="698500"/>
          </a:xfrm>
        </p:spPr>
        <p:txBody>
          <a:bodyPr rtlCol="0"/>
          <a:lstStyle>
            <a:defPPr>
              <a:defRPr lang="en-GB"/>
            </a:defPPr>
          </a:lstStyle>
          <a:p>
            <a:pPr rtl="0"/>
            <a:r>
              <a:rPr lang="en-GB" dirty="0"/>
              <a:t>Reflective commentary </a:t>
            </a:r>
          </a:p>
        </p:txBody>
      </p:sp>
      <p:sp>
        <p:nvSpPr>
          <p:cNvPr id="24" name="TextBox 23">
            <a:extLst>
              <a:ext uri="{FF2B5EF4-FFF2-40B4-BE49-F238E27FC236}">
                <a16:creationId xmlns:a16="http://schemas.microsoft.com/office/drawing/2014/main" id="{3D52A3FB-08E4-4016-C19E-B2DCCBD4C512}"/>
              </a:ext>
            </a:extLst>
          </p:cNvPr>
          <p:cNvSpPr txBox="1"/>
          <p:nvPr/>
        </p:nvSpPr>
        <p:spPr>
          <a:xfrm>
            <a:off x="324041" y="844804"/>
            <a:ext cx="5879020" cy="10697800"/>
          </a:xfrm>
          <a:prstGeom prst="rect">
            <a:avLst/>
          </a:prstGeom>
          <a:noFill/>
        </p:spPr>
        <p:txBody>
          <a:bodyPr wrap="square" rtlCol="0">
            <a:spAutoFit/>
          </a:bodyPr>
          <a:lstStyle/>
          <a:p>
            <a:pPr>
              <a:spcBef>
                <a:spcPts val="525"/>
              </a:spcBef>
            </a:pPr>
            <a:r>
              <a:rPr lang="en-GB" sz="1200" dirty="0">
                <a:solidFill>
                  <a:schemeClr val="bg1"/>
                </a:solidFill>
                <a:effectLst/>
                <a:latin typeface="Roboto" panose="02000000000000000000" pitchFamily="2" charset="0"/>
                <a:ea typeface="Times New Roman" panose="02020603050405020304" pitchFamily="18" charset="0"/>
              </a:rPr>
              <a:t>The volunteering experience I am reflecting on is my time spent at a charity shop in my local community, the Penallta reuse shop. I decided to volunteer at this organization as I wanted to contribute to a good cause, gain retail experience, and make a positive impact in my community. This experience has been both challenging and rewarding, and has taught me valuable lessons about teamwork, customer service, and the power of giving back.(CCBC,2024).</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 first stage of the Gibbs Reflective Cycle is to describe the experience during my time at the charity shop. The experience at the charity shop was both eye-opening and rewarding. It was fascinating to see the volume of donations that came in daily and the variety of items that were donated. As I sorted through the donations, I was able to witness firsthand the generosity of the community and the impact it had on Penallta reuse shop.(Pyrillia,2023). </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Pricing items was a challenging task, as I had to consider factors such as quality, brand, and demand. It required me to think critically and make decisions based on the information available to me. At first I underpriced items but after realising they could sell for more, I changed my perspective.  Creating displays to showcase the items was another aspect of the job that </a:t>
            </a:r>
            <a:r>
              <a:rPr lang="en-GB" sz="1200" dirty="0" err="1">
                <a:solidFill>
                  <a:schemeClr val="bg1"/>
                </a:solidFill>
                <a:effectLst/>
                <a:latin typeface="Roboto" panose="02000000000000000000" pitchFamily="2" charset="0"/>
                <a:ea typeface="Times New Roman" panose="02020603050405020304" pitchFamily="18" charset="0"/>
              </a:rPr>
              <a:t>i</a:t>
            </a:r>
            <a:r>
              <a:rPr lang="en-GB" sz="1200" dirty="0">
                <a:solidFill>
                  <a:schemeClr val="bg1"/>
                </a:solidFill>
                <a:effectLst/>
                <a:latin typeface="Roboto" panose="02000000000000000000" pitchFamily="2" charset="0"/>
                <a:ea typeface="Times New Roman" panose="02020603050405020304" pitchFamily="18" charset="0"/>
              </a:rPr>
              <a:t> enjoyed. The better the display, the more attention it would attract from our customers which was good for our sales</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Assisting customers with their purchases was a highlight of my time at Penallta reuse  shop. I was able to interact with a diverse range of people and each story they shared with me was rather fascinating. I learned to provide good customer service, communicate effectively, resolve conflicts, and handle challenging situations but maintaining professionalism.</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Working alongside other volunteers and staff members was a valuable experience. I observed how teamwork and collaboration were essential for the smooth running of the shop. </a:t>
            </a:r>
            <a:endParaRPr lang="en-GB" sz="1200" dirty="0">
              <a:solidFill>
                <a:schemeClr val="bg1"/>
              </a:solidFill>
              <a:effectLst/>
              <a:latin typeface="Times New Roman" panose="02020603050405020304" pitchFamily="18" charset="0"/>
              <a:ea typeface="Times New Roman" panose="02020603050405020304" pitchFamily="18" charset="0"/>
            </a:endParaRPr>
          </a:p>
          <a:p>
            <a:r>
              <a:rPr lang="en-GB" sz="1200" dirty="0">
                <a:solidFill>
                  <a:schemeClr val="bg1"/>
                </a:solidFill>
                <a:effectLst/>
                <a:latin typeface="Roboto" panose="02000000000000000000" pitchFamily="2" charset="0"/>
                <a:ea typeface="Calibri" panose="020F0502020204030204" pitchFamily="34" charset="0"/>
                <a:cs typeface="Times New Roman" panose="02020603050405020304" pitchFamily="18" charset="0"/>
              </a:rPr>
              <a:t>The second stage of the Gibbs Reflective Cycle is to reflect on my thoughts and feelings during the experience. Adapting to the fast-paced and dynamic environment of the charity shop was a significant learning curve for me. At first, I struggled to keep up with the constant flow of tasks. The pressure to perform efficiently while maintaining a high level of customer service was overwhelming. Interacting with customers I found particularly daunting to begin with. I was afraid of not being able to provide accurate information or assistance, and I was anxious about handling difficult situations or resolving customer complaints. (Bennet M,2023).</a:t>
            </a: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However, as time went on and I gained more experience on the job, I began to feel more confident in my role. I started to familiarize myself with the products and pricing, which made it easier for me to assist customers with their inquiries. I also received valuable feedback and guidance from my colleagues, which helped me improve my skills and knowledge.</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As my confidence grew, I found myself enjoying the interactions with customers more and more. I discovered that I am naturally </a:t>
            </a:r>
            <a:r>
              <a:rPr lang="en-GB" sz="1200" dirty="0" err="1">
                <a:solidFill>
                  <a:schemeClr val="bg1"/>
                </a:solidFill>
                <a:effectLst/>
                <a:latin typeface="Roboto" panose="02000000000000000000" pitchFamily="2" charset="0"/>
                <a:ea typeface="Times New Roman" panose="02020603050405020304" pitchFamily="18" charset="0"/>
              </a:rPr>
              <a:t>reallu</a:t>
            </a:r>
            <a:r>
              <a:rPr lang="en-GB" sz="1200" dirty="0">
                <a:solidFill>
                  <a:schemeClr val="bg1"/>
                </a:solidFill>
                <a:effectLst/>
                <a:latin typeface="Roboto" panose="02000000000000000000" pitchFamily="2" charset="0"/>
                <a:ea typeface="Times New Roman" panose="02020603050405020304" pitchFamily="18" charset="0"/>
              </a:rPr>
              <a:t> good at  connecting with people, understanding their needs, and providing them with the assistance they require. The satisfaction of helping customers find what they were looking for and seeing their gratitude and appreciation was incredibly rewarding. I felt as though I was making a difference to their life within that moment. The customers I dealt with were all very grateful.</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Overall, the initial challenges I faced in adapting to the fast-paced and customer-centric environment of the charity shop provided me with valuable learning opportunities and growth. Overcoming my fears and building my confidence not only enhanced my performance in the role but also allowed me to develop essential skills in communication, problem-solving, and customer service. It was a transformative experience that ultimately helped me become a more confident and capable individual.</a:t>
            </a:r>
            <a:endParaRPr lang="en-GB" sz="1200" dirty="0">
              <a:solidFill>
                <a:schemeClr val="bg1"/>
              </a:solidFill>
              <a:effectLst/>
              <a:latin typeface="Times New Roman" panose="02020603050405020304" pitchFamily="18" charset="0"/>
              <a:ea typeface="Times New Roman" panose="02020603050405020304" pitchFamily="18" charset="0"/>
            </a:endParaRPr>
          </a:p>
          <a:p>
            <a:endParaRPr lang="en-GB" sz="1200" dirty="0">
              <a:solidFill>
                <a:schemeClr val="bg1"/>
              </a:solidFill>
            </a:endParaRPr>
          </a:p>
        </p:txBody>
      </p:sp>
    </p:spTree>
    <p:extLst>
      <p:ext uri="{BB962C8B-B14F-4D97-AF65-F5344CB8AC3E}">
        <p14:creationId xmlns:p14="http://schemas.microsoft.com/office/powerpoint/2010/main" val="2196558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5</a:t>
            </a:fld>
            <a:endParaRPr lang="en-GB" dirty="0"/>
          </a:p>
        </p:txBody>
      </p:sp>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99060" y="146304"/>
            <a:ext cx="7414260" cy="698500"/>
          </a:xfrm>
        </p:spPr>
        <p:txBody>
          <a:bodyPr rtlCol="0"/>
          <a:lstStyle>
            <a:defPPr>
              <a:defRPr lang="en-GB"/>
            </a:defPPr>
          </a:lstStyle>
          <a:p>
            <a:pPr rtl="0"/>
            <a:r>
              <a:rPr lang="en-GB" dirty="0"/>
              <a:t>Reflective commentary </a:t>
            </a:r>
          </a:p>
        </p:txBody>
      </p:sp>
      <p:sp>
        <p:nvSpPr>
          <p:cNvPr id="24" name="TextBox 23">
            <a:extLst>
              <a:ext uri="{FF2B5EF4-FFF2-40B4-BE49-F238E27FC236}">
                <a16:creationId xmlns:a16="http://schemas.microsoft.com/office/drawing/2014/main" id="{3D52A3FB-08E4-4016-C19E-B2DCCBD4C512}"/>
              </a:ext>
            </a:extLst>
          </p:cNvPr>
          <p:cNvSpPr txBox="1"/>
          <p:nvPr/>
        </p:nvSpPr>
        <p:spPr>
          <a:xfrm>
            <a:off x="324041" y="844804"/>
            <a:ext cx="5879020" cy="10697800"/>
          </a:xfrm>
          <a:prstGeom prst="rect">
            <a:avLst/>
          </a:prstGeom>
          <a:noFill/>
        </p:spPr>
        <p:txBody>
          <a:bodyPr wrap="square" rtlCol="0">
            <a:spAutoFit/>
          </a:bodyPr>
          <a:lstStyle/>
          <a:p>
            <a:pPr>
              <a:spcBef>
                <a:spcPts val="525"/>
              </a:spcBef>
            </a:pPr>
            <a:r>
              <a:rPr lang="en-GB" sz="1200" dirty="0">
                <a:solidFill>
                  <a:schemeClr val="bg1"/>
                </a:solidFill>
                <a:effectLst/>
                <a:latin typeface="Roboto" panose="02000000000000000000" pitchFamily="2" charset="0"/>
                <a:ea typeface="Times New Roman" panose="02020603050405020304" pitchFamily="18" charset="0"/>
              </a:rPr>
              <a:t>The volunteering experience I am reflecting on is my time spent at a charity shop in my local community, the Penallta reuse shop. I decided to volunteer at this organization as I wanted to contribute to a good cause, gain retail experience, and make a positive impact in my community. This experience has been both challenging and rewarding, and has taught me valuable lessons about teamwork, customer service, and the power of giving back.(CCBC,2024).</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 first stage of the Gibbs Reflective Cycle is to describe the experience during my time at the charity shop. The experience at the charity shop was both eye-opening and rewarding. It was fascinating to see the volume of donations that came in daily and the variety of items that were donated. As I sorted through the donations, I was able to witness firsthand the generosity of the community and the impact it had on Penallta reuse shop.(Pyrillia,2023). </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Pricing items was a challenging task, as I had to consider factors such as quality, brand, and demand. It required me to think critically and make decisions based on the information available to me. At first I underpriced items but after realising they could sell for more, I changed my perspective.  Creating displays to showcase the items was another aspect of the job that </a:t>
            </a:r>
            <a:r>
              <a:rPr lang="en-GB" sz="1200" dirty="0" err="1">
                <a:solidFill>
                  <a:schemeClr val="bg1"/>
                </a:solidFill>
                <a:effectLst/>
                <a:latin typeface="Roboto" panose="02000000000000000000" pitchFamily="2" charset="0"/>
                <a:ea typeface="Times New Roman" panose="02020603050405020304" pitchFamily="18" charset="0"/>
              </a:rPr>
              <a:t>i</a:t>
            </a:r>
            <a:r>
              <a:rPr lang="en-GB" sz="1200" dirty="0">
                <a:solidFill>
                  <a:schemeClr val="bg1"/>
                </a:solidFill>
                <a:effectLst/>
                <a:latin typeface="Roboto" panose="02000000000000000000" pitchFamily="2" charset="0"/>
                <a:ea typeface="Times New Roman" panose="02020603050405020304" pitchFamily="18" charset="0"/>
              </a:rPr>
              <a:t> enjoyed. The better the display, the more attention it would attract from our customers which was good for our sales</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Assisting customers with their purchases was a highlight of my time at Penallta reuse  shop. I was able to interact with a diverse range of people and each story they shared with me was rather fascinating. I learned to provide good customer service, communicate effectively, resolve conflicts, and handle challenging situations but maintaining professionalism.</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Working alongside other volunteers and staff members was a valuable experience. I observed how teamwork and collaboration were essential for the smooth running of the shop. </a:t>
            </a:r>
            <a:endParaRPr lang="en-GB" sz="1200" dirty="0">
              <a:solidFill>
                <a:schemeClr val="bg1"/>
              </a:solidFill>
              <a:effectLst/>
              <a:latin typeface="Times New Roman" panose="02020603050405020304" pitchFamily="18" charset="0"/>
              <a:ea typeface="Times New Roman" panose="02020603050405020304" pitchFamily="18" charset="0"/>
            </a:endParaRPr>
          </a:p>
          <a:p>
            <a:r>
              <a:rPr lang="en-GB" sz="1200" dirty="0">
                <a:solidFill>
                  <a:schemeClr val="bg1"/>
                </a:solidFill>
                <a:effectLst/>
                <a:latin typeface="Roboto" panose="02000000000000000000" pitchFamily="2" charset="0"/>
                <a:ea typeface="Calibri" panose="020F0502020204030204" pitchFamily="34" charset="0"/>
                <a:cs typeface="Times New Roman" panose="02020603050405020304" pitchFamily="18" charset="0"/>
              </a:rPr>
              <a:t>The second stage of the Gibbs Reflective Cycle is to reflect on my thoughts and feelings during the experience. Adapting to the fast-paced and dynamic environment of the charity shop was a significant learning curve for me. At first, I struggled to keep up with the constant flow of tasks. The pressure to perform efficiently while maintaining a high level of customer service was overwhelming. Interacting with customers I found particularly daunting to begin with. I was afraid of not being able to provide accurate information or assistance, and I was anxious about handling difficult situations or resolving customer complaints. (Bennet M,2023).</a:t>
            </a: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However, as time went on and I gained more experience on the job, I began to feel more confident in my role. I started to familiarize myself with the products and pricing, which made it easier for me to assist customers with their inquiries. I also received valuable feedback and guidance from my colleagues, which helped me improve my skills and knowledge.</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As my confidence grew, I found myself enjoying the interactions with customers more and more. I discovered that I am naturally </a:t>
            </a:r>
            <a:r>
              <a:rPr lang="en-GB" sz="1200" dirty="0" err="1">
                <a:solidFill>
                  <a:schemeClr val="bg1"/>
                </a:solidFill>
                <a:effectLst/>
                <a:latin typeface="Roboto" panose="02000000000000000000" pitchFamily="2" charset="0"/>
                <a:ea typeface="Times New Roman" panose="02020603050405020304" pitchFamily="18" charset="0"/>
              </a:rPr>
              <a:t>reallu</a:t>
            </a:r>
            <a:r>
              <a:rPr lang="en-GB" sz="1200" dirty="0">
                <a:solidFill>
                  <a:schemeClr val="bg1"/>
                </a:solidFill>
                <a:effectLst/>
                <a:latin typeface="Roboto" panose="02000000000000000000" pitchFamily="2" charset="0"/>
                <a:ea typeface="Times New Roman" panose="02020603050405020304" pitchFamily="18" charset="0"/>
              </a:rPr>
              <a:t> good at  connecting with people, understanding their needs, and providing them with the assistance they require. The satisfaction of helping customers find what they were looking for and seeing their gratitude and appreciation was incredibly rewarding. I felt as though I was making a difference to their life within that moment. The customers I dealt with were all very grateful.</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Overall, the initial challenges I faced in adapting to the fast-paced and customer-centric environment of the charity shop provided me with valuable learning opportunities and growth. Overcoming my fears and building my confidence not only enhanced my performance in the role but also allowed me to develop essential skills in communication, problem-solving, and customer service. It was a transformative experience that ultimately helped me become a more confident and capable individual.</a:t>
            </a:r>
            <a:endParaRPr lang="en-GB" sz="1200" dirty="0">
              <a:solidFill>
                <a:schemeClr val="bg1"/>
              </a:solidFill>
              <a:effectLst/>
              <a:latin typeface="Times New Roman" panose="02020603050405020304" pitchFamily="18" charset="0"/>
              <a:ea typeface="Times New Roman" panose="02020603050405020304" pitchFamily="18" charset="0"/>
            </a:endParaRPr>
          </a:p>
          <a:p>
            <a:endParaRPr lang="en-GB" sz="1200" dirty="0">
              <a:solidFill>
                <a:schemeClr val="bg1"/>
              </a:solidFill>
            </a:endParaRPr>
          </a:p>
        </p:txBody>
      </p:sp>
    </p:spTree>
    <p:extLst>
      <p:ext uri="{BB962C8B-B14F-4D97-AF65-F5344CB8AC3E}">
        <p14:creationId xmlns:p14="http://schemas.microsoft.com/office/powerpoint/2010/main" val="204717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6</a:t>
            </a:fld>
            <a:endParaRPr lang="en-GB" dirty="0"/>
          </a:p>
        </p:txBody>
      </p:sp>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99060" y="146304"/>
            <a:ext cx="7414260" cy="698500"/>
          </a:xfrm>
        </p:spPr>
        <p:txBody>
          <a:bodyPr rtlCol="0"/>
          <a:lstStyle>
            <a:defPPr>
              <a:defRPr lang="en-GB"/>
            </a:defPPr>
          </a:lstStyle>
          <a:p>
            <a:pPr rtl="0"/>
            <a:r>
              <a:rPr lang="en-GB" dirty="0"/>
              <a:t>Reflective commentary </a:t>
            </a:r>
          </a:p>
        </p:txBody>
      </p:sp>
      <p:sp>
        <p:nvSpPr>
          <p:cNvPr id="24" name="TextBox 23">
            <a:extLst>
              <a:ext uri="{FF2B5EF4-FFF2-40B4-BE49-F238E27FC236}">
                <a16:creationId xmlns:a16="http://schemas.microsoft.com/office/drawing/2014/main" id="{3D52A3FB-08E4-4016-C19E-B2DCCBD4C512}"/>
              </a:ext>
            </a:extLst>
          </p:cNvPr>
          <p:cNvSpPr txBox="1"/>
          <p:nvPr/>
        </p:nvSpPr>
        <p:spPr>
          <a:xfrm>
            <a:off x="483489" y="1425490"/>
            <a:ext cx="5014876" cy="9341019"/>
          </a:xfrm>
          <a:prstGeom prst="rect">
            <a:avLst/>
          </a:prstGeom>
          <a:noFill/>
        </p:spPr>
        <p:txBody>
          <a:bodyPr wrap="square" rtlCol="0">
            <a:spAutoFit/>
          </a:bodyPr>
          <a:lstStyle/>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 third stage of the Gibbs Reflective Cycle is to evaluate the experience. My experience at the charity shop was undeniably enriching and fulfilling. Throughout my time there, I not only gained insight into the background of a retail environment but I  also learned various new skills that are transferrable to different aspects of my life.(Mind tools, 2024). </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One of the most significant takeaways from my time at the charity shop was the importance of teamwork. Collaborating with other volunteers and staff members taught me the value of communication, cooperation, and unity in achieving common goals. I learned how to delegate tasks, provide support to my peers, and work as a team . </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Furthermore, my experience at the charity shop allowed me to develop essential skills in customer service.  I learned how to listen attentively to customer needs, respond empathetically to their concerns, and go above and beyond to ensure their satisfaction. These skills have not only enhanced my interactions with customers but have also improved my ability to communicate effectively and empathetically with others in various situations. This is definitely something I will take away from this experience.</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Despite facing moments of stress and pressure during my time at the Penallta reuse shop, the sense of accomplishment and fulfilment I had  from helping customers and contributing to the success of the organization far outweighed any challenges I experienced there. The opportunity to make a positive impact in the community and support a worthy cause gratifying and it reminded me of the importance of giving back and making a difference in the lives of others.</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 fourth stage of the Gibbs Reflective Cycle is to analyse the experience. Volunteering at the charity shop presented me with a multitude of challenges, time management and multitasking. Balancing multiple responsibilities and constantly transitioning between tasks demanded a high level of commitment and efficiency on my part. (Study Prism, 2024)</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There was a lot of divers roles I undertook as a volunteer whilst working here.  From assisting customers and arranging stock for the shop, to sorting through inventory and handling transactions, each task demanded my undivided attention and I had to adapt into being needed for all of these different roles. </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The fifth stage of the Gibbs Reflective Cycle is to draw conclusions from the experience. Throughout my volunteering experience at the Penallta reuse shop, I have learned the value of hard work, dedication, and collaboration. I have gained a greater appreciation for the efforts of volunteers and staff in supporting charitable organizations and making a difference in the community. Before volunteering at this workplace, I would never have imagined everything that goes on behind the scenes for a charity shop. Moving forward, I plan to continue volunteering at this place as I really have enjoyed my time there and working for an organisation like this is incredibly rewarding and valuable. (Study Prism, 2024). </a:t>
            </a:r>
            <a:endParaRPr lang="en-GB" sz="12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15958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7</a:t>
            </a:fld>
            <a:endParaRPr lang="en-GB" dirty="0"/>
          </a:p>
        </p:txBody>
      </p:sp>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99060" y="146304"/>
            <a:ext cx="7414260" cy="698500"/>
          </a:xfrm>
        </p:spPr>
        <p:txBody>
          <a:bodyPr rtlCol="0"/>
          <a:lstStyle>
            <a:defPPr>
              <a:defRPr lang="en-GB"/>
            </a:defPPr>
          </a:lstStyle>
          <a:p>
            <a:pPr rtl="0"/>
            <a:r>
              <a:rPr lang="en-GB" dirty="0"/>
              <a:t>Reflective commentary </a:t>
            </a:r>
          </a:p>
        </p:txBody>
      </p:sp>
      <p:sp>
        <p:nvSpPr>
          <p:cNvPr id="2" name="TextBox 1">
            <a:extLst>
              <a:ext uri="{FF2B5EF4-FFF2-40B4-BE49-F238E27FC236}">
                <a16:creationId xmlns:a16="http://schemas.microsoft.com/office/drawing/2014/main" id="{47CEB36D-4AF5-679F-F524-D9ED5548ECD2}"/>
              </a:ext>
            </a:extLst>
          </p:cNvPr>
          <p:cNvSpPr txBox="1"/>
          <p:nvPr/>
        </p:nvSpPr>
        <p:spPr>
          <a:xfrm>
            <a:off x="205740" y="1178027"/>
            <a:ext cx="4867705" cy="6378669"/>
          </a:xfrm>
          <a:prstGeom prst="rect">
            <a:avLst/>
          </a:prstGeom>
          <a:noFill/>
        </p:spPr>
        <p:txBody>
          <a:bodyPr wrap="square" rtlCol="0">
            <a:spAutoFit/>
          </a:bodyPr>
          <a:lstStyle/>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In conclusion , my experience at the charity shop was highly educational and enriching. It taught me the importance of hard work, dedication, and compassion in serving others. It also deepened my appreciation for the work that nonprofit organizations do in supporting the community. I have learned a lot from this experience and my most enjoyable part of this experiencing was knowing I was making a difference to someone's life. As well as working in the store and helping customers, the help went past the shop doors and into helping other charity's which I really enjoyed. We had a charity for repurposing clothes, a mental health charity, a uniform exchange charity, charity for toys and a lot more. We were helping more people than we met and that was a really rewarding feeling. </a:t>
            </a:r>
            <a:endParaRPr lang="en-GB" sz="1200" dirty="0">
              <a:solidFill>
                <a:schemeClr val="bg1"/>
              </a:solidFill>
              <a:effectLst/>
              <a:latin typeface="Times New Roman" panose="02020603050405020304" pitchFamily="18" charset="0"/>
              <a:ea typeface="Times New Roman" panose="02020603050405020304" pitchFamily="18" charset="0"/>
            </a:endParaRPr>
          </a:p>
          <a:p>
            <a:pPr>
              <a:spcBef>
                <a:spcPts val="525"/>
              </a:spcBef>
            </a:pPr>
            <a:r>
              <a:rPr lang="en-GB" sz="1200" dirty="0">
                <a:solidFill>
                  <a:schemeClr val="bg1"/>
                </a:solidFill>
                <a:effectLst/>
                <a:latin typeface="Roboto" panose="02000000000000000000" pitchFamily="2" charset="0"/>
                <a:ea typeface="Times New Roman" panose="02020603050405020304" pitchFamily="18" charset="0"/>
              </a:rPr>
              <a:t>The opportunity to contribute my time and effort towards a noble cause not only enriched my own life but also touched the lives of those in need within the community. As I interacted with customers, sorted donations, and organized fundraising events, I witnessed firsthand the transformative power of selfless giving and kindness.</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Looking ahead, I want to carry forward the lessons and values that I have learned during my time at the Penallta reuse shop. The commitment to empathy and compassion for others are qualities that I strive to embody in all aspects of my life. Whether in my future career, personal relationships, or community involvement, I am determined to apply the principles of giving back, making a difference, and lifting others up in times of need.</a:t>
            </a:r>
            <a:endParaRPr lang="en-GB" sz="1200" dirty="0">
              <a:solidFill>
                <a:schemeClr val="bg1"/>
              </a:solidFill>
              <a:effectLst/>
              <a:latin typeface="Times New Roman" panose="02020603050405020304" pitchFamily="18" charset="0"/>
              <a:ea typeface="Times New Roman" panose="02020603050405020304" pitchFamily="18" charset="0"/>
            </a:endParaRPr>
          </a:p>
          <a:p>
            <a:pPr indent="457200">
              <a:spcBef>
                <a:spcPts val="525"/>
              </a:spcBef>
            </a:pPr>
            <a:r>
              <a:rPr lang="en-GB" sz="1200" dirty="0">
                <a:solidFill>
                  <a:schemeClr val="bg1"/>
                </a:solidFill>
                <a:effectLst/>
                <a:latin typeface="Roboto" panose="02000000000000000000" pitchFamily="2" charset="0"/>
                <a:ea typeface="Times New Roman" panose="02020603050405020304" pitchFamily="18" charset="0"/>
              </a:rPr>
              <a:t>In essence, my experience at the charity shop was not just a chapter in my life, but a profound journey of self-discovery and growth. It has shaped my perspective, solidified my values, and inspired me to continue making a positive impact in the world around me. As I move forward, I will continue to volunteer at this workplace and carry the lessons and memories from my time at the charity shop, standing as a testament to the transformative power of service, kindness, and compassion. I have thoroughly enjoyed my experience. </a:t>
            </a:r>
            <a:endParaRPr lang="en-GB" sz="12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37880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F51B7-4E21-2075-05EE-0873EECCF9BB}"/>
              </a:ext>
            </a:extLst>
          </p:cNvPr>
          <p:cNvSpPr>
            <a:spLocks noGrp="1"/>
          </p:cNvSpPr>
          <p:nvPr>
            <p:ph type="title"/>
          </p:nvPr>
        </p:nvSpPr>
        <p:spPr>
          <a:xfrm>
            <a:off x="761238" y="1145059"/>
            <a:ext cx="5915025" cy="1202944"/>
          </a:xfrm>
        </p:spPr>
        <p:txBody>
          <a:bodyPr/>
          <a:lstStyle/>
          <a:p>
            <a:r>
              <a:rPr lang="en-GB" dirty="0"/>
              <a:t>Reference list </a:t>
            </a:r>
          </a:p>
        </p:txBody>
      </p:sp>
      <p:sp>
        <p:nvSpPr>
          <p:cNvPr id="3" name="Content Placeholder 2">
            <a:extLst>
              <a:ext uri="{FF2B5EF4-FFF2-40B4-BE49-F238E27FC236}">
                <a16:creationId xmlns:a16="http://schemas.microsoft.com/office/drawing/2014/main" id="{BF0B3FFD-5FF4-159B-6EA0-A7F78C8AC9E5}"/>
              </a:ext>
            </a:extLst>
          </p:cNvPr>
          <p:cNvSpPr>
            <a:spLocks noGrp="1"/>
          </p:cNvSpPr>
          <p:nvPr>
            <p:ph idx="1"/>
          </p:nvPr>
        </p:nvSpPr>
        <p:spPr>
          <a:xfrm>
            <a:off x="761238" y="2649728"/>
            <a:ext cx="5266944" cy="6892544"/>
          </a:xfrm>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Bennett M.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How to lead a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gibbs</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reflective cycle.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on 09/04/2024.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How To Lead a Gibbs Reflective Cycle Exercise (+Template) (niagarainstitute.com)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CCBC. (2024).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Penallta reuse shop.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on : 09/04/2024.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Caerphilly - Caerphilly County Borough - Bins and Recycling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 tools. (2024).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Gibbs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refelective</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Cycle.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on 09/04/2024.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Gibbs' Reflective Cycle - Helping People Learn From Experience (mindtools.com)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Pyrillia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Understanding the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gibbs</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reflective cycle.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on: 09/04/2024.(Available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Understanding the Gibbs Reflective Model: A Framework for Personal and Professional Growth (pyrilia.com)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Study Prism. (2024).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Gibbs reflective cycle.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on: 10/04/2024.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Gibbs Reflective Cycle – </a:t>
            </a:r>
            <a:r>
              <a:rPr lang="en-GB" sz="18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StudyPrism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Date Placeholder 3">
            <a:extLst>
              <a:ext uri="{FF2B5EF4-FFF2-40B4-BE49-F238E27FC236}">
                <a16:creationId xmlns:a16="http://schemas.microsoft.com/office/drawing/2014/main" id="{000BC2D1-DD63-8919-AA85-61E64BD92650}"/>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AC3F31C9-AA71-053D-0B41-1C7371E64B5E}"/>
              </a:ext>
            </a:extLst>
          </p:cNvPr>
          <p:cNvSpPr>
            <a:spLocks noGrp="1"/>
          </p:cNvSpPr>
          <p:nvPr>
            <p:ph type="ftr" sz="quarter" idx="11"/>
          </p:nvPr>
        </p:nvSpPr>
        <p:spPr/>
        <p:txBody>
          <a:bodyPr/>
          <a:lstStyle/>
          <a:p>
            <a:pPr rtl="0"/>
            <a:r>
              <a:rPr lang="en-GB" dirty="0"/>
              <a:t>Volunteering portfolio- Alisha Beckett</a:t>
            </a:r>
          </a:p>
          <a:p>
            <a:pPr rtl="0"/>
            <a:endParaRPr lang="en-GB" dirty="0"/>
          </a:p>
        </p:txBody>
      </p:sp>
      <p:sp>
        <p:nvSpPr>
          <p:cNvPr id="6" name="Slide Number Placeholder 5">
            <a:extLst>
              <a:ext uri="{FF2B5EF4-FFF2-40B4-BE49-F238E27FC236}">
                <a16:creationId xmlns:a16="http://schemas.microsoft.com/office/drawing/2014/main" id="{E3AC1E83-D39A-2798-5C48-929221EF7E96}"/>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1160265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55001" y="146304"/>
            <a:ext cx="5915025" cy="1202944"/>
          </a:xfrm>
        </p:spPr>
        <p:txBody>
          <a:bodyPr rtlCol="0"/>
          <a:lstStyle>
            <a:defPPr>
              <a:defRPr lang="en-GB"/>
            </a:defPPr>
          </a:lstStyle>
          <a:p>
            <a:pPr rtl="0"/>
            <a:r>
              <a:rPr lang="en-GB" dirty="0"/>
              <a:t>Placement logbook</a:t>
            </a:r>
          </a:p>
        </p:txBody>
      </p:sp>
      <p:graphicFrame>
        <p:nvGraphicFramePr>
          <p:cNvPr id="6" name="Content Placeholder 5">
            <a:extLst>
              <a:ext uri="{FF2B5EF4-FFF2-40B4-BE49-F238E27FC236}">
                <a16:creationId xmlns:a16="http://schemas.microsoft.com/office/drawing/2014/main" id="{0B77DA37-1B24-733F-4569-59C24819726A}"/>
              </a:ext>
            </a:extLst>
          </p:cNvPr>
          <p:cNvGraphicFramePr>
            <a:graphicFrameLocks noGrp="1"/>
          </p:cNvGraphicFramePr>
          <p:nvPr>
            <p:ph idx="1"/>
          </p:nvPr>
        </p:nvGraphicFramePr>
        <p:xfrm>
          <a:off x="205740" y="1095375"/>
          <a:ext cx="5267324" cy="741680"/>
        </p:xfrm>
        <a:graphic>
          <a:graphicData uri="http://schemas.openxmlformats.org/drawingml/2006/table">
            <a:tbl>
              <a:tblPr firstRow="1" bandRow="1">
                <a:tableStyleId>{21E4AEA4-8DFA-4A89-87EB-49C32662AFE0}</a:tableStyleId>
              </a:tblPr>
              <a:tblGrid>
                <a:gridCol w="2633662">
                  <a:extLst>
                    <a:ext uri="{9D8B030D-6E8A-4147-A177-3AD203B41FA5}">
                      <a16:colId xmlns:a16="http://schemas.microsoft.com/office/drawing/2014/main" val="1802329616"/>
                    </a:ext>
                  </a:extLst>
                </a:gridCol>
                <a:gridCol w="2633662">
                  <a:extLst>
                    <a:ext uri="{9D8B030D-6E8A-4147-A177-3AD203B41FA5}">
                      <a16:colId xmlns:a16="http://schemas.microsoft.com/office/drawing/2014/main" val="565578184"/>
                    </a:ext>
                  </a:extLst>
                </a:gridCol>
              </a:tblGrid>
              <a:tr h="370840">
                <a:tc>
                  <a:txBody>
                    <a:bodyPr/>
                    <a:lstStyle/>
                    <a:p>
                      <a:r>
                        <a:rPr lang="en-GB" dirty="0"/>
                        <a:t>Name of student:</a:t>
                      </a:r>
                    </a:p>
                  </a:txBody>
                  <a:tcPr/>
                </a:tc>
                <a:tc>
                  <a:txBody>
                    <a:bodyPr/>
                    <a:lstStyle/>
                    <a:p>
                      <a:r>
                        <a:rPr lang="en-GB" dirty="0"/>
                        <a:t>Alisha Beckett</a:t>
                      </a:r>
                    </a:p>
                  </a:txBody>
                  <a:tcPr/>
                </a:tc>
                <a:extLst>
                  <a:ext uri="{0D108BD9-81ED-4DB2-BD59-A6C34878D82A}">
                    <a16:rowId xmlns:a16="http://schemas.microsoft.com/office/drawing/2014/main" val="3141276932"/>
                  </a:ext>
                </a:extLst>
              </a:tr>
              <a:tr h="370840">
                <a:tc>
                  <a:txBody>
                    <a:bodyPr/>
                    <a:lstStyle/>
                    <a:p>
                      <a:r>
                        <a:rPr lang="en-GB" dirty="0"/>
                        <a:t>Name of employer:</a:t>
                      </a:r>
                    </a:p>
                  </a:txBody>
                  <a:tcPr/>
                </a:tc>
                <a:tc>
                  <a:txBody>
                    <a:bodyPr/>
                    <a:lstStyle/>
                    <a:p>
                      <a:r>
                        <a:rPr lang="en-GB" dirty="0"/>
                        <a:t>Penallta reuse shop (Jason).</a:t>
                      </a:r>
                    </a:p>
                  </a:txBody>
                  <a:tcPr/>
                </a:tc>
                <a:extLst>
                  <a:ext uri="{0D108BD9-81ED-4DB2-BD59-A6C34878D82A}">
                    <a16:rowId xmlns:a16="http://schemas.microsoft.com/office/drawing/2014/main" val="2763446681"/>
                  </a:ext>
                </a:extLst>
              </a:tr>
            </a:tbl>
          </a:graphicData>
        </a:graphic>
      </p:graphicFrame>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graphicFrame>
        <p:nvGraphicFramePr>
          <p:cNvPr id="10" name="Table 9">
            <a:extLst>
              <a:ext uri="{FF2B5EF4-FFF2-40B4-BE49-F238E27FC236}">
                <a16:creationId xmlns:a16="http://schemas.microsoft.com/office/drawing/2014/main" id="{D304DCD9-3D04-0605-8837-DEC4DC2C535E}"/>
              </a:ext>
            </a:extLst>
          </p:cNvPr>
          <p:cNvGraphicFramePr>
            <a:graphicFrameLocks noGrp="1"/>
          </p:cNvGraphicFramePr>
          <p:nvPr>
            <p:extLst>
              <p:ext uri="{D42A27DB-BD31-4B8C-83A1-F6EECF244321}">
                <p14:modId xmlns:p14="http://schemas.microsoft.com/office/powerpoint/2010/main" val="1452342498"/>
              </p:ext>
            </p:extLst>
          </p:nvPr>
        </p:nvGraphicFramePr>
        <p:xfrm>
          <a:off x="205740" y="2444690"/>
          <a:ext cx="6404610" cy="549148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600" dirty="0"/>
                        <a:t>26/02/2024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dirty="0"/>
                        <a:t>Today was my first day at volunteering in Penallta Reuse shop. Today we has to go through all of the health and safety within the workplace. After that I was shown formally around and explained my role within the workplace. Penallta reuse shop is split into 3 separate sections of the building. The first section is the shop floor which is self-explanatory what goes on there. The second section is where all the storage cages are kept that get sorted out to go to different charities. There is also testing rooms within this section to PAT test electrical items. The 3</a:t>
                      </a:r>
                      <a:r>
                        <a:rPr lang="en-GB" sz="1200" baseline="30000" dirty="0"/>
                        <a:t>rd</a:t>
                      </a:r>
                      <a:r>
                        <a:rPr lang="en-GB" sz="1200" dirty="0"/>
                        <a:t> section of the floor is most definitely the most chaotic, this is the sorting room for all of the donations. These get thoroughly checked and then sorted between the different charities, shop floor and testing rooms. For my first day I was solely in the sorting room.</a:t>
                      </a:r>
                    </a:p>
                  </a:txBody>
                  <a:tcPr/>
                </a:tc>
                <a:extLst>
                  <a:ext uri="{0D108BD9-81ED-4DB2-BD59-A6C34878D82A}">
                    <a16:rowId xmlns:a16="http://schemas.microsoft.com/office/drawing/2014/main" val="1168937727"/>
                  </a:ext>
                </a:extLst>
              </a:tr>
              <a:tr h="370840">
                <a:tc>
                  <a:txBody>
                    <a:bodyPr/>
                    <a:lstStyle/>
                    <a:p>
                      <a:r>
                        <a:rPr lang="en-GB" sz="1200" dirty="0"/>
                        <a:t>Reflection:</a:t>
                      </a:r>
                    </a:p>
                  </a:txBody>
                  <a:tcPr/>
                </a:tc>
                <a:tc>
                  <a:txBody>
                    <a:bodyPr/>
                    <a:lstStyle/>
                    <a:p>
                      <a:r>
                        <a:rPr lang="en-GB" sz="1200" dirty="0"/>
                        <a:t>On reflection of my first day, I was quite surprised with the amount of safety procedures we had to go through, one of the most surprising safety procedures was adopting my new steel toe cap boots!- I did not expect this. I was also surprised at the number of different charities that work alongside this charity shop. It is more complicated to work there than meets the eye. Overall, I did enjoy my first day and I am looking forward to the next volunteering day.</a:t>
                      </a:r>
                    </a:p>
                  </a:txBody>
                  <a:tcPr/>
                </a:tc>
                <a:extLst>
                  <a:ext uri="{0D108BD9-81ED-4DB2-BD59-A6C34878D82A}">
                    <a16:rowId xmlns:a16="http://schemas.microsoft.com/office/drawing/2014/main" val="1385431280"/>
                  </a:ext>
                </a:extLst>
              </a:tr>
            </a:tbl>
          </a:graphicData>
        </a:graphic>
      </p:graphicFrame>
      <p:graphicFrame>
        <p:nvGraphicFramePr>
          <p:cNvPr id="11" name="Table 10">
            <a:extLst>
              <a:ext uri="{FF2B5EF4-FFF2-40B4-BE49-F238E27FC236}">
                <a16:creationId xmlns:a16="http://schemas.microsoft.com/office/drawing/2014/main" id="{35AC36A8-D9B2-6397-9EB2-2A4718B16C19}"/>
              </a:ext>
            </a:extLst>
          </p:cNvPr>
          <p:cNvGraphicFramePr>
            <a:graphicFrameLocks noGrp="1"/>
          </p:cNvGraphicFramePr>
          <p:nvPr>
            <p:extLst>
              <p:ext uri="{D42A27DB-BD31-4B8C-83A1-F6EECF244321}">
                <p14:modId xmlns:p14="http://schemas.microsoft.com/office/powerpoint/2010/main" val="2687786369"/>
              </p:ext>
            </p:extLst>
          </p:nvPr>
        </p:nvGraphicFramePr>
        <p:xfrm>
          <a:off x="205740" y="8018779"/>
          <a:ext cx="6404610" cy="421132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200" dirty="0"/>
                        <a:t>29/02/2024 (9:30am-3:30pm).</a:t>
                      </a:r>
                    </a:p>
                  </a:txBody>
                  <a:tcPr/>
                </a:tc>
                <a:extLst>
                  <a:ext uri="{0D108BD9-81ED-4DB2-BD59-A6C34878D82A}">
                    <a16:rowId xmlns:a16="http://schemas.microsoft.com/office/drawing/2014/main" val="1220496161"/>
                  </a:ext>
                </a:extLst>
              </a:tr>
              <a:tr h="370840">
                <a:tc>
                  <a:txBody>
                    <a:bodyPr/>
                    <a:lstStyle/>
                    <a:p>
                      <a:r>
                        <a:rPr lang="en-GB" sz="1600" dirty="0"/>
                        <a:t>Tasks completed:</a:t>
                      </a:r>
                    </a:p>
                  </a:txBody>
                  <a:tcPr/>
                </a:tc>
                <a:tc>
                  <a:txBody>
                    <a:bodyPr/>
                    <a:lstStyle/>
                    <a:p>
                      <a:r>
                        <a:rPr lang="en-GB" sz="1200" dirty="0"/>
                        <a:t>Today is my second day volunteering. I clocked in at 9:30am, </a:t>
                      </a:r>
                      <a:r>
                        <a:rPr lang="en-GB" sz="1200" b="0" i="0" kern="1200" dirty="0">
                          <a:solidFill>
                            <a:schemeClr val="dk1"/>
                          </a:solidFill>
                          <a:effectLst/>
                          <a:latin typeface="+mn-lt"/>
                          <a:ea typeface="+mn-ea"/>
                          <a:cs typeface="+mn-cs"/>
                        </a:rPr>
                        <a:t>I spent the morning sorting through donations, organizing the clothing by size and style, and pricing items to be put out on the shop floor. It was a bit overwhelming at first with the amount of donations that needed to be processed, but it felt good knowing that every item we sold would help raise money for charity and support those in need. It was also a little bit overwhelming pricing the items as I wasn’t sure how much to charge. My colleagues wanted me to price items higher than I thought they were worth. Some items were priced a bit expensive in my opinion for a charity shop.</a:t>
                      </a:r>
                      <a:endParaRPr lang="en-GB" sz="1200" dirty="0"/>
                    </a:p>
                  </a:txBody>
                  <a:tcPr/>
                </a:tc>
                <a:extLst>
                  <a:ext uri="{0D108BD9-81ED-4DB2-BD59-A6C34878D82A}">
                    <a16:rowId xmlns:a16="http://schemas.microsoft.com/office/drawing/2014/main" val="1168937727"/>
                  </a:ext>
                </a:extLst>
              </a:tr>
              <a:tr h="0">
                <a:tc>
                  <a:txBody>
                    <a:bodyPr/>
                    <a:lstStyle/>
                    <a:p>
                      <a:r>
                        <a:rPr lang="en-GB" sz="1600" dirty="0"/>
                        <a:t>Reflection:</a:t>
                      </a:r>
                    </a:p>
                  </a:txBody>
                  <a:tcPr/>
                </a:tc>
                <a:tc>
                  <a:txBody>
                    <a:bodyPr/>
                    <a:lstStyle/>
                    <a:p>
                      <a:r>
                        <a:rPr lang="en-GB" sz="1200" dirty="0"/>
                        <a:t>On reflection of my day, I realised how much work and thought goes behind everything that makes it to the shop floor. On reflection of pricing the items, I realised that I could not be too opiniated and that it should be respectfully priced as we are trying to raise money for the charity and all of the organisations that work alongside us.</a:t>
                      </a:r>
                    </a:p>
                  </a:txBody>
                  <a:tcPr/>
                </a:tc>
                <a:extLst>
                  <a:ext uri="{0D108BD9-81ED-4DB2-BD59-A6C34878D82A}">
                    <a16:rowId xmlns:a16="http://schemas.microsoft.com/office/drawing/2014/main" val="1385431280"/>
                  </a:ext>
                </a:extLst>
              </a:tr>
            </a:tbl>
          </a:graphicData>
        </a:graphic>
      </p:graphicFrame>
      <p:sp>
        <p:nvSpPr>
          <p:cNvPr id="12" name="TextBox 11">
            <a:extLst>
              <a:ext uri="{FF2B5EF4-FFF2-40B4-BE49-F238E27FC236}">
                <a16:creationId xmlns:a16="http://schemas.microsoft.com/office/drawing/2014/main" id="{A36CA5F1-EA47-F0CD-0E36-53437116C2D3}"/>
              </a:ext>
            </a:extLst>
          </p:cNvPr>
          <p:cNvSpPr txBox="1"/>
          <p:nvPr/>
        </p:nvSpPr>
        <p:spPr>
          <a:xfrm>
            <a:off x="155001" y="1992749"/>
            <a:ext cx="3451201" cy="369332"/>
          </a:xfrm>
          <a:prstGeom prst="rect">
            <a:avLst/>
          </a:prstGeom>
          <a:noFill/>
        </p:spPr>
        <p:txBody>
          <a:bodyPr wrap="none" rtlCol="0">
            <a:spAutoFit/>
          </a:bodyPr>
          <a:lstStyle/>
          <a:p>
            <a:r>
              <a:rPr lang="en-GB" dirty="0"/>
              <a:t>Record of Project Work carried out;</a:t>
            </a:r>
          </a:p>
        </p:txBody>
      </p:sp>
    </p:spTree>
    <p:extLst>
      <p:ext uri="{BB962C8B-B14F-4D97-AF65-F5344CB8AC3E}">
        <p14:creationId xmlns:p14="http://schemas.microsoft.com/office/powerpoint/2010/main" val="259233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55001" y="146304"/>
            <a:ext cx="5915025" cy="1202944"/>
          </a:xfrm>
        </p:spPr>
        <p:txBody>
          <a:bodyPr rtlCol="0"/>
          <a:lstStyle>
            <a:defPPr>
              <a:defRPr lang="en-GB"/>
            </a:defPPr>
          </a:lstStyle>
          <a:p>
            <a:pPr rtl="0"/>
            <a:r>
              <a:rPr lang="en-GB" dirty="0"/>
              <a:t>Placement logbook</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graphicFrame>
        <p:nvGraphicFramePr>
          <p:cNvPr id="10" name="Table 9">
            <a:extLst>
              <a:ext uri="{FF2B5EF4-FFF2-40B4-BE49-F238E27FC236}">
                <a16:creationId xmlns:a16="http://schemas.microsoft.com/office/drawing/2014/main" id="{D304DCD9-3D04-0605-8837-DEC4DC2C535E}"/>
              </a:ext>
            </a:extLst>
          </p:cNvPr>
          <p:cNvGraphicFramePr>
            <a:graphicFrameLocks noGrp="1"/>
          </p:cNvGraphicFramePr>
          <p:nvPr>
            <p:extLst>
              <p:ext uri="{D42A27DB-BD31-4B8C-83A1-F6EECF244321}">
                <p14:modId xmlns:p14="http://schemas.microsoft.com/office/powerpoint/2010/main" val="3489488280"/>
              </p:ext>
            </p:extLst>
          </p:nvPr>
        </p:nvGraphicFramePr>
        <p:xfrm>
          <a:off x="261878" y="1478155"/>
          <a:ext cx="6404610" cy="485140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600" dirty="0"/>
                        <a:t>04/03/2024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dirty="0"/>
                        <a:t>It's my third day here at my volunteer workplace, upon arrival I was friend.ly greeted by my now colleagues. I started my shift by sorting out the donation room and organising the piles of donations into a more categorised environment. After this, I started stacking the shelves on the shop floor.</a:t>
                      </a:r>
                      <a:r>
                        <a:rPr lang="en-GB" sz="1800" b="0" i="0" kern="1200" dirty="0">
                          <a:solidFill>
                            <a:schemeClr val="dk1"/>
                          </a:solidFill>
                          <a:effectLst/>
                          <a:latin typeface="+mn-lt"/>
                          <a:ea typeface="+mn-ea"/>
                          <a:cs typeface="+mn-cs"/>
                        </a:rPr>
                        <a:t> </a:t>
                      </a:r>
                      <a:r>
                        <a:rPr lang="en-GB" sz="1200" b="0" i="0" kern="1200" dirty="0">
                          <a:solidFill>
                            <a:schemeClr val="dk1"/>
                          </a:solidFill>
                          <a:effectLst/>
                          <a:latin typeface="+mn-lt"/>
                          <a:ea typeface="+mn-ea"/>
                          <a:cs typeface="+mn-cs"/>
                        </a:rPr>
                        <a:t>Throughout the time I spent restocking the shelves, I had the opportunity to interact with customers, helping them find what they were looking for and answering their questions about the charity and the work that we do. It was heartwarming to see the gratitude and support from the community, and I felt a sense of pride in being a part of something so important and impactful.</a:t>
                      </a:r>
                      <a:r>
                        <a:rPr lang="en-GB" sz="1200" dirty="0"/>
                        <a:t> </a:t>
                      </a:r>
                    </a:p>
                  </a:txBody>
                  <a:tcPr/>
                </a:tc>
                <a:extLst>
                  <a:ext uri="{0D108BD9-81ED-4DB2-BD59-A6C34878D82A}">
                    <a16:rowId xmlns:a16="http://schemas.microsoft.com/office/drawing/2014/main" val="1168937727"/>
                  </a:ext>
                </a:extLst>
              </a:tr>
              <a:tr h="370840">
                <a:tc>
                  <a:txBody>
                    <a:bodyPr/>
                    <a:lstStyle/>
                    <a:p>
                      <a:r>
                        <a:rPr lang="en-GB" sz="1200" dirty="0"/>
                        <a:t>Reflection:</a:t>
                      </a:r>
                    </a:p>
                  </a:txBody>
                  <a:tcPr/>
                </a:tc>
                <a:tc>
                  <a:txBody>
                    <a:bodyPr/>
                    <a:lstStyle/>
                    <a:p>
                      <a:r>
                        <a:rPr lang="en-GB" sz="1200" dirty="0"/>
                        <a:t>On reflection of my third day, I felt  accomplished. I felt that I chose the right place to dedicate my time because this workplace is so grateful for me being here. I also felt such gratitude to be able to help the customers afford items they otherwise couldn’t. </a:t>
                      </a:r>
                      <a:r>
                        <a:rPr lang="en-GB" sz="1200" b="0" i="0" kern="1200" dirty="0">
                          <a:solidFill>
                            <a:schemeClr val="dk1"/>
                          </a:solidFill>
                          <a:effectLst/>
                          <a:latin typeface="+mn-lt"/>
                          <a:ea typeface="+mn-ea"/>
                          <a:cs typeface="+mn-cs"/>
                        </a:rPr>
                        <a:t>It was a reminder that even the smallest acts of kindness and support can make a significant difference in the world.</a:t>
                      </a:r>
                      <a:endParaRPr lang="en-GB" sz="1200" dirty="0"/>
                    </a:p>
                  </a:txBody>
                  <a:tcPr/>
                </a:tc>
                <a:extLst>
                  <a:ext uri="{0D108BD9-81ED-4DB2-BD59-A6C34878D82A}">
                    <a16:rowId xmlns:a16="http://schemas.microsoft.com/office/drawing/2014/main" val="1385431280"/>
                  </a:ext>
                </a:extLst>
              </a:tr>
            </a:tbl>
          </a:graphicData>
        </a:graphic>
      </p:graphicFrame>
      <p:graphicFrame>
        <p:nvGraphicFramePr>
          <p:cNvPr id="11" name="Table 10">
            <a:extLst>
              <a:ext uri="{FF2B5EF4-FFF2-40B4-BE49-F238E27FC236}">
                <a16:creationId xmlns:a16="http://schemas.microsoft.com/office/drawing/2014/main" id="{35AC36A8-D9B2-6397-9EB2-2A4718B16C19}"/>
              </a:ext>
            </a:extLst>
          </p:cNvPr>
          <p:cNvGraphicFramePr>
            <a:graphicFrameLocks noGrp="1"/>
          </p:cNvGraphicFramePr>
          <p:nvPr>
            <p:extLst>
              <p:ext uri="{D42A27DB-BD31-4B8C-83A1-F6EECF244321}">
                <p14:modId xmlns:p14="http://schemas.microsoft.com/office/powerpoint/2010/main" val="1462100692"/>
              </p:ext>
            </p:extLst>
          </p:nvPr>
        </p:nvGraphicFramePr>
        <p:xfrm>
          <a:off x="247650" y="6458462"/>
          <a:ext cx="6404610" cy="549148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200" dirty="0"/>
                        <a:t>08/03/2024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b="0" i="0" kern="1200" dirty="0">
                          <a:solidFill>
                            <a:schemeClr val="dk1"/>
                          </a:solidFill>
                          <a:effectLst/>
                          <a:latin typeface="+mn-lt"/>
                          <a:ea typeface="+mn-ea"/>
                          <a:cs typeface="+mn-cs"/>
                        </a:rPr>
                        <a:t>Today at the charity shop was another rewarding and fulfilling day. I started my shift by organizing the display shelves and ensuring that everything was neat and appealing for our customers. As I interacted with visitors, I had the opportunity to share information about our charity's cause and the impact of their support.</a:t>
                      </a:r>
                    </a:p>
                    <a:p>
                      <a:r>
                        <a:rPr lang="en-GB" sz="1200" b="0" i="0" kern="1200" dirty="0">
                          <a:solidFill>
                            <a:schemeClr val="dk1"/>
                          </a:solidFill>
                          <a:effectLst/>
                          <a:latin typeface="+mn-lt"/>
                          <a:ea typeface="+mn-ea"/>
                          <a:cs typeface="+mn-cs"/>
                        </a:rPr>
                        <a:t>One moment that stood out to me was when a customer shared their personal connection to the cause we support. They expressed their gratitude for the work we do and how it has positively affected their own life. It was a powerful reminder of the real, tangible impact of our efforts and the lives we touch through our charity work.</a:t>
                      </a:r>
                    </a:p>
                    <a:p>
                      <a:r>
                        <a:rPr lang="en-GB" sz="1200" b="0" i="0" kern="1200" dirty="0">
                          <a:solidFill>
                            <a:schemeClr val="dk1"/>
                          </a:solidFill>
                          <a:effectLst/>
                          <a:latin typeface="+mn-lt"/>
                          <a:ea typeface="+mn-ea"/>
                          <a:cs typeface="+mn-cs"/>
                        </a:rPr>
                        <a:t>Throughout the day, I also had the chance to assist a few customers in finding the perfect items while sharing stories about the individuals who benefit from their purchases. The sense of community and support in the shop was palpable, and it was heartening to witness people coming together for a common cause.</a:t>
                      </a:r>
                    </a:p>
                    <a:p>
                      <a:endParaRPr lang="en-GB" sz="1200" dirty="0"/>
                    </a:p>
                  </a:txBody>
                  <a:tcPr/>
                </a:tc>
                <a:extLst>
                  <a:ext uri="{0D108BD9-81ED-4DB2-BD59-A6C34878D82A}">
                    <a16:rowId xmlns:a16="http://schemas.microsoft.com/office/drawing/2014/main" val="1168937727"/>
                  </a:ext>
                </a:extLst>
              </a:tr>
              <a:tr h="0">
                <a:tc>
                  <a:txBody>
                    <a:bodyPr/>
                    <a:lstStyle/>
                    <a:p>
                      <a:r>
                        <a:rPr lang="en-GB" sz="1600" dirty="0"/>
                        <a:t>Reflection:</a:t>
                      </a:r>
                    </a:p>
                  </a:txBody>
                  <a:tcPr/>
                </a:tc>
                <a:tc>
                  <a:txBody>
                    <a:bodyPr/>
                    <a:lstStyle/>
                    <a:p>
                      <a:r>
                        <a:rPr lang="en-GB" sz="1200" dirty="0"/>
                        <a:t>After working my fourth day now here at the charity shop, I am really finding my feet and becoming confident in  my role. Working here has really humbled me with the stories that customers have shared.</a:t>
                      </a:r>
                    </a:p>
                  </a:txBody>
                  <a:tcPr/>
                </a:tc>
                <a:extLst>
                  <a:ext uri="{0D108BD9-81ED-4DB2-BD59-A6C34878D82A}">
                    <a16:rowId xmlns:a16="http://schemas.microsoft.com/office/drawing/2014/main" val="1385431280"/>
                  </a:ext>
                </a:extLst>
              </a:tr>
            </a:tbl>
          </a:graphicData>
        </a:graphic>
      </p:graphicFrame>
      <p:sp>
        <p:nvSpPr>
          <p:cNvPr id="12" name="TextBox 11">
            <a:extLst>
              <a:ext uri="{FF2B5EF4-FFF2-40B4-BE49-F238E27FC236}">
                <a16:creationId xmlns:a16="http://schemas.microsoft.com/office/drawing/2014/main" id="{A36CA5F1-EA47-F0CD-0E36-53437116C2D3}"/>
              </a:ext>
            </a:extLst>
          </p:cNvPr>
          <p:cNvSpPr txBox="1"/>
          <p:nvPr/>
        </p:nvSpPr>
        <p:spPr>
          <a:xfrm>
            <a:off x="226695" y="1108823"/>
            <a:ext cx="4361515" cy="369332"/>
          </a:xfrm>
          <a:prstGeom prst="rect">
            <a:avLst/>
          </a:prstGeom>
          <a:noFill/>
        </p:spPr>
        <p:txBody>
          <a:bodyPr wrap="none" rtlCol="0">
            <a:spAutoFit/>
          </a:bodyPr>
          <a:lstStyle/>
          <a:p>
            <a:r>
              <a:rPr lang="en-GB" dirty="0"/>
              <a:t>Record of Project Work carried out continued:</a:t>
            </a:r>
          </a:p>
        </p:txBody>
      </p:sp>
    </p:spTree>
    <p:extLst>
      <p:ext uri="{BB962C8B-B14F-4D97-AF65-F5344CB8AC3E}">
        <p14:creationId xmlns:p14="http://schemas.microsoft.com/office/powerpoint/2010/main" val="2654969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55001" y="146304"/>
            <a:ext cx="5915025" cy="1202944"/>
          </a:xfrm>
        </p:spPr>
        <p:txBody>
          <a:bodyPr rtlCol="0"/>
          <a:lstStyle>
            <a:defPPr>
              <a:defRPr lang="en-GB"/>
            </a:defPPr>
          </a:lstStyle>
          <a:p>
            <a:pPr rtl="0"/>
            <a:r>
              <a:rPr lang="en-GB" dirty="0"/>
              <a:t>Placement logbook</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11</a:t>
            </a:fld>
            <a:endParaRPr lang="en-GB" dirty="0"/>
          </a:p>
        </p:txBody>
      </p:sp>
      <p:graphicFrame>
        <p:nvGraphicFramePr>
          <p:cNvPr id="10" name="Table 9">
            <a:extLst>
              <a:ext uri="{FF2B5EF4-FFF2-40B4-BE49-F238E27FC236}">
                <a16:creationId xmlns:a16="http://schemas.microsoft.com/office/drawing/2014/main" id="{D304DCD9-3D04-0605-8837-DEC4DC2C535E}"/>
              </a:ext>
            </a:extLst>
          </p:cNvPr>
          <p:cNvGraphicFramePr>
            <a:graphicFrameLocks noGrp="1"/>
          </p:cNvGraphicFramePr>
          <p:nvPr>
            <p:extLst>
              <p:ext uri="{D42A27DB-BD31-4B8C-83A1-F6EECF244321}">
                <p14:modId xmlns:p14="http://schemas.microsoft.com/office/powerpoint/2010/main" val="3061059116"/>
              </p:ext>
            </p:extLst>
          </p:nvPr>
        </p:nvGraphicFramePr>
        <p:xfrm>
          <a:off x="226695" y="2113959"/>
          <a:ext cx="6404610" cy="384556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600" dirty="0"/>
                        <a:t>13/03/2024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b="0" i="0" kern="1200" dirty="0">
                          <a:solidFill>
                            <a:schemeClr val="dk1"/>
                          </a:solidFill>
                          <a:effectLst/>
                          <a:latin typeface="+mn-lt"/>
                          <a:ea typeface="+mn-ea"/>
                          <a:cs typeface="+mn-cs"/>
                        </a:rPr>
                        <a:t>Today at the charity shop was a day focused on sorting and organizing stock to be sent to other charities in need. This is also known as the middle room of the workplace; this is where all the cages are kept that I described in my introduction. As I arrived for my shift, I noticed the overflowing boxes of donated items waiting to be sorted and distributed. I had to organise all of the specific items that were needed for each charity and put them into the correct cage to be collected by the charity. After this I was back on the shop floor, stocking and dealing with customers. </a:t>
                      </a:r>
                      <a:endParaRPr lang="en-GB" sz="1200" dirty="0"/>
                    </a:p>
                  </a:txBody>
                  <a:tcPr/>
                </a:tc>
                <a:extLst>
                  <a:ext uri="{0D108BD9-81ED-4DB2-BD59-A6C34878D82A}">
                    <a16:rowId xmlns:a16="http://schemas.microsoft.com/office/drawing/2014/main" val="1168937727"/>
                  </a:ext>
                </a:extLst>
              </a:tr>
              <a:tr h="370840">
                <a:tc>
                  <a:txBody>
                    <a:bodyPr/>
                    <a:lstStyle/>
                    <a:p>
                      <a:r>
                        <a:rPr lang="en-GB" sz="1200" dirty="0"/>
                        <a:t>Reflection:</a:t>
                      </a:r>
                    </a:p>
                  </a:txBody>
                  <a:tcPr/>
                </a:tc>
                <a:tc>
                  <a:txBody>
                    <a:bodyPr/>
                    <a:lstStyle/>
                    <a:p>
                      <a:r>
                        <a:rPr lang="en-GB" sz="1200" dirty="0"/>
                        <a:t>My reflection for today would be previously underestimating the amount of work that goes into working in a charity shop such as the Penallta reuse centre. It was a lot of effort to source and designate the needed items into the correct cages for the charities to collect. </a:t>
                      </a:r>
                    </a:p>
                  </a:txBody>
                  <a:tcPr/>
                </a:tc>
                <a:extLst>
                  <a:ext uri="{0D108BD9-81ED-4DB2-BD59-A6C34878D82A}">
                    <a16:rowId xmlns:a16="http://schemas.microsoft.com/office/drawing/2014/main" val="1385431280"/>
                  </a:ext>
                </a:extLst>
              </a:tr>
            </a:tbl>
          </a:graphicData>
        </a:graphic>
      </p:graphicFrame>
      <p:graphicFrame>
        <p:nvGraphicFramePr>
          <p:cNvPr id="11" name="Table 10">
            <a:extLst>
              <a:ext uri="{FF2B5EF4-FFF2-40B4-BE49-F238E27FC236}">
                <a16:creationId xmlns:a16="http://schemas.microsoft.com/office/drawing/2014/main" id="{35AC36A8-D9B2-6397-9EB2-2A4718B16C19}"/>
              </a:ext>
            </a:extLst>
          </p:cNvPr>
          <p:cNvGraphicFramePr>
            <a:graphicFrameLocks noGrp="1"/>
          </p:cNvGraphicFramePr>
          <p:nvPr>
            <p:extLst>
              <p:ext uri="{D42A27DB-BD31-4B8C-83A1-F6EECF244321}">
                <p14:modId xmlns:p14="http://schemas.microsoft.com/office/powerpoint/2010/main" val="708471492"/>
              </p:ext>
            </p:extLst>
          </p:nvPr>
        </p:nvGraphicFramePr>
        <p:xfrm>
          <a:off x="155001" y="6232482"/>
          <a:ext cx="6404610" cy="423004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572440">
                <a:tc>
                  <a:txBody>
                    <a:bodyPr/>
                    <a:lstStyle/>
                    <a:p>
                      <a:r>
                        <a:rPr lang="en-GB" sz="1600" dirty="0"/>
                        <a:t>Date:</a:t>
                      </a:r>
                    </a:p>
                  </a:txBody>
                  <a:tcPr/>
                </a:tc>
                <a:tc>
                  <a:txBody>
                    <a:bodyPr/>
                    <a:lstStyle/>
                    <a:p>
                      <a:r>
                        <a:rPr lang="en-GB" sz="1200" dirty="0"/>
                        <a:t>19/03/2024 (9:30am-3:30pm).</a:t>
                      </a:r>
                    </a:p>
                  </a:txBody>
                  <a:tcPr/>
                </a:tc>
                <a:extLst>
                  <a:ext uri="{0D108BD9-81ED-4DB2-BD59-A6C34878D82A}">
                    <a16:rowId xmlns:a16="http://schemas.microsoft.com/office/drawing/2014/main" val="1220496161"/>
                  </a:ext>
                </a:extLst>
              </a:tr>
              <a:tr h="572440">
                <a:tc>
                  <a:txBody>
                    <a:bodyPr/>
                    <a:lstStyle/>
                    <a:p>
                      <a:r>
                        <a:rPr lang="en-GB" sz="1200" dirty="0"/>
                        <a:t>Tasks completed:</a:t>
                      </a:r>
                    </a:p>
                  </a:txBody>
                  <a:tcPr/>
                </a:tc>
                <a:tc>
                  <a:txBody>
                    <a:bodyPr/>
                    <a:lstStyle/>
                    <a:p>
                      <a:r>
                        <a:rPr lang="en-GB" sz="1200" dirty="0"/>
                        <a:t>Today at the charity shop my first task was to deal with a repurposing charity that came to collect items out of one of the cages. These items were massive sacks of clothing that we couldn’t put out into the storefront. These clothes were either holed, worn or needed to be washed and this charity repurposes and recycles all clothing that is not suitable to sell in the condition that it is. After this I organised the back room where we keep our stock and shifted through new donations ready to put in the appropriate place. </a:t>
                      </a:r>
                    </a:p>
                  </a:txBody>
                  <a:tcPr/>
                </a:tc>
                <a:extLst>
                  <a:ext uri="{0D108BD9-81ED-4DB2-BD59-A6C34878D82A}">
                    <a16:rowId xmlns:a16="http://schemas.microsoft.com/office/drawing/2014/main" val="1168937727"/>
                  </a:ext>
                </a:extLst>
              </a:tr>
              <a:tr h="517549">
                <a:tc>
                  <a:txBody>
                    <a:bodyPr/>
                    <a:lstStyle/>
                    <a:p>
                      <a:r>
                        <a:rPr lang="en-GB" sz="1200" dirty="0"/>
                        <a:t>Reflection:</a:t>
                      </a:r>
                    </a:p>
                  </a:txBody>
                  <a:tcPr/>
                </a:tc>
                <a:tc>
                  <a:txBody>
                    <a:bodyPr/>
                    <a:lstStyle/>
                    <a:p>
                      <a:r>
                        <a:rPr lang="en-GB" sz="1200" dirty="0"/>
                        <a:t>Today I reflected upon how items of clothing I would discard can be recycled and repurposed and given a new lease of life. It made me think about fast fashion trends and the amount of clothes that just get wasted and disregarded. A lot of repurpose able clothes ends up in landfills due to the lack of intelligence that people could simply donate or repurpose. </a:t>
                      </a:r>
                    </a:p>
                  </a:txBody>
                  <a:tcPr/>
                </a:tc>
                <a:extLst>
                  <a:ext uri="{0D108BD9-81ED-4DB2-BD59-A6C34878D82A}">
                    <a16:rowId xmlns:a16="http://schemas.microsoft.com/office/drawing/2014/main" val="1385431280"/>
                  </a:ext>
                </a:extLst>
              </a:tr>
            </a:tbl>
          </a:graphicData>
        </a:graphic>
      </p:graphicFrame>
      <p:sp>
        <p:nvSpPr>
          <p:cNvPr id="12" name="TextBox 11">
            <a:extLst>
              <a:ext uri="{FF2B5EF4-FFF2-40B4-BE49-F238E27FC236}">
                <a16:creationId xmlns:a16="http://schemas.microsoft.com/office/drawing/2014/main" id="{A36CA5F1-EA47-F0CD-0E36-53437116C2D3}"/>
              </a:ext>
            </a:extLst>
          </p:cNvPr>
          <p:cNvSpPr txBox="1"/>
          <p:nvPr/>
        </p:nvSpPr>
        <p:spPr>
          <a:xfrm>
            <a:off x="226695" y="1108823"/>
            <a:ext cx="4361515" cy="369332"/>
          </a:xfrm>
          <a:prstGeom prst="rect">
            <a:avLst/>
          </a:prstGeom>
          <a:noFill/>
        </p:spPr>
        <p:txBody>
          <a:bodyPr wrap="none" rtlCol="0">
            <a:spAutoFit/>
          </a:bodyPr>
          <a:lstStyle/>
          <a:p>
            <a:r>
              <a:rPr lang="en-GB" dirty="0"/>
              <a:t>Record of Project Work carried out continued:</a:t>
            </a:r>
          </a:p>
        </p:txBody>
      </p:sp>
    </p:spTree>
    <p:extLst>
      <p:ext uri="{BB962C8B-B14F-4D97-AF65-F5344CB8AC3E}">
        <p14:creationId xmlns:p14="http://schemas.microsoft.com/office/powerpoint/2010/main" val="3712868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55001" y="146304"/>
            <a:ext cx="5915025" cy="1202944"/>
          </a:xfrm>
        </p:spPr>
        <p:txBody>
          <a:bodyPr rtlCol="0"/>
          <a:lstStyle>
            <a:defPPr>
              <a:defRPr lang="en-GB"/>
            </a:defPPr>
          </a:lstStyle>
          <a:p>
            <a:pPr rtl="0"/>
            <a:r>
              <a:rPr lang="en-GB" dirty="0"/>
              <a:t>Placement logbook</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12</a:t>
            </a:fld>
            <a:endParaRPr lang="en-GB" dirty="0"/>
          </a:p>
        </p:txBody>
      </p:sp>
      <p:graphicFrame>
        <p:nvGraphicFramePr>
          <p:cNvPr id="10" name="Table 9">
            <a:extLst>
              <a:ext uri="{FF2B5EF4-FFF2-40B4-BE49-F238E27FC236}">
                <a16:creationId xmlns:a16="http://schemas.microsoft.com/office/drawing/2014/main" id="{D304DCD9-3D04-0605-8837-DEC4DC2C535E}"/>
              </a:ext>
            </a:extLst>
          </p:cNvPr>
          <p:cNvGraphicFramePr>
            <a:graphicFrameLocks noGrp="1"/>
          </p:cNvGraphicFramePr>
          <p:nvPr>
            <p:extLst>
              <p:ext uri="{D42A27DB-BD31-4B8C-83A1-F6EECF244321}">
                <p14:modId xmlns:p14="http://schemas.microsoft.com/office/powerpoint/2010/main" val="460452555"/>
              </p:ext>
            </p:extLst>
          </p:nvPr>
        </p:nvGraphicFramePr>
        <p:xfrm>
          <a:off x="261878" y="1478155"/>
          <a:ext cx="6404610" cy="329692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600" dirty="0"/>
                        <a:t>23/04/2024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b="0" i="0" kern="1200" dirty="0">
                          <a:solidFill>
                            <a:schemeClr val="dk1"/>
                          </a:solidFill>
                          <a:effectLst/>
                          <a:latin typeface="+mn-lt"/>
                          <a:ea typeface="+mn-ea"/>
                          <a:cs typeface="+mn-cs"/>
                        </a:rPr>
                        <a:t>Today at the charity shop was filled with creativity and excitement as we hosted an arts and crafts morning for the community. The shop was transformed into a colourful and vibrant space,  we had a lot of art and craft equipment for people to choose from. This event was from the hours of 11am-12pm. After this we resumed back into the swing of our regular work. I spent a lot of time today restocking the shelves, listening to customers stories and pricing new stock. </a:t>
                      </a:r>
                    </a:p>
                  </a:txBody>
                  <a:tcPr/>
                </a:tc>
                <a:extLst>
                  <a:ext uri="{0D108BD9-81ED-4DB2-BD59-A6C34878D82A}">
                    <a16:rowId xmlns:a16="http://schemas.microsoft.com/office/drawing/2014/main" val="1168937727"/>
                  </a:ext>
                </a:extLst>
              </a:tr>
              <a:tr h="370840">
                <a:tc>
                  <a:txBody>
                    <a:bodyPr/>
                    <a:lstStyle/>
                    <a:p>
                      <a:r>
                        <a:rPr lang="en-GB" sz="1200" dirty="0"/>
                        <a:t>Reflection:</a:t>
                      </a:r>
                    </a:p>
                  </a:txBody>
                  <a:tcPr/>
                </a:tc>
                <a:tc>
                  <a:txBody>
                    <a:bodyPr/>
                    <a:lstStyle/>
                    <a:p>
                      <a:r>
                        <a:rPr lang="en-GB" sz="1200" dirty="0"/>
                        <a:t>Today I reflect on that life is not always grand gestures, a simple arts and craft session at our store brought a lot of people together and their joy was priceless. Some were regular customers, and some were new faces which was lovely to see.</a:t>
                      </a:r>
                    </a:p>
                  </a:txBody>
                  <a:tcPr/>
                </a:tc>
                <a:extLst>
                  <a:ext uri="{0D108BD9-81ED-4DB2-BD59-A6C34878D82A}">
                    <a16:rowId xmlns:a16="http://schemas.microsoft.com/office/drawing/2014/main" val="1385431280"/>
                  </a:ext>
                </a:extLst>
              </a:tr>
            </a:tbl>
          </a:graphicData>
        </a:graphic>
      </p:graphicFrame>
      <p:graphicFrame>
        <p:nvGraphicFramePr>
          <p:cNvPr id="11" name="Table 10">
            <a:extLst>
              <a:ext uri="{FF2B5EF4-FFF2-40B4-BE49-F238E27FC236}">
                <a16:creationId xmlns:a16="http://schemas.microsoft.com/office/drawing/2014/main" id="{35AC36A8-D9B2-6397-9EB2-2A4718B16C19}"/>
              </a:ext>
            </a:extLst>
          </p:cNvPr>
          <p:cNvGraphicFramePr>
            <a:graphicFrameLocks noGrp="1"/>
          </p:cNvGraphicFramePr>
          <p:nvPr>
            <p:extLst>
              <p:ext uri="{D42A27DB-BD31-4B8C-83A1-F6EECF244321}">
                <p14:modId xmlns:p14="http://schemas.microsoft.com/office/powerpoint/2010/main" val="1516634626"/>
              </p:ext>
            </p:extLst>
          </p:nvPr>
        </p:nvGraphicFramePr>
        <p:xfrm>
          <a:off x="261878" y="4972267"/>
          <a:ext cx="6404610" cy="644761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961210">
                <a:tc>
                  <a:txBody>
                    <a:bodyPr/>
                    <a:lstStyle/>
                    <a:p>
                      <a:r>
                        <a:rPr lang="en-GB" sz="1600" dirty="0"/>
                        <a:t>Date:</a:t>
                      </a:r>
                    </a:p>
                  </a:txBody>
                  <a:tcPr/>
                </a:tc>
                <a:tc>
                  <a:txBody>
                    <a:bodyPr/>
                    <a:lstStyle/>
                    <a:p>
                      <a:r>
                        <a:rPr lang="en-GB" sz="1200" dirty="0"/>
                        <a:t>31/03/2024 (9:30am-3:30pm).</a:t>
                      </a:r>
                    </a:p>
                  </a:txBody>
                  <a:tcPr/>
                </a:tc>
                <a:extLst>
                  <a:ext uri="{0D108BD9-81ED-4DB2-BD59-A6C34878D82A}">
                    <a16:rowId xmlns:a16="http://schemas.microsoft.com/office/drawing/2014/main" val="1220496161"/>
                  </a:ext>
                </a:extLst>
              </a:tr>
              <a:tr h="961210">
                <a:tc>
                  <a:txBody>
                    <a:bodyPr/>
                    <a:lstStyle/>
                    <a:p>
                      <a:r>
                        <a:rPr lang="en-GB" sz="1200" dirty="0"/>
                        <a:t>Tasks completed:</a:t>
                      </a:r>
                    </a:p>
                  </a:txBody>
                  <a:tcPr/>
                </a:tc>
                <a:tc>
                  <a:txBody>
                    <a:bodyPr/>
                    <a:lstStyle/>
                    <a:p>
                      <a:r>
                        <a:rPr lang="en-GB" sz="1200" dirty="0"/>
                        <a:t>Today as I entered the shop, I noticed that it had been restocked with so many new things. One thing that caught my attention was how great our toy corner looked, almost like an exact toy store. We work hard within the sorting room to ensure each of the toys we allow onto our shop floor meet safety regulations and are clearly CE marked.</a:t>
                      </a:r>
                      <a:r>
                        <a:rPr lang="en-GB" sz="1200" b="0" i="0" kern="1200" dirty="0">
                          <a:solidFill>
                            <a:schemeClr val="dk1"/>
                          </a:solidFill>
                          <a:effectLst/>
                          <a:latin typeface="+mn-lt"/>
                          <a:ea typeface="+mn-ea"/>
                          <a:cs typeface="+mn-cs"/>
                        </a:rPr>
                        <a:t> As the day progressed, I had the opportunity to interact with customers who entered the shop seeking both bargains and a sense of community. I found myself engrossed in conversations with individuals from all walks of life, each sharing their own stories and experiences. One particular moment that stood out was when a young boy came into the shop, he was in search of a ‘cool toy’ after saving his pocket money to buy one. It was a simple yet powerful reminder of the impact that small acts of kindness and generosity can have on others, especially those who are most vulnerable.</a:t>
                      </a:r>
                    </a:p>
                    <a:p>
                      <a:r>
                        <a:rPr lang="en-GB" sz="1200" dirty="0"/>
                        <a:t> </a:t>
                      </a:r>
                    </a:p>
                  </a:txBody>
                  <a:tcPr/>
                </a:tc>
                <a:extLst>
                  <a:ext uri="{0D108BD9-81ED-4DB2-BD59-A6C34878D82A}">
                    <a16:rowId xmlns:a16="http://schemas.microsoft.com/office/drawing/2014/main" val="1168937727"/>
                  </a:ext>
                </a:extLst>
              </a:tr>
              <a:tr h="869039">
                <a:tc>
                  <a:txBody>
                    <a:bodyPr/>
                    <a:lstStyle/>
                    <a:p>
                      <a:r>
                        <a:rPr lang="en-GB" sz="1600" dirty="0"/>
                        <a:t>Reflection:</a:t>
                      </a:r>
                    </a:p>
                  </a:txBody>
                  <a:tcPr/>
                </a:tc>
                <a:tc>
                  <a:txBody>
                    <a:bodyPr/>
                    <a:lstStyle/>
                    <a:p>
                      <a:r>
                        <a:rPr lang="en-GB" sz="1200" dirty="0"/>
                        <a:t>My reflection today is that no matter all of the different walks people take in life, we can all be united in supporting the same organisation. Also it was an eye opening day to realise that some children had to save to be able to purchase  toy from a charity shop. It made me realise how privileged most of us are, even when we don’t feel like it. </a:t>
                      </a:r>
                    </a:p>
                  </a:txBody>
                  <a:tcPr/>
                </a:tc>
                <a:extLst>
                  <a:ext uri="{0D108BD9-81ED-4DB2-BD59-A6C34878D82A}">
                    <a16:rowId xmlns:a16="http://schemas.microsoft.com/office/drawing/2014/main" val="1385431280"/>
                  </a:ext>
                </a:extLst>
              </a:tr>
            </a:tbl>
          </a:graphicData>
        </a:graphic>
      </p:graphicFrame>
      <p:sp>
        <p:nvSpPr>
          <p:cNvPr id="12" name="TextBox 11">
            <a:extLst>
              <a:ext uri="{FF2B5EF4-FFF2-40B4-BE49-F238E27FC236}">
                <a16:creationId xmlns:a16="http://schemas.microsoft.com/office/drawing/2014/main" id="{A36CA5F1-EA47-F0CD-0E36-53437116C2D3}"/>
              </a:ext>
            </a:extLst>
          </p:cNvPr>
          <p:cNvSpPr txBox="1"/>
          <p:nvPr/>
        </p:nvSpPr>
        <p:spPr>
          <a:xfrm>
            <a:off x="226695" y="1108823"/>
            <a:ext cx="4361515" cy="369332"/>
          </a:xfrm>
          <a:prstGeom prst="rect">
            <a:avLst/>
          </a:prstGeom>
          <a:noFill/>
        </p:spPr>
        <p:txBody>
          <a:bodyPr wrap="none" rtlCol="0">
            <a:spAutoFit/>
          </a:bodyPr>
          <a:lstStyle/>
          <a:p>
            <a:r>
              <a:rPr lang="en-GB" dirty="0"/>
              <a:t>Record of Project Work carried out continued:</a:t>
            </a:r>
          </a:p>
        </p:txBody>
      </p:sp>
    </p:spTree>
    <p:extLst>
      <p:ext uri="{BB962C8B-B14F-4D97-AF65-F5344CB8AC3E}">
        <p14:creationId xmlns:p14="http://schemas.microsoft.com/office/powerpoint/2010/main" val="3231663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155001" y="146304"/>
            <a:ext cx="5915025" cy="1202944"/>
          </a:xfrm>
        </p:spPr>
        <p:txBody>
          <a:bodyPr rtlCol="0"/>
          <a:lstStyle>
            <a:defPPr>
              <a:defRPr lang="en-GB"/>
            </a:defPPr>
          </a:lstStyle>
          <a:p>
            <a:pPr rtl="0"/>
            <a:r>
              <a:rPr lang="en-GB" dirty="0"/>
              <a:t>Placement logbook</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13</a:t>
            </a:fld>
            <a:endParaRPr lang="en-GB" dirty="0"/>
          </a:p>
        </p:txBody>
      </p:sp>
      <p:graphicFrame>
        <p:nvGraphicFramePr>
          <p:cNvPr id="10" name="Table 9">
            <a:extLst>
              <a:ext uri="{FF2B5EF4-FFF2-40B4-BE49-F238E27FC236}">
                <a16:creationId xmlns:a16="http://schemas.microsoft.com/office/drawing/2014/main" id="{D304DCD9-3D04-0605-8837-DEC4DC2C535E}"/>
              </a:ext>
            </a:extLst>
          </p:cNvPr>
          <p:cNvGraphicFramePr>
            <a:graphicFrameLocks noGrp="1"/>
          </p:cNvGraphicFramePr>
          <p:nvPr>
            <p:extLst>
              <p:ext uri="{D42A27DB-BD31-4B8C-83A1-F6EECF244321}">
                <p14:modId xmlns:p14="http://schemas.microsoft.com/office/powerpoint/2010/main" val="3109221234"/>
              </p:ext>
            </p:extLst>
          </p:nvPr>
        </p:nvGraphicFramePr>
        <p:xfrm>
          <a:off x="261878" y="1478155"/>
          <a:ext cx="6404610" cy="329692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600" dirty="0"/>
                        <a:t>07/04/2024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dirty="0"/>
                        <a:t>Today at the shop, I started off by sorting through the donations. We had so many to get through today and they just kept coming! By around 2pm we had to close our doors to accepting donations for the day as the community had been awfully generous today. I spent the whole shift sorting through donations and categorising them into their appropriate places </a:t>
                      </a:r>
                      <a:r>
                        <a:rPr lang="en-GB" sz="1200" dirty="0" err="1"/>
                        <a:t>inbetween</a:t>
                      </a:r>
                      <a:r>
                        <a:rPr lang="en-GB" sz="1200" dirty="0"/>
                        <a:t> the shop floor and into the </a:t>
                      </a:r>
                      <a:r>
                        <a:rPr lang="en-GB" sz="1200" dirty="0" err="1"/>
                        <a:t>cgaes</a:t>
                      </a:r>
                      <a:r>
                        <a:rPr lang="en-GB" sz="1200" dirty="0"/>
                        <a:t> to be collected by other charities that will benefit from those specific items.</a:t>
                      </a:r>
                    </a:p>
                  </a:txBody>
                  <a:tcPr/>
                </a:tc>
                <a:extLst>
                  <a:ext uri="{0D108BD9-81ED-4DB2-BD59-A6C34878D82A}">
                    <a16:rowId xmlns:a16="http://schemas.microsoft.com/office/drawing/2014/main" val="1168937727"/>
                  </a:ext>
                </a:extLst>
              </a:tr>
              <a:tr h="370840">
                <a:tc>
                  <a:txBody>
                    <a:bodyPr/>
                    <a:lstStyle/>
                    <a:p>
                      <a:r>
                        <a:rPr lang="en-GB" sz="1200" dirty="0"/>
                        <a:t>Reflection:</a:t>
                      </a:r>
                    </a:p>
                  </a:txBody>
                  <a:tcPr/>
                </a:tc>
                <a:tc>
                  <a:txBody>
                    <a:bodyPr/>
                    <a:lstStyle/>
                    <a:p>
                      <a:r>
                        <a:rPr lang="en-GB" sz="1200" dirty="0"/>
                        <a:t>Today I reflect upon the generosity of the community with their donations. I also reflect on the workload that takes place within this charity shop- it was very surprising that there was always and constantly so much work to do. </a:t>
                      </a:r>
                    </a:p>
                  </a:txBody>
                  <a:tcPr/>
                </a:tc>
                <a:extLst>
                  <a:ext uri="{0D108BD9-81ED-4DB2-BD59-A6C34878D82A}">
                    <a16:rowId xmlns:a16="http://schemas.microsoft.com/office/drawing/2014/main" val="1385431280"/>
                  </a:ext>
                </a:extLst>
              </a:tr>
            </a:tbl>
          </a:graphicData>
        </a:graphic>
      </p:graphicFrame>
      <p:graphicFrame>
        <p:nvGraphicFramePr>
          <p:cNvPr id="11" name="Table 10">
            <a:extLst>
              <a:ext uri="{FF2B5EF4-FFF2-40B4-BE49-F238E27FC236}">
                <a16:creationId xmlns:a16="http://schemas.microsoft.com/office/drawing/2014/main" id="{35AC36A8-D9B2-6397-9EB2-2A4718B16C19}"/>
              </a:ext>
            </a:extLst>
          </p:cNvPr>
          <p:cNvGraphicFramePr>
            <a:graphicFrameLocks noGrp="1"/>
          </p:cNvGraphicFramePr>
          <p:nvPr>
            <p:extLst>
              <p:ext uri="{D42A27DB-BD31-4B8C-83A1-F6EECF244321}">
                <p14:modId xmlns:p14="http://schemas.microsoft.com/office/powerpoint/2010/main" val="1626775156"/>
              </p:ext>
            </p:extLst>
          </p:nvPr>
        </p:nvGraphicFramePr>
        <p:xfrm>
          <a:off x="155001" y="5544062"/>
          <a:ext cx="6404610" cy="3296920"/>
        </p:xfrm>
        <a:graphic>
          <a:graphicData uri="http://schemas.openxmlformats.org/drawingml/2006/table">
            <a:tbl>
              <a:tblPr firstRow="1" bandRow="1">
                <a:tableStyleId>{21E4AEA4-8DFA-4A89-87EB-49C32662AFE0}</a:tableStyleId>
              </a:tblPr>
              <a:tblGrid>
                <a:gridCol w="3202305">
                  <a:extLst>
                    <a:ext uri="{9D8B030D-6E8A-4147-A177-3AD203B41FA5}">
                      <a16:colId xmlns:a16="http://schemas.microsoft.com/office/drawing/2014/main" val="465334409"/>
                    </a:ext>
                  </a:extLst>
                </a:gridCol>
                <a:gridCol w="3202305">
                  <a:extLst>
                    <a:ext uri="{9D8B030D-6E8A-4147-A177-3AD203B41FA5}">
                      <a16:colId xmlns:a16="http://schemas.microsoft.com/office/drawing/2014/main" val="221219101"/>
                    </a:ext>
                  </a:extLst>
                </a:gridCol>
              </a:tblGrid>
              <a:tr h="370840">
                <a:tc>
                  <a:txBody>
                    <a:bodyPr/>
                    <a:lstStyle/>
                    <a:p>
                      <a:r>
                        <a:rPr lang="en-GB" sz="1600" dirty="0"/>
                        <a:t>Date:</a:t>
                      </a:r>
                    </a:p>
                  </a:txBody>
                  <a:tcPr/>
                </a:tc>
                <a:tc>
                  <a:txBody>
                    <a:bodyPr/>
                    <a:lstStyle/>
                    <a:p>
                      <a:r>
                        <a:rPr lang="en-GB" sz="1200" dirty="0"/>
                        <a:t>11/04/2024 (9:30am-3:30pm).</a:t>
                      </a:r>
                    </a:p>
                  </a:txBody>
                  <a:tcPr/>
                </a:tc>
                <a:extLst>
                  <a:ext uri="{0D108BD9-81ED-4DB2-BD59-A6C34878D82A}">
                    <a16:rowId xmlns:a16="http://schemas.microsoft.com/office/drawing/2014/main" val="1220496161"/>
                  </a:ext>
                </a:extLst>
              </a:tr>
              <a:tr h="370840">
                <a:tc>
                  <a:txBody>
                    <a:bodyPr/>
                    <a:lstStyle/>
                    <a:p>
                      <a:r>
                        <a:rPr lang="en-GB" sz="1200" dirty="0"/>
                        <a:t>Tasks completed:</a:t>
                      </a:r>
                    </a:p>
                  </a:txBody>
                  <a:tcPr/>
                </a:tc>
                <a:tc>
                  <a:txBody>
                    <a:bodyPr/>
                    <a:lstStyle/>
                    <a:p>
                      <a:r>
                        <a:rPr lang="en-GB" sz="1200" dirty="0"/>
                        <a:t>Today is my last official day for volunteering as I will have completed my hours needed to go towards my portfolio. However, I have really enjoyed myself here and I'm going to continue volunteering here. I have learned a lot of things along my 10-day journey here at Penallta and I want to continue helping this organisation because they truly go above and beyond to help everyone, and it feels like such a privilege to work alongside such an amazing team. Today I followed my usual schedule, I sorted through donations, restocked shelves and dealt with customers </a:t>
                      </a:r>
                    </a:p>
                    <a:p>
                      <a:endParaRPr lang="en-GB" sz="1200" dirty="0"/>
                    </a:p>
                  </a:txBody>
                  <a:tcPr/>
                </a:tc>
                <a:extLst>
                  <a:ext uri="{0D108BD9-81ED-4DB2-BD59-A6C34878D82A}">
                    <a16:rowId xmlns:a16="http://schemas.microsoft.com/office/drawing/2014/main" val="1168937727"/>
                  </a:ext>
                </a:extLst>
              </a:tr>
              <a:tr h="0">
                <a:tc>
                  <a:txBody>
                    <a:bodyPr/>
                    <a:lstStyle/>
                    <a:p>
                      <a:r>
                        <a:rPr lang="en-GB" sz="1600" dirty="0"/>
                        <a:t>Reflection:</a:t>
                      </a:r>
                    </a:p>
                  </a:txBody>
                  <a:tcPr/>
                </a:tc>
                <a:tc>
                  <a:txBody>
                    <a:bodyPr/>
                    <a:lstStyle/>
                    <a:p>
                      <a:r>
                        <a:rPr lang="en-GB" sz="1200" dirty="0"/>
                        <a:t>Today I </a:t>
                      </a:r>
                      <a:r>
                        <a:rPr lang="en-GB" sz="1200" dirty="0" err="1"/>
                        <a:t>refelected</a:t>
                      </a:r>
                      <a:r>
                        <a:rPr lang="en-GB" sz="1200" dirty="0"/>
                        <a:t> upon the amount of work that goes on behind the scenes to keep </a:t>
                      </a:r>
                    </a:p>
                  </a:txBody>
                  <a:tcPr/>
                </a:tc>
                <a:extLst>
                  <a:ext uri="{0D108BD9-81ED-4DB2-BD59-A6C34878D82A}">
                    <a16:rowId xmlns:a16="http://schemas.microsoft.com/office/drawing/2014/main" val="1385431280"/>
                  </a:ext>
                </a:extLst>
              </a:tr>
            </a:tbl>
          </a:graphicData>
        </a:graphic>
      </p:graphicFrame>
      <p:sp>
        <p:nvSpPr>
          <p:cNvPr id="12" name="TextBox 11">
            <a:extLst>
              <a:ext uri="{FF2B5EF4-FFF2-40B4-BE49-F238E27FC236}">
                <a16:creationId xmlns:a16="http://schemas.microsoft.com/office/drawing/2014/main" id="{A36CA5F1-EA47-F0CD-0E36-53437116C2D3}"/>
              </a:ext>
            </a:extLst>
          </p:cNvPr>
          <p:cNvSpPr txBox="1"/>
          <p:nvPr/>
        </p:nvSpPr>
        <p:spPr>
          <a:xfrm>
            <a:off x="226695" y="1108823"/>
            <a:ext cx="4361515" cy="369332"/>
          </a:xfrm>
          <a:prstGeom prst="rect">
            <a:avLst/>
          </a:prstGeom>
          <a:noFill/>
        </p:spPr>
        <p:txBody>
          <a:bodyPr wrap="none" rtlCol="0">
            <a:spAutoFit/>
          </a:bodyPr>
          <a:lstStyle/>
          <a:p>
            <a:r>
              <a:rPr lang="en-GB" dirty="0"/>
              <a:t>Record of Project Work carried out continued:</a:t>
            </a:r>
          </a:p>
        </p:txBody>
      </p:sp>
    </p:spTree>
    <p:extLst>
      <p:ext uri="{BB962C8B-B14F-4D97-AF65-F5344CB8AC3E}">
        <p14:creationId xmlns:p14="http://schemas.microsoft.com/office/powerpoint/2010/main" val="1046092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p:txBody>
          <a:bodyPr rtlCol="0"/>
          <a:lstStyle>
            <a:defPPr>
              <a:defRPr lang="en-GB"/>
            </a:defPPr>
          </a:lstStyle>
          <a:p>
            <a:pPr rtl="0"/>
            <a:r>
              <a:rPr lang="en-GB" dirty="0">
                <a:latin typeface="Sagona Book" panose="020F0502020204030204" pitchFamily="34" charset="0"/>
              </a:rPr>
              <a:t>Appendices </a:t>
            </a:r>
            <a:endParaRPr lang="en-GB" dirty="0"/>
          </a:p>
        </p:txBody>
      </p:sp>
      <p:pic>
        <p:nvPicPr>
          <p:cNvPr id="10" name="Content Placeholder 9">
            <a:extLst>
              <a:ext uri="{FF2B5EF4-FFF2-40B4-BE49-F238E27FC236}">
                <a16:creationId xmlns:a16="http://schemas.microsoft.com/office/drawing/2014/main" id="{6B49F8A7-D68B-153C-6923-57C48A8F11AC}"/>
              </a:ext>
            </a:extLst>
          </p:cNvPr>
          <p:cNvPicPr>
            <a:picLocks noGrp="1" noChangeAspect="1"/>
          </p:cNvPicPr>
          <p:nvPr>
            <p:ph idx="1"/>
          </p:nvPr>
        </p:nvPicPr>
        <p:blipFill rotWithShape="1">
          <a:blip r:embed="rId3"/>
          <a:srcRect l="35833" t="16282" r="36666" b="12959"/>
          <a:stretch/>
        </p:blipFill>
        <p:spPr>
          <a:xfrm>
            <a:off x="483489" y="2471132"/>
            <a:ext cx="5915024" cy="7886702"/>
          </a:xfrm>
        </p:spPr>
      </p:pic>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14</a:t>
            </a:fld>
            <a:endParaRPr lang="en-GB" dirty="0"/>
          </a:p>
        </p:txBody>
      </p:sp>
    </p:spTree>
    <p:extLst>
      <p:ext uri="{BB962C8B-B14F-4D97-AF65-F5344CB8AC3E}">
        <p14:creationId xmlns:p14="http://schemas.microsoft.com/office/powerpoint/2010/main" val="2752853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p:txBody>
          <a:bodyPr rtlCol="0"/>
          <a:lstStyle>
            <a:defPPr>
              <a:defRPr lang="en-GB"/>
            </a:defPPr>
          </a:lstStyle>
          <a:p>
            <a:pPr rtl="0"/>
            <a:r>
              <a:rPr lang="en-GB" dirty="0">
                <a:latin typeface="Sagona Book" panose="020F0502020204030204" pitchFamily="34" charset="0"/>
              </a:rPr>
              <a:t>Appendices </a:t>
            </a:r>
            <a:endParaRPr lang="en-GB" dirty="0"/>
          </a:p>
        </p:txBody>
      </p:sp>
      <p:graphicFrame>
        <p:nvGraphicFramePr>
          <p:cNvPr id="7" name="Content Placeholder 6">
            <a:extLst>
              <a:ext uri="{FF2B5EF4-FFF2-40B4-BE49-F238E27FC236}">
                <a16:creationId xmlns:a16="http://schemas.microsoft.com/office/drawing/2014/main" id="{344F864C-6F0D-9BE6-C0B0-4CCC5B503080}"/>
              </a:ext>
            </a:extLst>
          </p:cNvPr>
          <p:cNvGraphicFramePr>
            <a:graphicFrameLocks noGrp="1"/>
          </p:cNvGraphicFramePr>
          <p:nvPr>
            <p:ph idx="1"/>
            <p:extLst>
              <p:ext uri="{D42A27DB-BD31-4B8C-83A1-F6EECF244321}">
                <p14:modId xmlns:p14="http://schemas.microsoft.com/office/powerpoint/2010/main" val="250316432"/>
              </p:ext>
            </p:extLst>
          </p:nvPr>
        </p:nvGraphicFramePr>
        <p:xfrm>
          <a:off x="324041" y="2523744"/>
          <a:ext cx="5267324" cy="2966720"/>
        </p:xfrm>
        <a:graphic>
          <a:graphicData uri="http://schemas.openxmlformats.org/drawingml/2006/table">
            <a:tbl>
              <a:tblPr firstRow="1" firstCol="1" lastCol="1" bandRow="1">
                <a:tableStyleId>{7DF18680-E054-41AD-8BC1-D1AEF772440D}</a:tableStyleId>
              </a:tblPr>
              <a:tblGrid>
                <a:gridCol w="2633662">
                  <a:extLst>
                    <a:ext uri="{9D8B030D-6E8A-4147-A177-3AD203B41FA5}">
                      <a16:colId xmlns:a16="http://schemas.microsoft.com/office/drawing/2014/main" val="964028889"/>
                    </a:ext>
                  </a:extLst>
                </a:gridCol>
                <a:gridCol w="2633662">
                  <a:extLst>
                    <a:ext uri="{9D8B030D-6E8A-4147-A177-3AD203B41FA5}">
                      <a16:colId xmlns:a16="http://schemas.microsoft.com/office/drawing/2014/main" val="2070068574"/>
                    </a:ext>
                  </a:extLst>
                </a:gridCol>
              </a:tblGrid>
              <a:tr h="370840">
                <a:tc>
                  <a:txBody>
                    <a:bodyPr/>
                    <a:lstStyle/>
                    <a:p>
                      <a:r>
                        <a:rPr lang="en-GB" dirty="0"/>
                        <a:t>Date </a:t>
                      </a:r>
                    </a:p>
                  </a:txBody>
                  <a:tcPr/>
                </a:tc>
                <a:tc>
                  <a:txBody>
                    <a:bodyPr/>
                    <a:lstStyle/>
                    <a:p>
                      <a:r>
                        <a:rPr lang="en-GB" dirty="0"/>
                        <a:t>Hours worked </a:t>
                      </a:r>
                    </a:p>
                  </a:txBody>
                  <a:tcPr/>
                </a:tc>
                <a:extLst>
                  <a:ext uri="{0D108BD9-81ED-4DB2-BD59-A6C34878D82A}">
                    <a16:rowId xmlns:a16="http://schemas.microsoft.com/office/drawing/2014/main" val="2459210165"/>
                  </a:ext>
                </a:extLst>
              </a:tr>
              <a:tr h="370840">
                <a:tc>
                  <a:txBody>
                    <a:bodyPr/>
                    <a:lstStyle/>
                    <a:p>
                      <a:r>
                        <a:rPr lang="en-GB" dirty="0"/>
                        <a:t>26/02/24</a:t>
                      </a:r>
                    </a:p>
                  </a:txBody>
                  <a:tcPr/>
                </a:tc>
                <a:tc>
                  <a:txBody>
                    <a:bodyPr/>
                    <a:lstStyle/>
                    <a:p>
                      <a:r>
                        <a:rPr lang="en-GB" dirty="0"/>
                        <a:t>6</a:t>
                      </a:r>
                    </a:p>
                  </a:txBody>
                  <a:tcPr/>
                </a:tc>
                <a:extLst>
                  <a:ext uri="{0D108BD9-81ED-4DB2-BD59-A6C34878D82A}">
                    <a16:rowId xmlns:a16="http://schemas.microsoft.com/office/drawing/2014/main" val="3460256387"/>
                  </a:ext>
                </a:extLst>
              </a:tr>
              <a:tr h="370840">
                <a:tc>
                  <a:txBody>
                    <a:bodyPr/>
                    <a:lstStyle/>
                    <a:p>
                      <a:r>
                        <a:rPr lang="en-GB" dirty="0"/>
                        <a:t>29/02/24</a:t>
                      </a:r>
                    </a:p>
                  </a:txBody>
                  <a:tcPr/>
                </a:tc>
                <a:tc>
                  <a:txBody>
                    <a:bodyPr/>
                    <a:lstStyle/>
                    <a:p>
                      <a:r>
                        <a:rPr lang="en-GB" dirty="0"/>
                        <a:t>6</a:t>
                      </a:r>
                    </a:p>
                  </a:txBody>
                  <a:tcPr/>
                </a:tc>
                <a:extLst>
                  <a:ext uri="{0D108BD9-81ED-4DB2-BD59-A6C34878D82A}">
                    <a16:rowId xmlns:a16="http://schemas.microsoft.com/office/drawing/2014/main" val="1540200971"/>
                  </a:ext>
                </a:extLst>
              </a:tr>
              <a:tr h="370840">
                <a:tc>
                  <a:txBody>
                    <a:bodyPr/>
                    <a:lstStyle/>
                    <a:p>
                      <a:r>
                        <a:rPr lang="en-GB" dirty="0"/>
                        <a:t>04/03/24</a:t>
                      </a:r>
                    </a:p>
                  </a:txBody>
                  <a:tcPr/>
                </a:tc>
                <a:tc>
                  <a:txBody>
                    <a:bodyPr/>
                    <a:lstStyle/>
                    <a:p>
                      <a:r>
                        <a:rPr lang="en-GB" dirty="0"/>
                        <a:t>6</a:t>
                      </a:r>
                    </a:p>
                  </a:txBody>
                  <a:tcPr/>
                </a:tc>
                <a:extLst>
                  <a:ext uri="{0D108BD9-81ED-4DB2-BD59-A6C34878D82A}">
                    <a16:rowId xmlns:a16="http://schemas.microsoft.com/office/drawing/2014/main" val="4214823841"/>
                  </a:ext>
                </a:extLst>
              </a:tr>
              <a:tr h="370840">
                <a:tc>
                  <a:txBody>
                    <a:bodyPr/>
                    <a:lstStyle/>
                    <a:p>
                      <a:r>
                        <a:rPr lang="en-GB" dirty="0"/>
                        <a:t>08/03/24</a:t>
                      </a:r>
                    </a:p>
                  </a:txBody>
                  <a:tcPr/>
                </a:tc>
                <a:tc>
                  <a:txBody>
                    <a:bodyPr/>
                    <a:lstStyle/>
                    <a:p>
                      <a:r>
                        <a:rPr lang="en-GB" dirty="0"/>
                        <a:t>6</a:t>
                      </a:r>
                    </a:p>
                  </a:txBody>
                  <a:tcPr/>
                </a:tc>
                <a:extLst>
                  <a:ext uri="{0D108BD9-81ED-4DB2-BD59-A6C34878D82A}">
                    <a16:rowId xmlns:a16="http://schemas.microsoft.com/office/drawing/2014/main" val="1237427905"/>
                  </a:ext>
                </a:extLst>
              </a:tr>
              <a:tr h="370840">
                <a:tc>
                  <a:txBody>
                    <a:bodyPr/>
                    <a:lstStyle/>
                    <a:p>
                      <a:r>
                        <a:rPr lang="en-GB" dirty="0"/>
                        <a:t>13/03/24</a:t>
                      </a:r>
                    </a:p>
                  </a:txBody>
                  <a:tcPr/>
                </a:tc>
                <a:tc>
                  <a:txBody>
                    <a:bodyPr/>
                    <a:lstStyle/>
                    <a:p>
                      <a:r>
                        <a:rPr lang="en-GB" dirty="0"/>
                        <a:t>6</a:t>
                      </a:r>
                    </a:p>
                  </a:txBody>
                  <a:tcPr/>
                </a:tc>
                <a:extLst>
                  <a:ext uri="{0D108BD9-81ED-4DB2-BD59-A6C34878D82A}">
                    <a16:rowId xmlns:a16="http://schemas.microsoft.com/office/drawing/2014/main" val="3869864553"/>
                  </a:ext>
                </a:extLst>
              </a:tr>
              <a:tr h="370840">
                <a:tc>
                  <a:txBody>
                    <a:bodyPr/>
                    <a:lstStyle/>
                    <a:p>
                      <a:r>
                        <a:rPr lang="en-GB" dirty="0"/>
                        <a:t>19/03/24</a:t>
                      </a:r>
                    </a:p>
                  </a:txBody>
                  <a:tcPr/>
                </a:tc>
                <a:tc>
                  <a:txBody>
                    <a:bodyPr/>
                    <a:lstStyle/>
                    <a:p>
                      <a:r>
                        <a:rPr lang="en-GB" dirty="0"/>
                        <a:t>6</a:t>
                      </a:r>
                    </a:p>
                  </a:txBody>
                  <a:tcPr/>
                </a:tc>
                <a:extLst>
                  <a:ext uri="{0D108BD9-81ED-4DB2-BD59-A6C34878D82A}">
                    <a16:rowId xmlns:a16="http://schemas.microsoft.com/office/drawing/2014/main" val="2626243159"/>
                  </a:ext>
                </a:extLst>
              </a:tr>
              <a:tr h="370840">
                <a:tc>
                  <a:txBody>
                    <a:bodyPr/>
                    <a:lstStyle/>
                    <a:p>
                      <a:r>
                        <a:rPr lang="en-GB" dirty="0"/>
                        <a:t>23/03/24</a:t>
                      </a:r>
                    </a:p>
                  </a:txBody>
                  <a:tcPr/>
                </a:tc>
                <a:tc>
                  <a:txBody>
                    <a:bodyPr/>
                    <a:lstStyle/>
                    <a:p>
                      <a:r>
                        <a:rPr lang="en-GB" dirty="0"/>
                        <a:t>6</a:t>
                      </a:r>
                    </a:p>
                  </a:txBody>
                  <a:tcPr/>
                </a:tc>
                <a:extLst>
                  <a:ext uri="{0D108BD9-81ED-4DB2-BD59-A6C34878D82A}">
                    <a16:rowId xmlns:a16="http://schemas.microsoft.com/office/drawing/2014/main" val="1783446535"/>
                  </a:ext>
                </a:extLst>
              </a:tr>
            </a:tbl>
          </a:graphicData>
        </a:graphic>
      </p:graphicFrame>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r>
              <a:rPr lang="en-GB" dirty="0"/>
              <a:t>Volunteering portfolio- Alisha Beckett</a:t>
            </a:r>
          </a:p>
          <a:p>
            <a:pPr rtl="0"/>
            <a:endParaRPr lang="en-GB" dirty="0"/>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15</a:t>
            </a:fld>
            <a:endParaRPr lang="en-GB" dirty="0"/>
          </a:p>
        </p:txBody>
      </p:sp>
      <p:graphicFrame>
        <p:nvGraphicFramePr>
          <p:cNvPr id="9" name="Table 8">
            <a:extLst>
              <a:ext uri="{FF2B5EF4-FFF2-40B4-BE49-F238E27FC236}">
                <a16:creationId xmlns:a16="http://schemas.microsoft.com/office/drawing/2014/main" id="{CF8708D9-82E5-47E6-7BD0-400EE630A659}"/>
              </a:ext>
            </a:extLst>
          </p:cNvPr>
          <p:cNvGraphicFramePr>
            <a:graphicFrameLocks noGrp="1"/>
          </p:cNvGraphicFramePr>
          <p:nvPr>
            <p:extLst>
              <p:ext uri="{D42A27DB-BD31-4B8C-83A1-F6EECF244321}">
                <p14:modId xmlns:p14="http://schemas.microsoft.com/office/powerpoint/2010/main" val="1841156103"/>
              </p:ext>
            </p:extLst>
          </p:nvPr>
        </p:nvGraphicFramePr>
        <p:xfrm>
          <a:off x="324040" y="5490464"/>
          <a:ext cx="5267324" cy="1112520"/>
        </p:xfrm>
        <a:graphic>
          <a:graphicData uri="http://schemas.openxmlformats.org/drawingml/2006/table">
            <a:tbl>
              <a:tblPr firstRow="1" firstCol="1" lastCol="1" bandRow="1">
                <a:tableStyleId>{7DF18680-E054-41AD-8BC1-D1AEF772440D}</a:tableStyleId>
              </a:tblPr>
              <a:tblGrid>
                <a:gridCol w="2633662">
                  <a:extLst>
                    <a:ext uri="{9D8B030D-6E8A-4147-A177-3AD203B41FA5}">
                      <a16:colId xmlns:a16="http://schemas.microsoft.com/office/drawing/2014/main" val="4290094824"/>
                    </a:ext>
                  </a:extLst>
                </a:gridCol>
                <a:gridCol w="2633662">
                  <a:extLst>
                    <a:ext uri="{9D8B030D-6E8A-4147-A177-3AD203B41FA5}">
                      <a16:colId xmlns:a16="http://schemas.microsoft.com/office/drawing/2014/main" val="2822625245"/>
                    </a:ext>
                  </a:extLst>
                </a:gridCol>
              </a:tblGrid>
              <a:tr h="370840">
                <a:tc>
                  <a:txBody>
                    <a:bodyPr/>
                    <a:lstStyle/>
                    <a:p>
                      <a:r>
                        <a:rPr lang="en-GB" dirty="0"/>
                        <a:t>31/03/24</a:t>
                      </a:r>
                    </a:p>
                  </a:txBody>
                  <a:tcPr/>
                </a:tc>
                <a:tc>
                  <a:txBody>
                    <a:bodyPr/>
                    <a:lstStyle/>
                    <a:p>
                      <a:r>
                        <a:rPr lang="en-GB" dirty="0"/>
                        <a:t>6</a:t>
                      </a:r>
                    </a:p>
                  </a:txBody>
                  <a:tcPr/>
                </a:tc>
                <a:extLst>
                  <a:ext uri="{0D108BD9-81ED-4DB2-BD59-A6C34878D82A}">
                    <a16:rowId xmlns:a16="http://schemas.microsoft.com/office/drawing/2014/main" val="51200988"/>
                  </a:ext>
                </a:extLst>
              </a:tr>
              <a:tr h="370840">
                <a:tc>
                  <a:txBody>
                    <a:bodyPr/>
                    <a:lstStyle/>
                    <a:p>
                      <a:r>
                        <a:rPr lang="en-GB" dirty="0"/>
                        <a:t>07/04/24</a:t>
                      </a:r>
                    </a:p>
                  </a:txBody>
                  <a:tcPr/>
                </a:tc>
                <a:tc>
                  <a:txBody>
                    <a:bodyPr/>
                    <a:lstStyle/>
                    <a:p>
                      <a:r>
                        <a:rPr lang="en-GB" dirty="0"/>
                        <a:t>6</a:t>
                      </a:r>
                    </a:p>
                  </a:txBody>
                  <a:tcPr/>
                </a:tc>
                <a:extLst>
                  <a:ext uri="{0D108BD9-81ED-4DB2-BD59-A6C34878D82A}">
                    <a16:rowId xmlns:a16="http://schemas.microsoft.com/office/drawing/2014/main" val="3402061700"/>
                  </a:ext>
                </a:extLst>
              </a:tr>
              <a:tr h="370840">
                <a:tc>
                  <a:txBody>
                    <a:bodyPr/>
                    <a:lstStyle/>
                    <a:p>
                      <a:r>
                        <a:rPr lang="en-GB" dirty="0"/>
                        <a:t>11/04/24</a:t>
                      </a:r>
                    </a:p>
                  </a:txBody>
                  <a:tcPr/>
                </a:tc>
                <a:tc>
                  <a:txBody>
                    <a:bodyPr/>
                    <a:lstStyle/>
                    <a:p>
                      <a:r>
                        <a:rPr lang="en-GB" dirty="0"/>
                        <a:t>6</a:t>
                      </a:r>
                    </a:p>
                  </a:txBody>
                  <a:tcPr/>
                </a:tc>
                <a:extLst>
                  <a:ext uri="{0D108BD9-81ED-4DB2-BD59-A6C34878D82A}">
                    <a16:rowId xmlns:a16="http://schemas.microsoft.com/office/drawing/2014/main" val="2441906595"/>
                  </a:ext>
                </a:extLst>
              </a:tr>
            </a:tbl>
          </a:graphicData>
        </a:graphic>
      </p:graphicFrame>
    </p:spTree>
    <p:extLst>
      <p:ext uri="{BB962C8B-B14F-4D97-AF65-F5344CB8AC3E}">
        <p14:creationId xmlns:p14="http://schemas.microsoft.com/office/powerpoint/2010/main" val="3246415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DB733-0EF0-3AAF-C8D1-DDE8451F1D19}"/>
              </a:ext>
            </a:extLst>
          </p:cNvPr>
          <p:cNvSpPr>
            <a:spLocks noGrp="1"/>
          </p:cNvSpPr>
          <p:nvPr>
            <p:ph type="title"/>
          </p:nvPr>
        </p:nvSpPr>
        <p:spPr>
          <a:xfrm>
            <a:off x="1440180" y="5472854"/>
            <a:ext cx="4589917" cy="3152987"/>
          </a:xfrm>
        </p:spPr>
        <p:txBody>
          <a:bodyPr/>
          <a:lstStyle/>
          <a:p>
            <a:r>
              <a:rPr lang="en-GB" dirty="0"/>
              <a:t>Thankyou </a:t>
            </a:r>
          </a:p>
        </p:txBody>
      </p:sp>
      <p:sp>
        <p:nvSpPr>
          <p:cNvPr id="3" name="Text Placeholder 2">
            <a:extLst>
              <a:ext uri="{FF2B5EF4-FFF2-40B4-BE49-F238E27FC236}">
                <a16:creationId xmlns:a16="http://schemas.microsoft.com/office/drawing/2014/main" id="{AA861B89-EB64-E731-DFF9-BF680049F110}"/>
              </a:ext>
            </a:extLst>
          </p:cNvPr>
          <p:cNvSpPr>
            <a:spLocks noGrp="1"/>
          </p:cNvSpPr>
          <p:nvPr>
            <p:ph type="body" idx="1"/>
          </p:nvPr>
        </p:nvSpPr>
        <p:spPr/>
        <p:txBody>
          <a:bodyPr/>
          <a:lstStyle/>
          <a:p>
            <a:r>
              <a:rPr lang="en-GB" dirty="0"/>
              <a:t>By Alisha Beckett</a:t>
            </a:r>
          </a:p>
        </p:txBody>
      </p:sp>
    </p:spTree>
    <p:extLst>
      <p:ext uri="{BB962C8B-B14F-4D97-AF65-F5344CB8AC3E}">
        <p14:creationId xmlns:p14="http://schemas.microsoft.com/office/powerpoint/2010/main" val="2703933983"/>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4871</Words>
  <Application>Microsoft Office PowerPoint</Application>
  <PresentationFormat>Widescreen</PresentationFormat>
  <Paragraphs>213</Paragraphs>
  <Slides>16</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Calibri</vt:lpstr>
      <vt:lpstr>Courier New</vt:lpstr>
      <vt:lpstr>Gill Sans Nova</vt:lpstr>
      <vt:lpstr>Gill Sans Nova Light</vt:lpstr>
      <vt:lpstr>Roboto</vt:lpstr>
      <vt:lpstr>Sagona Book</vt:lpstr>
      <vt:lpstr>Times New Roman</vt:lpstr>
      <vt:lpstr>Office Theme</vt:lpstr>
      <vt:lpstr>Volunteering  Portfolio</vt:lpstr>
      <vt:lpstr>index</vt:lpstr>
      <vt:lpstr>Introduction </vt:lpstr>
      <vt:lpstr>Reflective commentary </vt:lpstr>
      <vt:lpstr>Reflective commentary </vt:lpstr>
      <vt:lpstr>Reflective commentary </vt:lpstr>
      <vt:lpstr>Reflective commentary </vt:lpstr>
      <vt:lpstr>Reference list </vt:lpstr>
      <vt:lpstr>Placement logbook</vt:lpstr>
      <vt:lpstr>Placement logbook</vt:lpstr>
      <vt:lpstr>Placement logbook</vt:lpstr>
      <vt:lpstr>Placement logbook</vt:lpstr>
      <vt:lpstr>Placement logbook</vt:lpstr>
      <vt:lpstr>Appendices </vt:lpstr>
      <vt:lpstr>Appendices </vt:lpstr>
      <vt:lpstr>Thankyou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Volunteering  Portfolio</dc:title>
  <dc:creator>Alisha Beckett</dc:creator>
  <cp:lastModifiedBy>Alisha Beckett</cp:lastModifiedBy>
  <cp:revision>7</cp:revision>
  <dcterms:created xsi:type="dcterms:W3CDTF">2024-04-22T12:53:30Z</dcterms:created>
  <dcterms:modified xsi:type="dcterms:W3CDTF">2024-04-22T22:56:11Z</dcterms:modified>
</cp:coreProperties>
</file>