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6" r:id="rId2"/>
    <p:sldId id="257" r:id="rId3"/>
    <p:sldId id="274" r:id="rId4"/>
    <p:sldId id="275" r:id="rId5"/>
    <p:sldId id="258" r:id="rId6"/>
    <p:sldId id="262" r:id="rId7"/>
    <p:sldId id="284" r:id="rId8"/>
    <p:sldId id="285" r:id="rId9"/>
    <p:sldId id="286" r:id="rId10"/>
    <p:sldId id="287" r:id="rId11"/>
    <p:sldId id="280" r:id="rId12"/>
    <p:sldId id="293" r:id="rId13"/>
    <p:sldId id="264" r:id="rId14"/>
    <p:sldId id="279" r:id="rId15"/>
    <p:sldId id="282" r:id="rId16"/>
    <p:sldId id="283" r:id="rId17"/>
    <p:sldId id="265" r:id="rId18"/>
    <p:sldId id="288" r:id="rId19"/>
    <p:sldId id="266" r:id="rId20"/>
    <p:sldId id="289" r:id="rId21"/>
    <p:sldId id="267" r:id="rId22"/>
    <p:sldId id="268" r:id="rId23"/>
    <p:sldId id="281" r:id="rId24"/>
    <p:sldId id="269" r:id="rId25"/>
    <p:sldId id="292" r:id="rId26"/>
  </p:sldIdLst>
  <p:sldSz cx="9144000" cy="6858000" type="screen4x3"/>
  <p:notesSz cx="6858000" cy="9144000"/>
  <p:defaultTextStyle>
    <a:defPPr>
      <a:defRPr lang="ur-PK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92"/>
    <p:restoredTop sz="94621"/>
  </p:normalViewPr>
  <p:slideViewPr>
    <p:cSldViewPr>
      <p:cViewPr varScale="1">
        <p:scale>
          <a:sx n="91" d="100"/>
          <a:sy n="91" d="100"/>
        </p:scale>
        <p:origin x="170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endParaRPr lang="ur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endParaRPr lang="ur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r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r-P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r-P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r-P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r-P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r-P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r-P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r-P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r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r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r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r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r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r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r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027F0EF-9A48-4354-97DB-76607CC4E830}" type="datetimeFigureOut">
              <a:rPr lang="ur-PK" smtClean="0"/>
              <a:t>21/9/38</a:t>
            </a:fld>
            <a:endParaRPr lang="ur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ur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F9BF8D5-5ED4-4B6F-A7CF-1A341783D110}" type="slidenum">
              <a:rPr lang="ur-PK" smtClean="0"/>
              <a:t>‹#›</a:t>
            </a:fld>
            <a:endParaRPr lang="ur-PK"/>
          </a:p>
        </p:txBody>
      </p:sp>
    </p:spTree>
    <p:extLst>
      <p:ext uri="{BB962C8B-B14F-4D97-AF65-F5344CB8AC3E}">
        <p14:creationId xmlns:p14="http://schemas.microsoft.com/office/powerpoint/2010/main" val="80709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7664" y="1556792"/>
            <a:ext cx="7772400" cy="2736304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ctr" rtl="0"/>
            <a:r>
              <a:rPr lang="en-US" sz="4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Effective Study </a:t>
            </a:r>
            <a:r>
              <a:rPr lang="en-US" sz="4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Skills</a:t>
            </a:r>
            <a:endParaRPr lang="ur-PK" sz="4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719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of the session</a:t>
            </a:r>
            <a:endParaRPr lang="ur-P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l" rtl="0">
              <a:buNone/>
            </a:pPr>
            <a:r>
              <a:rPr lang="en-US" b="1" dirty="0" smtClean="0"/>
              <a:t>After this session you will be able to:</a:t>
            </a:r>
          </a:p>
          <a:p>
            <a:pPr marL="0" indent="0" algn="l" rtl="0">
              <a:buNone/>
            </a:pPr>
            <a:endParaRPr lang="en-US" dirty="0" smtClean="0"/>
          </a:p>
          <a:p>
            <a:pPr marL="514350" indent="-514350" algn="l" rtl="0">
              <a:buFont typeface="+mj-lt"/>
              <a:buAutoNum type="arabicPeriod"/>
            </a:pPr>
            <a:r>
              <a:rPr lang="en-US" sz="2800" b="1" dirty="0" smtClean="0"/>
              <a:t>Identify important study skills</a:t>
            </a:r>
            <a:endParaRPr lang="en-US" sz="2800" dirty="0" smtClean="0"/>
          </a:p>
          <a:p>
            <a:pPr marL="514350" indent="-514350" algn="l" rtl="0">
              <a:buFont typeface="+mj-lt"/>
              <a:buAutoNum type="arabicPeriod"/>
            </a:pPr>
            <a:r>
              <a:rPr lang="en-US" sz="2800" dirty="0" smtClean="0"/>
              <a:t>Identify and use a </a:t>
            </a:r>
            <a:r>
              <a:rPr lang="en-US" sz="2800" b="1" dirty="0" smtClean="0"/>
              <a:t>wide range of learning and studying strategies.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US" sz="2800" dirty="0" smtClean="0"/>
              <a:t>Reflect on your </a:t>
            </a:r>
            <a:r>
              <a:rPr lang="en-US" sz="2800" b="1" dirty="0" smtClean="0"/>
              <a:t>current academic skills and work out an action plan</a:t>
            </a:r>
            <a:r>
              <a:rPr lang="en-US" sz="2800" dirty="0" smtClean="0"/>
              <a:t> for improvement.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US" sz="2800" b="1" dirty="0" smtClean="0"/>
              <a:t>Improve your reading </a:t>
            </a:r>
            <a:r>
              <a:rPr lang="en-US" sz="2800" dirty="0" smtClean="0"/>
              <a:t>skills</a:t>
            </a:r>
          </a:p>
          <a:p>
            <a:pPr marL="0" indent="0" algn="l" rtl="0">
              <a:buNone/>
            </a:pPr>
            <a:endParaRPr lang="ur-PK" dirty="0"/>
          </a:p>
        </p:txBody>
      </p:sp>
    </p:spTree>
    <p:extLst>
      <p:ext uri="{BB962C8B-B14F-4D97-AF65-F5344CB8AC3E}">
        <p14:creationId xmlns:p14="http://schemas.microsoft.com/office/powerpoint/2010/main" val="367298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620688"/>
            <a:ext cx="8424936" cy="1296144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endParaRPr lang="ur-PK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115616" y="476672"/>
            <a:ext cx="8229600" cy="6048672"/>
          </a:xfrm>
        </p:spPr>
        <p:txBody>
          <a:bodyPr>
            <a:normAutofit/>
          </a:bodyPr>
          <a:lstStyle/>
          <a:p>
            <a:pPr marL="0" indent="0" algn="l" rtl="0">
              <a:buNone/>
            </a:pPr>
            <a:r>
              <a:rPr lang="en-US" b="1" dirty="0" smtClean="0"/>
              <a:t>Approaches to learning and teaching</a:t>
            </a:r>
            <a:endParaRPr lang="en-US" b="1" dirty="0"/>
          </a:p>
          <a:p>
            <a:pPr algn="l" rtl="0"/>
            <a:r>
              <a:rPr lang="en-US" b="1" dirty="0" smtClean="0"/>
              <a:t>lectures </a:t>
            </a:r>
          </a:p>
          <a:p>
            <a:pPr algn="l" rtl="0"/>
            <a:r>
              <a:rPr lang="en-US" b="1" dirty="0" smtClean="0"/>
              <a:t>seminars</a:t>
            </a:r>
          </a:p>
          <a:p>
            <a:pPr algn="l" rtl="0"/>
            <a:r>
              <a:rPr lang="en-US" b="1" dirty="0" smtClean="0"/>
              <a:t>presentations </a:t>
            </a:r>
          </a:p>
          <a:p>
            <a:pPr algn="l" rtl="0"/>
            <a:r>
              <a:rPr lang="en-US" b="1" dirty="0"/>
              <a:t>r</a:t>
            </a:r>
            <a:r>
              <a:rPr lang="en-US" b="1" dirty="0" smtClean="0"/>
              <a:t>ole plays</a:t>
            </a:r>
          </a:p>
          <a:p>
            <a:pPr algn="l" rtl="0"/>
            <a:r>
              <a:rPr lang="en-US" b="1" dirty="0" smtClean="0"/>
              <a:t>Class Discussion</a:t>
            </a:r>
            <a:endParaRPr lang="en-US" b="1" dirty="0"/>
          </a:p>
          <a:p>
            <a:pPr algn="l" rtl="0"/>
            <a:r>
              <a:rPr lang="en-US" b="1" dirty="0" smtClean="0"/>
              <a:t>group and team activities </a:t>
            </a:r>
          </a:p>
          <a:p>
            <a:pPr algn="l" rtl="0"/>
            <a:r>
              <a:rPr lang="en-US" b="1" dirty="0" smtClean="0"/>
              <a:t>tutorials </a:t>
            </a:r>
          </a:p>
          <a:p>
            <a:pPr algn="l" rtl="0"/>
            <a:r>
              <a:rPr lang="en-US" b="1" dirty="0" smtClean="0"/>
              <a:t>on-line activities </a:t>
            </a:r>
          </a:p>
          <a:p>
            <a:pPr algn="l" rtl="0"/>
            <a:r>
              <a:rPr lang="en-US" b="1" dirty="0" smtClean="0"/>
              <a:t>independent research</a:t>
            </a:r>
          </a:p>
          <a:p>
            <a:pPr algn="l" rtl="0"/>
            <a:r>
              <a:rPr lang="en-US" b="1" dirty="0" smtClean="0"/>
              <a:t>practical projects</a:t>
            </a:r>
          </a:p>
          <a:p>
            <a:pPr marL="0" indent="0" algn="l" rtl="0">
              <a:buNone/>
            </a:pPr>
            <a:endParaRPr lang="ur-PK" b="1" dirty="0"/>
          </a:p>
        </p:txBody>
      </p:sp>
    </p:spTree>
    <p:extLst>
      <p:ext uri="{BB962C8B-B14F-4D97-AF65-F5344CB8AC3E}">
        <p14:creationId xmlns:p14="http://schemas.microsoft.com/office/powerpoint/2010/main" val="227343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764704"/>
            <a:ext cx="7024744" cy="1152128"/>
          </a:xfrm>
        </p:spPr>
        <p:txBody>
          <a:bodyPr>
            <a:normAutofit/>
          </a:bodyPr>
          <a:lstStyle/>
          <a:p>
            <a:r>
              <a:rPr lang="en-US" dirty="0" smtClean="0"/>
              <a:t>Who is an independent learners?</a:t>
            </a:r>
            <a:endParaRPr lang="ur-P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772816"/>
            <a:ext cx="7992888" cy="4464496"/>
          </a:xfrm>
        </p:spPr>
        <p:txBody>
          <a:bodyPr>
            <a:normAutofit/>
          </a:bodyPr>
          <a:lstStyle/>
          <a:p>
            <a:pPr marL="0" indent="0" algn="l" rtl="0">
              <a:buNone/>
            </a:pPr>
            <a:r>
              <a:rPr lang="en-US" dirty="0" smtClean="0"/>
              <a:t>   </a:t>
            </a:r>
            <a:r>
              <a:rPr lang="en-US" b="1" dirty="0" smtClean="0"/>
              <a:t>Independent learners  are good at: </a:t>
            </a:r>
          </a:p>
          <a:p>
            <a:pPr marL="0" indent="0" algn="l" rtl="0">
              <a:buNone/>
            </a:pPr>
            <a:endParaRPr lang="en-US" b="1" dirty="0" smtClean="0"/>
          </a:p>
          <a:p>
            <a:pPr marL="514350" indent="-514350" algn="l" rtl="0">
              <a:buFont typeface="+mj-lt"/>
              <a:buAutoNum type="arabicPeriod"/>
            </a:pPr>
            <a:r>
              <a:rPr lang="en-US" b="1" dirty="0" smtClean="0"/>
              <a:t>managing </a:t>
            </a:r>
            <a:r>
              <a:rPr lang="en-US" b="1" dirty="0"/>
              <a:t>time, stress and </a:t>
            </a:r>
            <a:r>
              <a:rPr lang="en-US" b="1" dirty="0" smtClean="0"/>
              <a:t>other commitments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US" b="1" dirty="0" smtClean="0"/>
              <a:t>reflecting critically on how and what they learn   </a:t>
            </a:r>
            <a:endParaRPr lang="en-US" b="1" dirty="0"/>
          </a:p>
          <a:p>
            <a:pPr marL="514350" indent="-514350" algn="l" rtl="0">
              <a:buFont typeface="+mj-lt"/>
              <a:buAutoNum type="arabicPeriod"/>
            </a:pPr>
            <a:r>
              <a:rPr lang="en-US" b="1" dirty="0" smtClean="0"/>
              <a:t>using </a:t>
            </a:r>
            <a:r>
              <a:rPr lang="en-US" b="1" dirty="0"/>
              <a:t>a wide range of learning opportunities and resources, for example, </a:t>
            </a:r>
            <a:r>
              <a:rPr lang="en-US" b="1" dirty="0" smtClean="0"/>
              <a:t>using </a:t>
            </a:r>
            <a:r>
              <a:rPr lang="en-US" b="1" dirty="0"/>
              <a:t>appropriate printed and electronic sources 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US" b="1" dirty="0" smtClean="0"/>
              <a:t>adapting </a:t>
            </a:r>
            <a:r>
              <a:rPr lang="en-US" b="1" dirty="0"/>
              <a:t>the learning process to make use of new opportunities </a:t>
            </a:r>
            <a:endParaRPr lang="ur-PK" b="1" dirty="0"/>
          </a:p>
        </p:txBody>
      </p:sp>
    </p:spTree>
    <p:extLst>
      <p:ext uri="{BB962C8B-B14F-4D97-AF65-F5344CB8AC3E}">
        <p14:creationId xmlns:p14="http://schemas.microsoft.com/office/powerpoint/2010/main" val="260778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764704"/>
            <a:ext cx="7024744" cy="936104"/>
          </a:xfrm>
        </p:spPr>
        <p:txBody>
          <a:bodyPr>
            <a:normAutofit/>
          </a:bodyPr>
          <a:lstStyle/>
          <a:p>
            <a:r>
              <a:rPr lang="ur-PK" b="1" dirty="0" smtClean="0"/>
              <a:t>Important Study Skills</a:t>
            </a:r>
            <a:endParaRPr lang="ur-PK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916832"/>
            <a:ext cx="6777317" cy="4464496"/>
          </a:xfrm>
        </p:spPr>
        <p:txBody>
          <a:bodyPr>
            <a:normAutofit lnSpcReduction="10000"/>
          </a:bodyPr>
          <a:lstStyle/>
          <a:p>
            <a:pPr algn="l" rtl="0"/>
            <a:r>
              <a:rPr lang="en-US" dirty="0" smtClean="0"/>
              <a:t>Time Management</a:t>
            </a:r>
          </a:p>
          <a:p>
            <a:pPr algn="l" rtl="0"/>
            <a:r>
              <a:rPr lang="en-US" dirty="0"/>
              <a:t>I</a:t>
            </a:r>
            <a:r>
              <a:rPr lang="en-US" dirty="0" smtClean="0"/>
              <a:t>nformation Skills</a:t>
            </a:r>
          </a:p>
          <a:p>
            <a:pPr algn="l" rtl="0"/>
            <a:r>
              <a:rPr lang="en-US" dirty="0" smtClean="0"/>
              <a:t>Listening to Lectures and Taking Notes</a:t>
            </a:r>
          </a:p>
          <a:p>
            <a:pPr algn="l" rtl="0"/>
            <a:r>
              <a:rPr lang="en-US" dirty="0" smtClean="0"/>
              <a:t>Academic Reading Skills</a:t>
            </a:r>
          </a:p>
          <a:p>
            <a:pPr algn="l" rtl="0"/>
            <a:r>
              <a:rPr lang="en-US" dirty="0" smtClean="0"/>
              <a:t>Academic Writing Skills</a:t>
            </a:r>
          </a:p>
          <a:p>
            <a:pPr algn="l" rtl="0"/>
            <a:r>
              <a:rPr lang="en-US" dirty="0" smtClean="0"/>
              <a:t>Referencing and Avoiding plagiarism</a:t>
            </a:r>
          </a:p>
          <a:p>
            <a:pPr algn="l" rtl="0"/>
            <a:r>
              <a:rPr lang="en-US" dirty="0" smtClean="0"/>
              <a:t>Presentation Skills</a:t>
            </a:r>
          </a:p>
          <a:p>
            <a:pPr algn="l" rtl="0"/>
            <a:r>
              <a:rPr lang="en-US" dirty="0" smtClean="0"/>
              <a:t>Working in Groups</a:t>
            </a:r>
          </a:p>
          <a:p>
            <a:pPr algn="l" rtl="0"/>
            <a:r>
              <a:rPr lang="en-US" dirty="0" smtClean="0"/>
              <a:t>Examination Skills </a:t>
            </a:r>
          </a:p>
          <a:p>
            <a:pPr algn="l" rtl="0"/>
            <a:endParaRPr lang="ur-PK" dirty="0"/>
          </a:p>
        </p:txBody>
      </p:sp>
    </p:spTree>
    <p:extLst>
      <p:ext uri="{BB962C8B-B14F-4D97-AF65-F5344CB8AC3E}">
        <p14:creationId xmlns:p14="http://schemas.microsoft.com/office/powerpoint/2010/main" val="123705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426" y="1556792"/>
            <a:ext cx="5688013" cy="4537075"/>
          </a:xfrm>
        </p:spPr>
      </p:pic>
      <p:sp>
        <p:nvSpPr>
          <p:cNvPr id="5" name="TextBox 4"/>
          <p:cNvSpPr txBox="1"/>
          <p:nvPr/>
        </p:nvSpPr>
        <p:spPr>
          <a:xfrm>
            <a:off x="7740352" y="2132856"/>
            <a:ext cx="5760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ur-PK" dirty="0"/>
          </a:p>
        </p:txBody>
      </p:sp>
      <p:sp>
        <p:nvSpPr>
          <p:cNvPr id="7" name="TextBox 6"/>
          <p:cNvSpPr txBox="1"/>
          <p:nvPr/>
        </p:nvSpPr>
        <p:spPr>
          <a:xfrm>
            <a:off x="7236296" y="1988840"/>
            <a:ext cx="1512168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000" b="1" dirty="0" smtClean="0"/>
              <a:t>Delegate it</a:t>
            </a:r>
            <a:endParaRPr lang="ur-PK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236296" y="4293096"/>
            <a:ext cx="136815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000" b="1" dirty="0" smtClean="0"/>
              <a:t>Delete it</a:t>
            </a:r>
            <a:endParaRPr lang="ur-PK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4293096"/>
            <a:ext cx="115212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000" b="1" dirty="0" smtClean="0"/>
              <a:t>Delay it</a:t>
            </a:r>
            <a:endParaRPr lang="ur-PK" sz="2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755576" y="1988840"/>
            <a:ext cx="100811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000" b="1" dirty="0" smtClean="0"/>
              <a:t>Do it</a:t>
            </a:r>
            <a:endParaRPr lang="ur-PK" sz="2000" b="1" dirty="0"/>
          </a:p>
        </p:txBody>
      </p:sp>
      <p:sp>
        <p:nvSpPr>
          <p:cNvPr id="2" name="Rectangle 1"/>
          <p:cNvSpPr/>
          <p:nvPr/>
        </p:nvSpPr>
        <p:spPr>
          <a:xfrm>
            <a:off x="1738645" y="58555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 rtl="0"/>
            <a:r>
              <a:rPr lang="en-US" b="1" dirty="0"/>
              <a:t>Time </a:t>
            </a:r>
            <a:r>
              <a:rPr lang="en-US" b="1" dirty="0" smtClean="0"/>
              <a:t>Management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846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0"/>
            <a:r>
              <a:rPr lang="en-US" sz="3000" b="1" dirty="0"/>
              <a:t>Listening to Lectures and Taking </a:t>
            </a:r>
            <a:r>
              <a:rPr lang="en-US" sz="3000" b="1" dirty="0" smtClean="0"/>
              <a:t>Notes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000" b="1" dirty="0" smtClean="0"/>
              <a:t>Before the Lecture</a:t>
            </a:r>
            <a:endParaRPr lang="ur-PK" sz="3000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>
              <a:lnSpc>
                <a:spcPct val="150000"/>
              </a:lnSpc>
            </a:pPr>
            <a:r>
              <a:rPr lang="en-US" b="1" dirty="0" smtClean="0"/>
              <a:t>Know the title and topic of the lecture</a:t>
            </a:r>
          </a:p>
          <a:p>
            <a:pPr algn="l" rtl="0">
              <a:lnSpc>
                <a:spcPct val="150000"/>
              </a:lnSpc>
            </a:pPr>
            <a:r>
              <a:rPr lang="en-US" b="1" dirty="0" smtClean="0"/>
              <a:t>Skim the required chapters or notes</a:t>
            </a:r>
          </a:p>
          <a:p>
            <a:pPr algn="l" rtl="0">
              <a:lnSpc>
                <a:spcPct val="150000"/>
              </a:lnSpc>
            </a:pPr>
            <a:r>
              <a:rPr lang="en-US" b="1" dirty="0" smtClean="0"/>
              <a:t>Reflecting on what you already know about the topic</a:t>
            </a:r>
          </a:p>
          <a:p>
            <a:pPr algn="l" rtl="0">
              <a:lnSpc>
                <a:spcPct val="150000"/>
              </a:lnSpc>
            </a:pPr>
            <a:r>
              <a:rPr lang="en-US" b="1" dirty="0" smtClean="0"/>
              <a:t>Be prepared to ask questions</a:t>
            </a:r>
          </a:p>
          <a:p>
            <a:pPr algn="l" rtl="0">
              <a:lnSpc>
                <a:spcPct val="150000"/>
              </a:lnSpc>
            </a:pPr>
            <a:endParaRPr lang="ur-PK" dirty="0"/>
          </a:p>
        </p:txBody>
      </p:sp>
    </p:spTree>
    <p:extLst>
      <p:ext uri="{BB962C8B-B14F-4D97-AF65-F5344CB8AC3E}">
        <p14:creationId xmlns:p14="http://schemas.microsoft.com/office/powerpoint/2010/main" val="338261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r-PK" dirty="0" smtClean="0"/>
              <a:t> </a:t>
            </a:r>
            <a:r>
              <a:rPr lang="en-US" dirty="0" smtClean="0"/>
              <a:t>During Lecture</a:t>
            </a:r>
            <a:endParaRPr lang="ur-PK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 algn="l" rtl="0">
              <a:buNone/>
            </a:pPr>
            <a:r>
              <a:rPr lang="en-US" b="1" dirty="0" smtClean="0"/>
              <a:t>How to concentrate</a:t>
            </a:r>
          </a:p>
          <a:p>
            <a:pPr algn="l" rtl="0"/>
            <a:r>
              <a:rPr lang="en-US" b="1" dirty="0" smtClean="0"/>
              <a:t>Avoid talking to your friends</a:t>
            </a:r>
          </a:p>
          <a:p>
            <a:pPr algn="l" rtl="0"/>
            <a:r>
              <a:rPr lang="en-US" b="1" dirty="0" smtClean="0"/>
              <a:t>Avoid </a:t>
            </a:r>
            <a:r>
              <a:rPr lang="en-US" b="1" dirty="0"/>
              <a:t>side thought </a:t>
            </a:r>
            <a:r>
              <a:rPr lang="en-US" b="1" dirty="0" smtClean="0"/>
              <a:t>trips</a:t>
            </a:r>
          </a:p>
          <a:p>
            <a:pPr algn="l" rtl="0"/>
            <a:r>
              <a:rPr lang="en-US" b="1" dirty="0" smtClean="0"/>
              <a:t>Avoid distractions from mobile and any other electronic device</a:t>
            </a:r>
          </a:p>
          <a:p>
            <a:pPr algn="l" rtl="0"/>
            <a:r>
              <a:rPr lang="en-US" b="1" dirty="0" smtClean="0"/>
              <a:t>Take Notes</a:t>
            </a:r>
          </a:p>
          <a:p>
            <a:pPr algn="l" rtl="0"/>
            <a:endParaRPr lang="en-US" dirty="0"/>
          </a:p>
          <a:p>
            <a:pPr algn="l" rtl="0"/>
            <a:endParaRPr lang="ur-PK" dirty="0"/>
          </a:p>
        </p:txBody>
      </p:sp>
    </p:spTree>
    <p:extLst>
      <p:ext uri="{BB962C8B-B14F-4D97-AF65-F5344CB8AC3E}">
        <p14:creationId xmlns:p14="http://schemas.microsoft.com/office/powerpoint/2010/main" val="1517374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20688"/>
            <a:ext cx="7024744" cy="1152128"/>
          </a:xfrm>
        </p:spPr>
        <p:txBody>
          <a:bodyPr/>
          <a:lstStyle/>
          <a:p>
            <a:r>
              <a:rPr lang="en-US" dirty="0" smtClean="0"/>
              <a:t>Taking Notes</a:t>
            </a:r>
            <a:endParaRPr lang="ur-P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844824"/>
            <a:ext cx="6777317" cy="4608512"/>
          </a:xfrm>
        </p:spPr>
        <p:txBody>
          <a:bodyPr>
            <a:normAutofit fontScale="92500"/>
          </a:bodyPr>
          <a:lstStyle/>
          <a:p>
            <a:pPr marL="68580" indent="0" algn="l" rtl="0">
              <a:buNone/>
            </a:pPr>
            <a:r>
              <a:rPr lang="en-US" dirty="0" smtClean="0"/>
              <a:t>Note </a:t>
            </a:r>
            <a:r>
              <a:rPr lang="en-US" dirty="0"/>
              <a:t>taking is an important academic task that helps you to remember what you have </a:t>
            </a:r>
            <a:r>
              <a:rPr lang="en-US" dirty="0" smtClean="0"/>
              <a:t> learnt </a:t>
            </a:r>
            <a:r>
              <a:rPr lang="en-US" dirty="0"/>
              <a:t>and helps you to review materials for </a:t>
            </a:r>
            <a:r>
              <a:rPr lang="en-US" dirty="0" smtClean="0"/>
              <a:t>re-use </a:t>
            </a:r>
            <a:r>
              <a:rPr lang="en-US" dirty="0"/>
              <a:t>in revision and </a:t>
            </a:r>
            <a:r>
              <a:rPr lang="en-US" dirty="0" smtClean="0"/>
              <a:t>assignments</a:t>
            </a:r>
          </a:p>
          <a:p>
            <a:pPr marL="68580" indent="0" algn="l" rtl="0">
              <a:buNone/>
            </a:pPr>
            <a:endParaRPr lang="en-US" dirty="0"/>
          </a:p>
          <a:p>
            <a:pPr algn="l" rtl="0"/>
            <a:r>
              <a:rPr lang="en-US" dirty="0" smtClean="0"/>
              <a:t>Take your </a:t>
            </a:r>
            <a:r>
              <a:rPr lang="en-US" dirty="0"/>
              <a:t>notes according to the </a:t>
            </a:r>
            <a:r>
              <a:rPr lang="en-US" b="1" dirty="0"/>
              <a:t>week, topic, or </a:t>
            </a:r>
            <a:r>
              <a:rPr lang="en-US" b="1" dirty="0" smtClean="0"/>
              <a:t>assignment</a:t>
            </a:r>
          </a:p>
          <a:p>
            <a:pPr algn="l" rtl="0"/>
            <a:r>
              <a:rPr lang="en-US" dirty="0" smtClean="0"/>
              <a:t>Write in short </a:t>
            </a:r>
            <a:r>
              <a:rPr lang="en-US" b="1" dirty="0" smtClean="0"/>
              <a:t>phrases rather than in complete sentences</a:t>
            </a:r>
            <a:endParaRPr lang="en-US" dirty="0" smtClean="0"/>
          </a:p>
          <a:p>
            <a:pPr algn="l" rtl="0"/>
            <a:r>
              <a:rPr lang="en-US" dirty="0" smtClean="0"/>
              <a:t>It </a:t>
            </a:r>
            <a:r>
              <a:rPr lang="en-US" dirty="0"/>
              <a:t>is </a:t>
            </a:r>
            <a:r>
              <a:rPr lang="en-US" dirty="0" smtClean="0"/>
              <a:t>important </a:t>
            </a:r>
            <a:r>
              <a:rPr lang="en-US" dirty="0"/>
              <a:t>that you are </a:t>
            </a:r>
            <a:r>
              <a:rPr lang="en-US" b="1" dirty="0"/>
              <a:t>critical when note taking</a:t>
            </a:r>
            <a:r>
              <a:rPr lang="en-US" dirty="0"/>
              <a:t> and that you only write or draw what you </a:t>
            </a:r>
            <a:r>
              <a:rPr lang="en-US" dirty="0" smtClean="0"/>
              <a:t>will </a:t>
            </a:r>
            <a:r>
              <a:rPr lang="en-US" dirty="0"/>
              <a:t>need later on</a:t>
            </a:r>
          </a:p>
          <a:p>
            <a:pPr algn="l"/>
            <a:endParaRPr lang="ur-PK" dirty="0"/>
          </a:p>
        </p:txBody>
      </p:sp>
    </p:spTree>
    <p:extLst>
      <p:ext uri="{BB962C8B-B14F-4D97-AF65-F5344CB8AC3E}">
        <p14:creationId xmlns:p14="http://schemas.microsoft.com/office/powerpoint/2010/main" val="690811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89168"/>
          </a:xfrm>
        </p:spPr>
        <p:txBody>
          <a:bodyPr/>
          <a:lstStyle/>
          <a:p>
            <a:r>
              <a:rPr lang="en-US" b="1" dirty="0" smtClean="0"/>
              <a:t>After the Lecture</a:t>
            </a:r>
            <a:endParaRPr lang="ur-PK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>
              <a:lnSpc>
                <a:spcPct val="150000"/>
              </a:lnSpc>
            </a:pPr>
            <a:r>
              <a:rPr lang="en-US" b="1" dirty="0" smtClean="0"/>
              <a:t>Review your notes</a:t>
            </a:r>
          </a:p>
          <a:p>
            <a:pPr algn="l" rtl="0">
              <a:lnSpc>
                <a:spcPct val="150000"/>
              </a:lnSpc>
            </a:pPr>
            <a:r>
              <a:rPr lang="en-US" b="1" dirty="0" smtClean="0"/>
              <a:t>Summarize your notes in your own words</a:t>
            </a:r>
          </a:p>
          <a:p>
            <a:pPr algn="l" rtl="0">
              <a:lnSpc>
                <a:spcPct val="150000"/>
              </a:lnSpc>
            </a:pPr>
            <a:r>
              <a:rPr lang="en-US" b="1" dirty="0" smtClean="0"/>
              <a:t>Discuss important points with friends </a:t>
            </a:r>
          </a:p>
          <a:p>
            <a:pPr algn="l" rtl="0">
              <a:lnSpc>
                <a:spcPct val="150000"/>
              </a:lnSpc>
            </a:pPr>
            <a:r>
              <a:rPr lang="en-US" b="1" dirty="0" smtClean="0"/>
              <a:t>Add any further explanation based on your reading</a:t>
            </a:r>
            <a:endParaRPr lang="ur-PK" b="1" dirty="0"/>
          </a:p>
        </p:txBody>
      </p:sp>
    </p:spTree>
    <p:extLst>
      <p:ext uri="{BB962C8B-B14F-4D97-AF65-F5344CB8AC3E}">
        <p14:creationId xmlns:p14="http://schemas.microsoft.com/office/powerpoint/2010/main" val="38082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92696"/>
            <a:ext cx="7024744" cy="1080120"/>
          </a:xfrm>
        </p:spPr>
        <p:txBody>
          <a:bodyPr/>
          <a:lstStyle/>
          <a:p>
            <a:r>
              <a:rPr lang="ur-PK" b="1" dirty="0" smtClean="0"/>
              <a:t>Academic Reading Skills</a:t>
            </a:r>
            <a:endParaRPr lang="ur-PK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772816"/>
            <a:ext cx="6777317" cy="4059813"/>
          </a:xfrm>
        </p:spPr>
        <p:txBody>
          <a:bodyPr>
            <a:normAutofit lnSpcReduction="10000"/>
          </a:bodyPr>
          <a:lstStyle/>
          <a:p>
            <a:pPr marL="68580" indent="0" algn="l" rtl="0">
              <a:buNone/>
            </a:pPr>
            <a:r>
              <a:rPr lang="en-US" b="1" dirty="0" smtClean="0"/>
              <a:t>  Academic reading will need you to</a:t>
            </a:r>
            <a:r>
              <a:rPr lang="en-US" dirty="0" smtClean="0"/>
              <a:t>:</a:t>
            </a:r>
          </a:p>
          <a:p>
            <a:pPr marL="68580" indent="0" algn="l" rtl="0">
              <a:buNone/>
            </a:pPr>
            <a:endParaRPr lang="en-US" dirty="0" smtClean="0"/>
          </a:p>
          <a:p>
            <a:pPr algn="l" rtl="0"/>
            <a:r>
              <a:rPr lang="en-US" b="1" dirty="0" smtClean="0"/>
              <a:t>Identify arguments</a:t>
            </a:r>
            <a:endParaRPr lang="en-US" b="1" dirty="0"/>
          </a:p>
          <a:p>
            <a:pPr algn="l" rtl="0"/>
            <a:r>
              <a:rPr lang="en-US" b="1" dirty="0" err="1" smtClean="0"/>
              <a:t>Recognise</a:t>
            </a:r>
            <a:r>
              <a:rPr lang="en-US" b="1" dirty="0" smtClean="0"/>
              <a:t> </a:t>
            </a:r>
            <a:r>
              <a:rPr lang="en-US" b="1" dirty="0"/>
              <a:t>whether </a:t>
            </a:r>
            <a:r>
              <a:rPr lang="en-US" b="1" dirty="0" smtClean="0"/>
              <a:t>the writing </a:t>
            </a:r>
            <a:r>
              <a:rPr lang="en-US" b="1" dirty="0"/>
              <a:t>support or oppose the main </a:t>
            </a:r>
            <a:r>
              <a:rPr lang="en-US" b="1" dirty="0" smtClean="0"/>
              <a:t>premise</a:t>
            </a:r>
            <a:endParaRPr lang="en-US" b="1" dirty="0"/>
          </a:p>
          <a:p>
            <a:pPr algn="l" rtl="0"/>
            <a:r>
              <a:rPr lang="en-US" b="1" dirty="0" smtClean="0"/>
              <a:t>Identify </a:t>
            </a:r>
            <a:r>
              <a:rPr lang="en-US" b="1" dirty="0"/>
              <a:t>the </a:t>
            </a:r>
            <a:r>
              <a:rPr lang="en-US" b="1" dirty="0" smtClean="0"/>
              <a:t>evidence</a:t>
            </a:r>
            <a:endParaRPr lang="en-US" b="1" dirty="0"/>
          </a:p>
          <a:p>
            <a:pPr algn="l" rtl="0"/>
            <a:r>
              <a:rPr lang="en-US" b="1" dirty="0" smtClean="0"/>
              <a:t>Identify </a:t>
            </a:r>
            <a:r>
              <a:rPr lang="en-US" b="1" dirty="0"/>
              <a:t>conclusions and whether the evidence supports the </a:t>
            </a:r>
            <a:r>
              <a:rPr lang="en-US" b="1" dirty="0" smtClean="0"/>
              <a:t>conclusions</a:t>
            </a:r>
            <a:endParaRPr lang="en-US" b="1" dirty="0"/>
          </a:p>
          <a:p>
            <a:pPr algn="l" rtl="0"/>
            <a:r>
              <a:rPr lang="en-US" b="1" dirty="0" smtClean="0"/>
              <a:t>Be </a:t>
            </a:r>
            <a:r>
              <a:rPr lang="en-US" b="1" dirty="0"/>
              <a:t>a critical thinker.</a:t>
            </a:r>
            <a:endParaRPr lang="ur-PK" b="1" dirty="0"/>
          </a:p>
        </p:txBody>
      </p:sp>
    </p:spTree>
    <p:extLst>
      <p:ext uri="{BB962C8B-B14F-4D97-AF65-F5344CB8AC3E}">
        <p14:creationId xmlns:p14="http://schemas.microsoft.com/office/powerpoint/2010/main" val="156411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32656"/>
            <a:ext cx="7632848" cy="5904656"/>
          </a:xfrm>
        </p:spPr>
      </p:pic>
    </p:spTree>
    <p:extLst>
      <p:ext uri="{BB962C8B-B14F-4D97-AF65-F5344CB8AC3E}">
        <p14:creationId xmlns:p14="http://schemas.microsoft.com/office/powerpoint/2010/main" val="11614706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20688"/>
            <a:ext cx="7024744" cy="792088"/>
          </a:xfrm>
        </p:spPr>
        <p:txBody>
          <a:bodyPr>
            <a:normAutofit/>
          </a:bodyPr>
          <a:lstStyle/>
          <a:p>
            <a:r>
              <a:rPr lang="en-US" sz="2400" b="1" dirty="0" smtClean="0"/>
              <a:t>Selecting  the Right Reading Techniques</a:t>
            </a:r>
            <a:endParaRPr lang="ur-PK" sz="24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8342" y="2667000"/>
            <a:ext cx="5912778" cy="33321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376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7848872" cy="720080"/>
          </a:xfrm>
        </p:spPr>
        <p:txBody>
          <a:bodyPr>
            <a:normAutofit/>
          </a:bodyPr>
          <a:lstStyle/>
          <a:p>
            <a:pPr algn="ctr" rtl="0"/>
            <a:r>
              <a:rPr lang="en-US" sz="2400" b="1" dirty="0" smtClean="0"/>
              <a:t>Selecting the Right Reading Technique</a:t>
            </a:r>
            <a:endParaRPr lang="ur-PK" sz="2400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04898" y="2667000"/>
            <a:ext cx="5059666" cy="33321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923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Improving Reading  Skills (SQ3R) </a:t>
            </a:r>
            <a:endParaRPr lang="ur-P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 rtl="0"/>
            <a:r>
              <a:rPr lang="en-US" sz="3600" dirty="0" smtClean="0"/>
              <a:t>Survey</a:t>
            </a:r>
          </a:p>
          <a:p>
            <a:pPr algn="l" rtl="0"/>
            <a:r>
              <a:rPr lang="en-US" sz="3600" dirty="0" smtClean="0"/>
              <a:t>Question</a:t>
            </a:r>
          </a:p>
          <a:p>
            <a:pPr algn="l" rtl="0"/>
            <a:r>
              <a:rPr lang="en-US" sz="3600" dirty="0" smtClean="0"/>
              <a:t>Read</a:t>
            </a:r>
          </a:p>
          <a:p>
            <a:pPr algn="l" rtl="0"/>
            <a:r>
              <a:rPr lang="en-US" sz="3600" dirty="0" smtClean="0"/>
              <a:t>Recall</a:t>
            </a:r>
          </a:p>
          <a:p>
            <a:pPr algn="l" rtl="0"/>
            <a:r>
              <a:rPr lang="en-US" sz="3600" dirty="0" smtClean="0"/>
              <a:t>Review</a:t>
            </a:r>
            <a:endParaRPr lang="ur-PK" sz="3600" dirty="0"/>
          </a:p>
        </p:txBody>
      </p:sp>
    </p:spTree>
    <p:extLst>
      <p:ext uri="{BB962C8B-B14F-4D97-AF65-F5344CB8AC3E}">
        <p14:creationId xmlns:p14="http://schemas.microsoft.com/office/powerpoint/2010/main" val="76360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Making Notes from Reading</a:t>
            </a:r>
            <a:endParaRPr lang="ur-P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 smtClean="0"/>
              <a:t>Use margins of the </a:t>
            </a:r>
            <a:r>
              <a:rPr lang="en-US" dirty="0"/>
              <a:t>p</a:t>
            </a:r>
            <a:r>
              <a:rPr lang="en-US" dirty="0" smtClean="0"/>
              <a:t>rinted text  to  write brief comments</a:t>
            </a:r>
          </a:p>
          <a:p>
            <a:pPr algn="l" rtl="0"/>
            <a:r>
              <a:rPr lang="en-US" dirty="0" smtClean="0"/>
              <a:t>Use se</a:t>
            </a:r>
            <a:r>
              <a:rPr lang="en-US" dirty="0"/>
              <a:t>p</a:t>
            </a:r>
            <a:r>
              <a:rPr lang="en-US" dirty="0" smtClean="0"/>
              <a:t>arate </a:t>
            </a:r>
            <a:r>
              <a:rPr lang="en-US" dirty="0"/>
              <a:t>p</a:t>
            </a:r>
            <a:r>
              <a:rPr lang="en-US" dirty="0" smtClean="0"/>
              <a:t>ages for detail notes</a:t>
            </a:r>
          </a:p>
          <a:p>
            <a:pPr algn="l" rtl="0"/>
            <a:r>
              <a:rPr lang="en-US" dirty="0" smtClean="0"/>
              <a:t>Do not co</a:t>
            </a:r>
            <a:r>
              <a:rPr lang="en-US" dirty="0"/>
              <a:t>p</a:t>
            </a:r>
            <a:r>
              <a:rPr lang="en-US" dirty="0" smtClean="0"/>
              <a:t>y chunks from the texts</a:t>
            </a:r>
          </a:p>
          <a:p>
            <a:pPr algn="l" rtl="0"/>
            <a:r>
              <a:rPr lang="en-US" dirty="0" smtClean="0"/>
              <a:t>Take notes in your own words</a:t>
            </a:r>
          </a:p>
          <a:p>
            <a:pPr algn="l" rtl="0"/>
            <a:r>
              <a:rPr lang="en-US" dirty="0" smtClean="0"/>
              <a:t>Use colour codes</a:t>
            </a:r>
          </a:p>
          <a:p>
            <a:pPr algn="l" rtl="0"/>
            <a:r>
              <a:rPr lang="en-US" dirty="0" smtClean="0"/>
              <a:t>File and organise your notes pro</a:t>
            </a:r>
            <a:r>
              <a:rPr lang="en-US" dirty="0"/>
              <a:t>p</a:t>
            </a:r>
            <a:r>
              <a:rPr lang="en-US" dirty="0" smtClean="0"/>
              <a:t>erly</a:t>
            </a:r>
          </a:p>
          <a:p>
            <a:pPr algn="l" rtl="0"/>
            <a:endParaRPr lang="ur-PK" dirty="0"/>
          </a:p>
        </p:txBody>
      </p:sp>
    </p:spTree>
    <p:extLst>
      <p:ext uri="{BB962C8B-B14F-4D97-AF65-F5344CB8AC3E}">
        <p14:creationId xmlns:p14="http://schemas.microsoft.com/office/powerpoint/2010/main" val="118074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404664"/>
            <a:ext cx="7024744" cy="720080"/>
          </a:xfrm>
        </p:spPr>
        <p:txBody>
          <a:bodyPr>
            <a:normAutofit fontScale="90000"/>
          </a:bodyPr>
          <a:lstStyle/>
          <a:p>
            <a:pPr rtl="0"/>
            <a:r>
              <a:rPr lang="ur-PK" dirty="0" smtClean="0"/>
              <a:t/>
            </a:r>
            <a:br>
              <a:rPr lang="ur-PK" dirty="0" smtClean="0"/>
            </a:br>
            <a:r>
              <a:rPr lang="ur-PK" dirty="0" smtClean="0"/>
              <a:t/>
            </a:r>
            <a:br>
              <a:rPr lang="ur-PK" dirty="0" smtClean="0"/>
            </a:br>
            <a:r>
              <a:rPr lang="ur-PK" dirty="0"/>
              <a:t/>
            </a:r>
            <a:br>
              <a:rPr lang="ur-PK" dirty="0"/>
            </a:br>
            <a:r>
              <a:rPr lang="ur-PK" dirty="0" smtClean="0"/>
              <a:t/>
            </a:r>
            <a:br>
              <a:rPr lang="ur-PK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The </a:t>
            </a:r>
            <a:r>
              <a:rPr lang="en-US" sz="2200" dirty="0"/>
              <a:t>ability to write clear and logical assignments or reports is an essential academic skill and it is also an essential professional skill</a:t>
            </a:r>
            <a:endParaRPr lang="ur-PK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60032" y="4789638"/>
            <a:ext cx="3708412" cy="3169528"/>
          </a:xfrm>
        </p:spPr>
        <p:txBody>
          <a:bodyPr numCol="1">
            <a:normAutofit/>
          </a:bodyPr>
          <a:lstStyle/>
          <a:p>
            <a:pPr marL="68580" indent="0" algn="l" rtl="0">
              <a:buNone/>
            </a:pPr>
            <a:endParaRPr lang="en-US" dirty="0" smtClean="0"/>
          </a:p>
          <a:p>
            <a:pPr algn="l" rtl="0"/>
            <a:r>
              <a:rPr lang="en-US" dirty="0" smtClean="0"/>
              <a:t>Academic Essays </a:t>
            </a:r>
          </a:p>
          <a:p>
            <a:pPr algn="l" rtl="0"/>
            <a:r>
              <a:rPr lang="en-US" dirty="0" smtClean="0"/>
              <a:t>Research Papers</a:t>
            </a:r>
          </a:p>
          <a:p>
            <a:pPr algn="l" rtl="0"/>
            <a:r>
              <a:rPr lang="en-US" dirty="0" smtClean="0"/>
              <a:t>Research </a:t>
            </a:r>
            <a:r>
              <a:rPr lang="en-US" dirty="0"/>
              <a:t>Reports</a:t>
            </a:r>
          </a:p>
          <a:p>
            <a:pPr algn="l" rtl="0"/>
            <a:r>
              <a:rPr lang="en-US" dirty="0"/>
              <a:t>Case Studies</a:t>
            </a:r>
          </a:p>
          <a:p>
            <a:pPr algn="l" rtl="0"/>
            <a:r>
              <a:rPr lang="en-US" dirty="0"/>
              <a:t>Research proposals </a:t>
            </a:r>
          </a:p>
          <a:p>
            <a:pPr algn="l" rtl="0"/>
            <a:endParaRPr lang="en-US" sz="2000" dirty="0"/>
          </a:p>
          <a:p>
            <a:pPr algn="l" rtl="0"/>
            <a:endParaRPr lang="en-US" sz="2000" dirty="0" smtClean="0"/>
          </a:p>
          <a:p>
            <a:pPr algn="l" rtl="0"/>
            <a:endParaRPr lang="en-US" sz="2000" dirty="0"/>
          </a:p>
          <a:p>
            <a:pPr algn="l" rtl="0"/>
            <a:endParaRPr lang="en-US" sz="2000" dirty="0" smtClean="0"/>
          </a:p>
          <a:p>
            <a:pPr algn="l" rtl="0"/>
            <a:endParaRPr lang="en-US" sz="2000" dirty="0"/>
          </a:p>
          <a:p>
            <a:pPr algn="l" rtl="0"/>
            <a:endParaRPr lang="en-US" sz="2000" dirty="0" smtClean="0"/>
          </a:p>
          <a:p>
            <a:pPr algn="l" rtl="0"/>
            <a:endParaRPr lang="en-US" sz="2000" dirty="0"/>
          </a:p>
          <a:p>
            <a:pPr algn="l" rtl="0"/>
            <a:endParaRPr lang="en-US" sz="2000" dirty="0" smtClean="0"/>
          </a:p>
          <a:p>
            <a:pPr algn="l" rtl="0"/>
            <a:endParaRPr lang="en-US" dirty="0"/>
          </a:p>
          <a:p>
            <a:pPr algn="l" rtl="0"/>
            <a:endParaRPr lang="ur-PK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3490" y="2996952"/>
            <a:ext cx="3419856" cy="2737479"/>
          </a:xfrm>
        </p:spPr>
        <p:txBody>
          <a:bodyPr>
            <a:normAutofit/>
          </a:bodyPr>
          <a:lstStyle/>
          <a:p>
            <a:pPr algn="l" rtl="0"/>
            <a:r>
              <a:rPr lang="en-US" dirty="0" smtClean="0"/>
              <a:t>Book </a:t>
            </a:r>
            <a:r>
              <a:rPr lang="en-US" dirty="0"/>
              <a:t>reviews </a:t>
            </a:r>
          </a:p>
          <a:p>
            <a:pPr algn="l" rtl="0"/>
            <a:r>
              <a:rPr lang="en-US" dirty="0"/>
              <a:t>Literature reviews </a:t>
            </a:r>
          </a:p>
          <a:p>
            <a:pPr algn="l" rtl="0"/>
            <a:r>
              <a:rPr lang="en-US" dirty="0"/>
              <a:t>Reflective writing </a:t>
            </a:r>
          </a:p>
          <a:p>
            <a:pPr algn="l" rtl="0"/>
            <a:r>
              <a:rPr lang="en-US" dirty="0"/>
              <a:t>Annotated bibliographies</a:t>
            </a:r>
          </a:p>
          <a:p>
            <a:endParaRPr lang="ur-PK" dirty="0"/>
          </a:p>
        </p:txBody>
      </p:sp>
      <p:sp>
        <p:nvSpPr>
          <p:cNvPr id="5" name="TextBox 4"/>
          <p:cNvSpPr txBox="1"/>
          <p:nvPr/>
        </p:nvSpPr>
        <p:spPr>
          <a:xfrm>
            <a:off x="899592" y="286949"/>
            <a:ext cx="6552728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sz="2400" b="1" dirty="0"/>
              <a:t>Academic Writing Skills</a:t>
            </a:r>
            <a:endParaRPr lang="en-US" sz="2400" b="1" dirty="0" smtClean="0"/>
          </a:p>
          <a:p>
            <a:pPr algn="l"/>
            <a:r>
              <a:rPr lang="en-US" sz="2400" b="1" dirty="0" smtClean="0"/>
              <a:t>Different </a:t>
            </a:r>
            <a:r>
              <a:rPr lang="en-US" sz="2400" b="1" dirty="0"/>
              <a:t>genres in Academic writing </a:t>
            </a:r>
            <a:r>
              <a:rPr lang="en-US" sz="2400" b="1" dirty="0" smtClean="0"/>
              <a:t>are:</a:t>
            </a:r>
            <a:endParaRPr lang="en-US" sz="2400" b="1" dirty="0"/>
          </a:p>
          <a:p>
            <a:endParaRPr lang="ur-PK" dirty="0"/>
          </a:p>
        </p:txBody>
      </p:sp>
    </p:spTree>
    <p:extLst>
      <p:ext uri="{BB962C8B-B14F-4D97-AF65-F5344CB8AC3E}">
        <p14:creationId xmlns:p14="http://schemas.microsoft.com/office/powerpoint/2010/main" val="1186232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836712"/>
            <a:ext cx="7024744" cy="720080"/>
          </a:xfrm>
        </p:spPr>
        <p:txBody>
          <a:bodyPr>
            <a:normAutofit/>
          </a:bodyPr>
          <a:lstStyle/>
          <a:p>
            <a:r>
              <a:rPr lang="en-US" dirty="0" smtClean="0"/>
              <a:t>Academic Writing should be:</a:t>
            </a:r>
            <a:endParaRPr lang="ur-P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700808"/>
            <a:ext cx="7632848" cy="4896544"/>
          </a:xfrm>
        </p:spPr>
        <p:txBody>
          <a:bodyPr>
            <a:normAutofit/>
          </a:bodyPr>
          <a:lstStyle/>
          <a:p>
            <a:pPr algn="l" rtl="0">
              <a:buNone/>
            </a:pPr>
            <a:r>
              <a:rPr lang="en-US" dirty="0"/>
              <a:t>♦ </a:t>
            </a:r>
            <a:r>
              <a:rPr lang="en-US" b="1" dirty="0"/>
              <a:t>analytic </a:t>
            </a:r>
            <a:r>
              <a:rPr lang="en-US" dirty="0"/>
              <a:t>– concerned with real facts and details, rather than general aspects;</a:t>
            </a:r>
          </a:p>
          <a:p>
            <a:pPr algn="l" rtl="0">
              <a:buNone/>
            </a:pPr>
            <a:r>
              <a:rPr lang="en-US" dirty="0"/>
              <a:t>♦ </a:t>
            </a:r>
            <a:r>
              <a:rPr lang="en-US" b="1" dirty="0"/>
              <a:t>objective – </a:t>
            </a:r>
            <a:r>
              <a:rPr lang="en-US" dirty="0"/>
              <a:t>based on things which can be seen or measured, rather than on personal feelings</a:t>
            </a:r>
          </a:p>
          <a:p>
            <a:pPr algn="l" rtl="0">
              <a:buNone/>
            </a:pPr>
            <a:r>
              <a:rPr lang="en-US" dirty="0"/>
              <a:t>♦ </a:t>
            </a:r>
            <a:r>
              <a:rPr lang="en-US" b="1" dirty="0"/>
              <a:t>intellectual </a:t>
            </a:r>
            <a:r>
              <a:rPr lang="en-US" dirty="0"/>
              <a:t>– based on an enlightened judgment of complex ideas and information, rather than an appeal to emotions;</a:t>
            </a:r>
          </a:p>
          <a:p>
            <a:pPr algn="l" rtl="0">
              <a:buNone/>
            </a:pPr>
            <a:r>
              <a:rPr lang="en-US" dirty="0"/>
              <a:t>♦ </a:t>
            </a:r>
            <a:r>
              <a:rPr lang="en-US" b="1" dirty="0"/>
              <a:t>rational – </a:t>
            </a:r>
            <a:r>
              <a:rPr lang="en-US" dirty="0"/>
              <a:t>using clear thinking to make decisions and judgments based on reason, rather than passionate arguments against a doctrine or belief.</a:t>
            </a:r>
          </a:p>
          <a:p>
            <a:endParaRPr lang="ur-PK" dirty="0"/>
          </a:p>
        </p:txBody>
      </p:sp>
    </p:spTree>
    <p:extLst>
      <p:ext uri="{BB962C8B-B14F-4D97-AF65-F5344CB8AC3E}">
        <p14:creationId xmlns:p14="http://schemas.microsoft.com/office/powerpoint/2010/main" val="302838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764704"/>
            <a:ext cx="7024744" cy="108012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Referencing and Avoiding plagiarism</a:t>
            </a:r>
            <a:endParaRPr lang="ur-P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988840"/>
            <a:ext cx="7704856" cy="3843789"/>
          </a:xfrm>
        </p:spPr>
        <p:txBody>
          <a:bodyPr>
            <a:normAutofit/>
          </a:bodyPr>
          <a:lstStyle/>
          <a:p>
            <a:pPr algn="l" rtl="0"/>
            <a:r>
              <a:rPr lang="en-US" dirty="0" smtClean="0"/>
              <a:t>Referencing means acknowledging the source of information you have used in your writing. Referencing your work:</a:t>
            </a:r>
          </a:p>
          <a:p>
            <a:pPr algn="l" rtl="0"/>
            <a:r>
              <a:rPr lang="en-US" dirty="0" smtClean="0"/>
              <a:t>Give your work academic credibility</a:t>
            </a:r>
          </a:p>
          <a:p>
            <a:pPr algn="l" rtl="0"/>
            <a:r>
              <a:rPr lang="en-US" dirty="0" smtClean="0"/>
              <a:t>Demonstrate how your work links into your subject area</a:t>
            </a:r>
          </a:p>
          <a:p>
            <a:pPr algn="l" rtl="0"/>
            <a:r>
              <a:rPr lang="en-US" dirty="0" smtClean="0"/>
              <a:t>prevent </a:t>
            </a:r>
            <a:r>
              <a:rPr lang="en-US" dirty="0"/>
              <a:t> </a:t>
            </a:r>
            <a:r>
              <a:rPr lang="en-US" dirty="0" smtClean="0"/>
              <a:t>accusation of stealing other people’s ideas or words that is </a:t>
            </a:r>
            <a:r>
              <a:rPr lang="en-US" b="1" dirty="0" smtClean="0"/>
              <a:t>PLAGIARISM</a:t>
            </a:r>
            <a:r>
              <a:rPr lang="en-US" dirty="0" smtClean="0"/>
              <a:t> </a:t>
            </a:r>
            <a:endParaRPr lang="ur-PK" dirty="0"/>
          </a:p>
        </p:txBody>
      </p:sp>
    </p:spTree>
    <p:extLst>
      <p:ext uri="{BB962C8B-B14F-4D97-AF65-F5344CB8AC3E}">
        <p14:creationId xmlns:p14="http://schemas.microsoft.com/office/powerpoint/2010/main" val="92651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92696"/>
            <a:ext cx="7024744" cy="864096"/>
          </a:xfrm>
        </p:spPr>
        <p:txBody>
          <a:bodyPr/>
          <a:lstStyle/>
          <a:p>
            <a:pPr rtl="0"/>
            <a:r>
              <a:rPr lang="en-US" dirty="0" smtClean="0"/>
              <a:t>How to give reference</a:t>
            </a:r>
            <a:endParaRPr lang="ur-PK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9823" y="2667000"/>
            <a:ext cx="4069817" cy="33321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0989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20688"/>
            <a:ext cx="7024744" cy="1152128"/>
          </a:xfrm>
        </p:spPr>
        <p:txBody>
          <a:bodyPr/>
          <a:lstStyle/>
          <a:p>
            <a:r>
              <a:rPr lang="en-US" dirty="0" smtClean="0"/>
              <a:t>Presentation Skills</a:t>
            </a:r>
            <a:endParaRPr lang="ur-P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 rtl="0"/>
            <a:r>
              <a:rPr lang="en-US" dirty="0"/>
              <a:t>Presentation skills are important as presentations are frequently used in </a:t>
            </a:r>
            <a:r>
              <a:rPr lang="en-US" dirty="0" smtClean="0"/>
              <a:t>the workplace </a:t>
            </a:r>
            <a:r>
              <a:rPr lang="en-US" dirty="0"/>
              <a:t>as a means of disseminating information and influencing people. </a:t>
            </a:r>
            <a:endParaRPr lang="en-US" dirty="0" smtClean="0"/>
          </a:p>
          <a:p>
            <a:pPr algn="l" rtl="0"/>
            <a:endParaRPr lang="en-US" dirty="0"/>
          </a:p>
          <a:p>
            <a:pPr algn="l" rtl="0"/>
            <a:r>
              <a:rPr lang="en-US" dirty="0"/>
              <a:t>Some of the assessments for your programme of study may involve giving </a:t>
            </a:r>
            <a:r>
              <a:rPr lang="en-US" dirty="0" smtClean="0"/>
              <a:t>a presentation</a:t>
            </a:r>
            <a:r>
              <a:rPr lang="en-US" dirty="0"/>
              <a:t>. This could take the form of an individual presentation or a </a:t>
            </a:r>
            <a:r>
              <a:rPr lang="en-US" dirty="0" smtClean="0"/>
              <a:t>group presentation</a:t>
            </a:r>
            <a:endParaRPr lang="en-US" dirty="0"/>
          </a:p>
          <a:p>
            <a:pPr algn="l" rtl="0"/>
            <a:endParaRPr lang="ur-PK" dirty="0"/>
          </a:p>
        </p:txBody>
      </p:sp>
    </p:spTree>
    <p:extLst>
      <p:ext uri="{BB962C8B-B14F-4D97-AF65-F5344CB8AC3E}">
        <p14:creationId xmlns:p14="http://schemas.microsoft.com/office/powerpoint/2010/main" val="3675409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20688"/>
            <a:ext cx="7024744" cy="864096"/>
          </a:xfrm>
        </p:spPr>
        <p:txBody>
          <a:bodyPr/>
          <a:lstStyle/>
          <a:p>
            <a:r>
              <a:rPr lang="en-US" dirty="0" smtClean="0"/>
              <a:t>Working in Groups</a:t>
            </a:r>
            <a:endParaRPr lang="ur-P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844824"/>
            <a:ext cx="6777317" cy="4464496"/>
          </a:xfrm>
        </p:spPr>
        <p:txBody>
          <a:bodyPr>
            <a:normAutofit fontScale="85000" lnSpcReduction="20000"/>
          </a:bodyPr>
          <a:lstStyle/>
          <a:p>
            <a:pPr marL="68580" indent="0" algn="l" rtl="0">
              <a:buNone/>
            </a:pPr>
            <a:r>
              <a:rPr lang="en-US" b="1" dirty="0"/>
              <a:t>Team working is an essential skill required by employers for almost every job</a:t>
            </a:r>
            <a:r>
              <a:rPr lang="en-US" b="1" dirty="0" smtClean="0"/>
              <a:t>.</a:t>
            </a:r>
          </a:p>
          <a:p>
            <a:pPr marL="68580" indent="0" algn="l" rtl="0">
              <a:buNone/>
            </a:pPr>
            <a:endParaRPr lang="en-US" dirty="0"/>
          </a:p>
          <a:p>
            <a:pPr marL="68580" indent="0" algn="l" rtl="0">
              <a:buNone/>
            </a:pPr>
            <a:r>
              <a:rPr lang="en-US" dirty="0" smtClean="0"/>
              <a:t>It </a:t>
            </a:r>
            <a:r>
              <a:rPr lang="en-US" dirty="0"/>
              <a:t>provides opportunities for you to develop and demonstrate </a:t>
            </a:r>
            <a:r>
              <a:rPr lang="en-US" dirty="0" smtClean="0"/>
              <a:t>transferable skills </a:t>
            </a:r>
            <a:r>
              <a:rPr lang="en-US" dirty="0"/>
              <a:t>such </a:t>
            </a:r>
            <a:r>
              <a:rPr lang="en-US" dirty="0" smtClean="0"/>
              <a:t>as:</a:t>
            </a:r>
          </a:p>
          <a:p>
            <a:pPr marL="68580" indent="0" algn="l" rtl="0">
              <a:buNone/>
            </a:pPr>
            <a:r>
              <a:rPr lang="en-US" dirty="0" smtClean="0"/>
              <a:t> </a:t>
            </a:r>
          </a:p>
          <a:p>
            <a:pPr marL="525780" indent="-457200" algn="l" rtl="0">
              <a:buFont typeface="+mj-lt"/>
              <a:buAutoNum type="arabicPeriod"/>
            </a:pPr>
            <a:r>
              <a:rPr lang="en-US" dirty="0" smtClean="0"/>
              <a:t>communication</a:t>
            </a:r>
            <a:r>
              <a:rPr lang="en-US" dirty="0"/>
              <a:t>, </a:t>
            </a:r>
            <a:endParaRPr lang="en-US" dirty="0" smtClean="0"/>
          </a:p>
          <a:p>
            <a:pPr marL="525780" indent="-457200" algn="l" rtl="0">
              <a:buFont typeface="+mj-lt"/>
              <a:buAutoNum type="arabicPeriod"/>
            </a:pPr>
            <a:r>
              <a:rPr lang="en-US" dirty="0" smtClean="0"/>
              <a:t>negotiation</a:t>
            </a:r>
            <a:r>
              <a:rPr lang="en-US" dirty="0"/>
              <a:t>, </a:t>
            </a:r>
            <a:endParaRPr lang="en-US" dirty="0" smtClean="0"/>
          </a:p>
          <a:p>
            <a:pPr marL="525780" indent="-457200" algn="l" rtl="0">
              <a:buFont typeface="+mj-lt"/>
              <a:buAutoNum type="arabicPeriod"/>
            </a:pPr>
            <a:r>
              <a:rPr lang="en-US" dirty="0" smtClean="0"/>
              <a:t>participation</a:t>
            </a:r>
            <a:r>
              <a:rPr lang="en-US" dirty="0"/>
              <a:t>, </a:t>
            </a:r>
            <a:endParaRPr lang="en-US" dirty="0" smtClean="0"/>
          </a:p>
          <a:p>
            <a:pPr marL="525780" indent="-457200" algn="l" rtl="0">
              <a:buFont typeface="+mj-lt"/>
              <a:buAutoNum type="arabicPeriod"/>
            </a:pPr>
            <a:r>
              <a:rPr lang="en-US" dirty="0" smtClean="0"/>
              <a:t>compromise</a:t>
            </a:r>
            <a:r>
              <a:rPr lang="en-US" dirty="0"/>
              <a:t>, </a:t>
            </a:r>
            <a:endParaRPr lang="en-US" dirty="0" smtClean="0"/>
          </a:p>
          <a:p>
            <a:pPr marL="525780" indent="-457200" algn="l" rtl="0">
              <a:buFont typeface="+mj-lt"/>
              <a:buAutoNum type="arabicPeriod"/>
            </a:pPr>
            <a:r>
              <a:rPr lang="en-US" dirty="0" smtClean="0"/>
              <a:t>decision making</a:t>
            </a:r>
            <a:r>
              <a:rPr lang="en-US" dirty="0"/>
              <a:t>,</a:t>
            </a:r>
          </a:p>
          <a:p>
            <a:pPr marL="525780" indent="-457200" algn="l" rtl="0">
              <a:buFont typeface="+mj-lt"/>
              <a:buAutoNum type="arabicPeriod"/>
            </a:pPr>
            <a:r>
              <a:rPr lang="en-US" dirty="0" smtClean="0"/>
              <a:t>teamwork</a:t>
            </a:r>
            <a:r>
              <a:rPr lang="en-US" dirty="0"/>
              <a:t>.</a:t>
            </a:r>
          </a:p>
          <a:p>
            <a:pPr marL="68580" indent="0" algn="l" rtl="0">
              <a:buNone/>
            </a:pPr>
            <a:endParaRPr lang="en-US" dirty="0"/>
          </a:p>
          <a:p>
            <a:endParaRPr lang="ur-PK" dirty="0"/>
          </a:p>
        </p:txBody>
      </p:sp>
    </p:spTree>
    <p:extLst>
      <p:ext uri="{BB962C8B-B14F-4D97-AF65-F5344CB8AC3E}">
        <p14:creationId xmlns:p14="http://schemas.microsoft.com/office/powerpoint/2010/main" val="23137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Conflict Management in Groups</a:t>
            </a:r>
            <a:endParaRPr lang="ur-P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 smtClean="0"/>
              <a:t>Establish a joint level of ambition</a:t>
            </a:r>
          </a:p>
          <a:p>
            <a:pPr algn="l" rtl="0"/>
            <a:r>
              <a:rPr lang="en-US" dirty="0" smtClean="0"/>
              <a:t>Agree on time spent</a:t>
            </a:r>
          </a:p>
          <a:p>
            <a:pPr algn="l" rtl="0"/>
            <a:r>
              <a:rPr lang="en-US" dirty="0" smtClean="0"/>
              <a:t>Keep appointments</a:t>
            </a:r>
          </a:p>
          <a:p>
            <a:pPr algn="l" rtl="0"/>
            <a:r>
              <a:rPr lang="en-US" dirty="0" smtClean="0"/>
              <a:t>Concentrate on academic matters</a:t>
            </a:r>
          </a:p>
          <a:p>
            <a:pPr algn="l" rtl="0"/>
            <a:r>
              <a:rPr lang="en-US" dirty="0" smtClean="0"/>
              <a:t>Communicate in a pro</a:t>
            </a:r>
            <a:r>
              <a:rPr lang="en-US" dirty="0"/>
              <a:t>p</a:t>
            </a:r>
            <a:r>
              <a:rPr lang="en-US" dirty="0" smtClean="0"/>
              <a:t>er and polite manner</a:t>
            </a:r>
          </a:p>
          <a:p>
            <a:pPr algn="l" rtl="0"/>
            <a:r>
              <a:rPr lang="en-US" dirty="0" smtClean="0"/>
              <a:t>Make ongoing evaluations</a:t>
            </a:r>
          </a:p>
          <a:p>
            <a:pPr marL="0" indent="0" algn="l" rtl="0">
              <a:buNone/>
            </a:pPr>
            <a:endParaRPr lang="ur-PK" dirty="0"/>
          </a:p>
        </p:txBody>
      </p:sp>
    </p:spTree>
    <p:extLst>
      <p:ext uri="{BB962C8B-B14F-4D97-AF65-F5344CB8AC3E}">
        <p14:creationId xmlns:p14="http://schemas.microsoft.com/office/powerpoint/2010/main" val="222823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Examination Skills </a:t>
            </a:r>
            <a:br>
              <a:rPr lang="en-US" dirty="0" smtClean="0"/>
            </a:br>
            <a:endParaRPr lang="ur-P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772816"/>
            <a:ext cx="6777317" cy="4059813"/>
          </a:xfrm>
        </p:spPr>
        <p:txBody>
          <a:bodyPr>
            <a:normAutofit lnSpcReduction="10000"/>
          </a:bodyPr>
          <a:lstStyle/>
          <a:p>
            <a:pPr algn="l" rtl="0"/>
            <a:r>
              <a:rPr lang="en-US" dirty="0"/>
              <a:t>The aim of the examination process is to test your knowledge and </a:t>
            </a:r>
            <a:r>
              <a:rPr lang="en-US" dirty="0" smtClean="0"/>
              <a:t>understanding in </a:t>
            </a:r>
            <a:r>
              <a:rPr lang="en-US" dirty="0"/>
              <a:t>an environment with a time constraint. </a:t>
            </a:r>
            <a:endParaRPr lang="en-US" dirty="0" smtClean="0"/>
          </a:p>
          <a:p>
            <a:pPr algn="l" rtl="0"/>
            <a:r>
              <a:rPr lang="en-US" dirty="0" smtClean="0"/>
              <a:t>Examinations </a:t>
            </a:r>
            <a:r>
              <a:rPr lang="en-US" dirty="0"/>
              <a:t>are not merely </a:t>
            </a:r>
            <a:r>
              <a:rPr lang="en-US" dirty="0" smtClean="0"/>
              <a:t>a memory </a:t>
            </a:r>
            <a:r>
              <a:rPr lang="en-US" dirty="0"/>
              <a:t>test either – they test understanding, rather than the </a:t>
            </a:r>
            <a:r>
              <a:rPr lang="en-US" dirty="0" smtClean="0"/>
              <a:t>specific description </a:t>
            </a:r>
            <a:r>
              <a:rPr lang="en-US" dirty="0"/>
              <a:t>of each and every theory and concept. </a:t>
            </a:r>
            <a:endParaRPr lang="en-US" dirty="0" smtClean="0"/>
          </a:p>
          <a:p>
            <a:pPr algn="l" rtl="0"/>
            <a:r>
              <a:rPr lang="en-US" dirty="0" smtClean="0"/>
              <a:t>They </a:t>
            </a:r>
            <a:r>
              <a:rPr lang="en-US" dirty="0"/>
              <a:t>also seek to </a:t>
            </a:r>
            <a:r>
              <a:rPr lang="en-US" dirty="0" smtClean="0"/>
              <a:t>evaluate some </a:t>
            </a:r>
            <a:r>
              <a:rPr lang="en-US" dirty="0"/>
              <a:t>generic skills such as time management (have you answered all </a:t>
            </a:r>
            <a:r>
              <a:rPr lang="en-US" dirty="0" smtClean="0"/>
              <a:t>the questions </a:t>
            </a:r>
            <a:r>
              <a:rPr lang="en-US" dirty="0"/>
              <a:t>you need to in the given time period?) and your effectiveness </a:t>
            </a:r>
            <a:r>
              <a:rPr lang="en-US" dirty="0" smtClean="0"/>
              <a:t>under pressure. </a:t>
            </a:r>
            <a:endParaRPr lang="en-US" dirty="0"/>
          </a:p>
          <a:p>
            <a:endParaRPr lang="ur-PK" dirty="0"/>
          </a:p>
        </p:txBody>
      </p:sp>
    </p:spTree>
    <p:extLst>
      <p:ext uri="{BB962C8B-B14F-4D97-AF65-F5344CB8AC3E}">
        <p14:creationId xmlns:p14="http://schemas.microsoft.com/office/powerpoint/2010/main" val="92703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124744"/>
            <a:ext cx="6705193" cy="4707885"/>
          </a:xfrm>
        </p:spPr>
        <p:txBody>
          <a:bodyPr>
            <a:normAutofit fontScale="77500" lnSpcReduction="20000"/>
          </a:bodyPr>
          <a:lstStyle/>
          <a:p>
            <a: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</a:pPr>
            <a:r>
              <a:rPr lang="en-US" b="1" dirty="0" smtClean="0"/>
              <a:t>Class activity</a:t>
            </a:r>
          </a:p>
          <a:p>
            <a: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</a:pPr>
            <a:endParaRPr lang="en-US" dirty="0"/>
          </a:p>
          <a:p>
            <a: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</a:pPr>
            <a:r>
              <a:rPr lang="en-US" b="1" dirty="0" smtClean="0"/>
              <a:t>How do you plan to improve in the following skills? Write a brief paragraph for each skill</a:t>
            </a:r>
          </a:p>
          <a:p>
            <a:pPr lvl="1" algn="l" rtl="0"/>
            <a:r>
              <a:rPr lang="en-US" b="1" dirty="0"/>
              <a:t>Time Management</a:t>
            </a:r>
          </a:p>
          <a:p>
            <a:pPr lvl="1" algn="l" rtl="0"/>
            <a:r>
              <a:rPr lang="en-US" b="1" dirty="0"/>
              <a:t>Information </a:t>
            </a:r>
            <a:r>
              <a:rPr lang="en-US" b="1" dirty="0" smtClean="0"/>
              <a:t> gathering Skills</a:t>
            </a:r>
            <a:endParaRPr lang="en-US" b="1" dirty="0"/>
          </a:p>
          <a:p>
            <a:pPr lvl="1" algn="l" rtl="0"/>
            <a:r>
              <a:rPr lang="en-US" b="1" dirty="0"/>
              <a:t>Listening to Lectures and Taking Notes</a:t>
            </a:r>
          </a:p>
          <a:p>
            <a:pPr lvl="1" algn="l" rtl="0"/>
            <a:r>
              <a:rPr lang="en-US" b="1" dirty="0"/>
              <a:t>Academic Reading Skills</a:t>
            </a:r>
          </a:p>
          <a:p>
            <a:pPr lvl="1" algn="l" rtl="0"/>
            <a:r>
              <a:rPr lang="en-US" b="1" dirty="0"/>
              <a:t>Academic Writing Skills</a:t>
            </a:r>
          </a:p>
          <a:p>
            <a:pPr lvl="1" algn="l" rtl="0"/>
            <a:r>
              <a:rPr lang="en-US" b="1" dirty="0"/>
              <a:t>Referencing and Avoiding plagiarism</a:t>
            </a:r>
          </a:p>
          <a:p>
            <a:pPr lvl="1" algn="l" rtl="0"/>
            <a:r>
              <a:rPr lang="en-US" b="1" dirty="0"/>
              <a:t>Presentation Skills</a:t>
            </a:r>
          </a:p>
          <a:p>
            <a:pPr lvl="1" algn="l" rtl="0"/>
            <a:r>
              <a:rPr lang="en-US" b="1" dirty="0"/>
              <a:t>Working in Groups</a:t>
            </a:r>
          </a:p>
          <a:p>
            <a:pPr lvl="1" algn="l" rtl="0"/>
            <a:r>
              <a:rPr lang="en-US" b="1" dirty="0"/>
              <a:t>Examination Skills </a:t>
            </a:r>
            <a:endParaRPr lang="en-US" b="1" dirty="0" smtClean="0"/>
          </a:p>
          <a:p>
            <a:pPr lvl="1" algn="l" rtl="0"/>
            <a:r>
              <a:rPr lang="en-US" b="1" dirty="0" smtClean="0"/>
              <a:t>(This activity can help with tasks 2.1,2.2,2.3 of the assessment)</a:t>
            </a:r>
            <a:endParaRPr lang="en-US" b="1" dirty="0"/>
          </a:p>
          <a:p>
            <a: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</a:pPr>
            <a:endParaRPr lang="en-US" dirty="0" smtClean="0"/>
          </a:p>
          <a:p>
            <a: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</a:pPr>
            <a:endParaRPr lang="en-US" dirty="0"/>
          </a:p>
          <a:p>
            <a: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</a:pPr>
            <a:endParaRPr lang="en-US" dirty="0" smtClean="0"/>
          </a:p>
          <a:p>
            <a: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</a:pPr>
            <a:endParaRPr lang="en-US" dirty="0"/>
          </a:p>
          <a:p>
            <a: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01548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5162</TotalTime>
  <Words>868</Words>
  <Application>Microsoft Macintosh PowerPoint</Application>
  <PresentationFormat>On-screen Show (4:3)</PresentationFormat>
  <Paragraphs>161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Corbel</vt:lpstr>
      <vt:lpstr>Tahoma</vt:lpstr>
      <vt:lpstr>Wingdings 2</vt:lpstr>
      <vt:lpstr>Parallax</vt:lpstr>
      <vt:lpstr>Effective Study Skills</vt:lpstr>
      <vt:lpstr>Objectives of the session</vt:lpstr>
      <vt:lpstr>       </vt:lpstr>
      <vt:lpstr>Who is an independent learners?</vt:lpstr>
      <vt:lpstr>Important Study Skills</vt:lpstr>
      <vt:lpstr>PowerPoint Presentation</vt:lpstr>
      <vt:lpstr>Listening to Lectures and Taking Notes Before the Lecture</vt:lpstr>
      <vt:lpstr> During Lecture</vt:lpstr>
      <vt:lpstr>Taking Notes</vt:lpstr>
      <vt:lpstr>After the Lecture</vt:lpstr>
      <vt:lpstr>Academic Reading Skills</vt:lpstr>
      <vt:lpstr>PowerPoint Presentation</vt:lpstr>
      <vt:lpstr>Selecting  the Right Reading Techniques</vt:lpstr>
      <vt:lpstr>Selecting the Right Reading Technique</vt:lpstr>
      <vt:lpstr>Improving Reading  Skills (SQ3R) </vt:lpstr>
      <vt:lpstr>Making Notes from Reading</vt:lpstr>
      <vt:lpstr>     The ability to write clear and logical assignments or reports is an essential academic skill and it is also an essential professional skill</vt:lpstr>
      <vt:lpstr>Academic Writing should be:</vt:lpstr>
      <vt:lpstr>Referencing and Avoiding plagiarism</vt:lpstr>
      <vt:lpstr>How to give reference</vt:lpstr>
      <vt:lpstr>Presentation Skills</vt:lpstr>
      <vt:lpstr>Working in Groups</vt:lpstr>
      <vt:lpstr>Conflict Management in Groups</vt:lpstr>
      <vt:lpstr>Examination Skills  </vt:lpstr>
      <vt:lpstr>PowerPoint Presentation</vt:lpstr>
    </vt:vector>
  </TitlesOfParts>
  <Company>Hewlett-Packard</Company>
  <LinksUpToDate>false</LinksUpToDate>
  <SharedDoc>false</SharedDoc>
  <HyperlinksChanged>false</HyperlinksChanged>
  <AppVersion>15.0034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Practicing  effective reading strategies and study skills</dc:title>
  <dc:creator>maria.iqbal</dc:creator>
  <cp:lastModifiedBy>Jackline Mutugi</cp:lastModifiedBy>
  <cp:revision>61</cp:revision>
  <dcterms:created xsi:type="dcterms:W3CDTF">2013-08-20T04:02:07Z</dcterms:created>
  <dcterms:modified xsi:type="dcterms:W3CDTF">2017-06-15T13:42:30Z</dcterms:modified>
</cp:coreProperties>
</file>