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57" r:id="rId3"/>
    <p:sldId id="268" r:id="rId4"/>
    <p:sldId id="258" r:id="rId5"/>
    <p:sldId id="259" r:id="rId6"/>
    <p:sldId id="267" r:id="rId7"/>
    <p:sldId id="260" r:id="rId8"/>
    <p:sldId id="261" r:id="rId9"/>
    <p:sldId id="262" r:id="rId10"/>
    <p:sldId id="269" r:id="rId11"/>
    <p:sldId id="270" r:id="rId12"/>
    <p:sldId id="272"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A27B31-5DC2-44E3-AA72-AE9024EC5440}" v="1" dt="2023-07-10T20:57:34.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0" autoAdjust="0"/>
    <p:restoredTop sz="94660"/>
  </p:normalViewPr>
  <p:slideViewPr>
    <p:cSldViewPr snapToGrid="0">
      <p:cViewPr varScale="1">
        <p:scale>
          <a:sx n="92" d="100"/>
          <a:sy n="92" d="100"/>
        </p:scale>
        <p:origin x="18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Solanki" userId="58716c1ceadaa1e6" providerId="LiveId" clId="{50A27B31-5DC2-44E3-AA72-AE9024EC5440}"/>
    <pc:docChg chg="undo custSel addSld delSld modSld">
      <pc:chgData name="Divya Solanki" userId="58716c1ceadaa1e6" providerId="LiveId" clId="{50A27B31-5DC2-44E3-AA72-AE9024EC5440}" dt="2023-07-10T22:49:46.087" v="5184" actId="20577"/>
      <pc:docMkLst>
        <pc:docMk/>
      </pc:docMkLst>
      <pc:sldChg chg="modSp mod">
        <pc:chgData name="Divya Solanki" userId="58716c1ceadaa1e6" providerId="LiveId" clId="{50A27B31-5DC2-44E3-AA72-AE9024EC5440}" dt="2023-07-10T20:53:18.472" v="1063" actId="20577"/>
        <pc:sldMkLst>
          <pc:docMk/>
          <pc:sldMk cId="649751247" sldId="257"/>
        </pc:sldMkLst>
        <pc:spChg chg="mod">
          <ac:chgData name="Divya Solanki" userId="58716c1ceadaa1e6" providerId="LiveId" clId="{50A27B31-5DC2-44E3-AA72-AE9024EC5440}" dt="2023-07-10T20:52:45.564" v="1019" actId="113"/>
          <ac:spMkLst>
            <pc:docMk/>
            <pc:sldMk cId="649751247" sldId="257"/>
            <ac:spMk id="2" creationId="{4D7A0415-ADE9-CA98-D961-5D5C9193BC86}"/>
          </ac:spMkLst>
        </pc:spChg>
        <pc:spChg chg="mod">
          <ac:chgData name="Divya Solanki" userId="58716c1ceadaa1e6" providerId="LiveId" clId="{50A27B31-5DC2-44E3-AA72-AE9024EC5440}" dt="2023-07-10T20:53:18.472" v="1063" actId="20577"/>
          <ac:spMkLst>
            <pc:docMk/>
            <pc:sldMk cId="649751247" sldId="257"/>
            <ac:spMk id="3" creationId="{64892541-FD48-110F-988F-CAA312B46C02}"/>
          </ac:spMkLst>
        </pc:spChg>
      </pc:sldChg>
      <pc:sldChg chg="modSp mod">
        <pc:chgData name="Divya Solanki" userId="58716c1ceadaa1e6" providerId="LiveId" clId="{50A27B31-5DC2-44E3-AA72-AE9024EC5440}" dt="2023-07-10T22:08:19.106" v="2271" actId="20577"/>
        <pc:sldMkLst>
          <pc:docMk/>
          <pc:sldMk cId="601759440" sldId="258"/>
        </pc:sldMkLst>
        <pc:spChg chg="mod">
          <ac:chgData name="Divya Solanki" userId="58716c1ceadaa1e6" providerId="LiveId" clId="{50A27B31-5DC2-44E3-AA72-AE9024EC5440}" dt="2023-07-10T22:08:19.106" v="2271" actId="20577"/>
          <ac:spMkLst>
            <pc:docMk/>
            <pc:sldMk cId="601759440" sldId="258"/>
            <ac:spMk id="3" creationId="{DB8965FD-8681-0141-5165-09487F6FC65E}"/>
          </ac:spMkLst>
        </pc:spChg>
      </pc:sldChg>
      <pc:sldChg chg="modSp mod">
        <pc:chgData name="Divya Solanki" userId="58716c1ceadaa1e6" providerId="LiveId" clId="{50A27B31-5DC2-44E3-AA72-AE9024EC5440}" dt="2023-07-10T22:17:35.942" v="2750" actId="20577"/>
        <pc:sldMkLst>
          <pc:docMk/>
          <pc:sldMk cId="627930602" sldId="259"/>
        </pc:sldMkLst>
        <pc:spChg chg="mod">
          <ac:chgData name="Divya Solanki" userId="58716c1ceadaa1e6" providerId="LiveId" clId="{50A27B31-5DC2-44E3-AA72-AE9024EC5440}" dt="2023-07-10T22:17:35.942" v="2750" actId="20577"/>
          <ac:spMkLst>
            <pc:docMk/>
            <pc:sldMk cId="627930602" sldId="259"/>
            <ac:spMk id="3" creationId="{39D51EC5-EE46-C08A-C4D1-3CAF45873CE6}"/>
          </ac:spMkLst>
        </pc:spChg>
      </pc:sldChg>
      <pc:sldChg chg="delSp modSp mod">
        <pc:chgData name="Divya Solanki" userId="58716c1ceadaa1e6" providerId="LiveId" clId="{50A27B31-5DC2-44E3-AA72-AE9024EC5440}" dt="2023-07-10T22:38:49.382" v="4438" actId="20577"/>
        <pc:sldMkLst>
          <pc:docMk/>
          <pc:sldMk cId="1773797188" sldId="260"/>
        </pc:sldMkLst>
        <pc:spChg chg="mod">
          <ac:chgData name="Divya Solanki" userId="58716c1ceadaa1e6" providerId="LiveId" clId="{50A27B31-5DC2-44E3-AA72-AE9024EC5440}" dt="2023-07-10T19:27:22.384" v="556" actId="255"/>
          <ac:spMkLst>
            <pc:docMk/>
            <pc:sldMk cId="1773797188" sldId="260"/>
            <ac:spMk id="2" creationId="{B2D80B0D-4AD2-EBB3-356B-34FDFA755843}"/>
          </ac:spMkLst>
        </pc:spChg>
        <pc:spChg chg="mod">
          <ac:chgData name="Divya Solanki" userId="58716c1ceadaa1e6" providerId="LiveId" clId="{50A27B31-5DC2-44E3-AA72-AE9024EC5440}" dt="2023-07-10T22:38:49.382" v="4438" actId="20577"/>
          <ac:spMkLst>
            <pc:docMk/>
            <pc:sldMk cId="1773797188" sldId="260"/>
            <ac:spMk id="3" creationId="{DDCED8B3-872B-2316-DA11-02DD0D2D0F8E}"/>
          </ac:spMkLst>
        </pc:spChg>
        <pc:picChg chg="del mod">
          <ac:chgData name="Divya Solanki" userId="58716c1ceadaa1e6" providerId="LiveId" clId="{50A27B31-5DC2-44E3-AA72-AE9024EC5440}" dt="2023-07-10T17:40:14.637" v="1" actId="478"/>
          <ac:picMkLst>
            <pc:docMk/>
            <pc:sldMk cId="1773797188" sldId="260"/>
            <ac:picMk id="5" creationId="{8499D1F2-5C62-29DF-056B-41F8ED46C0E8}"/>
          </ac:picMkLst>
        </pc:picChg>
        <pc:picChg chg="mod">
          <ac:chgData name="Divya Solanki" userId="58716c1ceadaa1e6" providerId="LiveId" clId="{50A27B31-5DC2-44E3-AA72-AE9024EC5440}" dt="2023-07-10T19:14:32.777" v="497" actId="1076"/>
          <ac:picMkLst>
            <pc:docMk/>
            <pc:sldMk cId="1773797188" sldId="260"/>
            <ac:picMk id="7" creationId="{91746F5D-8D4F-0F93-34BD-57A400818E22}"/>
          </ac:picMkLst>
        </pc:picChg>
      </pc:sldChg>
      <pc:sldChg chg="delSp modSp mod">
        <pc:chgData name="Divya Solanki" userId="58716c1ceadaa1e6" providerId="LiveId" clId="{50A27B31-5DC2-44E3-AA72-AE9024EC5440}" dt="2023-07-10T22:42:52.801" v="4526" actId="20577"/>
        <pc:sldMkLst>
          <pc:docMk/>
          <pc:sldMk cId="1778673962" sldId="261"/>
        </pc:sldMkLst>
        <pc:spChg chg="mod">
          <ac:chgData name="Divya Solanki" userId="58716c1ceadaa1e6" providerId="LiveId" clId="{50A27B31-5DC2-44E3-AA72-AE9024EC5440}" dt="2023-07-10T22:42:52.801" v="4526" actId="20577"/>
          <ac:spMkLst>
            <pc:docMk/>
            <pc:sldMk cId="1778673962" sldId="261"/>
            <ac:spMk id="3" creationId="{6AB681F9-2EBB-8B4D-78F6-80888FA1C7FC}"/>
          </ac:spMkLst>
        </pc:spChg>
        <pc:spChg chg="mod">
          <ac:chgData name="Divya Solanki" userId="58716c1ceadaa1e6" providerId="LiveId" clId="{50A27B31-5DC2-44E3-AA72-AE9024EC5440}" dt="2023-07-10T20:28:45.957" v="893" actId="20577"/>
          <ac:spMkLst>
            <pc:docMk/>
            <pc:sldMk cId="1778673962" sldId="261"/>
            <ac:spMk id="5" creationId="{BFA05425-C793-2CE0-AD8E-EDB2A7C25799}"/>
          </ac:spMkLst>
        </pc:spChg>
        <pc:picChg chg="mod">
          <ac:chgData name="Divya Solanki" userId="58716c1ceadaa1e6" providerId="LiveId" clId="{50A27B31-5DC2-44E3-AA72-AE9024EC5440}" dt="2023-07-10T20:31:30.725" v="897" actId="1076"/>
          <ac:picMkLst>
            <pc:docMk/>
            <pc:sldMk cId="1778673962" sldId="261"/>
            <ac:picMk id="7" creationId="{5FE7EAC5-D124-E8A0-288F-352191C441BE}"/>
          </ac:picMkLst>
        </pc:picChg>
        <pc:picChg chg="del mod">
          <ac:chgData name="Divya Solanki" userId="58716c1ceadaa1e6" providerId="LiveId" clId="{50A27B31-5DC2-44E3-AA72-AE9024EC5440}" dt="2023-07-10T20:29:01.989" v="895" actId="478"/>
          <ac:picMkLst>
            <pc:docMk/>
            <pc:sldMk cId="1778673962" sldId="261"/>
            <ac:picMk id="9" creationId="{F554CCBB-A32F-431C-B701-61B71343DD68}"/>
          </ac:picMkLst>
        </pc:picChg>
      </pc:sldChg>
      <pc:sldChg chg="modSp mod">
        <pc:chgData name="Divya Solanki" userId="58716c1ceadaa1e6" providerId="LiveId" clId="{50A27B31-5DC2-44E3-AA72-AE9024EC5440}" dt="2023-07-10T22:49:46.087" v="5184" actId="20577"/>
        <pc:sldMkLst>
          <pc:docMk/>
          <pc:sldMk cId="1502247934" sldId="262"/>
        </pc:sldMkLst>
        <pc:spChg chg="mod">
          <ac:chgData name="Divya Solanki" userId="58716c1ceadaa1e6" providerId="LiveId" clId="{50A27B31-5DC2-44E3-AA72-AE9024EC5440}" dt="2023-07-10T20:52:28.974" v="1018" actId="113"/>
          <ac:spMkLst>
            <pc:docMk/>
            <pc:sldMk cId="1502247934" sldId="262"/>
            <ac:spMk id="2" creationId="{24E6D5F5-31A4-5178-DC94-7C055DD70A57}"/>
          </ac:spMkLst>
        </pc:spChg>
        <pc:spChg chg="mod">
          <ac:chgData name="Divya Solanki" userId="58716c1ceadaa1e6" providerId="LiveId" clId="{50A27B31-5DC2-44E3-AA72-AE9024EC5440}" dt="2023-07-10T22:49:46.087" v="5184" actId="20577"/>
          <ac:spMkLst>
            <pc:docMk/>
            <pc:sldMk cId="1502247934" sldId="262"/>
            <ac:spMk id="3" creationId="{8AF70A92-190F-BB8E-9F46-3E4F049E1F5E}"/>
          </ac:spMkLst>
        </pc:spChg>
      </pc:sldChg>
      <pc:sldChg chg="addSp delSp modSp mod">
        <pc:chgData name="Divya Solanki" userId="58716c1ceadaa1e6" providerId="LiveId" clId="{50A27B31-5DC2-44E3-AA72-AE9024EC5440}" dt="2023-07-10T22:24:14.834" v="3380" actId="20577"/>
        <pc:sldMkLst>
          <pc:docMk/>
          <pc:sldMk cId="3573789742" sldId="267"/>
        </pc:sldMkLst>
        <pc:spChg chg="mod">
          <ac:chgData name="Divya Solanki" userId="58716c1ceadaa1e6" providerId="LiveId" clId="{50A27B31-5DC2-44E3-AA72-AE9024EC5440}" dt="2023-07-10T22:24:14.834" v="3380" actId="20577"/>
          <ac:spMkLst>
            <pc:docMk/>
            <pc:sldMk cId="3573789742" sldId="267"/>
            <ac:spMk id="3" creationId="{1ED71D99-4C13-C336-4FAF-83E488837FC9}"/>
          </ac:spMkLst>
        </pc:spChg>
        <pc:spChg chg="add del">
          <ac:chgData name="Divya Solanki" userId="58716c1ceadaa1e6" providerId="LiveId" clId="{50A27B31-5DC2-44E3-AA72-AE9024EC5440}" dt="2023-07-10T19:16:11.614" v="502" actId="22"/>
          <ac:spMkLst>
            <pc:docMk/>
            <pc:sldMk cId="3573789742" sldId="267"/>
            <ac:spMk id="4" creationId="{8619B57B-9856-E1AE-B034-E2C927D7A338}"/>
          </ac:spMkLst>
        </pc:spChg>
      </pc:sldChg>
      <pc:sldChg chg="modSp new mod">
        <pc:chgData name="Divya Solanki" userId="58716c1ceadaa1e6" providerId="LiveId" clId="{50A27B31-5DC2-44E3-AA72-AE9024EC5440}" dt="2023-07-10T20:55:31.286" v="1088" actId="115"/>
        <pc:sldMkLst>
          <pc:docMk/>
          <pc:sldMk cId="2029156433" sldId="268"/>
        </pc:sldMkLst>
        <pc:spChg chg="mod">
          <ac:chgData name="Divya Solanki" userId="58716c1ceadaa1e6" providerId="LiveId" clId="{50A27B31-5DC2-44E3-AA72-AE9024EC5440}" dt="2023-07-10T20:55:31.286" v="1088" actId="115"/>
          <ac:spMkLst>
            <pc:docMk/>
            <pc:sldMk cId="2029156433" sldId="268"/>
            <ac:spMk id="2" creationId="{362253C5-5EDE-B7AC-96DD-71032A890D99}"/>
          </ac:spMkLst>
        </pc:spChg>
        <pc:spChg chg="mod">
          <ac:chgData name="Divya Solanki" userId="58716c1ceadaa1e6" providerId="LiveId" clId="{50A27B31-5DC2-44E3-AA72-AE9024EC5440}" dt="2023-07-10T20:54:41.519" v="1086" actId="2711"/>
          <ac:spMkLst>
            <pc:docMk/>
            <pc:sldMk cId="2029156433" sldId="268"/>
            <ac:spMk id="3" creationId="{E580E2B0-4C60-8AA4-FF26-5FB2626CE265}"/>
          </ac:spMkLst>
        </pc:spChg>
      </pc:sldChg>
      <pc:sldChg chg="new del">
        <pc:chgData name="Divya Solanki" userId="58716c1ceadaa1e6" providerId="LiveId" clId="{50A27B31-5DC2-44E3-AA72-AE9024EC5440}" dt="2023-07-10T19:46:03.245" v="812" actId="47"/>
        <pc:sldMkLst>
          <pc:docMk/>
          <pc:sldMk cId="429652749" sldId="269"/>
        </pc:sldMkLst>
      </pc:sldChg>
      <pc:sldChg chg="modSp new mod chgLayout">
        <pc:chgData name="Divya Solanki" userId="58716c1ceadaa1e6" providerId="LiveId" clId="{50A27B31-5DC2-44E3-AA72-AE9024EC5440}" dt="2023-07-10T20:50:40.718" v="1016" actId="1076"/>
        <pc:sldMkLst>
          <pc:docMk/>
          <pc:sldMk cId="3353773359" sldId="269"/>
        </pc:sldMkLst>
        <pc:spChg chg="mod ord">
          <ac:chgData name="Divya Solanki" userId="58716c1ceadaa1e6" providerId="LiveId" clId="{50A27B31-5DC2-44E3-AA72-AE9024EC5440}" dt="2023-07-10T20:50:34.592" v="1015" actId="255"/>
          <ac:spMkLst>
            <pc:docMk/>
            <pc:sldMk cId="3353773359" sldId="269"/>
            <ac:spMk id="2" creationId="{797490DB-118D-7A81-4C3E-EEA4E66962F0}"/>
          </ac:spMkLst>
        </pc:spChg>
        <pc:spChg chg="mod ord">
          <ac:chgData name="Divya Solanki" userId="58716c1ceadaa1e6" providerId="LiveId" clId="{50A27B31-5DC2-44E3-AA72-AE9024EC5440}" dt="2023-07-10T20:50:40.718" v="1016" actId="1076"/>
          <ac:spMkLst>
            <pc:docMk/>
            <pc:sldMk cId="3353773359" sldId="269"/>
            <ac:spMk id="3" creationId="{E1992780-4177-DCC2-EE32-348813A3261B}"/>
          </ac:spMkLst>
        </pc:spChg>
      </pc:sldChg>
      <pc:sldChg chg="modSp new mod">
        <pc:chgData name="Divya Solanki" userId="58716c1ceadaa1e6" providerId="LiveId" clId="{50A27B31-5DC2-44E3-AA72-AE9024EC5440}" dt="2023-07-10T20:52:03.197" v="1017" actId="113"/>
        <pc:sldMkLst>
          <pc:docMk/>
          <pc:sldMk cId="1287833561" sldId="270"/>
        </pc:sldMkLst>
        <pc:spChg chg="mod">
          <ac:chgData name="Divya Solanki" userId="58716c1ceadaa1e6" providerId="LiveId" clId="{50A27B31-5DC2-44E3-AA72-AE9024EC5440}" dt="2023-07-10T20:52:03.197" v="1017" actId="113"/>
          <ac:spMkLst>
            <pc:docMk/>
            <pc:sldMk cId="1287833561" sldId="270"/>
            <ac:spMk id="2" creationId="{F42DEB8E-3063-F02B-9382-A4D185ACF840}"/>
          </ac:spMkLst>
        </pc:spChg>
        <pc:spChg chg="mod">
          <ac:chgData name="Divya Solanki" userId="58716c1ceadaa1e6" providerId="LiveId" clId="{50A27B31-5DC2-44E3-AA72-AE9024EC5440}" dt="2023-07-10T20:47:42.685" v="940" actId="1076"/>
          <ac:spMkLst>
            <pc:docMk/>
            <pc:sldMk cId="1287833561" sldId="270"/>
            <ac:spMk id="3" creationId="{4D23D847-2F0B-28CB-840D-8217B067D1A6}"/>
          </ac:spMkLst>
        </pc:spChg>
      </pc:sldChg>
      <pc:sldChg chg="delSp modSp new mod">
        <pc:chgData name="Divya Solanki" userId="58716c1ceadaa1e6" providerId="LiveId" clId="{50A27B31-5DC2-44E3-AA72-AE9024EC5440}" dt="2023-07-10T20:54:12.703" v="1085" actId="115"/>
        <pc:sldMkLst>
          <pc:docMk/>
          <pc:sldMk cId="1945506066" sldId="271"/>
        </pc:sldMkLst>
        <pc:spChg chg="del">
          <ac:chgData name="Divya Solanki" userId="58716c1ceadaa1e6" providerId="LiveId" clId="{50A27B31-5DC2-44E3-AA72-AE9024EC5440}" dt="2023-07-10T20:47:06.682" v="935" actId="478"/>
          <ac:spMkLst>
            <pc:docMk/>
            <pc:sldMk cId="1945506066" sldId="271"/>
            <ac:spMk id="2" creationId="{59FE0937-9E8C-AA2A-9914-2BE3018968DF}"/>
          </ac:spMkLst>
        </pc:spChg>
        <pc:spChg chg="mod">
          <ac:chgData name="Divya Solanki" userId="58716c1ceadaa1e6" providerId="LiveId" clId="{50A27B31-5DC2-44E3-AA72-AE9024EC5440}" dt="2023-07-10T20:54:12.703" v="1085" actId="115"/>
          <ac:spMkLst>
            <pc:docMk/>
            <pc:sldMk cId="1945506066" sldId="271"/>
            <ac:spMk id="3" creationId="{D8A0E1D3-C76E-7DE5-BFBB-6E6CFB2FD3C8}"/>
          </ac:spMkLst>
        </pc:spChg>
      </pc:sldChg>
      <pc:sldChg chg="modSp new mod">
        <pc:chgData name="Divya Solanki" userId="58716c1ceadaa1e6" providerId="LiveId" clId="{50A27B31-5DC2-44E3-AA72-AE9024EC5440}" dt="2023-07-10T21:14:59.658" v="1978" actId="1076"/>
        <pc:sldMkLst>
          <pc:docMk/>
          <pc:sldMk cId="498909844" sldId="272"/>
        </pc:sldMkLst>
        <pc:spChg chg="mod">
          <ac:chgData name="Divya Solanki" userId="58716c1ceadaa1e6" providerId="LiveId" clId="{50A27B31-5DC2-44E3-AA72-AE9024EC5440}" dt="2023-07-10T21:14:59.658" v="1978" actId="1076"/>
          <ac:spMkLst>
            <pc:docMk/>
            <pc:sldMk cId="498909844" sldId="272"/>
            <ac:spMk id="2" creationId="{CCD654BD-5E2C-E7F1-42B7-08E1BCD8B673}"/>
          </ac:spMkLst>
        </pc:spChg>
        <pc:spChg chg="mod">
          <ac:chgData name="Divya Solanki" userId="58716c1ceadaa1e6" providerId="LiveId" clId="{50A27B31-5DC2-44E3-AA72-AE9024EC5440}" dt="2023-07-10T21:14:51.313" v="1977" actId="255"/>
          <ac:spMkLst>
            <pc:docMk/>
            <pc:sldMk cId="498909844" sldId="272"/>
            <ac:spMk id="3" creationId="{EBC6696E-47FE-0FB3-984B-56CAD7272B1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675002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3555513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847199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5CDE29-D3E6-4C9B-9B36-97477D8A193D}" type="datetimeFigureOut">
              <a:rPr lang="en-IN" smtClean="0"/>
              <a:t>11-07-2023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3515309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5CDE29-D3E6-4C9B-9B36-97477D8A193D}" type="datetimeFigureOut">
              <a:rPr lang="en-IN" smtClean="0"/>
              <a:t>11-07-2023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3712554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5CDE29-D3E6-4C9B-9B36-97477D8A193D}" type="datetimeFigureOut">
              <a:rPr lang="en-IN" smtClean="0"/>
              <a:t>11-07-2023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1863544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5CDE29-D3E6-4C9B-9B36-97477D8A193D}" type="datetimeFigureOut">
              <a:rPr lang="en-IN" smtClean="0"/>
              <a:t>11-07-2023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240662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5CDE29-D3E6-4C9B-9B36-97477D8A193D}" type="datetimeFigureOut">
              <a:rPr lang="en-IN" smtClean="0"/>
              <a:t>11-07-2023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2700399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5CDE29-D3E6-4C9B-9B36-97477D8A193D}" type="datetimeFigureOut">
              <a:rPr lang="en-IN" smtClean="0"/>
              <a:t>11-07-2023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1729741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2823213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92076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2391328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19826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1673215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411916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5CDE29-D3E6-4C9B-9B36-97477D8A193D}" type="datetimeFigureOut">
              <a:rPr lang="en-IN" smtClean="0"/>
              <a:t>11-07-2023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4B0996-66DE-4D8A-AB6F-E4D4C07EB233}" type="slidenum">
              <a:rPr lang="en-IN" smtClean="0"/>
              <a:t>‹#›</a:t>
            </a:fld>
            <a:endParaRPr lang="en-IN"/>
          </a:p>
        </p:txBody>
      </p:sp>
    </p:spTree>
    <p:extLst>
      <p:ext uri="{BB962C8B-B14F-4D97-AF65-F5344CB8AC3E}">
        <p14:creationId xmlns:p14="http://schemas.microsoft.com/office/powerpoint/2010/main" val="3447340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5CDE29-D3E6-4C9B-9B36-97477D8A193D}" type="datetimeFigureOut">
              <a:rPr lang="en-IN" smtClean="0"/>
              <a:t>11-07-2023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D4B0996-66DE-4D8A-AB6F-E4D4C07EB233}" type="slidenum">
              <a:rPr lang="en-IN" smtClean="0"/>
              <a:t>‹#›</a:t>
            </a:fld>
            <a:endParaRPr lang="en-IN"/>
          </a:p>
        </p:txBody>
      </p:sp>
    </p:spTree>
    <p:extLst>
      <p:ext uri="{BB962C8B-B14F-4D97-AF65-F5344CB8AC3E}">
        <p14:creationId xmlns:p14="http://schemas.microsoft.com/office/powerpoint/2010/main" val="1581574646"/>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F628A1E-39B2-FAF0-6D64-42C01608BE70}"/>
              </a:ext>
            </a:extLst>
          </p:cNvPr>
          <p:cNvSpPr>
            <a:spLocks noGrp="1"/>
          </p:cNvSpPr>
          <p:nvPr>
            <p:ph type="subTitle" idx="1"/>
          </p:nvPr>
        </p:nvSpPr>
        <p:spPr>
          <a:xfrm>
            <a:off x="1056408" y="2687782"/>
            <a:ext cx="9144000" cy="3713018"/>
          </a:xfrm>
        </p:spPr>
        <p:txBody>
          <a:bodyPr>
            <a:normAutofit fontScale="40000" lnSpcReduction="20000"/>
          </a:bodyPr>
          <a:lstStyle/>
          <a:p>
            <a:pPr algn="l"/>
            <a:r>
              <a:rPr lang="en-US" sz="3700" b="1" dirty="0">
                <a:solidFill>
                  <a:schemeClr val="tx2"/>
                </a:solidFill>
                <a:latin typeface="Times New Roman" panose="02020603050405020304" pitchFamily="18" charset="0"/>
                <a:cs typeface="Times New Roman" panose="02020603050405020304" pitchFamily="18" charset="0"/>
              </a:rPr>
              <a:t>COURSE : MBA (MASTER OF BUSINESS ADMINISTRATION)</a:t>
            </a:r>
          </a:p>
          <a:p>
            <a:pPr algn="l"/>
            <a:endParaRPr lang="en-US" sz="3700" b="1" dirty="0">
              <a:latin typeface="Times New Roman" panose="02020603050405020304" pitchFamily="18" charset="0"/>
              <a:cs typeface="Times New Roman" panose="02020603050405020304" pitchFamily="18" charset="0"/>
            </a:endParaRPr>
          </a:p>
          <a:p>
            <a:pPr algn="l"/>
            <a:r>
              <a:rPr lang="en-US" sz="3700" b="1" dirty="0">
                <a:solidFill>
                  <a:schemeClr val="tx1">
                    <a:lumMod val="95000"/>
                    <a:lumOff val="5000"/>
                  </a:schemeClr>
                </a:solidFill>
                <a:latin typeface="Times New Roman" panose="02020603050405020304" pitchFamily="18" charset="0"/>
                <a:cs typeface="Times New Roman" panose="02020603050405020304" pitchFamily="18" charset="0"/>
              </a:rPr>
              <a:t>SUBJECT : HUMAN RESOURCE MANAGEMENT</a:t>
            </a:r>
          </a:p>
          <a:p>
            <a:pPr algn="l"/>
            <a:endParaRPr lang="en-US" sz="37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gn="l"/>
            <a:r>
              <a:rPr lang="en-US" sz="3700" b="1" dirty="0">
                <a:solidFill>
                  <a:schemeClr val="tx1">
                    <a:lumMod val="95000"/>
                    <a:lumOff val="5000"/>
                  </a:schemeClr>
                </a:solidFill>
                <a:latin typeface="Times New Roman" panose="02020603050405020304" pitchFamily="18" charset="0"/>
                <a:cs typeface="Times New Roman" panose="02020603050405020304" pitchFamily="18" charset="0"/>
              </a:rPr>
              <a:t> MODULE CODE : LCMB7000</a:t>
            </a:r>
          </a:p>
          <a:p>
            <a:pPr algn="l"/>
            <a:endParaRPr lang="en-US" sz="37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gn="l"/>
            <a:r>
              <a:rPr lang="en-US" sz="3700" b="1" dirty="0">
                <a:solidFill>
                  <a:schemeClr val="tx1">
                    <a:lumMod val="95000"/>
                    <a:lumOff val="5000"/>
                  </a:schemeClr>
                </a:solidFill>
                <a:latin typeface="Times New Roman" panose="02020603050405020304" pitchFamily="18" charset="0"/>
                <a:cs typeface="Times New Roman" panose="02020603050405020304" pitchFamily="18" charset="0"/>
              </a:rPr>
              <a:t> NAME : DIVYA HARISHKUMAR SOLANKI</a:t>
            </a:r>
          </a:p>
          <a:p>
            <a:pPr algn="l"/>
            <a:endParaRPr lang="en-US" sz="37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gn="l"/>
            <a:r>
              <a:rPr lang="en-US" sz="3700" b="1" dirty="0">
                <a:solidFill>
                  <a:schemeClr val="tx1">
                    <a:lumMod val="95000"/>
                    <a:lumOff val="5000"/>
                  </a:schemeClr>
                </a:solidFill>
                <a:latin typeface="Times New Roman" panose="02020603050405020304" pitchFamily="18" charset="0"/>
                <a:cs typeface="Times New Roman" panose="02020603050405020304" pitchFamily="18" charset="0"/>
              </a:rPr>
              <a:t> STUDENT ID : 2237588</a:t>
            </a:r>
          </a:p>
          <a:p>
            <a:pPr algn="l"/>
            <a:endParaRPr lang="en-US" sz="37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gn="l"/>
            <a:r>
              <a:rPr lang="en-US" sz="3700" b="1" dirty="0">
                <a:solidFill>
                  <a:schemeClr val="tx1">
                    <a:lumMod val="95000"/>
                    <a:lumOff val="5000"/>
                  </a:schemeClr>
                </a:solidFill>
                <a:latin typeface="Times New Roman" panose="02020603050405020304" pitchFamily="18" charset="0"/>
                <a:cs typeface="Times New Roman" panose="02020603050405020304" pitchFamily="18" charset="0"/>
              </a:rPr>
              <a:t>PROFESSOR : DENNIS PEPPLE</a:t>
            </a:r>
          </a:p>
          <a:p>
            <a:endParaRPr lang="en-IN" dirty="0"/>
          </a:p>
        </p:txBody>
      </p:sp>
      <p:pic>
        <p:nvPicPr>
          <p:cNvPr id="5" name="Picture 4">
            <a:extLst>
              <a:ext uri="{FF2B5EF4-FFF2-40B4-BE49-F238E27FC236}">
                <a16:creationId xmlns:a16="http://schemas.microsoft.com/office/drawing/2014/main" id="{F5FF6415-F6C5-D0DC-AEB3-D7BC19A30D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1663" y="276225"/>
            <a:ext cx="5143501" cy="2217594"/>
          </a:xfrm>
          <a:prstGeom prst="rect">
            <a:avLst/>
          </a:prstGeom>
        </p:spPr>
      </p:pic>
    </p:spTree>
    <p:extLst>
      <p:ext uri="{BB962C8B-B14F-4D97-AF65-F5344CB8AC3E}">
        <p14:creationId xmlns:p14="http://schemas.microsoft.com/office/powerpoint/2010/main" val="386758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A0415-ADE9-CA98-D961-5D5C9193BC86}"/>
              </a:ext>
            </a:extLst>
          </p:cNvPr>
          <p:cNvSpPr>
            <a:spLocks noGrp="1"/>
          </p:cNvSpPr>
          <p:nvPr>
            <p:ph type="title"/>
          </p:nvPr>
        </p:nvSpPr>
        <p:spPr>
          <a:xfrm>
            <a:off x="808952" y="568037"/>
            <a:ext cx="8596668" cy="1320800"/>
          </a:xfrm>
        </p:spPr>
        <p:txBody>
          <a:bodyPr/>
          <a:lstStyle/>
          <a:p>
            <a:r>
              <a:rPr lang="en-US" b="1" u="sng" dirty="0">
                <a:solidFill>
                  <a:schemeClr val="tx1">
                    <a:lumMod val="95000"/>
                    <a:lumOff val="5000"/>
                  </a:schemeClr>
                </a:solidFill>
                <a:latin typeface="Times New Roman" panose="02020603050405020304" pitchFamily="18" charset="0"/>
                <a:cs typeface="Times New Roman" panose="02020603050405020304" pitchFamily="18" charset="0"/>
              </a:rPr>
              <a:t>TABLE OF CONTENTS</a:t>
            </a:r>
            <a:endParaRPr lang="en-IN" b="1" u="sng"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892541-FD48-110F-988F-CAA312B46C02}"/>
              </a:ext>
            </a:extLst>
          </p:cNvPr>
          <p:cNvSpPr>
            <a:spLocks noGrp="1"/>
          </p:cNvSpPr>
          <p:nvPr>
            <p:ph idx="1"/>
          </p:nvPr>
        </p:nvSpPr>
        <p:spPr>
          <a:xfrm>
            <a:off x="677334" y="1807298"/>
            <a:ext cx="8596668" cy="3880773"/>
          </a:xfrm>
        </p:spPr>
        <p:txBody>
          <a:bodyPr/>
          <a:lstStyle/>
          <a:p>
            <a:pPr>
              <a:buClr>
                <a:schemeClr val="tx1"/>
              </a:buClr>
              <a:buFont typeface="Arial" panose="020B0604020202020204" pitchFamily="34" charset="0"/>
              <a:buChar char="•"/>
            </a:pPr>
            <a:r>
              <a:rPr lang="en-US" sz="1600" dirty="0">
                <a:solidFill>
                  <a:schemeClr val="tx2"/>
                </a:solidFill>
                <a:latin typeface="Times New Roman" panose="02020603050405020304" pitchFamily="18" charset="0"/>
                <a:cs typeface="Times New Roman" panose="02020603050405020304" pitchFamily="18" charset="0"/>
              </a:rPr>
              <a:t>INTRODUCTION</a:t>
            </a:r>
          </a:p>
          <a:p>
            <a:pPr>
              <a:buClr>
                <a:schemeClr val="tx1"/>
              </a:buClr>
              <a:buFont typeface="Arial" panose="020B0604020202020204" pitchFamily="34" charset="0"/>
              <a:buChar char="•"/>
            </a:pPr>
            <a:r>
              <a:rPr lang="en-US" sz="1600" dirty="0">
                <a:solidFill>
                  <a:schemeClr val="tx2"/>
                </a:solidFill>
                <a:latin typeface="Times New Roman" panose="02020603050405020304" pitchFamily="18" charset="0"/>
                <a:cs typeface="Times New Roman" panose="02020603050405020304" pitchFamily="18" charset="0"/>
              </a:rPr>
              <a:t>A GLANCE AT BOTH THE SECTORS</a:t>
            </a:r>
          </a:p>
          <a:p>
            <a:pPr>
              <a:buClr>
                <a:schemeClr val="tx1"/>
              </a:buClr>
              <a:buFont typeface="Arial" panose="020B0604020202020204" pitchFamily="34" charset="0"/>
              <a:buChar char="•"/>
            </a:pPr>
            <a:r>
              <a:rPr lang="en-US" sz="1600" dirty="0">
                <a:solidFill>
                  <a:schemeClr val="tx2"/>
                </a:solidFill>
                <a:latin typeface="Times New Roman" panose="02020603050405020304" pitchFamily="18" charset="0"/>
                <a:cs typeface="Times New Roman" panose="02020603050405020304" pitchFamily="18" charset="0"/>
              </a:rPr>
              <a:t>HOW DIFFERENT HRM STRATEGIES FUNCTION </a:t>
            </a:r>
          </a:p>
          <a:p>
            <a:pPr>
              <a:buClr>
                <a:schemeClr val="tx1"/>
              </a:buClr>
              <a:buFont typeface="Arial" panose="020B0604020202020204" pitchFamily="34" charset="0"/>
              <a:buChar char="•"/>
            </a:pPr>
            <a:r>
              <a:rPr lang="en-US" sz="1600" dirty="0">
                <a:solidFill>
                  <a:schemeClr val="tx2"/>
                </a:solidFill>
                <a:latin typeface="Times New Roman" panose="02020603050405020304" pitchFamily="18" charset="0"/>
                <a:cs typeface="Times New Roman" panose="02020603050405020304" pitchFamily="18" charset="0"/>
              </a:rPr>
              <a:t>EXPLANATION OF RESOURCE BASED THEORY</a:t>
            </a:r>
          </a:p>
          <a:p>
            <a:pPr>
              <a:buClr>
                <a:schemeClr val="tx1"/>
              </a:buClr>
              <a:buFont typeface="Arial" panose="020B0604020202020204" pitchFamily="34" charset="0"/>
              <a:buChar char="•"/>
            </a:pPr>
            <a:r>
              <a:rPr lang="en-US" sz="1600" dirty="0">
                <a:solidFill>
                  <a:schemeClr val="tx2"/>
                </a:solidFill>
                <a:latin typeface="Times New Roman" panose="02020603050405020304" pitchFamily="18" charset="0"/>
                <a:cs typeface="Times New Roman" panose="02020603050405020304" pitchFamily="18" charset="0"/>
              </a:rPr>
              <a:t>CONCLUSION</a:t>
            </a:r>
          </a:p>
          <a:p>
            <a:pPr>
              <a:buClr>
                <a:schemeClr val="tx1"/>
              </a:buClr>
              <a:buFont typeface="Arial" panose="020B0604020202020204" pitchFamily="34" charset="0"/>
              <a:buChar char="•"/>
            </a:pPr>
            <a:r>
              <a:rPr lang="en-US" sz="1600" dirty="0">
                <a:solidFill>
                  <a:schemeClr val="tx2"/>
                </a:solidFill>
                <a:latin typeface="Times New Roman" panose="02020603050405020304" pitchFamily="18" charset="0"/>
                <a:cs typeface="Times New Roman" panose="02020603050405020304" pitchFamily="18" charset="0"/>
              </a:rPr>
              <a:t> REFERENCE LIST</a:t>
            </a:r>
          </a:p>
          <a:p>
            <a:pPr>
              <a:buClr>
                <a:schemeClr val="tx1"/>
              </a:buClr>
              <a:buFont typeface="Arial" panose="020B0604020202020204" pitchFamily="34" charset="0"/>
              <a:buChar char="•"/>
            </a:pPr>
            <a:endParaRPr lang="en-US" dirty="0">
              <a:solidFill>
                <a:schemeClr val="tx2"/>
              </a:solidFill>
            </a:endParaRPr>
          </a:p>
          <a:p>
            <a:pPr>
              <a:buClr>
                <a:schemeClr val="tx1"/>
              </a:buClr>
              <a:buFont typeface="Arial" panose="020B0604020202020204" pitchFamily="34" charset="0"/>
              <a:buChar char="•"/>
            </a:pPr>
            <a:endParaRPr lang="en-US" dirty="0">
              <a:solidFill>
                <a:schemeClr val="tx2"/>
              </a:solidFill>
            </a:endParaRPr>
          </a:p>
          <a:p>
            <a:pPr marL="0" indent="0">
              <a:buClr>
                <a:schemeClr val="tx1"/>
              </a:buClr>
              <a:buNone/>
            </a:pPr>
            <a:endParaRPr lang="en-IN" dirty="0">
              <a:solidFill>
                <a:schemeClr val="tx2"/>
              </a:solidFill>
            </a:endParaRPr>
          </a:p>
        </p:txBody>
      </p:sp>
    </p:spTree>
    <p:extLst>
      <p:ext uri="{BB962C8B-B14F-4D97-AF65-F5344CB8AC3E}">
        <p14:creationId xmlns:p14="http://schemas.microsoft.com/office/powerpoint/2010/main" val="649751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253C5-5EDE-B7AC-96DD-71032A890D99}"/>
              </a:ext>
            </a:extLst>
          </p:cNvPr>
          <p:cNvSpPr>
            <a:spLocks noGrp="1"/>
          </p:cNvSpPr>
          <p:nvPr>
            <p:ph type="title"/>
          </p:nvPr>
        </p:nvSpPr>
        <p:spPr>
          <a:xfrm>
            <a:off x="1106825" y="1363893"/>
            <a:ext cx="8596668" cy="1320800"/>
          </a:xfrm>
        </p:spPr>
        <p:txBody>
          <a:bodyPr/>
          <a:lstStyle/>
          <a:p>
            <a:r>
              <a:rPr lang="en-US" b="1" u="sng" dirty="0">
                <a:solidFill>
                  <a:schemeClr val="tx1"/>
                </a:solidFill>
                <a:latin typeface="Times New Roman" panose="02020603050405020304" pitchFamily="18" charset="0"/>
                <a:cs typeface="Times New Roman" panose="02020603050405020304" pitchFamily="18" charset="0"/>
              </a:rPr>
              <a:t>INTRODUCTION</a:t>
            </a:r>
            <a:endParaRPr lang="en-IN"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80E2B0-4C60-8AA4-FF26-5FB2626CE265}"/>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This talk will focus on the pivotal role human resource strategy plays in influencing and forming organizational strategy as a whole.</a:t>
            </a:r>
          </a:p>
          <a:p>
            <a:r>
              <a:rPr lang="en-US" dirty="0">
                <a:latin typeface="Times New Roman" panose="02020603050405020304" pitchFamily="18" charset="0"/>
                <a:cs typeface="Times New Roman" panose="02020603050405020304" pitchFamily="18" charset="0"/>
              </a:rPr>
              <a:t>It aims to throw light on the manner in which carefully crafted and well implemented HR strategies may enhance the operational effectiveness and strategic positioning of companies.</a:t>
            </a:r>
          </a:p>
          <a:p>
            <a:r>
              <a:rPr lang="en-IN" dirty="0">
                <a:latin typeface="Times New Roman" panose="02020603050405020304" pitchFamily="18" charset="0"/>
                <a:cs typeface="Times New Roman" panose="02020603050405020304" pitchFamily="18" charset="0"/>
              </a:rPr>
              <a:t>Three Well-known organizations two from private and one from public sector have been picked to showcase these essential ideas.</a:t>
            </a:r>
          </a:p>
          <a:p>
            <a:r>
              <a:rPr lang="en-US" dirty="0">
                <a:latin typeface="Times New Roman" panose="02020603050405020304" pitchFamily="18" charset="0"/>
                <a:cs typeface="Times New Roman" panose="02020603050405020304" pitchFamily="18" charset="0"/>
              </a:rPr>
              <a:t>The HR strategies of each of these companies will be examined, along with their relevance, efficacy, and influence on their overall company strategy.</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9156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91D14-B235-847B-8B31-5851B7D93241}"/>
              </a:ext>
            </a:extLst>
          </p:cNvPr>
          <p:cNvSpPr>
            <a:spLocks noGrp="1"/>
          </p:cNvSpPr>
          <p:nvPr>
            <p:ph type="title"/>
          </p:nvPr>
        </p:nvSpPr>
        <p:spPr>
          <a:xfrm>
            <a:off x="995988" y="255039"/>
            <a:ext cx="8596668" cy="741028"/>
          </a:xfrm>
        </p:spPr>
        <p:txBody>
          <a:bodyPr/>
          <a:lstStyle/>
          <a:p>
            <a:r>
              <a:rPr lang="en-US" sz="3200" u="sng" dirty="0">
                <a:solidFill>
                  <a:schemeClr val="tx2"/>
                </a:solidFill>
                <a:latin typeface="Times New Roman" panose="02020603050405020304" pitchFamily="18" charset="0"/>
                <a:cs typeface="Times New Roman" panose="02020603050405020304" pitchFamily="18" charset="0"/>
              </a:rPr>
              <a:t>What is private sector  </a:t>
            </a:r>
            <a:r>
              <a:rPr lang="en-US" dirty="0">
                <a:solidFill>
                  <a:schemeClr val="tx2"/>
                </a:solidFill>
              </a:rPr>
              <a:t>?</a:t>
            </a:r>
            <a:endParaRPr lang="en-IN" dirty="0">
              <a:solidFill>
                <a:schemeClr val="tx2"/>
              </a:solidFill>
            </a:endParaRPr>
          </a:p>
        </p:txBody>
      </p:sp>
      <p:sp>
        <p:nvSpPr>
          <p:cNvPr id="3" name="Content Placeholder 2">
            <a:extLst>
              <a:ext uri="{FF2B5EF4-FFF2-40B4-BE49-F238E27FC236}">
                <a16:creationId xmlns:a16="http://schemas.microsoft.com/office/drawing/2014/main" id="{DB8965FD-8681-0141-5165-09487F6FC65E}"/>
              </a:ext>
            </a:extLst>
          </p:cNvPr>
          <p:cNvSpPr>
            <a:spLocks noGrp="1"/>
          </p:cNvSpPr>
          <p:nvPr>
            <p:ph idx="1"/>
          </p:nvPr>
        </p:nvSpPr>
        <p:spPr>
          <a:xfrm>
            <a:off x="677334" y="906012"/>
            <a:ext cx="8596668" cy="5135351"/>
          </a:xfrm>
        </p:spPr>
        <p:txBody>
          <a:bodyPr>
            <a:normAutofit fontScale="92500" lnSpcReduction="10000"/>
          </a:bodyPr>
          <a:lstStyle/>
          <a:p>
            <a:pPr>
              <a:lnSpc>
                <a:spcPct val="107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a:t>
            </a:r>
            <a:r>
              <a:rPr lang="en-IN" kern="1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section of a country’s financial state, which</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is </a:t>
            </a:r>
            <a:r>
              <a:rPr lang="en-IN" kern="100" dirty="0">
                <a:latin typeface="Times New Roman" panose="02020603050405020304" pitchFamily="18" charset="0"/>
                <a:ea typeface="Calibri" panose="020F0502020204030204" pitchFamily="34" charset="0"/>
                <a:cs typeface="Times New Roman" panose="02020603050405020304" pitchFamily="18" charset="0"/>
              </a:rPr>
              <a:t>possessed</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IN" kern="100" dirty="0">
                <a:latin typeface="Times New Roman" panose="02020603050405020304" pitchFamily="18" charset="0"/>
                <a:ea typeface="Calibri" panose="020F0502020204030204" pitchFamily="34" charset="0"/>
                <a:cs typeface="Times New Roman" panose="02020603050405020304" pitchFamily="18" charset="0"/>
              </a:rPr>
              <a:t>governed</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by </a:t>
            </a:r>
            <a:r>
              <a:rPr lang="en-IN" kern="100" dirty="0">
                <a:latin typeface="Times New Roman" panose="02020603050405020304" pitchFamily="18" charset="0"/>
                <a:ea typeface="Calibri" panose="020F0502020204030204" pitchFamily="34" charset="0"/>
                <a:cs typeface="Times New Roman" panose="02020603050405020304" pitchFamily="18" charset="0"/>
              </a:rPr>
              <a:t>folks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enterprises or companies </a:t>
            </a:r>
            <a:r>
              <a:rPr lang="en-IN" kern="100" dirty="0">
                <a:latin typeface="Times New Roman" panose="02020603050405020304" pitchFamily="18" charset="0"/>
                <a:ea typeface="Calibri" panose="020F0502020204030204" pitchFamily="34" charset="0"/>
                <a:cs typeface="Times New Roman" panose="02020603050405020304" pitchFamily="18" charset="0"/>
              </a:rPr>
              <a:t>can be called</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as private sector. The </a:t>
            </a:r>
            <a:r>
              <a:rPr lang="en-IN" kern="100" dirty="0">
                <a:latin typeface="Times New Roman" panose="02020603050405020304" pitchFamily="18" charset="0"/>
                <a:ea typeface="Calibri" panose="020F0502020204030204" pitchFamily="34" charset="0"/>
                <a:cs typeface="Times New Roman" panose="02020603050405020304" pitchFamily="18" charset="0"/>
              </a:rPr>
              <a:t>enterprises of this sector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are distinguished on the basis of sizes like small, medium and large enterprises which are either private or traded organizations.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They can be produced in one of two ways  </a:t>
            </a:r>
            <a:r>
              <a:rPr lang="en-US" kern="100" dirty="0">
                <a:latin typeface="Times New Roman" panose="02020603050405020304" pitchFamily="18" charset="0"/>
                <a:ea typeface="Calibri" panose="020F0502020204030204" pitchFamily="34" charset="0"/>
                <a:cs typeface="Times New Roman" panose="02020603050405020304" pitchFamily="18" charset="0"/>
              </a:rPr>
              <a:t>B</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y starting a brand-new business or by privatizing an existing public sector operation.</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Private or business sector companies are </a:t>
            </a:r>
            <a:r>
              <a:rPr lang="en-US" kern="100" dirty="0">
                <a:latin typeface="Times New Roman" panose="02020603050405020304" pitchFamily="18" charset="0"/>
                <a:ea typeface="Calibri" panose="020F0502020204030204" pitchFamily="34" charset="0"/>
                <a:cs typeface="Times New Roman" panose="02020603050405020304" pitchFamily="18" charset="0"/>
              </a:rPr>
              <a:t>seldom</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found with the purpose of increasing profits and </a:t>
            </a:r>
            <a:r>
              <a:rPr lang="en-US" kern="100" dirty="0">
                <a:latin typeface="Times New Roman" panose="02020603050405020304" pitchFamily="18" charset="0"/>
                <a:ea typeface="Calibri" panose="020F0502020204030204" pitchFamily="34" charset="0"/>
                <a:cs typeface="Times New Roman" panose="02020603050405020304" pitchFamily="18" charset="0"/>
              </a:rPr>
              <a:t>building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brand recognition. To gain the confidence and support of the community and ensure their long-term survival, they offer high-quality services.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pivotal services </a:t>
            </a:r>
            <a:r>
              <a:rPr lang="en-IN" kern="100" dirty="0">
                <a:latin typeface="Times New Roman" panose="02020603050405020304" pitchFamily="18" charset="0"/>
                <a:ea typeface="Calibri" panose="020F0502020204030204" pitchFamily="34" charset="0"/>
                <a:cs typeface="Times New Roman" panose="02020603050405020304" pitchFamily="18" charset="0"/>
              </a:rPr>
              <a:t>offered by the private sector are as under:</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QUALITY EDUCATION</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TELECOMMUNICATION SERVICES</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IT SERVICES</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INFRASTRUCTURE </a:t>
            </a:r>
            <a:r>
              <a:rPr lang="en-IN" kern="100" dirty="0">
                <a:latin typeface="Times New Roman" panose="02020603050405020304" pitchFamily="18" charset="0"/>
                <a:ea typeface="Calibri" panose="020F0502020204030204" pitchFamily="34" charset="0"/>
                <a:cs typeface="Times New Roman" panose="02020603050405020304" pitchFamily="18" charset="0"/>
              </a:rPr>
              <a:t>EXPANSION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lnSpc>
                <a:spcPct val="107000"/>
              </a:lnSpc>
              <a:spcAft>
                <a:spcPts val="800"/>
              </a:spcAft>
              <a:buNone/>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5" name="Picture 4">
            <a:extLst>
              <a:ext uri="{FF2B5EF4-FFF2-40B4-BE49-F238E27FC236}">
                <a16:creationId xmlns:a16="http://schemas.microsoft.com/office/drawing/2014/main" id="{84ABB2B8-ED15-C24B-388B-94AF5349D6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6328" y="3758665"/>
            <a:ext cx="2974207" cy="3099335"/>
          </a:xfrm>
          <a:prstGeom prst="rect">
            <a:avLst/>
          </a:prstGeom>
        </p:spPr>
      </p:pic>
    </p:spTree>
    <p:extLst>
      <p:ext uri="{BB962C8B-B14F-4D97-AF65-F5344CB8AC3E}">
        <p14:creationId xmlns:p14="http://schemas.microsoft.com/office/powerpoint/2010/main" val="601759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6B02F-D690-40A8-1783-55D35B2DF88C}"/>
              </a:ext>
            </a:extLst>
          </p:cNvPr>
          <p:cNvSpPr>
            <a:spLocks noGrp="1"/>
          </p:cNvSpPr>
          <p:nvPr>
            <p:ph type="title"/>
          </p:nvPr>
        </p:nvSpPr>
        <p:spPr>
          <a:xfrm>
            <a:off x="1197098" y="292842"/>
            <a:ext cx="8596668" cy="630382"/>
          </a:xfrm>
        </p:spPr>
        <p:txBody>
          <a:bodyPr>
            <a:normAutofit/>
          </a:bodyPr>
          <a:lstStyle/>
          <a:p>
            <a:r>
              <a:rPr lang="en-US" sz="3200" u="sng" dirty="0">
                <a:solidFill>
                  <a:schemeClr val="tx2"/>
                </a:solidFill>
                <a:latin typeface="Times New Roman" panose="02020603050405020304" pitchFamily="18" charset="0"/>
                <a:cs typeface="Times New Roman" panose="02020603050405020304" pitchFamily="18" charset="0"/>
              </a:rPr>
              <a:t>What is public sector ?</a:t>
            </a:r>
            <a:endParaRPr lang="en-IN" sz="3200" u="sng"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D51EC5-EE46-C08A-C4D1-3CAF45873CE6}"/>
              </a:ext>
            </a:extLst>
          </p:cNvPr>
          <p:cNvSpPr>
            <a:spLocks noGrp="1"/>
          </p:cNvSpPr>
          <p:nvPr>
            <p:ph idx="1"/>
          </p:nvPr>
        </p:nvSpPr>
        <p:spPr>
          <a:xfrm>
            <a:off x="677334" y="990601"/>
            <a:ext cx="8596668" cy="5050762"/>
          </a:xfrm>
        </p:spPr>
        <p:txBody>
          <a:bodyPr>
            <a:normAutofit/>
          </a:bodyPr>
          <a:lstStyle/>
          <a:p>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P</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ublic sector is mainly made up of diverse business enterprises planned and supervised by </a:t>
            </a:r>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the Government</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Such organizations are totally or partially run by the centre or state head authorities.</a:t>
            </a:r>
            <a:endPar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enterprises</a:t>
            </a:r>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agencies are completely run by the Government be it central, state government or local government .</a:t>
            </a:r>
          </a:p>
          <a:p>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It is the </a:t>
            </a:r>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biggest</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sector which functions for the upliftment of the p</a:t>
            </a:r>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eople by lending certain services to the people :</a:t>
            </a:r>
          </a:p>
          <a:p>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EMPLOYMENT OPPO</a:t>
            </a:r>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RTUNITIES </a:t>
            </a:r>
            <a:endPar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PROVIDING EDUCATION AND HEALTH CARE AMMENITIES AT AFFORDABLE COST</a:t>
            </a:r>
          </a:p>
          <a:p>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GIVING</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SEC</a:t>
            </a:r>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URITY</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RAILWAY SERVICE </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IN" dirty="0"/>
          </a:p>
        </p:txBody>
      </p:sp>
      <p:pic>
        <p:nvPicPr>
          <p:cNvPr id="5" name="Picture 4">
            <a:extLst>
              <a:ext uri="{FF2B5EF4-FFF2-40B4-BE49-F238E27FC236}">
                <a16:creationId xmlns:a16="http://schemas.microsoft.com/office/drawing/2014/main" id="{080B95EE-8BBF-C3D0-F1B7-44D198A538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93766" y="4301692"/>
            <a:ext cx="2393718" cy="2556308"/>
          </a:xfrm>
          <a:prstGeom prst="rect">
            <a:avLst/>
          </a:prstGeom>
        </p:spPr>
      </p:pic>
    </p:spTree>
    <p:extLst>
      <p:ext uri="{BB962C8B-B14F-4D97-AF65-F5344CB8AC3E}">
        <p14:creationId xmlns:p14="http://schemas.microsoft.com/office/powerpoint/2010/main" val="627930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D71D99-4C13-C336-4FAF-83E488837FC9}"/>
              </a:ext>
            </a:extLst>
          </p:cNvPr>
          <p:cNvSpPr>
            <a:spLocks noGrp="1"/>
          </p:cNvSpPr>
          <p:nvPr>
            <p:ph idx="1"/>
          </p:nvPr>
        </p:nvSpPr>
        <p:spPr>
          <a:xfrm>
            <a:off x="677334" y="567891"/>
            <a:ext cx="8596668" cy="4360243"/>
          </a:xfrm>
        </p:spPr>
        <p:txBody>
          <a:bodyPr>
            <a:normAutofit fontScale="92500" lnSpcReduction="20000"/>
          </a:bodyPr>
          <a:lstStyle/>
          <a:p>
            <a:r>
              <a:rPr lang="en-US" sz="3500" u="sng" dirty="0">
                <a:latin typeface="Times New Roman" panose="02020603050405020304" pitchFamily="18" charset="0"/>
                <a:cs typeface="Times New Roman" panose="02020603050405020304" pitchFamily="18" charset="0"/>
              </a:rPr>
              <a:t>Key differences between private sector and public sector </a:t>
            </a:r>
          </a:p>
          <a:p>
            <a:endParaRPr lang="en-US" sz="2000" b="1" u="sng" dirty="0"/>
          </a:p>
          <a:p>
            <a:r>
              <a:rPr lang="en-IN" dirty="0">
                <a:latin typeface="Times New Roman" panose="02020603050405020304" pitchFamily="18" charset="0"/>
                <a:cs typeface="Times New Roman" panose="02020603050405020304" pitchFamily="18" charset="0"/>
              </a:rPr>
              <a:t>The ultimate motto of the public sector is to serve people whereas private sector is to gain more profit.</a:t>
            </a:r>
          </a:p>
          <a:p>
            <a:r>
              <a:rPr lang="en-IN" dirty="0">
                <a:latin typeface="Times New Roman" panose="02020603050405020304" pitchFamily="18" charset="0"/>
                <a:cs typeface="Times New Roman" panose="02020603050405020304" pitchFamily="18" charset="0"/>
              </a:rPr>
              <a:t>The government has complete control over the organisations however private sector enjoys less government interference.</a:t>
            </a:r>
          </a:p>
          <a:p>
            <a:r>
              <a:rPr lang="en-IN" dirty="0">
                <a:latin typeface="Times New Roman" panose="02020603050405020304" pitchFamily="18" charset="0"/>
                <a:cs typeface="Times New Roman" panose="02020603050405020304" pitchFamily="18" charset="0"/>
              </a:rPr>
              <a:t>The workers of the public sector stay relaxed because they have job security but in private sector the work culture is quite competitive because they are not meant to meet commercial motives .</a:t>
            </a:r>
          </a:p>
          <a:p>
            <a:r>
              <a:rPr lang="en-IN" dirty="0">
                <a:latin typeface="Times New Roman" panose="02020603050405020304" pitchFamily="18" charset="0"/>
                <a:cs typeface="Times New Roman" panose="02020603050405020304" pitchFamily="18" charset="0"/>
              </a:rPr>
              <a:t>In private sector it is very essential to give better performance in order to get promotion whereas in the latter one discrimination might take place</a:t>
            </a:r>
          </a:p>
          <a:p>
            <a:r>
              <a:rPr lang="en-IN" dirty="0">
                <a:latin typeface="Times New Roman" panose="02020603050405020304" pitchFamily="18" charset="0"/>
                <a:cs typeface="Times New Roman" panose="02020603050405020304" pitchFamily="18" charset="0"/>
              </a:rPr>
              <a:t>In private sector jobs are not secured and performance is the king whereas the scenario is somewhat different in public sector .</a:t>
            </a:r>
          </a:p>
          <a:p>
            <a:endParaRPr lang="en-IN" dirty="0"/>
          </a:p>
          <a:p>
            <a:endParaRPr lang="en-IN" dirty="0"/>
          </a:p>
        </p:txBody>
      </p:sp>
    </p:spTree>
    <p:extLst>
      <p:ext uri="{BB962C8B-B14F-4D97-AF65-F5344CB8AC3E}">
        <p14:creationId xmlns:p14="http://schemas.microsoft.com/office/powerpoint/2010/main" val="3573789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0B0D-4AD2-EBB3-356B-34FDFA755843}"/>
              </a:ext>
            </a:extLst>
          </p:cNvPr>
          <p:cNvSpPr>
            <a:spLocks noGrp="1"/>
          </p:cNvSpPr>
          <p:nvPr>
            <p:ph type="title"/>
          </p:nvPr>
        </p:nvSpPr>
        <p:spPr>
          <a:xfrm>
            <a:off x="677334" y="156238"/>
            <a:ext cx="8596668" cy="1320800"/>
          </a:xfrm>
        </p:spPr>
        <p:txBody>
          <a:bodyPr>
            <a:normAutofit/>
          </a:bodyPr>
          <a:lstStyle/>
          <a:p>
            <a:r>
              <a:rPr lang="en-US" sz="2800" u="sng" dirty="0">
                <a:solidFill>
                  <a:schemeClr val="tx2"/>
                </a:solidFill>
                <a:latin typeface="Times New Roman" panose="02020603050405020304" pitchFamily="18" charset="0"/>
                <a:cs typeface="Times New Roman" panose="02020603050405020304" pitchFamily="18" charset="0"/>
              </a:rPr>
              <a:t>Examples of private sector and it’s overview </a:t>
            </a:r>
            <a:br>
              <a:rPr lang="en-US" sz="2800" u="sng" dirty="0">
                <a:solidFill>
                  <a:schemeClr val="tx2"/>
                </a:solidFill>
                <a:latin typeface="Times New Roman" panose="02020603050405020304" pitchFamily="18" charset="0"/>
                <a:cs typeface="Times New Roman" panose="02020603050405020304" pitchFamily="18" charset="0"/>
              </a:rPr>
            </a:br>
            <a:r>
              <a:rPr lang="en-US" sz="2800" u="sng" dirty="0">
                <a:solidFill>
                  <a:schemeClr val="tx2"/>
                </a:solidFill>
                <a:latin typeface="Times New Roman" panose="02020603050405020304" pitchFamily="18" charset="0"/>
                <a:cs typeface="Times New Roman" panose="02020603050405020304" pitchFamily="18" charset="0"/>
              </a:rPr>
              <a:t>(Ikea and Amul)</a:t>
            </a:r>
            <a:endParaRPr lang="en-IN" sz="2800" u="sng"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DCED8B3-872B-2316-DA11-02DD0D2D0F8E}"/>
              </a:ext>
            </a:extLst>
          </p:cNvPr>
          <p:cNvSpPr>
            <a:spLocks noGrp="1"/>
          </p:cNvSpPr>
          <p:nvPr>
            <p:ph idx="1"/>
          </p:nvPr>
        </p:nvSpPr>
        <p:spPr>
          <a:xfrm>
            <a:off x="677334" y="1289785"/>
            <a:ext cx="8596668" cy="5226518"/>
          </a:xfrm>
        </p:spPr>
        <p:txBody>
          <a:bodyPr>
            <a:normAutofit/>
          </a:bodyPr>
          <a:lstStyle/>
          <a:p>
            <a:pPr>
              <a:spcBef>
                <a:spcPts val="1125"/>
              </a:spcBef>
            </a:pPr>
            <a:r>
              <a:rPr lang="en-IN" sz="1800" dirty="0">
                <a:solidFill>
                  <a:srgbClr val="000000"/>
                </a:solidFill>
                <a:effectLst/>
                <a:latin typeface="Times New Roman" panose="02020603050405020304" pitchFamily="18" charset="0"/>
                <a:ea typeface="Times New Roman" panose="02020603050405020304" pitchFamily="18" charset="0"/>
              </a:rPr>
              <a:t>IKEA- A Swedish tale: the story behind IKEA and its logo</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spcBef>
                <a:spcPts val="1125"/>
              </a:spcBef>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Ingvar Kamprad made the decision to launch a business that would offer items like pencils, wallets, and picture frames. He gave it the name IKEA, an acronym made up of the initials of his first and last names, as well as those of the farm and hamlet where he had grown up, </a:t>
            </a:r>
            <a:r>
              <a:rPr lang="en-US" sz="18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Elmtaryd</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Agunnaryd</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respectively</a:t>
            </a:r>
            <a:r>
              <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lang="en-IN"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spcBef>
                <a:spcPts val="2250"/>
              </a:spcBef>
            </a:pPr>
            <a:r>
              <a:rPr lang="en-IN"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exploitation of  dairy cattle farmers by </a:t>
            </a:r>
            <a:r>
              <a:rPr lang="en-IN"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big merchants</a:t>
            </a:r>
            <a:r>
              <a:rPr lang="en-IN"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dealers led to the birth of Amul dairy on 19 </a:t>
            </a:r>
            <a:r>
              <a:rPr lang="en-IN"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IN"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of December .</a:t>
            </a:r>
          </a:p>
          <a:p>
            <a:pPr>
              <a:spcBef>
                <a:spcPts val="2250"/>
              </a:spcBef>
            </a:pPr>
            <a:r>
              <a:rPr lang="en-US" b="0" i="0" dirty="0">
                <a:solidFill>
                  <a:srgbClr val="000000"/>
                </a:solidFill>
                <a:effectLst/>
                <a:latin typeface="Times New Roman" panose="02020603050405020304" pitchFamily="18" charset="0"/>
                <a:cs typeface="Times New Roman" panose="02020603050405020304" pitchFamily="18" charset="0"/>
              </a:rPr>
              <a:t>Amul has installed over 3000 automatic milk collection system units(AMCUS) at village societies to capture member information, milk fat content and amount payable to each member.</a:t>
            </a:r>
            <a:endParaRPr lang="en-US"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It has garnered a lot of attention ever since the country witnessed white revolution  which has made India the largest producer of milk and milk products over the globe.</a:t>
            </a:r>
          </a:p>
        </p:txBody>
      </p:sp>
      <p:pic>
        <p:nvPicPr>
          <p:cNvPr id="7" name="Picture 6">
            <a:extLst>
              <a:ext uri="{FF2B5EF4-FFF2-40B4-BE49-F238E27FC236}">
                <a16:creationId xmlns:a16="http://schemas.microsoft.com/office/drawing/2014/main" id="{91746F5D-8D4F-0F93-34BD-57A400818E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80537" y="-27709"/>
            <a:ext cx="2469682" cy="3185962"/>
          </a:xfrm>
          <a:prstGeom prst="rect">
            <a:avLst/>
          </a:prstGeom>
        </p:spPr>
      </p:pic>
      <p:pic>
        <p:nvPicPr>
          <p:cNvPr id="9" name="Picture 8">
            <a:extLst>
              <a:ext uri="{FF2B5EF4-FFF2-40B4-BE49-F238E27FC236}">
                <a16:creationId xmlns:a16="http://schemas.microsoft.com/office/drawing/2014/main" id="{9AA858CA-9DEE-7BF7-4973-7C9068B398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8350" y="4676675"/>
            <a:ext cx="2921869" cy="2181325"/>
          </a:xfrm>
          <a:prstGeom prst="rect">
            <a:avLst/>
          </a:prstGeom>
        </p:spPr>
      </p:pic>
    </p:spTree>
    <p:extLst>
      <p:ext uri="{BB962C8B-B14F-4D97-AF65-F5344CB8AC3E}">
        <p14:creationId xmlns:p14="http://schemas.microsoft.com/office/powerpoint/2010/main" val="1773797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B681F9-2EBB-8B4D-78F6-80888FA1C7FC}"/>
              </a:ext>
            </a:extLst>
          </p:cNvPr>
          <p:cNvSpPr>
            <a:spLocks noGrp="1"/>
          </p:cNvSpPr>
          <p:nvPr>
            <p:ph idx="1"/>
          </p:nvPr>
        </p:nvSpPr>
        <p:spPr>
          <a:xfrm>
            <a:off x="677334" y="1289785"/>
            <a:ext cx="8596668" cy="4751578"/>
          </a:xfrm>
        </p:spPr>
        <p:txBody>
          <a:bodyPr>
            <a:normAutofit/>
          </a:bodyPr>
          <a:lstStyle/>
          <a:p>
            <a:pPr>
              <a:lnSpc>
                <a:spcPct val="107000"/>
              </a:lnSpc>
              <a:spcAft>
                <a:spcPts val="800"/>
              </a:spcAft>
            </a:pPr>
            <a:r>
              <a:rPr lang="en-US" sz="1800" kern="1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 </a:t>
            </a:r>
            <a:r>
              <a:rPr lang="en-US" kern="100" dirty="0">
                <a:solidFill>
                  <a:schemeClr val="tx2"/>
                </a:solidFill>
                <a:latin typeface="Times New Roman" panose="02020603050405020304" pitchFamily="18" charset="0"/>
                <a:ea typeface="Calibri" panose="020F0502020204030204" pitchFamily="34" charset="0"/>
                <a:cs typeface="Times New Roman" panose="02020603050405020304" pitchFamily="18" charset="0"/>
              </a:rPr>
              <a:t>chain</a:t>
            </a:r>
            <a:r>
              <a:rPr lang="en-US" sz="1800" kern="1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of Indian hypermarkets are run by the Indian retail company </a:t>
            </a:r>
            <a:r>
              <a:rPr lang="en-US" sz="1800" kern="100" dirty="0" err="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DMart</a:t>
            </a:r>
            <a:r>
              <a:rPr lang="en-US" sz="1800" kern="1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err="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Radhakishan</a:t>
            </a:r>
            <a:r>
              <a:rPr lang="en-US" sz="1800" kern="1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Damani the chief head started it when the company's first store opened in Powai, Mumbai, in 2002.</a:t>
            </a:r>
            <a:endParaRPr lang="en-IN" kern="100" dirty="0">
              <a:solidFill>
                <a:schemeClr val="tx2"/>
              </a:solidFill>
              <a:latin typeface="Times New Roman" panose="02020603050405020304" pitchFamily="18" charset="0"/>
              <a:ea typeface="Calibri" panose="020F0502020204030204" pitchFamily="34" charset="0"/>
              <a:cs typeface="Times New Roman" panose="02020603050405020304" pitchFamily="18" charset="0"/>
            </a:endParaRPr>
          </a:p>
          <a:p>
            <a:r>
              <a:rPr lang="en-IN" sz="1800" kern="100" dirty="0" err="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D'Mart's</a:t>
            </a:r>
            <a:r>
              <a:rPr lang="en-IN" sz="1800" kern="1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major goal is to give high-quality </a:t>
            </a:r>
            <a:r>
              <a:rPr lang="en-IN" kern="100" dirty="0">
                <a:solidFill>
                  <a:schemeClr val="tx2"/>
                </a:solidFill>
                <a:latin typeface="Times New Roman" panose="02020603050405020304" pitchFamily="18" charset="0"/>
                <a:ea typeface="Calibri" panose="020F0502020204030204" pitchFamily="34" charset="0"/>
                <a:cs typeface="Times New Roman" panose="02020603050405020304" pitchFamily="18" charset="0"/>
              </a:rPr>
              <a:t>merchandise</a:t>
            </a:r>
            <a:r>
              <a:rPr lang="en-IN" sz="1800" kern="1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at a low price. Today, Andhra Pradesh, Maharashtra, Karnataka, Telangana, Gujarat, Madhya Pradesh, Tamil Nadu, Punjab, Chhattisgarh, NCR, and Rajasthan are all strongly represented by </a:t>
            </a:r>
            <a:r>
              <a:rPr lang="en-IN" sz="1800" kern="100" dirty="0" err="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DMart</a:t>
            </a:r>
            <a:r>
              <a:rPr lang="en-IN" sz="1800" kern="1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5" name="Title 4">
            <a:extLst>
              <a:ext uri="{FF2B5EF4-FFF2-40B4-BE49-F238E27FC236}">
                <a16:creationId xmlns:a16="http://schemas.microsoft.com/office/drawing/2014/main" id="{BFA05425-C793-2CE0-AD8E-EDB2A7C25799}"/>
              </a:ext>
            </a:extLst>
          </p:cNvPr>
          <p:cNvSpPr>
            <a:spLocks noGrp="1"/>
          </p:cNvSpPr>
          <p:nvPr>
            <p:ph type="title"/>
          </p:nvPr>
        </p:nvSpPr>
        <p:spPr>
          <a:xfrm>
            <a:off x="677334" y="156238"/>
            <a:ext cx="8596668" cy="660400"/>
          </a:xfrm>
        </p:spPr>
        <p:txBody>
          <a:bodyPr>
            <a:normAutofit fontScale="90000"/>
          </a:bodyPr>
          <a:lstStyle/>
          <a:p>
            <a:r>
              <a:rPr lang="en-US" u="sng" dirty="0">
                <a:solidFill>
                  <a:schemeClr val="tx2"/>
                </a:solidFill>
                <a:latin typeface="Times New Roman" panose="02020603050405020304" pitchFamily="18" charset="0"/>
                <a:cs typeface="Times New Roman" panose="02020603050405020304" pitchFamily="18" charset="0"/>
              </a:rPr>
              <a:t>Example of public sector and it’s overview </a:t>
            </a:r>
            <a:br>
              <a:rPr lang="en-US" u="sng" dirty="0">
                <a:solidFill>
                  <a:schemeClr val="tx2"/>
                </a:solidFill>
                <a:latin typeface="Times New Roman" panose="02020603050405020304" pitchFamily="18" charset="0"/>
                <a:cs typeface="Times New Roman" panose="02020603050405020304" pitchFamily="18" charset="0"/>
              </a:rPr>
            </a:br>
            <a:r>
              <a:rPr lang="en-US" u="sng" dirty="0">
                <a:solidFill>
                  <a:schemeClr val="tx2"/>
                </a:solidFill>
                <a:latin typeface="Times New Roman" panose="02020603050405020304" pitchFamily="18" charset="0"/>
                <a:cs typeface="Times New Roman" panose="02020603050405020304" pitchFamily="18" charset="0"/>
              </a:rPr>
              <a:t>(D-mart )</a:t>
            </a:r>
            <a:endParaRPr lang="en-IN" u="sng" dirty="0">
              <a:solidFill>
                <a:schemeClr val="tx2"/>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FE7EAC5-D124-E8A0-288F-352191C441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5284" y="4231814"/>
            <a:ext cx="2879463" cy="1809549"/>
          </a:xfrm>
          <a:prstGeom prst="rect">
            <a:avLst/>
          </a:prstGeom>
        </p:spPr>
      </p:pic>
    </p:spTree>
    <p:extLst>
      <p:ext uri="{BB962C8B-B14F-4D97-AF65-F5344CB8AC3E}">
        <p14:creationId xmlns:p14="http://schemas.microsoft.com/office/powerpoint/2010/main" val="1778673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6D5F5-31A4-5178-DC94-7C055DD70A57}"/>
              </a:ext>
            </a:extLst>
          </p:cNvPr>
          <p:cNvSpPr>
            <a:spLocks noGrp="1"/>
          </p:cNvSpPr>
          <p:nvPr>
            <p:ph type="title"/>
          </p:nvPr>
        </p:nvSpPr>
        <p:spPr>
          <a:xfrm>
            <a:off x="746607" y="360219"/>
            <a:ext cx="8596668" cy="593558"/>
          </a:xfrm>
        </p:spPr>
        <p:txBody>
          <a:bodyPr>
            <a:normAutofit/>
          </a:bodyPr>
          <a:lstStyle/>
          <a:p>
            <a:r>
              <a:rPr lang="en-US" sz="2800" b="1" u="sng" dirty="0">
                <a:solidFill>
                  <a:schemeClr val="tx2"/>
                </a:solidFill>
                <a:latin typeface="Times New Roman" panose="02020603050405020304" pitchFamily="18" charset="0"/>
                <a:cs typeface="Times New Roman" panose="02020603050405020304" pitchFamily="18" charset="0"/>
              </a:rPr>
              <a:t>How different HRM strategies function </a:t>
            </a:r>
            <a:r>
              <a:rPr lang="en-US" sz="2800" b="1" dirty="0">
                <a:solidFill>
                  <a:schemeClr val="tx2"/>
                </a:solidFill>
                <a:latin typeface="Times New Roman" panose="02020603050405020304" pitchFamily="18" charset="0"/>
                <a:cs typeface="Times New Roman" panose="02020603050405020304" pitchFamily="18" charset="0"/>
              </a:rPr>
              <a:t>:</a:t>
            </a:r>
            <a:endParaRPr lang="en-IN" sz="2800" b="1"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AF70A92-190F-BB8E-9F46-3E4F049E1F5E}"/>
              </a:ext>
            </a:extLst>
          </p:cNvPr>
          <p:cNvSpPr>
            <a:spLocks noGrp="1"/>
          </p:cNvSpPr>
          <p:nvPr>
            <p:ph idx="1"/>
          </p:nvPr>
        </p:nvSpPr>
        <p:spPr>
          <a:xfrm>
            <a:off x="649625" y="656998"/>
            <a:ext cx="8596668" cy="4838203"/>
          </a:xfrm>
        </p:spPr>
        <p:txBody>
          <a:bodyPr>
            <a:noAutofit/>
          </a:bodyPr>
          <a:lstStyle/>
          <a:p>
            <a:endParaRPr lang="en-IN" sz="1100" b="1" i="0" dirty="0">
              <a:solidFill>
                <a:srgbClr val="1F2024"/>
              </a:solidFill>
              <a:effectLst/>
              <a:latin typeface="Times New Roman" panose="02020603050405020304" pitchFamily="18" charset="0"/>
              <a:cs typeface="Times New Roman" panose="02020603050405020304" pitchFamily="18" charset="0"/>
            </a:endParaRPr>
          </a:p>
          <a:p>
            <a:r>
              <a:rPr lang="en-IN" sz="1600" b="1" dirty="0">
                <a:solidFill>
                  <a:srgbClr val="1F2024"/>
                </a:solidFill>
                <a:latin typeface="Times New Roman" panose="02020603050405020304" pitchFamily="18" charset="0"/>
                <a:cs typeface="Times New Roman" panose="02020603050405020304" pitchFamily="18" charset="0"/>
              </a:rPr>
              <a:t>HR strategies of IKEA</a:t>
            </a:r>
          </a:p>
          <a:p>
            <a:r>
              <a:rPr lang="en-IN" sz="1100" b="1" i="0" dirty="0">
                <a:solidFill>
                  <a:srgbClr val="1F2024"/>
                </a:solidFill>
                <a:effectLst/>
                <a:latin typeface="Times New Roman" panose="02020603050405020304" pitchFamily="18" charset="0"/>
                <a:cs typeface="Times New Roman" panose="02020603050405020304" pitchFamily="18" charset="0"/>
              </a:rPr>
              <a:t>IKEA performance management processes</a:t>
            </a:r>
          </a:p>
          <a:p>
            <a:r>
              <a:rPr lang="en-US" sz="1100" i="0" dirty="0">
                <a:solidFill>
                  <a:srgbClr val="1F2024"/>
                </a:solidFill>
                <a:effectLst/>
                <a:latin typeface="Times New Roman" panose="02020603050405020304" pitchFamily="18" charset="0"/>
                <a:cs typeface="Times New Roman" panose="02020603050405020304" pitchFamily="18" charset="0"/>
              </a:rPr>
              <a:t>The business manages underperformance, makes preparations for the next presentation, and inspires employees to work hard to earn the most money. </a:t>
            </a:r>
            <a:endParaRPr lang="en-IN" sz="1100" i="0" dirty="0">
              <a:solidFill>
                <a:srgbClr val="1F2024"/>
              </a:solidFill>
              <a:effectLst/>
              <a:latin typeface="Times New Roman" panose="02020603050405020304" pitchFamily="18" charset="0"/>
              <a:cs typeface="Times New Roman" panose="02020603050405020304" pitchFamily="18" charset="0"/>
            </a:endParaRPr>
          </a:p>
          <a:p>
            <a:pPr marL="0" indent="0">
              <a:buNone/>
            </a:pPr>
            <a:r>
              <a:rPr lang="en-IN" sz="1100" b="1" dirty="0">
                <a:solidFill>
                  <a:srgbClr val="1F2024"/>
                </a:solidFill>
                <a:latin typeface="Times New Roman" panose="02020603050405020304" pitchFamily="18" charset="0"/>
                <a:cs typeface="Times New Roman" panose="02020603050405020304" pitchFamily="18" charset="0"/>
              </a:rPr>
              <a:t>          </a:t>
            </a:r>
            <a:r>
              <a:rPr lang="en-US" sz="1100" b="1" i="0" dirty="0">
                <a:solidFill>
                  <a:srgbClr val="1F2024"/>
                </a:solidFill>
                <a:effectLst/>
                <a:latin typeface="Times New Roman" panose="02020603050405020304" pitchFamily="18" charset="0"/>
                <a:cs typeface="Times New Roman" panose="02020603050405020304" pitchFamily="18" charset="0"/>
              </a:rPr>
              <a:t>Development and learning opportunities at IKEA</a:t>
            </a:r>
          </a:p>
          <a:p>
            <a:r>
              <a:rPr lang="en-US" sz="1100" dirty="0">
                <a:latin typeface="Times New Roman" panose="02020603050405020304" pitchFamily="18" charset="0"/>
                <a:cs typeface="Times New Roman" panose="02020603050405020304" pitchFamily="18" charset="0"/>
              </a:rPr>
              <a:t>Based on their training, trained personnel are often competent. Learning strategies that help people perform better call for rewarding actions in order to maintain competition. The strategy makes sure that IKEA gains from the training as a result of the workforce's abilities, attitudes, and behaviors.</a:t>
            </a:r>
          </a:p>
          <a:p>
            <a:r>
              <a:rPr lang="en-IN" sz="1100" b="1" i="0" dirty="0">
                <a:solidFill>
                  <a:srgbClr val="1F2024"/>
                </a:solidFill>
                <a:effectLst/>
                <a:latin typeface="Times New Roman" panose="02020603050405020304" pitchFamily="18" charset="0"/>
                <a:cs typeface="Times New Roman" panose="02020603050405020304" pitchFamily="18" charset="0"/>
              </a:rPr>
              <a:t>IKEA working environment</a:t>
            </a:r>
          </a:p>
          <a:p>
            <a:r>
              <a:rPr lang="en-US" sz="1100" dirty="0">
                <a:latin typeface="Times New Roman" panose="02020603050405020304" pitchFamily="18" charset="0"/>
                <a:cs typeface="Times New Roman" panose="02020603050405020304" pitchFamily="18" charset="0"/>
              </a:rPr>
              <a:t> The key competency that increases competitive advantage is diversity in the </a:t>
            </a:r>
            <a:r>
              <a:rPr lang="en-US" sz="1100" dirty="0" err="1">
                <a:latin typeface="Times New Roman" panose="02020603050405020304" pitchFamily="18" charset="0"/>
                <a:cs typeface="Times New Roman" panose="02020603050405020304" pitchFamily="18" charset="0"/>
              </a:rPr>
              <a:t>workforce.To</a:t>
            </a:r>
            <a:r>
              <a:rPr lang="en-US" sz="1100" dirty="0">
                <a:latin typeface="Times New Roman" panose="02020603050405020304" pitchFamily="18" charset="0"/>
                <a:cs typeface="Times New Roman" panose="02020603050405020304" pitchFamily="18" charset="0"/>
              </a:rPr>
              <a:t> achieve the goals set out, IKEA frequently makes use of the variety of abilities present within the workforce.</a:t>
            </a:r>
          </a:p>
          <a:p>
            <a:r>
              <a:rPr lang="en-IN" sz="1100" b="1" i="0" dirty="0">
                <a:solidFill>
                  <a:srgbClr val="1F2024"/>
                </a:solidFill>
                <a:effectLst/>
                <a:latin typeface="Times New Roman" panose="02020603050405020304" pitchFamily="18" charset="0"/>
                <a:cs typeface="Times New Roman" panose="02020603050405020304" pitchFamily="18" charset="0"/>
              </a:rPr>
              <a:t>The culture of IKEA</a:t>
            </a:r>
          </a:p>
          <a:p>
            <a:r>
              <a:rPr lang="en-US" sz="1100" dirty="0">
                <a:latin typeface="Times New Roman" panose="02020603050405020304" pitchFamily="18" charset="0"/>
                <a:cs typeface="Times New Roman" panose="02020603050405020304" pitchFamily="18" charset="0"/>
              </a:rPr>
              <a:t>The organizational culture of IKEA is shaped by its practices, management style, and activities. The management, for example, values diversity in the workforce. One of the cultural facets that has contributed to the organization's success is diversity. In actuality, a multinational firm cannot avoid having a diverse staff. As a result, in order for the company to succeed, diversity must be embraced throughout all work processes .</a:t>
            </a:r>
          </a:p>
          <a:p>
            <a:r>
              <a:rPr lang="en-IN" sz="1100" b="1" i="0" dirty="0">
                <a:solidFill>
                  <a:srgbClr val="1F2024"/>
                </a:solidFill>
                <a:effectLst/>
                <a:latin typeface="Times New Roman" panose="02020603050405020304" pitchFamily="18" charset="0"/>
                <a:cs typeface="Times New Roman" panose="02020603050405020304" pitchFamily="18" charset="0"/>
              </a:rPr>
              <a:t>IKEA leadership style</a:t>
            </a:r>
          </a:p>
          <a:p>
            <a:r>
              <a:rPr lang="en-US" sz="1100" dirty="0">
                <a:latin typeface="Times New Roman" panose="02020603050405020304" pitchFamily="18" charset="0"/>
                <a:cs typeface="Times New Roman" panose="02020603050405020304" pitchFamily="18" charset="0"/>
              </a:rPr>
              <a:t>An important factor in employee motivation is leadership style. The management and leadership approach removes barriers that keep workers from participating in work processes. IKEA implements a style that brings about beneficial improvements and motivates staff to work toward organizational objectives.</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2247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490DB-118D-7A81-4C3E-EEA4E66962F0}"/>
              </a:ext>
            </a:extLst>
          </p:cNvPr>
          <p:cNvSpPr>
            <a:spLocks noGrp="1"/>
          </p:cNvSpPr>
          <p:nvPr>
            <p:ph type="title"/>
          </p:nvPr>
        </p:nvSpPr>
        <p:spPr/>
        <p:txBody>
          <a:bodyPr/>
          <a:lstStyle/>
          <a:p>
            <a:r>
              <a:rPr lang="en-IN" sz="2800" b="1" u="sng" dirty="0">
                <a:solidFill>
                  <a:schemeClr val="tx1"/>
                </a:solidFill>
                <a:latin typeface="Times New Roman" panose="02020603050405020304" pitchFamily="18" charset="0"/>
                <a:cs typeface="Times New Roman" panose="02020603050405020304" pitchFamily="18" charset="0"/>
              </a:rPr>
              <a:t>HR strategies of AMUL</a:t>
            </a:r>
            <a:br>
              <a:rPr lang="en-IN" b="0" i="0" dirty="0">
                <a:effectLst/>
                <a:latin typeface="Source Sans Pro" panose="020F0502020204030204" pitchFamily="34" charset="0"/>
              </a:rPr>
            </a:br>
            <a:endParaRPr lang="en-IN" dirty="0"/>
          </a:p>
        </p:txBody>
      </p:sp>
      <p:sp>
        <p:nvSpPr>
          <p:cNvPr id="3" name="Content Placeholder 2">
            <a:extLst>
              <a:ext uri="{FF2B5EF4-FFF2-40B4-BE49-F238E27FC236}">
                <a16:creationId xmlns:a16="http://schemas.microsoft.com/office/drawing/2014/main" id="{E1992780-4177-DCC2-EE32-348813A3261B}"/>
              </a:ext>
            </a:extLst>
          </p:cNvPr>
          <p:cNvSpPr>
            <a:spLocks noGrp="1"/>
          </p:cNvSpPr>
          <p:nvPr>
            <p:ph idx="1"/>
          </p:nvPr>
        </p:nvSpPr>
        <p:spPr>
          <a:xfrm>
            <a:off x="511080" y="1336244"/>
            <a:ext cx="8596668" cy="3880773"/>
          </a:xfrm>
        </p:spPr>
        <p:txBody>
          <a:bodyPr>
            <a:normAutofit/>
          </a:bodyPr>
          <a:lstStyle/>
          <a:p>
            <a:r>
              <a:rPr lang="en-US" dirty="0">
                <a:latin typeface="Times New Roman" panose="02020603050405020304" pitchFamily="18" charset="0"/>
                <a:cs typeface="Times New Roman" panose="02020603050405020304" pitchFamily="18" charset="0"/>
              </a:rPr>
              <a:t>To satisfy the strategic intentions and goals of the company, HR operations are created to maximize employee performance. More specifically, HRM concentrates on employee operations within businesses, with an emphasis on policies and procedures.</a:t>
            </a:r>
          </a:p>
          <a:p>
            <a:r>
              <a:rPr lang="en-US" dirty="0">
                <a:latin typeface="Times New Roman" panose="02020603050405020304" pitchFamily="18" charset="0"/>
                <a:cs typeface="Times New Roman" panose="02020603050405020304" pitchFamily="18" charset="0"/>
              </a:rPr>
              <a:t>HRM aids in maximizing individual development and fostering positive working relationships between employees and companies. </a:t>
            </a:r>
          </a:p>
          <a:p>
            <a:r>
              <a:rPr lang="en-US" dirty="0">
                <a:latin typeface="Times New Roman" panose="02020603050405020304" pitchFamily="18" charset="0"/>
                <a:cs typeface="Times New Roman" panose="02020603050405020304" pitchFamily="18" charset="0"/>
              </a:rPr>
              <a:t>There are five key divisions within Amul, including finance, labor, marketable milk procurement, and goods.</a:t>
            </a:r>
          </a:p>
          <a:p>
            <a:r>
              <a:rPr lang="en-US" dirty="0">
                <a:latin typeface="Times New Roman" panose="02020603050405020304" pitchFamily="18" charset="0"/>
                <a:cs typeface="Times New Roman" panose="02020603050405020304" pitchFamily="18" charset="0"/>
              </a:rPr>
              <a:t>The ultimate goal of human resources is to make sure that the organization is suited for achieving success via people. HR departments are responsible for monitoring hand benefits design, hand reclamation, training and development, performance assessment, and pricing operation.</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3773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DEB8E-3063-F02B-9382-A4D185ACF840}"/>
              </a:ext>
            </a:extLst>
          </p:cNvPr>
          <p:cNvSpPr>
            <a:spLocks noGrp="1"/>
          </p:cNvSpPr>
          <p:nvPr>
            <p:ph type="title"/>
          </p:nvPr>
        </p:nvSpPr>
        <p:spPr/>
        <p:txBody>
          <a:bodyPr>
            <a:normAutofit/>
          </a:bodyPr>
          <a:lstStyle/>
          <a:p>
            <a:r>
              <a:rPr lang="en-US" sz="2400" b="1" u="sng" dirty="0">
                <a:solidFill>
                  <a:schemeClr val="tx1"/>
                </a:solidFill>
                <a:latin typeface="Times New Roman" panose="02020603050405020304" pitchFamily="18" charset="0"/>
                <a:cs typeface="Times New Roman" panose="02020603050405020304" pitchFamily="18" charset="0"/>
              </a:rPr>
              <a:t>STRATEGIES OF DMART </a:t>
            </a:r>
            <a:endParaRPr lang="en-IN" sz="2400"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D23D847-2F0B-28CB-840D-8217B067D1A6}"/>
              </a:ext>
            </a:extLst>
          </p:cNvPr>
          <p:cNvSpPr>
            <a:spLocks noGrp="1"/>
          </p:cNvSpPr>
          <p:nvPr>
            <p:ph idx="1"/>
          </p:nvPr>
        </p:nvSpPr>
        <p:spPr>
          <a:xfrm>
            <a:off x="414098" y="1433225"/>
            <a:ext cx="8596668" cy="4406466"/>
          </a:xfrm>
        </p:spPr>
        <p:txBody>
          <a:bodyPr>
            <a:normAutofit/>
          </a:bodyPr>
          <a:lstStyle/>
          <a:p>
            <a:r>
              <a:rPr lang="en-IN" sz="1200" b="1" i="0" dirty="0">
                <a:solidFill>
                  <a:srgbClr val="111111"/>
                </a:solidFill>
                <a:effectLst/>
                <a:latin typeface="Times New Roman" panose="02020603050405020304" pitchFamily="18" charset="0"/>
                <a:cs typeface="Times New Roman" panose="02020603050405020304" pitchFamily="18" charset="0"/>
              </a:rPr>
              <a:t>High Inventory Turnover</a:t>
            </a:r>
          </a:p>
          <a:p>
            <a:r>
              <a:rPr lang="en-US" sz="1200" dirty="0">
                <a:latin typeface="Times New Roman" panose="02020603050405020304" pitchFamily="18" charset="0"/>
                <a:cs typeface="Times New Roman" panose="02020603050405020304" pitchFamily="18" charset="0"/>
              </a:rPr>
              <a:t>The goal of retail is to have a high inventory turnover. In essence, it's a figure that indicates how swiftly a store can turn out new inventory. Or, how swiftly the goods are disappearing from the shelf.</a:t>
            </a:r>
          </a:p>
          <a:p>
            <a:r>
              <a:rPr lang="en-IN" sz="1200" b="1" i="0" dirty="0">
                <a:solidFill>
                  <a:srgbClr val="111111"/>
                </a:solidFill>
                <a:effectLst/>
                <a:latin typeface="Times New Roman" panose="02020603050405020304" pitchFamily="18" charset="0"/>
                <a:cs typeface="Times New Roman" panose="02020603050405020304" pitchFamily="18" charset="0"/>
              </a:rPr>
              <a:t>Low payables days</a:t>
            </a:r>
          </a:p>
          <a:p>
            <a:r>
              <a:rPr lang="en-US" sz="1200" dirty="0">
                <a:latin typeface="Times New Roman" panose="02020603050405020304" pitchFamily="18" charset="0"/>
                <a:cs typeface="Times New Roman" panose="02020603050405020304" pitchFamily="18" charset="0"/>
              </a:rPr>
              <a:t>On credit from vendors, retailers purchase their goods. They essentially accept the goods delivery in advance but pay after a specified amount of time. </a:t>
            </a:r>
            <a:r>
              <a:rPr lang="en-US" sz="1200" dirty="0" err="1">
                <a:latin typeface="Times New Roman" panose="02020603050405020304" pitchFamily="18" charset="0"/>
                <a:cs typeface="Times New Roman" panose="02020603050405020304" pitchFamily="18" charset="0"/>
              </a:rPr>
              <a:t>DMart</a:t>
            </a:r>
            <a:r>
              <a:rPr lang="en-US" sz="1200" dirty="0">
                <a:latin typeface="Times New Roman" panose="02020603050405020304" pitchFamily="18" charset="0"/>
                <a:cs typeface="Times New Roman" panose="02020603050405020304" pitchFamily="18" charset="0"/>
              </a:rPr>
              <a:t> pays its vendors on time every time, unlike the retail sector, which operates on a regular credit term of about 30 days. </a:t>
            </a:r>
          </a:p>
          <a:p>
            <a:r>
              <a:rPr lang="en-IN" sz="1200" b="1" i="0" dirty="0">
                <a:solidFill>
                  <a:srgbClr val="111111"/>
                </a:solidFill>
                <a:effectLst/>
                <a:latin typeface="Times New Roman" panose="02020603050405020304" pitchFamily="18" charset="0"/>
                <a:cs typeface="Times New Roman" panose="02020603050405020304" pitchFamily="18" charset="0"/>
              </a:rPr>
              <a:t>Low operating costs</a:t>
            </a:r>
          </a:p>
          <a:p>
            <a:r>
              <a:rPr lang="en-US" sz="1200" i="0" dirty="0">
                <a:solidFill>
                  <a:srgbClr val="111111"/>
                </a:solidFill>
                <a:effectLst/>
                <a:latin typeface="Times New Roman" panose="02020603050405020304" pitchFamily="18" charset="0"/>
                <a:cs typeface="Times New Roman" panose="02020603050405020304" pitchFamily="18" charset="0"/>
              </a:rPr>
              <a:t>The way that </a:t>
            </a:r>
            <a:r>
              <a:rPr lang="en-US" sz="1200" i="0" dirty="0" err="1">
                <a:solidFill>
                  <a:srgbClr val="111111"/>
                </a:solidFill>
                <a:effectLst/>
                <a:latin typeface="Times New Roman" panose="02020603050405020304" pitchFamily="18" charset="0"/>
                <a:cs typeface="Times New Roman" panose="02020603050405020304" pitchFamily="18" charset="0"/>
              </a:rPr>
              <a:t>DMart</a:t>
            </a:r>
            <a:r>
              <a:rPr lang="en-US" sz="1200" i="0" dirty="0">
                <a:solidFill>
                  <a:srgbClr val="111111"/>
                </a:solidFill>
                <a:effectLst/>
                <a:latin typeface="Times New Roman" panose="02020603050405020304" pitchFamily="18" charset="0"/>
                <a:cs typeface="Times New Roman" panose="02020603050405020304" pitchFamily="18" charset="0"/>
              </a:rPr>
              <a:t> runs their business is quite effective. Operating a retail business may be quite expensive. Consider all the significant costs a retail establishment must pay, such as rent, utilities, and labor costs. The nature of each of these costs is constant.</a:t>
            </a:r>
            <a:endParaRPr lang="en-IN" sz="1200" i="0" dirty="0">
              <a:solidFill>
                <a:srgbClr val="111111"/>
              </a:solidFill>
              <a:effectLst/>
              <a:latin typeface="Times New Roman" panose="02020603050405020304" pitchFamily="18" charset="0"/>
              <a:cs typeface="Times New Roman" panose="02020603050405020304" pitchFamily="18" charset="0"/>
            </a:endParaRPr>
          </a:p>
          <a:p>
            <a:r>
              <a:rPr lang="en-IN" sz="1200" b="1" i="0" dirty="0">
                <a:solidFill>
                  <a:srgbClr val="111111"/>
                </a:solidFill>
                <a:effectLst/>
                <a:latin typeface="Times New Roman" panose="02020603050405020304" pitchFamily="18" charset="0"/>
                <a:cs typeface="Times New Roman" panose="02020603050405020304" pitchFamily="18" charset="0"/>
              </a:rPr>
              <a:t>Store ownership and location</a:t>
            </a:r>
          </a:p>
          <a:p>
            <a:r>
              <a:rPr lang="en-US" sz="1200" dirty="0" err="1">
                <a:latin typeface="Times New Roman" panose="02020603050405020304" pitchFamily="18" charset="0"/>
                <a:cs typeface="Times New Roman" panose="02020603050405020304" pitchFamily="18" charset="0"/>
              </a:rPr>
              <a:t>DMart</a:t>
            </a:r>
            <a:r>
              <a:rPr lang="en-US" sz="1200" dirty="0">
                <a:latin typeface="Times New Roman" panose="02020603050405020304" pitchFamily="18" charset="0"/>
                <a:cs typeface="Times New Roman" panose="02020603050405020304" pitchFamily="18" charset="0"/>
              </a:rPr>
              <a:t> truly owns every store it runs, unlike its rivals that rent out locations to conduct their retail establishments. They do the property purchase and store construction themselves, in other words. Despite the fact that this costs the business money up front, it prevents them from having to spend as much on rentals, which can significantly reduce their earnings.</a:t>
            </a:r>
          </a:p>
          <a:p>
            <a:r>
              <a:rPr lang="en-US" sz="1200" b="1" i="0" dirty="0">
                <a:solidFill>
                  <a:srgbClr val="111111"/>
                </a:solidFill>
                <a:effectLst/>
                <a:latin typeface="inherit"/>
              </a:rPr>
              <a:t>Low debt and interest costs</a:t>
            </a:r>
            <a:endParaRPr lang="en-US" sz="1200" b="1" i="0" dirty="0">
              <a:solidFill>
                <a:srgbClr val="111111"/>
              </a:solidFill>
              <a:effectLst/>
              <a:latin typeface="Roboto" panose="02000000000000000000" pitchFamily="2" charset="0"/>
            </a:endParaRPr>
          </a:p>
          <a:p>
            <a:r>
              <a:rPr lang="en-US" sz="1200" dirty="0">
                <a:latin typeface="Times New Roman" panose="02020603050405020304" pitchFamily="18" charset="0"/>
                <a:cs typeface="Times New Roman" panose="02020603050405020304" pitchFamily="18" charset="0"/>
              </a:rPr>
              <a:t>The interest costs associated with the debt that a retail business incurs might be another significant expense. As a result of having relatively little debt on their balance sheet, </a:t>
            </a:r>
            <a:r>
              <a:rPr lang="en-US" sz="1200" dirty="0" err="1">
                <a:latin typeface="Times New Roman" panose="02020603050405020304" pitchFamily="18" charset="0"/>
                <a:cs typeface="Times New Roman" panose="02020603050405020304" pitchFamily="18" charset="0"/>
              </a:rPr>
              <a:t>DMart</a:t>
            </a:r>
            <a:r>
              <a:rPr lang="en-US" sz="1200" dirty="0">
                <a:latin typeface="Times New Roman" panose="02020603050405020304" pitchFamily="18" charset="0"/>
                <a:cs typeface="Times New Roman" panose="02020603050405020304" pitchFamily="18" charset="0"/>
              </a:rPr>
              <a:t> is able to generate more revenue without having to pay high interest rates.</a:t>
            </a:r>
          </a:p>
          <a:p>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7833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654BD-5E2C-E7F1-42B7-08E1BCD8B673}"/>
              </a:ext>
            </a:extLst>
          </p:cNvPr>
          <p:cNvSpPr>
            <a:spLocks noGrp="1"/>
          </p:cNvSpPr>
          <p:nvPr>
            <p:ph type="title"/>
          </p:nvPr>
        </p:nvSpPr>
        <p:spPr>
          <a:xfrm>
            <a:off x="788170" y="1330036"/>
            <a:ext cx="8596668" cy="1320800"/>
          </a:xfrm>
        </p:spPr>
        <p:txBody>
          <a:bodyPr/>
          <a:lstStyle/>
          <a:p>
            <a:r>
              <a:rPr lang="en-US" b="1" u="sng" dirty="0">
                <a:solidFill>
                  <a:schemeClr val="tx1"/>
                </a:solidFill>
                <a:latin typeface="Times New Roman" panose="02020603050405020304" pitchFamily="18" charset="0"/>
                <a:cs typeface="Times New Roman" panose="02020603050405020304" pitchFamily="18" charset="0"/>
              </a:rPr>
              <a:t>CONCLUSION</a:t>
            </a:r>
            <a:endParaRPr lang="en-IN"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BC6696E-47FE-0FB3-984B-56CAD7272B11}"/>
              </a:ext>
            </a:extLst>
          </p:cNvPr>
          <p:cNvSpPr>
            <a:spLocks noGrp="1"/>
          </p:cNvSpPr>
          <p:nvPr>
            <p:ph idx="1"/>
          </p:nvPr>
        </p:nvSpPr>
        <p:spPr/>
        <p:txBody>
          <a:bodyPr/>
          <a:lstStyle/>
          <a:p>
            <a:pPr marL="0" indent="0">
              <a:buNone/>
            </a:pPr>
            <a:r>
              <a:rPr lang="en-US" sz="1600" dirty="0">
                <a:latin typeface="Times New Roman" panose="02020603050405020304" pitchFamily="18" charset="0"/>
                <a:cs typeface="Times New Roman" panose="02020603050405020304" pitchFamily="18" charset="0"/>
              </a:rPr>
              <a:t>The presentation analyzed the human resources (HR) strategies of three firms and how these measures impacted their overarching organizational goals.</a:t>
            </a:r>
          </a:p>
          <a:p>
            <a:pPr marL="0" indent="0">
              <a:buNone/>
            </a:pPr>
            <a:r>
              <a:rPr lang="en-US" sz="1600" dirty="0">
                <a:latin typeface="Times New Roman" panose="02020603050405020304" pitchFamily="18" charset="0"/>
                <a:cs typeface="Times New Roman" panose="02020603050405020304" pitchFamily="18" charset="0"/>
              </a:rPr>
              <a:t>The business strategy of IKEA mainly emphasizes on its </a:t>
            </a:r>
            <a:r>
              <a:rPr lang="en-US" sz="1600" dirty="0" err="1">
                <a:latin typeface="Times New Roman" panose="02020603050405020304" pitchFamily="18" charset="0"/>
                <a:cs typeface="Times New Roman" panose="02020603050405020304" pitchFamily="18" charset="0"/>
              </a:rPr>
              <a:t>leadsership</a:t>
            </a:r>
            <a:r>
              <a:rPr lang="en-US" sz="1600" dirty="0">
                <a:latin typeface="Times New Roman" panose="02020603050405020304" pitchFamily="18" charset="0"/>
                <a:cs typeface="Times New Roman" panose="02020603050405020304" pitchFamily="18" charset="0"/>
              </a:rPr>
              <a:t> style and ensures that the employees are treated well and trained properly .The firm has potentially improved its </a:t>
            </a:r>
            <a:r>
              <a:rPr lang="en-US" sz="1600" dirty="0" err="1">
                <a:latin typeface="Times New Roman" panose="02020603050405020304" pitchFamily="18" charset="0"/>
                <a:cs typeface="Times New Roman" panose="02020603050405020304" pitchFamily="18" charset="0"/>
              </a:rPr>
              <a:t>reputationand</a:t>
            </a:r>
            <a:r>
              <a:rPr lang="en-US" sz="1600" dirty="0">
                <a:latin typeface="Times New Roman" panose="02020603050405020304" pitchFamily="18" charset="0"/>
                <a:cs typeface="Times New Roman" panose="02020603050405020304" pitchFamily="18" charset="0"/>
              </a:rPr>
              <a:t> fostered </a:t>
            </a:r>
            <a:r>
              <a:rPr lang="en-US" sz="1600" dirty="0" err="1">
                <a:latin typeface="Times New Roman" panose="02020603050405020304" pitchFamily="18" charset="0"/>
                <a:cs typeface="Times New Roman" panose="02020603050405020304" pitchFamily="18" charset="0"/>
              </a:rPr>
              <a:t>innovation.which</a:t>
            </a:r>
            <a:r>
              <a:rPr lang="en-US" sz="1600" dirty="0">
                <a:latin typeface="Times New Roman" panose="02020603050405020304" pitchFamily="18" charset="0"/>
                <a:cs typeface="Times New Roman" panose="02020603050405020304" pitchFamily="18" charset="0"/>
              </a:rPr>
              <a:t> is quite a lot essential for maintaining its competitive edge.</a:t>
            </a:r>
          </a:p>
          <a:p>
            <a:pPr marL="0" indent="0">
              <a:buNone/>
            </a:pPr>
            <a:r>
              <a:rPr lang="en-US" sz="1600" dirty="0">
                <a:latin typeface="Times New Roman" panose="02020603050405020304" pitchFamily="18" charset="0"/>
                <a:cs typeface="Times New Roman" panose="02020603050405020304" pitchFamily="18" charset="0"/>
              </a:rPr>
              <a:t>On the other side it was observed that Amul’s HR strategy believes in empowering its employees and enhancing their skills and performance .</a:t>
            </a:r>
          </a:p>
          <a:p>
            <a:pPr marL="0" indent="0">
              <a:buNone/>
            </a:pPr>
            <a:r>
              <a:rPr lang="en-US" sz="1600" dirty="0">
                <a:latin typeface="Times New Roman" panose="02020603050405020304" pitchFamily="18" charset="0"/>
                <a:cs typeface="Times New Roman" panose="02020603050405020304" pitchFamily="18" charset="0"/>
              </a:rPr>
              <a:t>The strategies of </a:t>
            </a:r>
            <a:r>
              <a:rPr lang="en-US" sz="1600" dirty="0" err="1">
                <a:latin typeface="Times New Roman" panose="02020603050405020304" pitchFamily="18" charset="0"/>
                <a:cs typeface="Times New Roman" panose="02020603050405020304" pitchFamily="18" charset="0"/>
              </a:rPr>
              <a:t>Dmart</a:t>
            </a:r>
            <a:r>
              <a:rPr lang="en-US" sz="1600" dirty="0">
                <a:latin typeface="Times New Roman" panose="02020603050405020304" pitchFamily="18" charset="0"/>
                <a:cs typeface="Times New Roman" panose="02020603050405020304" pitchFamily="18" charset="0"/>
              </a:rPr>
              <a:t> majorly focuses on customer satisfaction and generating higher revenues without paying higher interest rates.</a:t>
            </a:r>
          </a:p>
          <a:p>
            <a:pPr marL="0" indent="0">
              <a:buNone/>
            </a:pPr>
            <a:r>
              <a:rPr lang="en-US" sz="1600" dirty="0">
                <a:latin typeface="Times New Roman" panose="02020603050405020304" pitchFamily="18" charset="0"/>
                <a:cs typeface="Times New Roman" panose="02020603050405020304" pitchFamily="18" charset="0"/>
              </a:rPr>
              <a:t>The HR activities of both Amul and Ikea support the firms' overall strategies. </a:t>
            </a:r>
          </a:p>
          <a:p>
            <a:pPr marL="0" indent="0">
              <a:buNone/>
            </a:pPr>
            <a:endParaRPr lang="en-US" sz="1600"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p>
          <a:p>
            <a:pPr marL="0" indent="0">
              <a:buNone/>
            </a:pPr>
            <a:endParaRPr lang="en-IN" dirty="0"/>
          </a:p>
        </p:txBody>
      </p:sp>
    </p:spTree>
    <p:extLst>
      <p:ext uri="{BB962C8B-B14F-4D97-AF65-F5344CB8AC3E}">
        <p14:creationId xmlns:p14="http://schemas.microsoft.com/office/powerpoint/2010/main" val="498909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A0E1D3-C76E-7DE5-BFBB-6E6CFB2FD3C8}"/>
              </a:ext>
            </a:extLst>
          </p:cNvPr>
          <p:cNvSpPr>
            <a:spLocks noGrp="1"/>
          </p:cNvSpPr>
          <p:nvPr>
            <p:ph idx="1"/>
          </p:nvPr>
        </p:nvSpPr>
        <p:spPr>
          <a:xfrm>
            <a:off x="677334" y="1281545"/>
            <a:ext cx="8596668" cy="4759817"/>
          </a:xfrm>
        </p:spPr>
        <p:txBody>
          <a:bodyPr/>
          <a:lstStyle/>
          <a:p>
            <a:r>
              <a:rPr lang="en-US" sz="2400" b="1" i="0" u="sng" dirty="0">
                <a:solidFill>
                  <a:srgbClr val="05103E"/>
                </a:solidFill>
                <a:effectLst/>
                <a:latin typeface="Times New Roman" panose="02020603050405020304" pitchFamily="18" charset="0"/>
              </a:rPr>
              <a:t>REFERENCE LIST</a:t>
            </a:r>
          </a:p>
          <a:p>
            <a:endParaRPr lang="en-US" b="0" i="0" dirty="0">
              <a:solidFill>
                <a:srgbClr val="05103E"/>
              </a:solidFill>
              <a:effectLst/>
              <a:latin typeface="Times New Roman" panose="02020603050405020304" pitchFamily="18" charset="0"/>
            </a:endParaRPr>
          </a:p>
          <a:p>
            <a:r>
              <a:rPr lang="en-US" b="0" i="0" dirty="0">
                <a:solidFill>
                  <a:srgbClr val="05103E"/>
                </a:solidFill>
                <a:effectLst/>
                <a:latin typeface="Times New Roman" panose="02020603050405020304" pitchFamily="18" charset="0"/>
              </a:rPr>
              <a:t>Pradhan, S., &amp; Bhatkal, S. (2021). </a:t>
            </a:r>
            <a:r>
              <a:rPr lang="en-US" b="0" i="0" dirty="0" err="1">
                <a:solidFill>
                  <a:srgbClr val="05103E"/>
                </a:solidFill>
                <a:effectLst/>
                <a:latin typeface="Times New Roman" panose="02020603050405020304" pitchFamily="18" charset="0"/>
              </a:rPr>
              <a:t>DMart</a:t>
            </a:r>
            <a:r>
              <a:rPr lang="en-US" b="0" i="0" dirty="0">
                <a:solidFill>
                  <a:srgbClr val="05103E"/>
                </a:solidFill>
                <a:effectLst/>
                <a:latin typeface="Times New Roman" panose="02020603050405020304" pitchFamily="18" charset="0"/>
              </a:rPr>
              <a:t>: driving growth in a changed business environment. </a:t>
            </a:r>
            <a:r>
              <a:rPr lang="en-US" b="0" i="1" dirty="0">
                <a:solidFill>
                  <a:srgbClr val="05103E"/>
                </a:solidFill>
                <a:effectLst/>
                <a:latin typeface="Times New Roman" panose="02020603050405020304" pitchFamily="18" charset="0"/>
              </a:rPr>
              <a:t>Emerald Emerging Markets Case Studies</a:t>
            </a:r>
            <a:r>
              <a:rPr lang="en-US" b="0" i="0" dirty="0">
                <a:solidFill>
                  <a:srgbClr val="05103E"/>
                </a:solidFill>
                <a:effectLst/>
                <a:latin typeface="Times New Roman" panose="02020603050405020304" pitchFamily="18" charset="0"/>
              </a:rPr>
              <a:t>, </a:t>
            </a:r>
            <a:r>
              <a:rPr lang="en-US" b="0" i="1" dirty="0">
                <a:solidFill>
                  <a:srgbClr val="05103E"/>
                </a:solidFill>
                <a:effectLst/>
                <a:latin typeface="Times New Roman" panose="02020603050405020304" pitchFamily="18" charset="0"/>
              </a:rPr>
              <a:t>11</a:t>
            </a:r>
            <a:r>
              <a:rPr lang="en-US" b="0" i="0" dirty="0">
                <a:solidFill>
                  <a:srgbClr val="05103E"/>
                </a:solidFill>
                <a:effectLst/>
                <a:latin typeface="Times New Roman" panose="02020603050405020304" pitchFamily="18" charset="0"/>
              </a:rPr>
              <a:t>(3), 1–31. https://doi.org/10.1108/eemcs-10-2020-0371</a:t>
            </a:r>
          </a:p>
          <a:p>
            <a:r>
              <a:rPr lang="en-IN" b="0" i="0" dirty="0">
                <a:solidFill>
                  <a:srgbClr val="05103E"/>
                </a:solidFill>
                <a:effectLst/>
                <a:latin typeface="Times New Roman" panose="02020603050405020304" pitchFamily="18" charset="0"/>
              </a:rPr>
              <a:t>Kawamura, K., &amp; Kaplan, I. R. (1987). Motor exhaust emissions as a primary source for dicarboxylic acids in Los Angeles ambient air. </a:t>
            </a:r>
            <a:r>
              <a:rPr lang="en-IN" b="0" i="1" dirty="0">
                <a:solidFill>
                  <a:srgbClr val="05103E"/>
                </a:solidFill>
                <a:effectLst/>
                <a:latin typeface="Times New Roman" panose="02020603050405020304" pitchFamily="18" charset="0"/>
              </a:rPr>
              <a:t>Environmental Science &amp; Technology</a:t>
            </a:r>
            <a:r>
              <a:rPr lang="en-IN" b="0" i="0" dirty="0">
                <a:solidFill>
                  <a:srgbClr val="05103E"/>
                </a:solidFill>
                <a:effectLst/>
                <a:latin typeface="Times New Roman" panose="02020603050405020304" pitchFamily="18" charset="0"/>
              </a:rPr>
              <a:t>, </a:t>
            </a:r>
            <a:r>
              <a:rPr lang="en-IN" b="0" i="1" dirty="0">
                <a:solidFill>
                  <a:srgbClr val="05103E"/>
                </a:solidFill>
                <a:effectLst/>
                <a:latin typeface="Times New Roman" panose="02020603050405020304" pitchFamily="18" charset="0"/>
              </a:rPr>
              <a:t>21</a:t>
            </a:r>
            <a:r>
              <a:rPr lang="en-IN" b="0" i="0" dirty="0">
                <a:solidFill>
                  <a:srgbClr val="05103E"/>
                </a:solidFill>
                <a:effectLst/>
                <a:latin typeface="Times New Roman" panose="02020603050405020304" pitchFamily="18" charset="0"/>
              </a:rPr>
              <a:t>(1), 105–110. https://doi.org/10.1021/es00155a014</a:t>
            </a:r>
          </a:p>
          <a:p>
            <a:r>
              <a:rPr lang="en-US" b="0" i="0" dirty="0">
                <a:solidFill>
                  <a:srgbClr val="05103E"/>
                </a:solidFill>
                <a:effectLst/>
                <a:latin typeface="Times New Roman" panose="02020603050405020304" pitchFamily="18" charset="0"/>
              </a:rPr>
              <a:t>Song, J. (2021). How MNE subsidiaries transfer HRM practices in distant environments: A tale of two IKEA subsidiaries. </a:t>
            </a:r>
            <a:r>
              <a:rPr lang="en-US" b="0" i="1" dirty="0">
                <a:solidFill>
                  <a:srgbClr val="05103E"/>
                </a:solidFill>
                <a:effectLst/>
                <a:latin typeface="Times New Roman" panose="02020603050405020304" pitchFamily="18" charset="0"/>
              </a:rPr>
              <a:t>Journal of International Management</a:t>
            </a:r>
            <a:r>
              <a:rPr lang="en-US" b="0" i="0" dirty="0">
                <a:solidFill>
                  <a:srgbClr val="05103E"/>
                </a:solidFill>
                <a:effectLst/>
                <a:latin typeface="Times New Roman" panose="02020603050405020304" pitchFamily="18" charset="0"/>
              </a:rPr>
              <a:t>, </a:t>
            </a:r>
            <a:r>
              <a:rPr lang="en-US" b="0" i="1" dirty="0">
                <a:solidFill>
                  <a:srgbClr val="05103E"/>
                </a:solidFill>
                <a:effectLst/>
                <a:latin typeface="Times New Roman" panose="02020603050405020304" pitchFamily="18" charset="0"/>
              </a:rPr>
              <a:t>27</a:t>
            </a:r>
            <a:r>
              <a:rPr lang="en-US" b="0" i="0" dirty="0">
                <a:solidFill>
                  <a:srgbClr val="05103E"/>
                </a:solidFill>
                <a:effectLst/>
                <a:latin typeface="Times New Roman" panose="02020603050405020304" pitchFamily="18" charset="0"/>
              </a:rPr>
              <a:t>(2), 100850. https://doi.org/10.1016/j.intman.2021.100850</a:t>
            </a:r>
            <a:endParaRPr lang="en-IN" dirty="0"/>
          </a:p>
        </p:txBody>
      </p:sp>
    </p:spTree>
    <p:extLst>
      <p:ext uri="{BB962C8B-B14F-4D97-AF65-F5344CB8AC3E}">
        <p14:creationId xmlns:p14="http://schemas.microsoft.com/office/powerpoint/2010/main" val="1945506066"/>
      </p:ext>
    </p:extLst>
  </p:cSld>
  <p:clrMapOvr>
    <a:masterClrMapping/>
  </p:clrMapOvr>
</p:sld>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TM02900688[[fn=Facet]]</Template>
  <TotalTime>531</TotalTime>
  <Words>1711</Words>
  <Application>Microsoft Office PowerPoint</Application>
  <PresentationFormat>Widescreen</PresentationFormat>
  <Paragraphs>98</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inherit</vt:lpstr>
      <vt:lpstr>Roboto</vt:lpstr>
      <vt:lpstr>Source Sans Pro</vt:lpstr>
      <vt:lpstr>Times New Roman</vt:lpstr>
      <vt:lpstr>Trebuchet MS</vt:lpstr>
      <vt:lpstr>Wingdings 3</vt:lpstr>
      <vt:lpstr>Facet</vt:lpstr>
      <vt:lpstr>PowerPoint Presentation</vt:lpstr>
      <vt:lpstr>TABLE OF CONTENTS</vt:lpstr>
      <vt:lpstr>INTRODUCTION</vt:lpstr>
      <vt:lpstr>What is private sector  ?</vt:lpstr>
      <vt:lpstr>What is public sector ?</vt:lpstr>
      <vt:lpstr>PowerPoint Presentation</vt:lpstr>
      <vt:lpstr>Examples of private sector and it’s overview  (Ikea and Amul)</vt:lpstr>
      <vt:lpstr>Example of public sector and it’s overview  (D-mart )</vt:lpstr>
      <vt:lpstr>How different HRM strategies function :</vt:lpstr>
      <vt:lpstr>HR strategies of AMUL </vt:lpstr>
      <vt:lpstr>STRATEGIES OF DMART </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Solanki</dc:creator>
  <cp:lastModifiedBy>Divya Solanki</cp:lastModifiedBy>
  <cp:revision>2</cp:revision>
  <dcterms:created xsi:type="dcterms:W3CDTF">2023-07-10T12:59:58Z</dcterms:created>
  <dcterms:modified xsi:type="dcterms:W3CDTF">2023-07-10T22:49:56Z</dcterms:modified>
</cp:coreProperties>
</file>