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2" r:id="rId1"/>
  </p:sldMasterIdLst>
  <p:notesMasterIdLst>
    <p:notesMasterId r:id="rId39"/>
  </p:notesMasterIdLst>
  <p:sldIdLst>
    <p:sldId id="256" r:id="rId2"/>
    <p:sldId id="293" r:id="rId3"/>
    <p:sldId id="292" r:id="rId4"/>
    <p:sldId id="257" r:id="rId5"/>
    <p:sldId id="258" r:id="rId6"/>
    <p:sldId id="259" r:id="rId7"/>
    <p:sldId id="260" r:id="rId8"/>
    <p:sldId id="261" r:id="rId9"/>
    <p:sldId id="262" r:id="rId10"/>
    <p:sldId id="276" r:id="rId11"/>
    <p:sldId id="277"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8" r:id="rId25"/>
    <p:sldId id="279" r:id="rId26"/>
    <p:sldId id="280" r:id="rId27"/>
    <p:sldId id="281" r:id="rId28"/>
    <p:sldId id="282" r:id="rId29"/>
    <p:sldId id="283" r:id="rId30"/>
    <p:sldId id="284" r:id="rId31"/>
    <p:sldId id="285" r:id="rId32"/>
    <p:sldId id="286" r:id="rId33"/>
    <p:sldId id="287" r:id="rId34"/>
    <p:sldId id="288" r:id="rId35"/>
    <p:sldId id="275" r:id="rId36"/>
    <p:sldId id="289" r:id="rId37"/>
    <p:sldId id="291" r:id="rId3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206" autoAdjust="0"/>
  </p:normalViewPr>
  <p:slideViewPr>
    <p:cSldViewPr snapToGrid="0" snapToObjects="1">
      <p:cViewPr>
        <p:scale>
          <a:sx n="70" d="100"/>
          <a:sy n="70" d="100"/>
        </p:scale>
        <p:origin x="204" y="237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465C7B-4461-4094-85AB-3788F9DBCB6C}" type="datetimeFigureOut">
              <a:rPr lang="en-IN" smtClean="0"/>
              <a:t>05-04-2026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5754B-EEDF-4836-A155-523D4503C7A9}" type="slidenum">
              <a:rPr lang="en-IN" smtClean="0"/>
              <a:t>‹#›</a:t>
            </a:fld>
            <a:endParaRPr lang="en-IN"/>
          </a:p>
        </p:txBody>
      </p:sp>
    </p:spTree>
    <p:extLst>
      <p:ext uri="{BB962C8B-B14F-4D97-AF65-F5344CB8AC3E}">
        <p14:creationId xmlns:p14="http://schemas.microsoft.com/office/powerpoint/2010/main" val="3004151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 January 2026, the NHS workforce is 1,379,163 FTE and 1,545,602 headcount, which is an increase of only 0.4 per annum (NHS Digital, 2026). Although more than half (55%) are professional-qualified clinical personnel, this increases is slight in comparison with the increasing demand. More importantly, the enlargement of the workforce fails to lead to the increase of the service capacity because of the continuing shortages, as well as the uneven distribution of the workforce across the regions. The statistics indicate there is an imbalance in the structure in which a numerical growth covers up the operational pressure and this supports the apprehension that workforce planning is an ad hoc process instead of being a long-term healthcare requirement.</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4</a:t>
            </a:fld>
            <a:endParaRPr lang="en-IN"/>
          </a:p>
        </p:txBody>
      </p:sp>
    </p:spTree>
    <p:extLst>
      <p:ext uri="{BB962C8B-B14F-4D97-AF65-F5344CB8AC3E}">
        <p14:creationId xmlns:p14="http://schemas.microsoft.com/office/powerpoint/2010/main" val="2091361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Job satisfaction refers to a positive emotional state that is caused by an assessment of the work experience (</a:t>
            </a:r>
            <a:r>
              <a:rPr lang="en-US" sz="1200" b="0" i="0" u="none" strike="noStrike" kern="1200" dirty="0" err="1">
                <a:solidFill>
                  <a:schemeClr val="tx1"/>
                </a:solidFill>
                <a:effectLst/>
                <a:latin typeface="+mn-lt"/>
                <a:ea typeface="+mn-ea"/>
                <a:cs typeface="+mn-cs"/>
              </a:rPr>
              <a:t>Karaferis</a:t>
            </a:r>
            <a:r>
              <a:rPr lang="en-US" sz="1200" b="0" i="0" u="none" strike="noStrike" kern="1200" dirty="0">
                <a:solidFill>
                  <a:schemeClr val="tx1"/>
                </a:solidFill>
                <a:effectLst/>
                <a:latin typeface="+mn-lt"/>
                <a:ea typeface="+mn-ea"/>
                <a:cs typeface="+mn-cs"/>
              </a:rPr>
              <a:t> et al., 2022). It is multidimensional and includes pay, supervision, communication and nature of work. In the NHS, such intrinsic factors as recognition and autonomy are especially important because of high emotional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More importantly, job satisfaction displays both psychological satisfaction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circumstances, and it is a dynamic concept that depends on personal anticipation and realities in the workplace.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5</a:t>
            </a:fld>
            <a:endParaRPr lang="en-IN"/>
          </a:p>
        </p:txBody>
      </p:sp>
    </p:spTree>
    <p:extLst>
      <p:ext uri="{BB962C8B-B14F-4D97-AF65-F5344CB8AC3E}">
        <p14:creationId xmlns:p14="http://schemas.microsoft.com/office/powerpoint/2010/main" val="376630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Job satisfaction is important in healthcare performance. An increased level of satisfaction can also result in a better quality of patient care, decreased medical errors, and better patient satisfaction (</a:t>
            </a:r>
            <a:r>
              <a:rPr lang="en-US" sz="1200" b="0" i="0" u="none" strike="noStrike" kern="1200" dirty="0" err="1">
                <a:solidFill>
                  <a:schemeClr val="tx1"/>
                </a:solidFill>
                <a:effectLst/>
                <a:latin typeface="+mn-lt"/>
                <a:ea typeface="+mn-ea"/>
                <a:cs typeface="+mn-cs"/>
              </a:rPr>
              <a:t>Karaferis</a:t>
            </a:r>
            <a:r>
              <a:rPr lang="en-US" sz="1200" b="0" i="0" u="none" strike="noStrike" kern="1200" dirty="0">
                <a:solidFill>
                  <a:schemeClr val="tx1"/>
                </a:solidFill>
                <a:effectLst/>
                <a:latin typeface="+mn-lt"/>
                <a:ea typeface="+mn-ea"/>
                <a:cs typeface="+mn-cs"/>
              </a:rPr>
              <a:t> et al., 2022). On the other hand, burnout, absenteeism and turnover are caused by dissatisfaction undermining the efficiency of the system. Most importantly, in </a:t>
            </a:r>
            <a:r>
              <a:rPr lang="en-US" sz="1200" b="0" i="0" u="none" strike="noStrike" kern="1200" dirty="0" err="1">
                <a:solidFill>
                  <a:schemeClr val="tx1"/>
                </a:solidFill>
                <a:effectLst/>
                <a:latin typeface="+mn-lt"/>
                <a:ea typeface="+mn-ea"/>
                <a:cs typeface="+mn-cs"/>
              </a:rPr>
              <a:t>labour-intensive</a:t>
            </a:r>
            <a:r>
              <a:rPr lang="en-US" sz="1200" b="0" i="0" u="none" strike="noStrike" kern="1200" dirty="0">
                <a:solidFill>
                  <a:schemeClr val="tx1"/>
                </a:solidFill>
                <a:effectLst/>
                <a:latin typeface="+mn-lt"/>
                <a:ea typeface="+mn-ea"/>
                <a:cs typeface="+mn-cs"/>
              </a:rPr>
              <a:t> industries such as the NHS, service delivery is disproportionately affected by decreasing satisfaction. Hence, job satisfaction is not only an HR issue, but also a strategic one that determines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and healthcare outcomes.</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6</a:t>
            </a:fld>
            <a:endParaRPr lang="en-IN"/>
          </a:p>
        </p:txBody>
      </p:sp>
    </p:spTree>
    <p:extLst>
      <p:ext uri="{BB962C8B-B14F-4D97-AF65-F5344CB8AC3E}">
        <p14:creationId xmlns:p14="http://schemas.microsoft.com/office/powerpoint/2010/main" val="2830791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continues to experience a high turnover rate of 7.6 percent which translates to approximately 110,000 vacant positions in spite of an increased workforce. This causes more pressure of workload and dependency on agency personnel. More importantly, the small 0.4% increase in workforce is not enough in response to the increasing demand caused by an ageing population. This is indicative of an imbalance in the supply of workforce and the healthcare demands, which supports a pattern of pressure, decreased morale, and lower retention rates among the NHS workforce.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7</a:t>
            </a:fld>
            <a:endParaRPr lang="en-IN"/>
          </a:p>
        </p:txBody>
      </p:sp>
    </p:spTree>
    <p:extLst>
      <p:ext uri="{BB962C8B-B14F-4D97-AF65-F5344CB8AC3E}">
        <p14:creationId xmlns:p14="http://schemas.microsoft.com/office/powerpoint/2010/main" val="388188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employees experience the growing level of stress, burnout, and dissatisfaction. Among workers aged 21–30, 52% reported work-related stress in 2023, rising from 38% in 2013 (</a:t>
            </a:r>
            <a:r>
              <a:rPr lang="en-US" sz="1200" b="0" i="0" u="none" strike="noStrike" kern="1200" dirty="0" err="1">
                <a:solidFill>
                  <a:schemeClr val="tx1"/>
                </a:solidFill>
                <a:effectLst/>
                <a:latin typeface="+mn-lt"/>
                <a:ea typeface="+mn-ea"/>
                <a:cs typeface="+mn-cs"/>
              </a:rPr>
              <a:t>RsnOnline</a:t>
            </a:r>
            <a:r>
              <a:rPr lang="en-US" sz="1200" b="0" i="0" u="none" strike="noStrike" kern="1200" dirty="0">
                <a:solidFill>
                  <a:schemeClr val="tx1"/>
                </a:solidFill>
                <a:effectLst/>
                <a:latin typeface="+mn-lt"/>
                <a:ea typeface="+mn-ea"/>
                <a:cs typeface="+mn-cs"/>
              </a:rPr>
              <a:t>, 2024). The satisfaction with pay also increased by twofold, becoming 10 percent to 22%, which increased turnover intentions (Mishra et al., 2025). More importantly, the above are all interrelated and constitute a vicious circle wherein a lack of satisfaction due to stress leads to attrition, and thus, exacerbates workload pressure on the remaining employees.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8</a:t>
            </a:fld>
            <a:endParaRPr lang="en-IN"/>
          </a:p>
        </p:txBody>
      </p:sp>
    </p:spTree>
    <p:extLst>
      <p:ext uri="{BB962C8B-B14F-4D97-AF65-F5344CB8AC3E}">
        <p14:creationId xmlns:p14="http://schemas.microsoft.com/office/powerpoint/2010/main" val="1920131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theory of psychological contract describes dissatisfaction as the failure to fulfill expectations between employers and employees. The NHS employees want to be treated fairly, supported, and develop their careers, yet violations decrease the trust and involvement (D’Silva et al., 2026). Burgess et al. (2026) point out that explicit psychological contracts are able to create trust and enhance retention. More importantly, recurrent violations, like overworking or lack of support, deter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which leads to increased turnover and decreased workforce stability.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9</a:t>
            </a:fld>
            <a:endParaRPr lang="en-IN"/>
          </a:p>
        </p:txBody>
      </p:sp>
    </p:spTree>
    <p:extLst>
      <p:ext uri="{BB962C8B-B14F-4D97-AF65-F5344CB8AC3E}">
        <p14:creationId xmlns:p14="http://schemas.microsoft.com/office/powerpoint/2010/main" val="2841121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B98174-5B5C-7463-E946-40D292867B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04FBF-3271-493E-AB35-77BD32A4B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217805-8B2A-7996-D4E6-F9E2095B1516}"/>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theory by Herzberg identifies hygiene factors and motivators. Poor hygienic factors, including pay, workload, and working conditions, are the driving force behind dissatisfaction in the NHS (</a:t>
            </a:r>
            <a:r>
              <a:rPr lang="en-US" sz="1200" b="0" i="0" u="none" strike="noStrike" kern="1200" dirty="0" err="1">
                <a:solidFill>
                  <a:schemeClr val="tx1"/>
                </a:solidFill>
                <a:effectLst/>
                <a:latin typeface="+mn-lt"/>
                <a:ea typeface="+mn-ea"/>
                <a:cs typeface="+mn-cs"/>
              </a:rPr>
              <a:t>Kourkouta</a:t>
            </a:r>
            <a:r>
              <a:rPr lang="en-US" sz="1200" b="0" i="0" u="none" strike="noStrike" kern="1200" dirty="0">
                <a:solidFill>
                  <a:schemeClr val="tx1"/>
                </a:solidFill>
                <a:effectLst/>
                <a:latin typeface="+mn-lt"/>
                <a:ea typeface="+mn-ea"/>
                <a:cs typeface="+mn-cs"/>
              </a:rPr>
              <a:t> et al., 2022). Nevertheless, it is not by enhancing these that satisfaction is generated. The real motivation is based on intrinsic needs such as recognition, achievement and career development. Importantly, NHS policies tend to concentrate on financial values, overlooking intrinsic motivation, and thus, restricting long-term employment satisfaction and employee engagement.</a:t>
            </a:r>
            <a:endParaRPr lang="en-IN" dirty="0"/>
          </a:p>
        </p:txBody>
      </p:sp>
      <p:sp>
        <p:nvSpPr>
          <p:cNvPr id="4" name="Slide Number Placeholder 3">
            <a:extLst>
              <a:ext uri="{FF2B5EF4-FFF2-40B4-BE49-F238E27FC236}">
                <a16:creationId xmlns:a16="http://schemas.microsoft.com/office/drawing/2014/main" id="{0B1CD666-1873-216A-9B5E-F57F17BA8FE7}"/>
              </a:ext>
            </a:extLst>
          </p:cNvPr>
          <p:cNvSpPr>
            <a:spLocks noGrp="1"/>
          </p:cNvSpPr>
          <p:nvPr>
            <p:ph type="sldNum" sz="quarter" idx="5"/>
          </p:nvPr>
        </p:nvSpPr>
        <p:spPr/>
        <p:txBody>
          <a:bodyPr/>
          <a:lstStyle/>
          <a:p>
            <a:fld id="{8595754B-EEDF-4836-A155-523D4503C7A9}" type="slidenum">
              <a:rPr lang="en-IN" smtClean="0"/>
              <a:t>10</a:t>
            </a:fld>
            <a:endParaRPr lang="en-IN"/>
          </a:p>
        </p:txBody>
      </p:sp>
    </p:spTree>
    <p:extLst>
      <p:ext uri="{BB962C8B-B14F-4D97-AF65-F5344CB8AC3E}">
        <p14:creationId xmlns:p14="http://schemas.microsoft.com/office/powerpoint/2010/main" val="983922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3A12E-200E-A53C-2486-2499BAE650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9ED01C-CAC8-7A58-0155-F6C3A47328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F99735-AE66-A75C-C778-7046CE50BF1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workforce crisis is </a:t>
            </a:r>
            <a:r>
              <a:rPr lang="en-US" sz="1200" b="0" i="0" u="none" strike="noStrike" kern="1200" dirty="0" err="1">
                <a:solidFill>
                  <a:schemeClr val="tx1"/>
                </a:solidFill>
                <a:effectLst/>
                <a:latin typeface="+mn-lt"/>
                <a:ea typeface="+mn-ea"/>
                <a:cs typeface="+mn-cs"/>
              </a:rPr>
              <a:t>fuelled</a:t>
            </a:r>
            <a:r>
              <a:rPr lang="en-US" sz="1200" b="0" i="0" u="none" strike="noStrike" kern="1200" dirty="0">
                <a:solidFill>
                  <a:schemeClr val="tx1"/>
                </a:solidFill>
                <a:effectLst/>
                <a:latin typeface="+mn-lt"/>
                <a:ea typeface="+mn-ea"/>
                <a:cs typeface="+mn-cs"/>
              </a:rPr>
              <a:t> by structural and psychological issues facing it that are interrelated. The lack of workforce, increased stress, unfulfilled expectations, and the lack of motivational strategies in general decrease job satisfaction. More importantly, these aspects are mutually reinforcing and form a vicious circle of loss and deteriorating quality of care. These challenges need to be met holistically through workforce planning, leadership development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transformation as opposed to a separate policy intervention.</a:t>
            </a:r>
            <a:endParaRPr lang="en-US" b="0" dirty="0">
              <a:effectLst/>
            </a:endParaRPr>
          </a:p>
          <a:p>
            <a:br>
              <a:rPr lang="en-US" dirty="0"/>
            </a:br>
            <a:endParaRPr lang="en-IN" dirty="0"/>
          </a:p>
        </p:txBody>
      </p:sp>
      <p:sp>
        <p:nvSpPr>
          <p:cNvPr id="4" name="Slide Number Placeholder 3">
            <a:extLst>
              <a:ext uri="{FF2B5EF4-FFF2-40B4-BE49-F238E27FC236}">
                <a16:creationId xmlns:a16="http://schemas.microsoft.com/office/drawing/2014/main" id="{9263129B-0D28-DDEC-8C83-FBF47470D9DC}"/>
              </a:ext>
            </a:extLst>
          </p:cNvPr>
          <p:cNvSpPr>
            <a:spLocks noGrp="1"/>
          </p:cNvSpPr>
          <p:nvPr>
            <p:ph type="sldNum" sz="quarter" idx="5"/>
          </p:nvPr>
        </p:nvSpPr>
        <p:spPr/>
        <p:txBody>
          <a:bodyPr/>
          <a:lstStyle/>
          <a:p>
            <a:fld id="{8595754B-EEDF-4836-A155-523D4503C7A9}" type="slidenum">
              <a:rPr lang="en-IN" smtClean="0"/>
              <a:t>11</a:t>
            </a:fld>
            <a:endParaRPr lang="en-IN"/>
          </a:p>
        </p:txBody>
      </p:sp>
    </p:spTree>
    <p:extLst>
      <p:ext uri="{BB962C8B-B14F-4D97-AF65-F5344CB8AC3E}">
        <p14:creationId xmlns:p14="http://schemas.microsoft.com/office/powerpoint/2010/main" val="2167923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NHS workforce issues have deep-rooted systemic but not individual causes. Root Cause Analysis (RCA) which is designed to detect system failures is usually unsuccessful in practice because of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defensiveness and reputational issues (Kumar et al., 2020). This constrains learning and it does not identify structural weaknesses like staffing gaps and ineffective processes. Also, the multi-layered structure of the NHS makes the task of accountability and coordination more difficult (NHS England, 2026). More importantly, this fragmentation blurs accountability and renders it hard to pursue efficient system-wide solutions and continue with recurrent workforce and patient safety problems.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12</a:t>
            </a:fld>
            <a:endParaRPr lang="en-IN"/>
          </a:p>
        </p:txBody>
      </p:sp>
    </p:spTree>
    <p:extLst>
      <p:ext uri="{BB962C8B-B14F-4D97-AF65-F5344CB8AC3E}">
        <p14:creationId xmlns:p14="http://schemas.microsoft.com/office/powerpoint/2010/main" val="26986175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One of the main causes of NHS workforce stress is staffing shortages. The shortage of capacity is noted with more than 250,000 vacancies in the field of health and social care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 Demand has increased by 9 percent since 2015, and the amount of GP available per patient has decreased. Importantly, such imbalance amplifies the intensity of workload, which leads to burnout and low-quality care. Temporary staffing solutions also add to expenses and continuity of care, which strengthens inefficiencies. The evidence underscores that there are no specific problems of workforce shortages but that they are at the </a:t>
            </a:r>
            <a:r>
              <a:rPr lang="en-US" sz="1200" b="0" i="0" u="none" strike="noStrike" kern="1200" dirty="0" err="1">
                <a:solidFill>
                  <a:schemeClr val="tx1"/>
                </a:solidFill>
                <a:effectLst/>
                <a:latin typeface="+mn-lt"/>
                <a:ea typeface="+mn-ea"/>
                <a:cs typeface="+mn-cs"/>
              </a:rPr>
              <a:t>centre</a:t>
            </a:r>
            <a:r>
              <a:rPr lang="en-US" sz="1200" b="0" i="0" u="none" strike="noStrike" kern="1200" dirty="0">
                <a:solidFill>
                  <a:schemeClr val="tx1"/>
                </a:solidFill>
                <a:effectLst/>
                <a:latin typeface="+mn-lt"/>
                <a:ea typeface="+mn-ea"/>
                <a:cs typeface="+mn-cs"/>
              </a:rPr>
              <a:t> of systemic strain within the NHS</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13</a:t>
            </a:fld>
            <a:endParaRPr lang="en-IN"/>
          </a:p>
        </p:txBody>
      </p:sp>
    </p:spTree>
    <p:extLst>
      <p:ext uri="{BB962C8B-B14F-4D97-AF65-F5344CB8AC3E}">
        <p14:creationId xmlns:p14="http://schemas.microsoft.com/office/powerpoint/2010/main" val="37681132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Leadership is very important in determining workforce outcomes. It is proven that psychological wellbeing and the success of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are interconnected, but staff stress is </a:t>
            </a:r>
            <a:r>
              <a:rPr lang="en-US" sz="1200" b="0" i="0" u="none" strike="noStrike" kern="1200" dirty="0" err="1">
                <a:solidFill>
                  <a:schemeClr val="tx1"/>
                </a:solidFill>
                <a:effectLst/>
                <a:latin typeface="+mn-lt"/>
                <a:ea typeface="+mn-ea"/>
                <a:cs typeface="+mn-cs"/>
              </a:rPr>
              <a:t>underinsufficiently</a:t>
            </a:r>
            <a:r>
              <a:rPr lang="en-US" sz="1200" b="0" i="0" u="none" strike="noStrike" kern="1200" dirty="0">
                <a:solidFill>
                  <a:schemeClr val="tx1"/>
                </a:solidFill>
                <a:effectLst/>
                <a:latin typeface="+mn-lt"/>
                <a:ea typeface="+mn-ea"/>
                <a:cs typeface="+mn-cs"/>
              </a:rPr>
              <a:t> considered (HEE, 2026). Managers do not have adequate resources and support and thus they are not able to create positive environments. Importantly, a lack of caring and inclusive leadership will make staff feel undervalued, which will decrease morale and retention. This implies that leadership issues are not individual competence problems, but indicate structural underinvestment in managerial training and support systems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14</a:t>
            </a:fld>
            <a:endParaRPr lang="en-IN"/>
          </a:p>
        </p:txBody>
      </p:sp>
    </p:spTree>
    <p:extLst>
      <p:ext uri="{BB962C8B-B14F-4D97-AF65-F5344CB8AC3E}">
        <p14:creationId xmlns:p14="http://schemas.microsoft.com/office/powerpoint/2010/main" val="5032632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has a great impact on the staff satisfaction and performance. Compassionate and inclusive leadership is highlighted in the initiatives of NHS as the means of enhancing the working conditions (NHS England, 2026). Nevertheless, the objectives of this are compromised by heavy workloads, disrespect, and unfavorable learning conditions (Gawne et al., 2020). More importantly, it is not only policies that shape culture, but daily experiences as well. The lack of alignment between professed values and lived experiences decreases trust and interaction, emphasizing that the cultural change must be based on the consistent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modification, but not the top-down instructions.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15</a:t>
            </a:fld>
            <a:endParaRPr lang="en-IN"/>
          </a:p>
        </p:txBody>
      </p:sp>
    </p:spTree>
    <p:extLst>
      <p:ext uri="{BB962C8B-B14F-4D97-AF65-F5344CB8AC3E}">
        <p14:creationId xmlns:p14="http://schemas.microsoft.com/office/powerpoint/2010/main" val="1366534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Pay is also a major yet inadequate aspect of employee retention. Financial incentives matter, but they do not resolve dissatisfaction due to poor working conditions and stress completely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 More importantly, excessive use of pay as a remedy overlooks intrinsic drivers like recognition and career growth. Also, the problem of ineffective expenditure on agency personnel indicates the improper distribution of funds. This implies that compensation strategies have to be coupled with wider workforce enhancement in order to attain sustainable retention results.</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16</a:t>
            </a:fld>
            <a:endParaRPr lang="en-IN"/>
          </a:p>
        </p:txBody>
      </p:sp>
    </p:spTree>
    <p:extLst>
      <p:ext uri="{BB962C8B-B14F-4D97-AF65-F5344CB8AC3E}">
        <p14:creationId xmlns:p14="http://schemas.microsoft.com/office/powerpoint/2010/main" val="1850473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Breach of the psychological contract takes place when employees feel that they have not received fulfilled promises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which results in disengagement. According to NHS employees, they are betrayed because of an overload, the lack of supportive forces, and effective communication (French et al., 2022). Importantly, such violations harm the trust and lead to burnout and turnover intentions. The emotional impact, which is usually referred to as the moral injury, illustrates the extent of dissatisfaction. This proves that workforce issues are not structural but also relational and should be addressed by building trust and open communication.</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17</a:t>
            </a:fld>
            <a:endParaRPr lang="en-IN"/>
          </a:p>
        </p:txBody>
      </p:sp>
    </p:spTree>
    <p:extLst>
      <p:ext uri="{BB962C8B-B14F-4D97-AF65-F5344CB8AC3E}">
        <p14:creationId xmlns:p14="http://schemas.microsoft.com/office/powerpoint/2010/main" val="1061438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workforce issues directly affect the performance and patient outcomes of the NHS. Burnout and high levels of stress decrease productivity, and raise the number of mistakes and quality of care (HEE, 2026). Also, shortages in staffing disrupt the continuity, which has a negative impact on patient experience. More importantly, the relationship between staff wellbeing and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effectiveness is close, i.e., workforce problems lead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degradation. This supports the argument that the conditions of the staff should be improved in order to improve the productivity and patient safety.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18</a:t>
            </a:fld>
            <a:endParaRPr lang="en-IN"/>
          </a:p>
        </p:txBody>
      </p:sp>
    </p:spTree>
    <p:extLst>
      <p:ext uri="{BB962C8B-B14F-4D97-AF65-F5344CB8AC3E}">
        <p14:creationId xmlns:p14="http://schemas.microsoft.com/office/powerpoint/2010/main" val="36628129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Structural, cultural, and psychological factors are intertwined to be the drivers of NHS workforce crisis. Nurse shortage, administrative deficiency, cultural incongruence and psychological contract violations all lead to low job satisfaction and worse performance. More importantly, a single intervention like high salaries is not enough. The solutions to these challenges involve strategic HR practices that combine workforce planning, leadership development, and cultural transformation. The cycle of attrition must be broken down through a holistic, system-wide approach to provide a sustainable improvement of the workforce and services.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19</a:t>
            </a:fld>
            <a:endParaRPr lang="en-IN"/>
          </a:p>
        </p:txBody>
      </p:sp>
    </p:spTree>
    <p:extLst>
      <p:ext uri="{BB962C8B-B14F-4D97-AF65-F5344CB8AC3E}">
        <p14:creationId xmlns:p14="http://schemas.microsoft.com/office/powerpoint/2010/main" val="21046660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uses a Strategic HRM policy which is in accordance with the Resource-Based View, and makes workforce capability one of its strategic assets. Even with expansion plans, more than 112,000 vacancy and estimated shortage of up to 360,000 points at the systemic gaps (NHS England, 2023). Importantly, although “Train, Retain, Reform” is indicative of the dynamic capability theory, inadequate incorporation of retention and productivity compromises effectiveness. Unless the supply of the workforce is adjusted in relation to the increase in demand (e.g., the ageing population), HRM strategies will be reactive and not sustainable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20</a:t>
            </a:fld>
            <a:endParaRPr lang="en-IN"/>
          </a:p>
        </p:txBody>
      </p:sp>
    </p:spTree>
    <p:extLst>
      <p:ext uri="{BB962C8B-B14F-4D97-AF65-F5344CB8AC3E}">
        <p14:creationId xmlns:p14="http://schemas.microsoft.com/office/powerpoint/2010/main" val="846012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employees struggle with excessive demands as the number of vacancies is more than 250,000, and the number of GP registrations increased by 9% since 2015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 This disparity is the cause of burnout and poor quality of care. More importantly, temporary workforce results in higher expenses and reduced performance which reflects poor HR practices. HEE (2020) states that the effect of staffing improvements alone will not be able to address the systemic inefficiencies without structural job redesign and workload management.</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21</a:t>
            </a:fld>
            <a:endParaRPr lang="en-IN"/>
          </a:p>
        </p:txBody>
      </p:sp>
    </p:spTree>
    <p:extLst>
      <p:ext uri="{BB962C8B-B14F-4D97-AF65-F5344CB8AC3E}">
        <p14:creationId xmlns:p14="http://schemas.microsoft.com/office/powerpoint/2010/main" val="2124953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NHS culture reforms are based on transformational and compassionate leadership, which enhances engagement among 80+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(NHS England, 2023). Psychological safety and performance are directly influenced by leadership. Nevertheless, inconsistencies restrain influence especially in change and stress management. Importantly, it is crucial unless leadership development is integrated into HR systems,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culture will be disjointed. Empathy and strategic orientation should also be incorporated into the leadership approach to maintain the motivation and retention of the workforce.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22</a:t>
            </a:fld>
            <a:endParaRPr lang="en-IN"/>
          </a:p>
        </p:txBody>
      </p:sp>
    </p:spTree>
    <p:extLst>
      <p:ext uri="{BB962C8B-B14F-4D97-AF65-F5344CB8AC3E}">
        <p14:creationId xmlns:p14="http://schemas.microsoft.com/office/powerpoint/2010/main" val="23259312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Two-Factor Theory of Herzberg describes the NHS retention issues, when the pay (hygiene) is not sufficient to guarantee motivation. The breach of psychological contracts in the time of COVID-19 led to a decrease in morale and an increase in turnover intentions (French et al., 2022). More importantly, the reward system that is too financial-oriented overlooks the intrinsic motivators like recognition and respect. The combination of extrinsic and intrinsic rewards needs to be implemented to restore trust and keep the workforce engaged (NHS England, 2023).</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23</a:t>
            </a:fld>
            <a:endParaRPr lang="en-IN"/>
          </a:p>
        </p:txBody>
      </p:sp>
    </p:spTree>
    <p:extLst>
      <p:ext uri="{BB962C8B-B14F-4D97-AF65-F5344CB8AC3E}">
        <p14:creationId xmlns:p14="http://schemas.microsoft.com/office/powerpoint/2010/main" val="22810673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expansion of training is supported by Human Capital Theory, with a 92% increase in nursing placements and a 50 percent increase in GP training (NHS England, 2023). Nevertheless, the turnover (30% social care versus 15% NHS) indicates the poor career pathways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 More importantly, in the absence of organized progression and culture of learning, training investment has few returns, compromising the sustainability of the workforce and the quality of services in the long term (Gawne et al., 2020).</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24</a:t>
            </a:fld>
            <a:endParaRPr lang="en-IN"/>
          </a:p>
        </p:txBody>
      </p:sp>
    </p:spTree>
    <p:extLst>
      <p:ext uri="{BB962C8B-B14F-4D97-AF65-F5344CB8AC3E}">
        <p14:creationId xmlns:p14="http://schemas.microsoft.com/office/powerpoint/2010/main" val="11983720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Maslow's theory and wellbeing frameworks </a:t>
            </a:r>
            <a:r>
              <a:rPr lang="en-US" sz="1200" b="0" i="0" u="none" strike="noStrike" kern="1200" dirty="0" err="1">
                <a:solidFill>
                  <a:schemeClr val="tx1"/>
                </a:solidFill>
                <a:effectLst/>
                <a:latin typeface="+mn-lt"/>
                <a:ea typeface="+mn-ea"/>
                <a:cs typeface="+mn-cs"/>
              </a:rPr>
              <a:t>emphasise</a:t>
            </a:r>
            <a:r>
              <a:rPr lang="en-US" sz="1200" b="0" i="0" u="none" strike="noStrike" kern="1200" dirty="0">
                <a:solidFill>
                  <a:schemeClr val="tx1"/>
                </a:solidFill>
                <a:effectLst/>
                <a:latin typeface="+mn-lt"/>
                <a:ea typeface="+mn-ea"/>
                <a:cs typeface="+mn-cs"/>
              </a:rPr>
              <a:t> psychological safety as the key to performance. NHS statistics indicate that workload and stress are reasons why burnout is high (HEE, 2020). Patient safety and retention are directly related to wellbeing. Nevertheless, the lack of equal access to support among sectors is a constraint to efficacy. Importantly, the absence of a wellbeing-based approach to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systems makes initiatives </a:t>
            </a:r>
            <a:r>
              <a:rPr lang="en-US" sz="1200" b="0" i="0" u="none" strike="noStrike" kern="1200" dirty="0" err="1">
                <a:solidFill>
                  <a:schemeClr val="tx1"/>
                </a:solidFill>
                <a:effectLst/>
                <a:latin typeface="+mn-lt"/>
                <a:ea typeface="+mn-ea"/>
                <a:cs typeface="+mn-cs"/>
              </a:rPr>
              <a:t>uni</a:t>
            </a:r>
            <a:r>
              <a:rPr lang="en-US" sz="1200" b="0" i="0" u="none" strike="noStrike" kern="1200" dirty="0">
                <a:solidFill>
                  <a:schemeClr val="tx1"/>
                </a:solidFill>
                <a:effectLst/>
                <a:latin typeface="+mn-lt"/>
                <a:ea typeface="+mn-ea"/>
                <a:cs typeface="+mn-cs"/>
              </a:rPr>
              <a:t>-dimensional and ineffective to solve the causes of stress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25</a:t>
            </a:fld>
            <a:endParaRPr lang="en-IN"/>
          </a:p>
        </p:txBody>
      </p:sp>
    </p:spTree>
    <p:extLst>
      <p:ext uri="{BB962C8B-B14F-4D97-AF65-F5344CB8AC3E}">
        <p14:creationId xmlns:p14="http://schemas.microsoft.com/office/powerpoint/2010/main" val="26459881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model by Schein identifies culture as a force behind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performance. High workload, insufficient support, and disrespect are cultural problems the NHS has to deal with, which restrict learning and engagement (Gawne et al., 2020). COVID-19 revealed moral injury, which is a characteristic of deep trust failures (French et al., 2022). More importantly, culture initiatives cannot produce sustainable workforce outcomes unless they can align leadership, values, and practices.</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26</a:t>
            </a:fld>
            <a:endParaRPr lang="en-IN"/>
          </a:p>
        </p:txBody>
      </p:sp>
    </p:spTree>
    <p:extLst>
      <p:ext uri="{BB962C8B-B14F-4D97-AF65-F5344CB8AC3E}">
        <p14:creationId xmlns:p14="http://schemas.microsoft.com/office/powerpoint/2010/main" val="39596369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Effective workforce planning requires evidence-based HRM, but NHS has data gaps, particularly in social care. Poor knowledge of movement of staff decreases the effectiveness of policies (</a:t>
            </a:r>
            <a:r>
              <a:rPr lang="en-US" sz="1200" b="0" i="0" u="none" strike="noStrike" kern="1200" dirty="0" err="1">
                <a:solidFill>
                  <a:schemeClr val="tx1"/>
                </a:solidFill>
                <a:effectLst/>
                <a:latin typeface="+mn-lt"/>
                <a:ea typeface="+mn-ea"/>
                <a:cs typeface="+mn-cs"/>
              </a:rPr>
              <a:t>Shemtob</a:t>
            </a:r>
            <a:r>
              <a:rPr lang="en-US" sz="1200" b="0" i="0" u="none" strike="noStrike" kern="1200" dirty="0">
                <a:solidFill>
                  <a:schemeClr val="tx1"/>
                </a:solidFill>
                <a:effectLst/>
                <a:latin typeface="+mn-lt"/>
                <a:ea typeface="+mn-ea"/>
                <a:cs typeface="+mn-cs"/>
              </a:rPr>
              <a:t> et al., 2023). Although NHS People Plan favors the use of data, a lack of consistent evaluation undermines performance. Most importantly, the constant control and evidence incorporation into the HR strategy are necessary to transition to the proactive workforce management (NHS England, 2023).</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27</a:t>
            </a:fld>
            <a:endParaRPr lang="en-IN"/>
          </a:p>
        </p:txBody>
      </p:sp>
    </p:spTree>
    <p:extLst>
      <p:ext uri="{BB962C8B-B14F-4D97-AF65-F5344CB8AC3E}">
        <p14:creationId xmlns:p14="http://schemas.microsoft.com/office/powerpoint/2010/main" val="22953683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deliver successfully in the NHS, there should be a match between the HR transformation and the integration of the system on a larger scale. The NHS Change Model focuses on the structured but loose framework meaning that interventions are context-specific and sustainable. Nevertheless, it is a common problem that integrated care systems (ICSs) cannot be coordinated by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fragmentation to perform consistently (Bhat et al., 2022). Although the HR consulting methods are effective in enhancing efficiency through the use of </a:t>
            </a:r>
            <a:r>
              <a:rPr lang="en-US" sz="1200" b="0" i="0" u="none" strike="noStrike" kern="1200" dirty="0" err="1">
                <a:solidFill>
                  <a:schemeClr val="tx1"/>
                </a:solidFill>
                <a:effectLst/>
                <a:latin typeface="+mn-lt"/>
                <a:ea typeface="+mn-ea"/>
                <a:cs typeface="+mn-cs"/>
              </a:rPr>
              <a:t>digitalisation</a:t>
            </a:r>
            <a:r>
              <a:rPr lang="en-US" sz="1200" b="0" i="0" u="none" strike="noStrike" kern="1200" dirty="0">
                <a:solidFill>
                  <a:schemeClr val="tx1"/>
                </a:solidFill>
                <a:effectLst/>
                <a:latin typeface="+mn-lt"/>
                <a:ea typeface="+mn-ea"/>
                <a:cs typeface="+mn-cs"/>
              </a:rPr>
              <a:t>, excessive reliance on top-down plans can undermine the realities on the frontlines, which decreases employee engagement and uptake in the long run.</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28</a:t>
            </a:fld>
            <a:endParaRPr lang="en-IN"/>
          </a:p>
        </p:txBody>
      </p:sp>
    </p:spTree>
    <p:extLst>
      <p:ext uri="{BB962C8B-B14F-4D97-AF65-F5344CB8AC3E}">
        <p14:creationId xmlns:p14="http://schemas.microsoft.com/office/powerpoint/2010/main" val="29924125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HR analytics improves workforce planning because it allows making decisions that are predictive. The Medway NHS model was 95% accurate in forecasting staff turnover, which proves the worth of HR-driven data (NHS SBS, 2023). However, the use of quantitative indicators has the risk of simplifying human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which is complex like motivation and morale. Although analytics points to such risk factors as salary and tenure, it should be supplemented with qualitative information to prevent reductionist decision-making and lack of holistic workforce strategies.</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29</a:t>
            </a:fld>
            <a:endParaRPr lang="en-IN"/>
          </a:p>
        </p:txBody>
      </p:sp>
    </p:spTree>
    <p:extLst>
      <p:ext uri="{BB962C8B-B14F-4D97-AF65-F5344CB8AC3E}">
        <p14:creationId xmlns:p14="http://schemas.microsoft.com/office/powerpoint/2010/main" val="10420106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8-step model of Kotter is a systematic model of change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with a focus on leadership, communication and a sense of momentum. Leadership </a:t>
            </a:r>
            <a:r>
              <a:rPr lang="en-US" sz="1200" b="0" i="0" u="none" strike="noStrike" kern="1200" dirty="0" err="1">
                <a:solidFill>
                  <a:schemeClr val="tx1"/>
                </a:solidFill>
                <a:effectLst/>
                <a:latin typeface="+mn-lt"/>
                <a:ea typeface="+mn-ea"/>
                <a:cs typeface="+mn-cs"/>
              </a:rPr>
              <a:t>behaviours</a:t>
            </a:r>
            <a:r>
              <a:rPr lang="en-US" sz="1200" b="0" i="0" u="none" strike="noStrike" kern="1200" dirty="0">
                <a:solidFill>
                  <a:schemeClr val="tx1"/>
                </a:solidFill>
                <a:effectLst/>
                <a:latin typeface="+mn-lt"/>
                <a:ea typeface="+mn-ea"/>
                <a:cs typeface="+mn-cs"/>
              </a:rPr>
              <a:t> play a major role in the NHS in transforming cultural change and ongoing improvement (Benjamin and Chung, 2022). Nevertheless, strict implementation of the linear models such as Kotter might not be applicable within the dynamic NHS environment where change is dynamic and multi-faceted. Therefore, a combination of formal models and adaptive leadership is necessary to transform successfully.</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30</a:t>
            </a:fld>
            <a:endParaRPr lang="en-IN"/>
          </a:p>
        </p:txBody>
      </p:sp>
    </p:spTree>
    <p:extLst>
      <p:ext uri="{BB962C8B-B14F-4D97-AF65-F5344CB8AC3E}">
        <p14:creationId xmlns:p14="http://schemas.microsoft.com/office/powerpoint/2010/main" val="41640582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To assess the HR performance, multidimensional KPIs are needed, such as retention rates, engagement, and patient outcomes. It has been found that workforce wellbeing is a direct determinant of patient safety and the quality of services. Nonetheless, quantitative KPIs can be used to concentrate on cultural and </a:t>
            </a:r>
            <a:r>
              <a:rPr lang="en-US" sz="1200" b="0" i="0" u="none" strike="noStrike" kern="1200" dirty="0" err="1">
                <a:solidFill>
                  <a:schemeClr val="tx1"/>
                </a:solidFill>
                <a:effectLst/>
                <a:latin typeface="+mn-lt"/>
                <a:ea typeface="+mn-ea"/>
                <a:cs typeface="+mn-cs"/>
              </a:rPr>
              <a:t>behavioural</a:t>
            </a:r>
            <a:r>
              <a:rPr lang="en-US" sz="1200" b="0" i="0" u="none" strike="noStrike" kern="1200" dirty="0">
                <a:solidFill>
                  <a:schemeClr val="tx1"/>
                </a:solidFill>
                <a:effectLst/>
                <a:latin typeface="+mn-lt"/>
                <a:ea typeface="+mn-ea"/>
                <a:cs typeface="+mn-cs"/>
              </a:rPr>
              <a:t> changes. The combined assessment of employee satisfaction, efficiency in operations, and care outcomes is necessary to encapsulate real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performance and guarantee long-term sustainability of NHS (Bhat et al., 2022).</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31</a:t>
            </a:fld>
            <a:endParaRPr lang="en-IN"/>
          </a:p>
        </p:txBody>
      </p:sp>
    </p:spTree>
    <p:extLst>
      <p:ext uri="{BB962C8B-B14F-4D97-AF65-F5344CB8AC3E}">
        <p14:creationId xmlns:p14="http://schemas.microsoft.com/office/powerpoint/2010/main" val="2754446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Long Term Workforce Plan aims at training, retaining and reforming to solve shortages in the workforce. Although the targets like increasing training capacity are ambitious with the aim of reducing shortages, the implementation risks still exist with regards to funding and burnout of the workforce. The success of policies requires the national strategies to be matched with local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requirements so that the reforms can be translated into better working conditions and retention results as opposed to putting more pressure on the current workforce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32</a:t>
            </a:fld>
            <a:endParaRPr lang="en-IN"/>
          </a:p>
        </p:txBody>
      </p:sp>
    </p:spTree>
    <p:extLst>
      <p:ext uri="{BB962C8B-B14F-4D97-AF65-F5344CB8AC3E}">
        <p14:creationId xmlns:p14="http://schemas.microsoft.com/office/powerpoint/2010/main" val="39085298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has been exposed to risks such as resistance to change, data constraints and resource constraints as workforce transformation. HR </a:t>
            </a:r>
            <a:r>
              <a:rPr lang="en-US" sz="1200" b="0" i="0" u="none" strike="noStrike" kern="1200" dirty="0" err="1">
                <a:solidFill>
                  <a:schemeClr val="tx1"/>
                </a:solidFill>
                <a:effectLst/>
                <a:latin typeface="+mn-lt"/>
                <a:ea typeface="+mn-ea"/>
                <a:cs typeface="+mn-cs"/>
              </a:rPr>
              <a:t>digitalisation</a:t>
            </a:r>
            <a:r>
              <a:rPr lang="en-US" sz="1200" b="0" i="0" u="none" strike="noStrike" kern="1200" dirty="0">
                <a:solidFill>
                  <a:schemeClr val="tx1"/>
                </a:solidFill>
                <a:effectLst/>
                <a:latin typeface="+mn-lt"/>
                <a:ea typeface="+mn-ea"/>
                <a:cs typeface="+mn-cs"/>
              </a:rPr>
              <a:t> can enhance efficiency, but can cause tech addiction and skill shortages. Besides,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silos and inconsistent leadership practices challenge integrated systems (Bhat et al., 2022). In the absence of the structural and cultural barriers being addressed, the HR interventions may well be ineffective or unsustainable.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33</a:t>
            </a:fld>
            <a:endParaRPr lang="en-IN"/>
          </a:p>
        </p:txBody>
      </p:sp>
    </p:spTree>
    <p:extLst>
      <p:ext uri="{BB962C8B-B14F-4D97-AF65-F5344CB8AC3E}">
        <p14:creationId xmlns:p14="http://schemas.microsoft.com/office/powerpoint/2010/main" val="39063229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NHS workforce strategy is progressively highlighting on digital transformation, multidisciplinary roles and predictive analytics. The key to success in the future is to find a balance between technological innovation and human-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leadership. Although HR analytics and automation increase efficiency, the long-term change needs investment in workforce wellbeing and inclusive culture. Adaptability, constant learning, and policy-leadership-practice alignment will be needed to build long-term resilience.</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34</a:t>
            </a:fld>
            <a:endParaRPr lang="en-IN"/>
          </a:p>
        </p:txBody>
      </p:sp>
    </p:spTree>
    <p:extLst>
      <p:ext uri="{BB962C8B-B14F-4D97-AF65-F5344CB8AC3E}">
        <p14:creationId xmlns:p14="http://schemas.microsoft.com/office/powerpoint/2010/main" val="14254407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sum up, the transformation of the NHS workforce should be supported by a complex HRM strategy that involves the use of analytics, leadership, and cultural change. Although structures and policies are a sense of direction, their success is based on implementation, leadership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workforce interest. An inclusive solution between the data-driven approach and human factors is needed to reach sustainable outcomes in terms of staff retention, wellbeing, and patient care outcomes.</a:t>
            </a:r>
            <a:endParaRPr lang="en-IN" dirty="0"/>
          </a:p>
        </p:txBody>
      </p:sp>
      <p:sp>
        <p:nvSpPr>
          <p:cNvPr id="4" name="Slide Number Placeholder 3"/>
          <p:cNvSpPr>
            <a:spLocks noGrp="1"/>
          </p:cNvSpPr>
          <p:nvPr>
            <p:ph type="sldNum" sz="quarter" idx="5"/>
          </p:nvPr>
        </p:nvSpPr>
        <p:spPr/>
        <p:txBody>
          <a:bodyPr/>
          <a:lstStyle/>
          <a:p>
            <a:fld id="{8595754B-EEDF-4836-A155-523D4503C7A9}" type="slidenum">
              <a:rPr lang="en-IN" smtClean="0"/>
              <a:t>35</a:t>
            </a:fld>
            <a:endParaRPr lang="en-IN"/>
          </a:p>
        </p:txBody>
      </p:sp>
    </p:spTree>
    <p:extLst>
      <p:ext uri="{BB962C8B-B14F-4D97-AF65-F5344CB8AC3E}">
        <p14:creationId xmlns:p14="http://schemas.microsoft.com/office/powerpoint/2010/main" val="8435010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4884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49199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8200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BCAD085-E8A6-8845-BD4E-CB4CCA059FC4}" type="datetimeFigureOut">
              <a:rPr lang="en-US" smtClean="0"/>
              <a:t>4/5/2026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5781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4/5/2026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608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BCAD085-E8A6-8845-BD4E-CB4CCA059FC4}" type="datetimeFigureOut">
              <a:rPr lang="en-US" smtClean="0"/>
              <a:t>4/5/2026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8016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BCAD085-E8A6-8845-BD4E-CB4CCA059FC4}" type="datetimeFigureOut">
              <a:rPr lang="en-US" smtClean="0"/>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6414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4/5/2026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00834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BCAD085-E8A6-8845-BD4E-CB4CCA059FC4}" type="datetimeFigureOut">
              <a:rPr lang="en-US" smtClean="0"/>
              <a:t>4/5/2026</a:t>
            </a:fld>
            <a:endParaRPr lang="en-US"/>
          </a:p>
        </p:txBody>
      </p:sp>
      <p:sp>
        <p:nvSpPr>
          <p:cNvPr id="9" name="Footer Placeholder 8"/>
          <p:cNvSpPr>
            <a:spLocks noGrp="1"/>
          </p:cNvSpPr>
          <p:nvPr>
            <p:ph type="ftr" sz="quarter" idx="11"/>
          </p:nvPr>
        </p:nvSpPr>
        <p:spPr>
          <a:xfrm>
            <a:off x="2624326" y="6356351"/>
            <a:ext cx="4433638" cy="365125"/>
          </a:xfrm>
        </p:spPr>
        <p:txBody>
          <a:bodyPr/>
          <a:lstStyle/>
          <a:p>
            <a:endParaRPr lang="en-US"/>
          </a:p>
        </p:txBody>
      </p:sp>
      <p:sp>
        <p:nvSpPr>
          <p:cNvPr id="10" name="Slide Number Placeholder 9"/>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06210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85880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860633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5BCAD085-E8A6-8845-BD4E-CB4CCA059FC4}" type="datetimeFigureOut">
              <a:rPr lang="en-US" smtClean="0"/>
              <a:t>4/5/2026</a:t>
            </a:fld>
            <a:endParaRPr lang="en-US"/>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426975960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england.nhs.uk/culture/" TargetMode="External"/><Relationship Id="rId3" Type="http://schemas.openxmlformats.org/officeDocument/2006/relationships/hyperlink" Target="https://digital.nhs.uk/data-and-information/publications/statistical/nhs-workforce-statistics/january-2026" TargetMode="External"/><Relationship Id="rId7" Type="http://schemas.openxmlformats.org/officeDocument/2006/relationships/hyperlink" Target="https://www.hee.nhs.uk/sites/default/files/documents/Workforce%20stress%20and%20the%20supportive%20organisation%20-%20printer%20friendly%20version.pdf" TargetMode="External"/><Relationship Id="rId12" Type="http://schemas.openxmlformats.org/officeDocument/2006/relationships/hyperlink" Target="https://www.england.nhs.uk/wp-content/uploads/2018/04/change-model-guide-v5.pdf"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england.nhs.uk/long-read/structure-of-the-nhs/" TargetMode="External"/><Relationship Id="rId11" Type="http://schemas.openxmlformats.org/officeDocument/2006/relationships/hyperlink" Target="https://www.sbs.nhs.uk/app/uploads/Workforce_Analytics_Medway_NHS_Foundation_Trust-1.pdf" TargetMode="External"/><Relationship Id="rId5" Type="http://schemas.openxmlformats.org/officeDocument/2006/relationships/hyperlink" Target="https://www.rsnonline.org.uk/job-satisfaction-falling-for-nhs-youngest-workers-study-shows" TargetMode="External"/><Relationship Id="rId10" Type="http://schemas.openxmlformats.org/officeDocument/2006/relationships/hyperlink" Target="https://www.sbs.nhs.uk/services/nhs-consulting-services/hr-consulting/" TargetMode="External"/><Relationship Id="rId4" Type="http://schemas.openxmlformats.org/officeDocument/2006/relationships/hyperlink" Target="https://www.england.nhs.uk/contact-us/privacy-notice/how-we-use-your-information/our-workforce/" TargetMode="External"/><Relationship Id="rId9" Type="http://schemas.openxmlformats.org/officeDocument/2006/relationships/hyperlink" Target="https://www.england.nhs.uk/long-read/nhs-long-term-workforce-plan-2/"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154" y="1971186"/>
            <a:ext cx="4607814" cy="1940052"/>
          </a:xfrm>
        </p:spPr>
        <p:txBody>
          <a:bodyPr>
            <a:normAutofit fontScale="90000"/>
          </a:bodyPr>
          <a:lstStyle/>
          <a:p>
            <a:pPr algn="ctr"/>
            <a:r>
              <a:rPr lang="en-US" sz="4800" b="1" dirty="0">
                <a:solidFill>
                  <a:schemeClr val="tx1">
                    <a:lumMod val="95000"/>
                    <a:lumOff val="5000"/>
                  </a:schemeClr>
                </a:solidFill>
              </a:rPr>
              <a:t>JOB SATISFACTION IN THE NHS</a:t>
            </a:r>
          </a:p>
        </p:txBody>
      </p:sp>
      <p:sp>
        <p:nvSpPr>
          <p:cNvPr id="3" name="Subtitle 2"/>
          <p:cNvSpPr>
            <a:spLocks noGrp="1"/>
          </p:cNvSpPr>
          <p:nvPr>
            <p:ph type="subTitle" idx="1"/>
          </p:nvPr>
        </p:nvSpPr>
        <p:spPr>
          <a:xfrm>
            <a:off x="825011" y="4429614"/>
            <a:ext cx="5486400" cy="914400"/>
          </a:xfrm>
        </p:spPr>
        <p:txBody>
          <a:bodyPr/>
          <a:lstStyle/>
          <a:p>
            <a:r>
              <a:rPr b="1" dirty="0"/>
              <a:t>Human Capital Management</a:t>
            </a:r>
            <a:r>
              <a:rPr lang="en-GB" b="1" dirty="0"/>
              <a:t> </a:t>
            </a:r>
            <a:endParaRPr b="1" dirty="0"/>
          </a:p>
        </p:txBody>
      </p:sp>
      <p:pic>
        <p:nvPicPr>
          <p:cNvPr id="5" name="Picture 4">
            <a:extLst>
              <a:ext uri="{FF2B5EF4-FFF2-40B4-BE49-F238E27FC236}">
                <a16:creationId xmlns:a16="http://schemas.microsoft.com/office/drawing/2014/main" id="{A5047FFA-64E8-5749-EEE2-63DBC1EE0E1D}"/>
              </a:ext>
            </a:extLst>
          </p:cNvPr>
          <p:cNvPicPr>
            <a:picLocks noChangeAspect="1"/>
          </p:cNvPicPr>
          <p:nvPr/>
        </p:nvPicPr>
        <p:blipFill>
          <a:blip r:embed="rId2"/>
          <a:stretch>
            <a:fillRect/>
          </a:stretch>
        </p:blipFill>
        <p:spPr>
          <a:xfrm>
            <a:off x="7963215" y="-1"/>
            <a:ext cx="1045931" cy="657727"/>
          </a:xfrm>
          <a:prstGeom prst="rect">
            <a:avLst/>
          </a:prstGeom>
        </p:spPr>
      </p:pic>
      <p:sp>
        <p:nvSpPr>
          <p:cNvPr id="6" name="Subtitle 2">
            <a:extLst>
              <a:ext uri="{FF2B5EF4-FFF2-40B4-BE49-F238E27FC236}">
                <a16:creationId xmlns:a16="http://schemas.microsoft.com/office/drawing/2014/main" id="{F9017991-7CD7-42F2-A333-0B35056EAE70}"/>
              </a:ext>
            </a:extLst>
          </p:cNvPr>
          <p:cNvSpPr txBox="1">
            <a:spLocks/>
          </p:cNvSpPr>
          <p:nvPr/>
        </p:nvSpPr>
        <p:spPr>
          <a:xfrm>
            <a:off x="825011" y="4886814"/>
            <a:ext cx="5486400" cy="914400"/>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200"/>
              </a:spcBef>
              <a:buClr>
                <a:schemeClr val="accent1"/>
              </a:buClr>
              <a:buFont typeface="Wingdings 2" pitchFamily="18" charset="2"/>
              <a:buNone/>
              <a:defRPr sz="2000" kern="1200" cap="none" spc="0" baseline="0">
                <a:solidFill>
                  <a:schemeClr val="accent1">
                    <a:lumMod val="20000"/>
                    <a:lumOff val="80000"/>
                  </a:schemeClr>
                </a:solidFill>
                <a:latin typeface="+mn-lt"/>
                <a:ea typeface="+mn-ea"/>
                <a:cs typeface="+mn-cs"/>
              </a:defRPr>
            </a:lvl1pPr>
            <a:lvl2pPr marL="457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2pPr>
            <a:lvl3pPr marL="914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3pPr>
            <a:lvl4pPr marL="1371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4pPr>
            <a:lvl5pPr marL="18288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5pPr>
            <a:lvl6pPr marL="22860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6pPr>
            <a:lvl7pPr marL="27432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7pPr>
            <a:lvl8pPr marL="32004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8pPr>
            <a:lvl9pPr marL="3657600" indent="0" algn="ctr" defTabSz="914400" rtl="0" eaLnBrk="1" latinLnBrk="0" hangingPunct="1">
              <a:lnSpc>
                <a:spcPct val="90000"/>
              </a:lnSpc>
              <a:spcBef>
                <a:spcPts val="250"/>
              </a:spcBef>
              <a:spcAft>
                <a:spcPts val="250"/>
              </a:spcAft>
              <a:buClr>
                <a:schemeClr val="accent1"/>
              </a:buClr>
              <a:buFont typeface="Wingdings 2" pitchFamily="18" charset="2"/>
              <a:buNone/>
              <a:defRPr sz="2000" kern="1200">
                <a:solidFill>
                  <a:schemeClr val="tx1">
                    <a:lumMod val="65000"/>
                    <a:lumOff val="35000"/>
                  </a:schemeClr>
                </a:solidFill>
                <a:latin typeface="+mn-lt"/>
                <a:ea typeface="+mn-ea"/>
                <a:cs typeface="+mn-cs"/>
              </a:defRPr>
            </a:lvl9pPr>
          </a:lstStyle>
          <a:p>
            <a:r>
              <a:rPr lang="en-GB" sz="1800" b="1" dirty="0"/>
              <a:t>Lecturer :- Dr. Lakshani Mendis</a:t>
            </a:r>
          </a:p>
        </p:txBody>
      </p:sp>
      <p:pic>
        <p:nvPicPr>
          <p:cNvPr id="4" name="Picture 3">
            <a:extLst>
              <a:ext uri="{FF2B5EF4-FFF2-40B4-BE49-F238E27FC236}">
                <a16:creationId xmlns:a16="http://schemas.microsoft.com/office/drawing/2014/main" id="{462992B0-5FB2-43BE-A684-2540CB94B824}"/>
              </a:ext>
            </a:extLst>
          </p:cNvPr>
          <p:cNvPicPr>
            <a:picLocks noChangeAspect="1"/>
          </p:cNvPicPr>
          <p:nvPr/>
        </p:nvPicPr>
        <p:blipFill>
          <a:blip r:embed="rId3"/>
          <a:stretch>
            <a:fillRect/>
          </a:stretch>
        </p:blipFill>
        <p:spPr>
          <a:xfrm>
            <a:off x="4692161" y="1513986"/>
            <a:ext cx="4196657" cy="4196657"/>
          </a:xfrm>
          <a:prstGeom prst="rect">
            <a:avLst/>
          </a:prstGeom>
          <a:ln>
            <a:solidFill>
              <a:schemeClr val="bg2"/>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23DB2-DAAC-4DB0-8221-24BEFB77727C}"/>
              </a:ext>
            </a:extLst>
          </p:cNvPr>
          <p:cNvSpPr>
            <a:spLocks noGrp="1"/>
          </p:cNvSpPr>
          <p:nvPr>
            <p:ph type="title"/>
          </p:nvPr>
        </p:nvSpPr>
        <p:spPr/>
        <p:txBody>
          <a:bodyPr>
            <a:normAutofit/>
          </a:bodyPr>
          <a:lstStyle/>
          <a:p>
            <a:pPr algn="ctr"/>
            <a:r>
              <a:rPr lang="en-GB" sz="3600" dirty="0"/>
              <a:t>Presented by </a:t>
            </a:r>
          </a:p>
        </p:txBody>
      </p:sp>
      <p:sp>
        <p:nvSpPr>
          <p:cNvPr id="3" name="Content Placeholder 2">
            <a:extLst>
              <a:ext uri="{FF2B5EF4-FFF2-40B4-BE49-F238E27FC236}">
                <a16:creationId xmlns:a16="http://schemas.microsoft.com/office/drawing/2014/main" id="{87F0424B-4EC8-447A-A9C1-2CD9560F75B7}"/>
              </a:ext>
            </a:extLst>
          </p:cNvPr>
          <p:cNvSpPr>
            <a:spLocks noGrp="1"/>
          </p:cNvSpPr>
          <p:nvPr>
            <p:ph idx="1"/>
          </p:nvPr>
        </p:nvSpPr>
        <p:spPr/>
        <p:txBody>
          <a:bodyPr>
            <a:normAutofit/>
          </a:bodyPr>
          <a:lstStyle/>
          <a:p>
            <a:r>
              <a:rPr lang="en-GB" sz="2000" dirty="0"/>
              <a:t>Harsh Suthar [2520299]</a:t>
            </a:r>
          </a:p>
          <a:p>
            <a:r>
              <a:rPr lang="en-GB" sz="2000" dirty="0"/>
              <a:t>Jasmini Patel [2530735]</a:t>
            </a:r>
          </a:p>
          <a:p>
            <a:r>
              <a:rPr lang="en-GB" sz="2000" dirty="0"/>
              <a:t>Dharmik Rabari [2510581]</a:t>
            </a:r>
          </a:p>
          <a:p>
            <a:r>
              <a:rPr lang="en-GB" sz="2000" dirty="0"/>
              <a:t>Deepa Suthar [2523541]</a:t>
            </a:r>
          </a:p>
          <a:p>
            <a:pPr marL="0" indent="0">
              <a:buNone/>
            </a:pPr>
            <a:endParaRPr lang="en-GB" sz="1800" dirty="0"/>
          </a:p>
        </p:txBody>
      </p:sp>
    </p:spTree>
    <p:extLst>
      <p:ext uri="{BB962C8B-B14F-4D97-AF65-F5344CB8AC3E}">
        <p14:creationId xmlns:p14="http://schemas.microsoft.com/office/powerpoint/2010/main" val="2921571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2133EA2-C105-4B5B-967D-6381F6280054}"/>
              </a:ext>
            </a:extLst>
          </p:cNvPr>
          <p:cNvSpPr txBox="1"/>
          <p:nvPr/>
        </p:nvSpPr>
        <p:spPr>
          <a:xfrm>
            <a:off x="857250" y="307986"/>
            <a:ext cx="6915150" cy="461665"/>
          </a:xfrm>
          <a:prstGeom prst="rect">
            <a:avLst/>
          </a:prstGeom>
          <a:noFill/>
        </p:spPr>
        <p:txBody>
          <a:bodyPr wrap="square" rtlCol="0">
            <a:spAutoFit/>
          </a:bodyPr>
          <a:lstStyle/>
          <a:p>
            <a:pPr algn="ctr"/>
            <a:r>
              <a:rPr lang="en-GB" sz="2400" b="1" dirty="0"/>
              <a:t>Table of content </a:t>
            </a:r>
          </a:p>
        </p:txBody>
      </p:sp>
      <p:sp>
        <p:nvSpPr>
          <p:cNvPr id="7" name="TextBox 6">
            <a:extLst>
              <a:ext uri="{FF2B5EF4-FFF2-40B4-BE49-F238E27FC236}">
                <a16:creationId xmlns:a16="http://schemas.microsoft.com/office/drawing/2014/main" id="{96797C39-6CA5-4742-A596-0B88140DA187}"/>
              </a:ext>
            </a:extLst>
          </p:cNvPr>
          <p:cNvSpPr txBox="1"/>
          <p:nvPr/>
        </p:nvSpPr>
        <p:spPr>
          <a:xfrm>
            <a:off x="426720" y="812810"/>
            <a:ext cx="6915150" cy="369332"/>
          </a:xfrm>
          <a:prstGeom prst="rect">
            <a:avLst/>
          </a:prstGeom>
          <a:noFill/>
        </p:spPr>
        <p:txBody>
          <a:bodyPr wrap="square" rtlCol="0">
            <a:spAutoFit/>
          </a:bodyPr>
          <a:lstStyle/>
          <a:p>
            <a:r>
              <a:rPr lang="en-GB" b="1" dirty="0"/>
              <a:t>Slide 3 : introduction to NHS workforce</a:t>
            </a:r>
          </a:p>
        </p:txBody>
      </p:sp>
      <p:sp>
        <p:nvSpPr>
          <p:cNvPr id="8" name="TextBox 7">
            <a:extLst>
              <a:ext uri="{FF2B5EF4-FFF2-40B4-BE49-F238E27FC236}">
                <a16:creationId xmlns:a16="http://schemas.microsoft.com/office/drawing/2014/main" id="{69AFF7E4-19F5-49E6-9B5E-F73D0F021C4C}"/>
              </a:ext>
            </a:extLst>
          </p:cNvPr>
          <p:cNvSpPr txBox="1"/>
          <p:nvPr/>
        </p:nvSpPr>
        <p:spPr>
          <a:xfrm>
            <a:off x="426720" y="1256079"/>
            <a:ext cx="6915150" cy="646331"/>
          </a:xfrm>
          <a:prstGeom prst="rect">
            <a:avLst/>
          </a:prstGeom>
          <a:noFill/>
        </p:spPr>
        <p:txBody>
          <a:bodyPr wrap="square" rtlCol="0">
            <a:spAutoFit/>
          </a:bodyPr>
          <a:lstStyle/>
          <a:p>
            <a:r>
              <a:rPr lang="en-GB" b="1" dirty="0"/>
              <a:t>Slide 4-7 : Job satisfaction, importance, current states, and major problems, psychological contract theory application </a:t>
            </a:r>
          </a:p>
        </p:txBody>
      </p:sp>
      <p:sp>
        <p:nvSpPr>
          <p:cNvPr id="9" name="TextBox 8">
            <a:extLst>
              <a:ext uri="{FF2B5EF4-FFF2-40B4-BE49-F238E27FC236}">
                <a16:creationId xmlns:a16="http://schemas.microsoft.com/office/drawing/2014/main" id="{82CD020E-2CD5-450E-A00C-AF76592D1AEE}"/>
              </a:ext>
            </a:extLst>
          </p:cNvPr>
          <p:cNvSpPr txBox="1"/>
          <p:nvPr/>
        </p:nvSpPr>
        <p:spPr>
          <a:xfrm>
            <a:off x="426720" y="1971791"/>
            <a:ext cx="6915150" cy="1200329"/>
          </a:xfrm>
          <a:prstGeom prst="rect">
            <a:avLst/>
          </a:prstGeom>
          <a:noFill/>
        </p:spPr>
        <p:txBody>
          <a:bodyPr wrap="square" rtlCol="0">
            <a:spAutoFit/>
          </a:bodyPr>
          <a:lstStyle/>
          <a:p>
            <a:r>
              <a:rPr lang="en-GB" b="1" dirty="0"/>
              <a:t>Slide 8-15 : Herzberg application, summary of issues, route causes analyse, workload and staffing issue, leadership and management, organizational culture, compensation and rewards, psychological contract breach </a:t>
            </a:r>
          </a:p>
        </p:txBody>
      </p:sp>
      <p:sp>
        <p:nvSpPr>
          <p:cNvPr id="10" name="TextBox 9">
            <a:extLst>
              <a:ext uri="{FF2B5EF4-FFF2-40B4-BE49-F238E27FC236}">
                <a16:creationId xmlns:a16="http://schemas.microsoft.com/office/drawing/2014/main" id="{F7458EFC-926F-46AA-B0BA-058C261B0EB5}"/>
              </a:ext>
            </a:extLst>
          </p:cNvPr>
          <p:cNvSpPr txBox="1"/>
          <p:nvPr/>
        </p:nvSpPr>
        <p:spPr>
          <a:xfrm>
            <a:off x="426720" y="3241501"/>
            <a:ext cx="6915150" cy="1200329"/>
          </a:xfrm>
          <a:prstGeom prst="rect">
            <a:avLst/>
          </a:prstGeom>
          <a:noFill/>
        </p:spPr>
        <p:txBody>
          <a:bodyPr wrap="square" rtlCol="0">
            <a:spAutoFit/>
          </a:bodyPr>
          <a:lstStyle/>
          <a:p>
            <a:r>
              <a:rPr lang="en-GB" b="1" dirty="0"/>
              <a:t>Slide 16-24 : Impact on performance, requirements, HRM strategies, improving work condition, leadership development, recognition and rewards,  career and development, employee wellbeing, improving the organising culture </a:t>
            </a:r>
          </a:p>
        </p:txBody>
      </p:sp>
      <p:sp>
        <p:nvSpPr>
          <p:cNvPr id="11" name="TextBox 10">
            <a:extLst>
              <a:ext uri="{FF2B5EF4-FFF2-40B4-BE49-F238E27FC236}">
                <a16:creationId xmlns:a16="http://schemas.microsoft.com/office/drawing/2014/main" id="{2AF5FC76-215B-484F-AE1B-4368B4D1A20B}"/>
              </a:ext>
            </a:extLst>
          </p:cNvPr>
          <p:cNvSpPr txBox="1"/>
          <p:nvPr/>
        </p:nvSpPr>
        <p:spPr>
          <a:xfrm>
            <a:off x="426720" y="4511211"/>
            <a:ext cx="6915150" cy="923330"/>
          </a:xfrm>
          <a:prstGeom prst="rect">
            <a:avLst/>
          </a:prstGeom>
          <a:noFill/>
        </p:spPr>
        <p:txBody>
          <a:bodyPr wrap="square" rtlCol="0">
            <a:spAutoFit/>
          </a:bodyPr>
          <a:lstStyle/>
          <a:p>
            <a:r>
              <a:rPr lang="en-GB" b="1" dirty="0"/>
              <a:t>Slide 25-32 : Limitation and improvement, implementation on strategy, use of HR analytics, change management, measuring success, NHS policies and plan, risk and limitations, future outlook, </a:t>
            </a:r>
          </a:p>
        </p:txBody>
      </p:sp>
      <p:sp>
        <p:nvSpPr>
          <p:cNvPr id="12" name="TextBox 11">
            <a:extLst>
              <a:ext uri="{FF2B5EF4-FFF2-40B4-BE49-F238E27FC236}">
                <a16:creationId xmlns:a16="http://schemas.microsoft.com/office/drawing/2014/main" id="{46F97D6D-2CC8-4D6F-80AD-8718C322E42A}"/>
              </a:ext>
            </a:extLst>
          </p:cNvPr>
          <p:cNvSpPr txBox="1"/>
          <p:nvPr/>
        </p:nvSpPr>
        <p:spPr>
          <a:xfrm>
            <a:off x="426720" y="5503922"/>
            <a:ext cx="6915150" cy="369332"/>
          </a:xfrm>
          <a:prstGeom prst="rect">
            <a:avLst/>
          </a:prstGeom>
          <a:noFill/>
        </p:spPr>
        <p:txBody>
          <a:bodyPr wrap="square" rtlCol="0">
            <a:spAutoFit/>
          </a:bodyPr>
          <a:lstStyle/>
          <a:p>
            <a:r>
              <a:rPr lang="en-GB" b="1" dirty="0"/>
              <a:t>Slide 33-34 : Conclusion, reference list</a:t>
            </a:r>
          </a:p>
        </p:txBody>
      </p:sp>
    </p:spTree>
    <p:extLst>
      <p:ext uri="{BB962C8B-B14F-4D97-AF65-F5344CB8AC3E}">
        <p14:creationId xmlns:p14="http://schemas.microsoft.com/office/powerpoint/2010/main" val="4082739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solidFill>
                  <a:schemeClr val="tx1">
                    <a:lumMod val="95000"/>
                    <a:lumOff val="5000"/>
                  </a:schemeClr>
                </a:solidFill>
              </a:rPr>
              <a:t>Introduction to NHS Workforce</a:t>
            </a:r>
          </a:p>
        </p:txBody>
      </p:sp>
      <p:sp>
        <p:nvSpPr>
          <p:cNvPr id="3" name="Content Placeholder 2"/>
          <p:cNvSpPr>
            <a:spLocks noGrp="1"/>
          </p:cNvSpPr>
          <p:nvPr>
            <p:ph idx="1"/>
          </p:nvPr>
        </p:nvSpPr>
        <p:spPr>
          <a:xfrm>
            <a:off x="2700245" y="604381"/>
            <a:ext cx="6094131" cy="3685231"/>
          </a:xfrm>
        </p:spPr>
        <p:txBody>
          <a:bodyPr>
            <a:normAutofit/>
          </a:bodyPr>
          <a:lstStyle/>
          <a:p>
            <a:pPr algn="just" fontAlgn="base"/>
            <a:r>
              <a:rPr lang="en-US" sz="1800" dirty="0">
                <a:solidFill>
                  <a:schemeClr val="tx1">
                    <a:lumMod val="95000"/>
                    <a:lumOff val="5000"/>
                  </a:schemeClr>
                </a:solidFill>
              </a:rPr>
              <a:t>In January 2026, the headcount of the NHS workforce was 1.54 million (NHS Digital, 2026).</a:t>
            </a:r>
          </a:p>
          <a:p>
            <a:pPr algn="just" fontAlgn="base"/>
            <a:r>
              <a:rPr lang="en-US" sz="1800" dirty="0">
                <a:solidFill>
                  <a:schemeClr val="tx1">
                    <a:lumMod val="95000"/>
                    <a:lumOff val="5000"/>
                  </a:schemeClr>
                </a:solidFill>
              </a:rPr>
              <a:t>The number of full-time equivalent workforce is 1.38 million employees.</a:t>
            </a:r>
          </a:p>
          <a:p>
            <a:pPr algn="just" fontAlgn="base"/>
            <a:r>
              <a:rPr lang="en-US" sz="1800" dirty="0">
                <a:solidFill>
                  <a:schemeClr val="tx1">
                    <a:lumMod val="95000"/>
                    <a:lumOff val="5000"/>
                  </a:schemeClr>
                </a:solidFill>
              </a:rPr>
              <a:t>The growth of the workforce is still low, with a rate of 0.4% </a:t>
            </a:r>
            <a:r>
              <a:rPr lang="en-US" sz="1800" dirty="0" err="1">
                <a:solidFill>
                  <a:schemeClr val="tx1">
                    <a:lumMod val="95000"/>
                    <a:lumOff val="5000"/>
                  </a:schemeClr>
                </a:solidFill>
              </a:rPr>
              <a:t>annualy</a:t>
            </a:r>
            <a:r>
              <a:rPr lang="en-US" sz="1800" dirty="0">
                <a:solidFill>
                  <a:schemeClr val="tx1">
                    <a:lumMod val="95000"/>
                    <a:lumOff val="5000"/>
                  </a:schemeClr>
                </a:solidFill>
              </a:rPr>
              <a:t> (NHS Digital, 2026).</a:t>
            </a:r>
          </a:p>
          <a:p>
            <a:pPr algn="just" fontAlgn="base"/>
            <a:r>
              <a:rPr lang="en-US" sz="1800" dirty="0">
                <a:solidFill>
                  <a:schemeClr val="tx1">
                    <a:lumMod val="95000"/>
                    <a:lumOff val="5000"/>
                  </a:schemeClr>
                </a:solidFill>
              </a:rPr>
              <a:t>Clinical healthcare staff are professionally qualified (55%).</a:t>
            </a:r>
          </a:p>
          <a:p>
            <a:pPr algn="just" fontAlgn="base"/>
            <a:r>
              <a:rPr lang="en-US" sz="1800" dirty="0">
                <a:solidFill>
                  <a:schemeClr val="tx1">
                    <a:lumMod val="95000"/>
                    <a:lumOff val="5000"/>
                  </a:schemeClr>
                </a:solidFill>
              </a:rPr>
              <a:t>Expansion obscures shortages, which means structural imbalance and an increase in service pressure.</a:t>
            </a:r>
          </a:p>
        </p:txBody>
      </p:sp>
      <p:pic>
        <p:nvPicPr>
          <p:cNvPr id="4" name="Picture 3">
            <a:extLst>
              <a:ext uri="{FF2B5EF4-FFF2-40B4-BE49-F238E27FC236}">
                <a16:creationId xmlns:a16="http://schemas.microsoft.com/office/drawing/2014/main" id="{258E1707-6FF4-EA3D-889D-CDBF4B8CEA96}"/>
              </a:ext>
            </a:extLst>
          </p:cNvPr>
          <p:cNvPicPr>
            <a:picLocks noChangeAspect="1"/>
          </p:cNvPicPr>
          <p:nvPr/>
        </p:nvPicPr>
        <p:blipFill>
          <a:blip r:embed="rId3"/>
          <a:stretch>
            <a:fillRect/>
          </a:stretch>
        </p:blipFill>
        <p:spPr>
          <a:xfrm>
            <a:off x="7963215" y="-1"/>
            <a:ext cx="1045931" cy="657727"/>
          </a:xfrm>
          <a:prstGeom prst="rect">
            <a:avLst/>
          </a:prstGeom>
        </p:spPr>
      </p:pic>
      <p:pic>
        <p:nvPicPr>
          <p:cNvPr id="1026" name="Picture 2">
            <a:extLst>
              <a:ext uri="{FF2B5EF4-FFF2-40B4-BE49-F238E27FC236}">
                <a16:creationId xmlns:a16="http://schemas.microsoft.com/office/drawing/2014/main" id="{E195E742-8C1F-EA79-6F13-4CAD9A48CA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7328" y="3939988"/>
            <a:ext cx="5957047" cy="2823883"/>
          </a:xfrm>
          <a:prstGeom prst="rect">
            <a:avLst/>
          </a:prstGeom>
          <a:noFill/>
          <a:ln>
            <a:solidFill>
              <a:schemeClr val="tx1">
                <a:lumMod val="95000"/>
                <a:lumOff val="5000"/>
              </a:schemeClr>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solidFill>
                  <a:schemeClr val="tx1">
                    <a:lumMod val="95000"/>
                    <a:lumOff val="5000"/>
                  </a:schemeClr>
                </a:solidFill>
              </a:rPr>
              <a:t>Job Satisfaction</a:t>
            </a:r>
          </a:p>
        </p:txBody>
      </p:sp>
      <p:sp>
        <p:nvSpPr>
          <p:cNvPr id="3" name="Content Placeholder 2"/>
          <p:cNvSpPr>
            <a:spLocks noGrp="1"/>
          </p:cNvSpPr>
          <p:nvPr>
            <p:ph idx="1"/>
          </p:nvPr>
        </p:nvSpPr>
        <p:spPr>
          <a:xfrm>
            <a:off x="2729753" y="864107"/>
            <a:ext cx="6010835" cy="2975453"/>
          </a:xfrm>
        </p:spPr>
        <p:txBody>
          <a:bodyPr>
            <a:normAutofit/>
          </a:bodyPr>
          <a:lstStyle/>
          <a:p>
            <a:pPr algn="just" fontAlgn="base"/>
            <a:r>
              <a:rPr lang="en-US" dirty="0">
                <a:solidFill>
                  <a:schemeClr val="tx1">
                    <a:lumMod val="95000"/>
                    <a:lumOff val="5000"/>
                  </a:schemeClr>
                </a:solidFill>
              </a:rPr>
              <a:t>Good emotions when evaluating work experience (</a:t>
            </a:r>
            <a:r>
              <a:rPr lang="en-US" dirty="0" err="1">
                <a:solidFill>
                  <a:schemeClr val="tx1">
                    <a:lumMod val="95000"/>
                    <a:lumOff val="5000"/>
                  </a:schemeClr>
                </a:solidFill>
              </a:rPr>
              <a:t>Karaferis</a:t>
            </a:r>
            <a:r>
              <a:rPr lang="en-US" i="1" dirty="0">
                <a:solidFill>
                  <a:schemeClr val="tx1">
                    <a:lumMod val="95000"/>
                    <a:lumOff val="5000"/>
                  </a:schemeClr>
                </a:solidFill>
              </a:rPr>
              <a:t> et al., </a:t>
            </a:r>
            <a:r>
              <a:rPr lang="en-US" dirty="0">
                <a:solidFill>
                  <a:schemeClr val="tx1">
                    <a:lumMod val="95000"/>
                    <a:lumOff val="5000"/>
                  </a:schemeClr>
                </a:solidFill>
              </a:rPr>
              <a:t>2022).</a:t>
            </a:r>
          </a:p>
          <a:p>
            <a:pPr algn="just" fontAlgn="base"/>
            <a:r>
              <a:rPr lang="en-US" dirty="0">
                <a:solidFill>
                  <a:schemeClr val="tx1">
                    <a:lumMod val="95000"/>
                    <a:lumOff val="5000"/>
                  </a:schemeClr>
                </a:solidFill>
              </a:rPr>
              <a:t>Impacted by salary, management, communication, and the nature of work.</a:t>
            </a:r>
          </a:p>
          <a:p>
            <a:pPr algn="just" fontAlgn="base"/>
            <a:r>
              <a:rPr lang="en-US" dirty="0">
                <a:solidFill>
                  <a:schemeClr val="tx1">
                    <a:lumMod val="95000"/>
                    <a:lumOff val="5000"/>
                  </a:schemeClr>
                </a:solidFill>
              </a:rPr>
              <a:t>Intrinsic determinants of importance to healthcare jobs.</a:t>
            </a:r>
          </a:p>
          <a:p>
            <a:pPr algn="just" fontAlgn="base"/>
            <a:r>
              <a:rPr lang="en-US" dirty="0">
                <a:solidFill>
                  <a:schemeClr val="tx1">
                    <a:lumMod val="95000"/>
                    <a:lumOff val="5000"/>
                  </a:schemeClr>
                </a:solidFill>
              </a:rPr>
              <a:t>Emotional </a:t>
            </a:r>
            <a:r>
              <a:rPr lang="en-US" dirty="0" err="1">
                <a:solidFill>
                  <a:schemeClr val="tx1">
                    <a:lumMod val="95000"/>
                    <a:lumOff val="5000"/>
                  </a:schemeClr>
                </a:solidFill>
              </a:rPr>
              <a:t>labour</a:t>
            </a:r>
            <a:r>
              <a:rPr lang="en-US" dirty="0">
                <a:solidFill>
                  <a:schemeClr val="tx1">
                    <a:lumMod val="95000"/>
                    <a:lumOff val="5000"/>
                  </a:schemeClr>
                </a:solidFill>
              </a:rPr>
              <a:t> enhances determinants of satisfaction.</a:t>
            </a:r>
          </a:p>
          <a:p>
            <a:pPr algn="just" fontAlgn="base"/>
            <a:r>
              <a:rPr lang="en-US" dirty="0">
                <a:solidFill>
                  <a:schemeClr val="tx1">
                    <a:lumMod val="95000"/>
                    <a:lumOff val="5000"/>
                  </a:schemeClr>
                </a:solidFill>
              </a:rPr>
              <a:t>The interaction between expectations and conditions in the workplace is dynamic.</a:t>
            </a:r>
          </a:p>
        </p:txBody>
      </p:sp>
      <p:pic>
        <p:nvPicPr>
          <p:cNvPr id="4" name="Picture 3">
            <a:extLst>
              <a:ext uri="{FF2B5EF4-FFF2-40B4-BE49-F238E27FC236}">
                <a16:creationId xmlns:a16="http://schemas.microsoft.com/office/drawing/2014/main" id="{C1CF33B7-B6E3-210F-6EF4-6F139C4DEEC1}"/>
              </a:ext>
            </a:extLst>
          </p:cNvPr>
          <p:cNvPicPr>
            <a:picLocks noChangeAspect="1"/>
          </p:cNvPicPr>
          <p:nvPr/>
        </p:nvPicPr>
        <p:blipFill>
          <a:blip r:embed="rId3"/>
          <a:stretch>
            <a:fillRect/>
          </a:stretch>
        </p:blipFill>
        <p:spPr>
          <a:xfrm>
            <a:off x="7963215" y="-1"/>
            <a:ext cx="1045931" cy="657727"/>
          </a:xfrm>
          <a:prstGeom prst="rect">
            <a:avLst/>
          </a:prstGeom>
        </p:spPr>
      </p:pic>
      <p:pic>
        <p:nvPicPr>
          <p:cNvPr id="2050" name="Picture 2">
            <a:extLst>
              <a:ext uri="{FF2B5EF4-FFF2-40B4-BE49-F238E27FC236}">
                <a16:creationId xmlns:a16="http://schemas.microsoft.com/office/drawing/2014/main" id="{24D261C0-0454-5D18-5DC2-48B0521C89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98216" y="3839561"/>
            <a:ext cx="5056095" cy="2736051"/>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tx1">
                    <a:lumMod val="95000"/>
                    <a:lumOff val="5000"/>
                  </a:schemeClr>
                </a:solidFill>
              </a:rPr>
              <a:t> Importance of Job Satisfaction in NHS</a:t>
            </a:r>
            <a:endParaRPr b="1" dirty="0">
              <a:solidFill>
                <a:schemeClr val="tx1">
                  <a:lumMod val="95000"/>
                  <a:lumOff val="5000"/>
                </a:schemeClr>
              </a:solidFill>
            </a:endParaRPr>
          </a:p>
        </p:txBody>
      </p:sp>
      <p:sp>
        <p:nvSpPr>
          <p:cNvPr id="3" name="Content Placeholder 2"/>
          <p:cNvSpPr>
            <a:spLocks noGrp="1"/>
          </p:cNvSpPr>
          <p:nvPr>
            <p:ph idx="1"/>
          </p:nvPr>
        </p:nvSpPr>
        <p:spPr/>
        <p:txBody>
          <a:bodyPr>
            <a:normAutofit/>
          </a:bodyPr>
          <a:lstStyle/>
          <a:p>
            <a:pPr algn="just" fontAlgn="base"/>
            <a:r>
              <a:rPr lang="en-US" dirty="0">
                <a:solidFill>
                  <a:schemeClr val="tx1">
                    <a:lumMod val="95000"/>
                    <a:lumOff val="5000"/>
                  </a:schemeClr>
                </a:solidFill>
              </a:rPr>
              <a:t>Greater satisfaction enhances the quality of care and </a:t>
            </a:r>
            <a:r>
              <a:rPr lang="en-US" dirty="0" err="1">
                <a:solidFill>
                  <a:schemeClr val="tx1">
                    <a:lumMod val="95000"/>
                    <a:lumOff val="5000"/>
                  </a:schemeClr>
                </a:solidFill>
              </a:rPr>
              <a:t>minimises</a:t>
            </a:r>
            <a:r>
              <a:rPr lang="en-US" dirty="0">
                <a:solidFill>
                  <a:schemeClr val="tx1">
                    <a:lumMod val="95000"/>
                    <a:lumOff val="5000"/>
                  </a:schemeClr>
                </a:solidFill>
              </a:rPr>
              <a:t> errors (</a:t>
            </a:r>
            <a:r>
              <a:rPr lang="en-US" dirty="0" err="1">
                <a:solidFill>
                  <a:schemeClr val="tx1">
                    <a:lumMod val="95000"/>
                    <a:lumOff val="5000"/>
                  </a:schemeClr>
                </a:solidFill>
              </a:rPr>
              <a:t>Karaferis</a:t>
            </a:r>
            <a:r>
              <a:rPr lang="en-US" dirty="0">
                <a:solidFill>
                  <a:schemeClr val="tx1">
                    <a:lumMod val="95000"/>
                    <a:lumOff val="5000"/>
                  </a:schemeClr>
                </a:solidFill>
              </a:rPr>
              <a:t> </a:t>
            </a:r>
            <a:r>
              <a:rPr lang="en-US" i="1" dirty="0">
                <a:solidFill>
                  <a:schemeClr val="tx1">
                    <a:lumMod val="95000"/>
                    <a:lumOff val="5000"/>
                  </a:schemeClr>
                </a:solidFill>
              </a:rPr>
              <a:t>et al.</a:t>
            </a:r>
            <a:r>
              <a:rPr lang="en-US" dirty="0">
                <a:solidFill>
                  <a:schemeClr val="tx1">
                    <a:lumMod val="95000"/>
                    <a:lumOff val="5000"/>
                  </a:schemeClr>
                </a:solidFill>
              </a:rPr>
              <a:t>, 2022).</a:t>
            </a:r>
          </a:p>
          <a:p>
            <a:pPr algn="just" fontAlgn="base"/>
            <a:r>
              <a:rPr lang="en-US" dirty="0">
                <a:solidFill>
                  <a:schemeClr val="tx1">
                    <a:lumMod val="95000"/>
                    <a:lumOff val="5000"/>
                  </a:schemeClr>
                </a:solidFill>
              </a:rPr>
              <a:t>Direct correlation between satisfaction and patient outcomes.</a:t>
            </a:r>
          </a:p>
          <a:p>
            <a:pPr algn="just" fontAlgn="base"/>
            <a:r>
              <a:rPr lang="en-US" dirty="0">
                <a:solidFill>
                  <a:schemeClr val="tx1">
                    <a:lumMod val="95000"/>
                    <a:lumOff val="5000"/>
                  </a:schemeClr>
                </a:solidFill>
              </a:rPr>
              <a:t>Unsatisfaction augments burnout and turnover (Mishra </a:t>
            </a:r>
            <a:r>
              <a:rPr lang="en-US" i="1" dirty="0">
                <a:solidFill>
                  <a:schemeClr val="tx1">
                    <a:lumMod val="95000"/>
                    <a:lumOff val="5000"/>
                  </a:schemeClr>
                </a:solidFill>
              </a:rPr>
              <a:t>et al. </a:t>
            </a:r>
            <a:r>
              <a:rPr lang="en-US" dirty="0">
                <a:solidFill>
                  <a:schemeClr val="tx1">
                    <a:lumMod val="95000"/>
                    <a:lumOff val="5000"/>
                  </a:schemeClr>
                </a:solidFill>
              </a:rPr>
              <a:t>2025).</a:t>
            </a:r>
          </a:p>
          <a:p>
            <a:pPr algn="just" fontAlgn="base"/>
            <a:r>
              <a:rPr lang="en-US" dirty="0">
                <a:solidFill>
                  <a:schemeClr val="tx1">
                    <a:lumMod val="95000"/>
                    <a:lumOff val="5000"/>
                  </a:schemeClr>
                </a:solidFill>
              </a:rPr>
              <a:t>Affects </a:t>
            </a:r>
            <a:r>
              <a:rPr lang="en-US" dirty="0" err="1">
                <a:solidFill>
                  <a:schemeClr val="tx1">
                    <a:lumMod val="95000"/>
                    <a:lumOff val="5000"/>
                  </a:schemeClr>
                </a:solidFill>
              </a:rPr>
              <a:t>organisational</a:t>
            </a:r>
            <a:r>
              <a:rPr lang="en-US" dirty="0">
                <a:solidFill>
                  <a:schemeClr val="tx1">
                    <a:lumMod val="95000"/>
                    <a:lumOff val="5000"/>
                  </a:schemeClr>
                </a:solidFill>
              </a:rPr>
              <a:t> efficiency and effectiveness.</a:t>
            </a:r>
          </a:p>
          <a:p>
            <a:pPr algn="just" fontAlgn="base"/>
            <a:r>
              <a:rPr lang="en-US" dirty="0">
                <a:solidFill>
                  <a:schemeClr val="tx1">
                    <a:lumMod val="95000"/>
                    <a:lumOff val="5000"/>
                  </a:schemeClr>
                </a:solidFill>
              </a:rPr>
              <a:t>Beyond conventional HR strategic significance.</a:t>
            </a:r>
          </a:p>
        </p:txBody>
      </p:sp>
      <p:pic>
        <p:nvPicPr>
          <p:cNvPr id="4" name="Picture 3">
            <a:extLst>
              <a:ext uri="{FF2B5EF4-FFF2-40B4-BE49-F238E27FC236}">
                <a16:creationId xmlns:a16="http://schemas.microsoft.com/office/drawing/2014/main" id="{D7A012FB-9F04-9983-6754-B0E3B0CBE87E}"/>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9"/>
            <a:ext cx="2210612" cy="1336974"/>
          </a:xfrm>
        </p:spPr>
        <p:txBody>
          <a:bodyPr>
            <a:normAutofit/>
          </a:bodyPr>
          <a:lstStyle/>
          <a:p>
            <a:r>
              <a:rPr sz="2800" b="1" dirty="0">
                <a:solidFill>
                  <a:schemeClr val="tx1">
                    <a:lumMod val="95000"/>
                    <a:lumOff val="5000"/>
                  </a:schemeClr>
                </a:solidFill>
              </a:rPr>
              <a:t>Current State</a:t>
            </a:r>
          </a:p>
        </p:txBody>
      </p:sp>
      <p:sp>
        <p:nvSpPr>
          <p:cNvPr id="3" name="Content Placeholder 2"/>
          <p:cNvSpPr>
            <a:spLocks noGrp="1"/>
          </p:cNvSpPr>
          <p:nvPr>
            <p:ph idx="1"/>
          </p:nvPr>
        </p:nvSpPr>
        <p:spPr>
          <a:xfrm>
            <a:off x="2675965" y="839238"/>
            <a:ext cx="6024281" cy="3184077"/>
          </a:xfrm>
        </p:spPr>
        <p:txBody>
          <a:bodyPr>
            <a:normAutofit/>
          </a:bodyPr>
          <a:lstStyle/>
          <a:p>
            <a:pPr algn="just" fontAlgn="base"/>
            <a:r>
              <a:rPr lang="en-US" dirty="0">
                <a:solidFill>
                  <a:schemeClr val="tx1">
                    <a:lumMod val="95000"/>
                    <a:lumOff val="5000"/>
                  </a:schemeClr>
                </a:solidFill>
              </a:rPr>
              <a:t>7.6% vacancy rate, 110,000 roles unfilled (NHS Digital, 2026)</a:t>
            </a:r>
          </a:p>
          <a:p>
            <a:pPr algn="just" fontAlgn="base"/>
            <a:r>
              <a:rPr lang="en-US" dirty="0">
                <a:solidFill>
                  <a:schemeClr val="tx1">
                    <a:lumMod val="95000"/>
                    <a:lumOff val="5000"/>
                  </a:schemeClr>
                </a:solidFill>
              </a:rPr>
              <a:t>Lack of a workforce that is adequate to meet demand.</a:t>
            </a:r>
          </a:p>
          <a:p>
            <a:pPr algn="just" fontAlgn="base"/>
            <a:r>
              <a:rPr lang="en-US" dirty="0">
                <a:solidFill>
                  <a:schemeClr val="tx1">
                    <a:lumMod val="95000"/>
                    <a:lumOff val="5000"/>
                  </a:schemeClr>
                </a:solidFill>
              </a:rPr>
              <a:t>Heightened dependency on agency personnel solutions (</a:t>
            </a:r>
            <a:r>
              <a:rPr lang="en-US" dirty="0" err="1">
                <a:solidFill>
                  <a:schemeClr val="tx1">
                    <a:lumMod val="95000"/>
                    <a:lumOff val="5000"/>
                  </a:schemeClr>
                </a:solidFill>
              </a:rPr>
              <a:t>Kourkouta</a:t>
            </a:r>
            <a:r>
              <a:rPr lang="en-US" dirty="0">
                <a:solidFill>
                  <a:schemeClr val="tx1">
                    <a:lumMod val="95000"/>
                    <a:lumOff val="5000"/>
                  </a:schemeClr>
                </a:solidFill>
              </a:rPr>
              <a:t> </a:t>
            </a:r>
            <a:r>
              <a:rPr lang="en-US" i="1" dirty="0">
                <a:solidFill>
                  <a:schemeClr val="tx1">
                    <a:lumMod val="95000"/>
                    <a:lumOff val="5000"/>
                  </a:schemeClr>
                </a:solidFill>
              </a:rPr>
              <a:t>et al. </a:t>
            </a:r>
            <a:r>
              <a:rPr lang="en-US" dirty="0">
                <a:solidFill>
                  <a:schemeClr val="tx1">
                    <a:lumMod val="95000"/>
                    <a:lumOff val="5000"/>
                  </a:schemeClr>
                </a:solidFill>
              </a:rPr>
              <a:t>2025).</a:t>
            </a:r>
          </a:p>
          <a:p>
            <a:pPr algn="just" fontAlgn="base"/>
            <a:r>
              <a:rPr lang="en-US" dirty="0">
                <a:solidFill>
                  <a:schemeClr val="tx1">
                    <a:lumMod val="95000"/>
                    <a:lumOff val="5000"/>
                  </a:schemeClr>
                </a:solidFill>
              </a:rPr>
              <a:t>Increasing pressure of work on available staff.</a:t>
            </a:r>
          </a:p>
          <a:p>
            <a:pPr algn="just" fontAlgn="base"/>
            <a:r>
              <a:rPr lang="en-US" dirty="0">
                <a:solidFill>
                  <a:schemeClr val="tx1">
                    <a:lumMod val="95000"/>
                    <a:lumOff val="5000"/>
                  </a:schemeClr>
                </a:solidFill>
              </a:rPr>
              <a:t>There is a structural incompatibility between demand and supply.</a:t>
            </a:r>
          </a:p>
          <a:p>
            <a:pPr algn="just"/>
            <a:endParaRPr dirty="0">
              <a:solidFill>
                <a:schemeClr val="tx1">
                  <a:lumMod val="95000"/>
                  <a:lumOff val="5000"/>
                </a:schemeClr>
              </a:solidFill>
            </a:endParaRPr>
          </a:p>
        </p:txBody>
      </p:sp>
      <p:pic>
        <p:nvPicPr>
          <p:cNvPr id="4" name="Picture 3">
            <a:extLst>
              <a:ext uri="{FF2B5EF4-FFF2-40B4-BE49-F238E27FC236}">
                <a16:creationId xmlns:a16="http://schemas.microsoft.com/office/drawing/2014/main" id="{4C98146F-4E90-93E5-82F5-751784E70F5A}"/>
              </a:ext>
            </a:extLst>
          </p:cNvPr>
          <p:cNvPicPr>
            <a:picLocks noChangeAspect="1"/>
          </p:cNvPicPr>
          <p:nvPr/>
        </p:nvPicPr>
        <p:blipFill>
          <a:blip r:embed="rId3"/>
          <a:stretch>
            <a:fillRect/>
          </a:stretch>
        </p:blipFill>
        <p:spPr>
          <a:xfrm>
            <a:off x="7963215" y="-1"/>
            <a:ext cx="1045931" cy="657727"/>
          </a:xfrm>
          <a:prstGeom prst="rect">
            <a:avLst/>
          </a:prstGeom>
        </p:spPr>
      </p:pic>
      <p:pic>
        <p:nvPicPr>
          <p:cNvPr id="6" name="Picture 5">
            <a:extLst>
              <a:ext uri="{FF2B5EF4-FFF2-40B4-BE49-F238E27FC236}">
                <a16:creationId xmlns:a16="http://schemas.microsoft.com/office/drawing/2014/main" id="{127FC2BA-44D4-975A-1371-5BFA9F13B275}"/>
              </a:ext>
            </a:extLst>
          </p:cNvPr>
          <p:cNvPicPr>
            <a:picLocks noChangeAspect="1"/>
          </p:cNvPicPr>
          <p:nvPr/>
        </p:nvPicPr>
        <p:blipFill>
          <a:blip r:embed="rId4"/>
          <a:stretch>
            <a:fillRect/>
          </a:stretch>
        </p:blipFill>
        <p:spPr>
          <a:xfrm>
            <a:off x="658906" y="3869672"/>
            <a:ext cx="7304309" cy="2988328"/>
          </a:xfrm>
          <a:prstGeom prst="rect">
            <a:avLst/>
          </a:prstGeom>
          <a:ln>
            <a:solidFill>
              <a:schemeClr val="tx1"/>
            </a:solid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solidFill>
                  <a:schemeClr val="tx1">
                    <a:lumMod val="95000"/>
                    <a:lumOff val="5000"/>
                  </a:schemeClr>
                </a:solidFill>
              </a:rPr>
              <a:t>Major Problems Affecting Employees</a:t>
            </a:r>
            <a:endParaRPr b="1" dirty="0">
              <a:solidFill>
                <a:schemeClr val="tx1">
                  <a:lumMod val="95000"/>
                  <a:lumOff val="5000"/>
                </a:schemeClr>
              </a:solidFill>
            </a:endParaRPr>
          </a:p>
        </p:txBody>
      </p:sp>
      <p:sp>
        <p:nvSpPr>
          <p:cNvPr id="3" name="Content Placeholder 2"/>
          <p:cNvSpPr>
            <a:spLocks noGrp="1"/>
          </p:cNvSpPr>
          <p:nvPr>
            <p:ph idx="1"/>
          </p:nvPr>
        </p:nvSpPr>
        <p:spPr>
          <a:xfrm>
            <a:off x="2713692" y="1348202"/>
            <a:ext cx="5486400" cy="5120640"/>
          </a:xfrm>
        </p:spPr>
        <p:txBody>
          <a:bodyPr>
            <a:normAutofit/>
          </a:bodyPr>
          <a:lstStyle/>
          <a:p>
            <a:pPr algn="just" fontAlgn="base"/>
            <a:r>
              <a:rPr lang="en-US" dirty="0">
                <a:solidFill>
                  <a:schemeClr val="tx1">
                    <a:lumMod val="95000"/>
                    <a:lumOff val="5000"/>
                  </a:schemeClr>
                </a:solidFill>
              </a:rPr>
              <a:t>Young employees say they are stressed 52% and are increasing dramatically (</a:t>
            </a:r>
            <a:r>
              <a:rPr lang="en-US" dirty="0" err="1">
                <a:solidFill>
                  <a:schemeClr val="tx1">
                    <a:lumMod val="95000"/>
                    <a:lumOff val="5000"/>
                  </a:schemeClr>
                </a:solidFill>
              </a:rPr>
              <a:t>RsnOnline</a:t>
            </a:r>
            <a:r>
              <a:rPr lang="en-US" dirty="0">
                <a:solidFill>
                  <a:schemeClr val="tx1">
                    <a:lumMod val="95000"/>
                    <a:lumOff val="5000"/>
                  </a:schemeClr>
                </a:solidFill>
              </a:rPr>
              <a:t>, 2024).</a:t>
            </a:r>
          </a:p>
          <a:p>
            <a:pPr algn="just" fontAlgn="base"/>
            <a:r>
              <a:rPr lang="en-US" dirty="0">
                <a:solidFill>
                  <a:schemeClr val="tx1">
                    <a:lumMod val="95000"/>
                    <a:lumOff val="5000"/>
                  </a:schemeClr>
                </a:solidFill>
              </a:rPr>
              <a:t>The level of stress among the workers has gone up by 38% in 2023 since 2013 (NHS England, 2025).</a:t>
            </a:r>
          </a:p>
          <a:p>
            <a:pPr algn="just" fontAlgn="base"/>
            <a:r>
              <a:rPr lang="en-US" dirty="0">
                <a:solidFill>
                  <a:schemeClr val="tx1">
                    <a:lumMod val="95000"/>
                    <a:lumOff val="5000"/>
                  </a:schemeClr>
                </a:solidFill>
              </a:rPr>
              <a:t>The satisfaction with pay increased twice, affecting turnover (Mishra </a:t>
            </a:r>
            <a:r>
              <a:rPr lang="en-US" i="1" dirty="0">
                <a:solidFill>
                  <a:schemeClr val="tx1">
                    <a:lumMod val="95000"/>
                    <a:lumOff val="5000"/>
                  </a:schemeClr>
                </a:solidFill>
              </a:rPr>
              <a:t>et al.,</a:t>
            </a:r>
            <a:r>
              <a:rPr lang="en-US" dirty="0">
                <a:solidFill>
                  <a:schemeClr val="tx1">
                    <a:lumMod val="95000"/>
                    <a:lumOff val="5000"/>
                  </a:schemeClr>
                </a:solidFill>
              </a:rPr>
              <a:t> 2025).</a:t>
            </a:r>
          </a:p>
          <a:p>
            <a:pPr algn="just" fontAlgn="base"/>
            <a:r>
              <a:rPr lang="en-US" dirty="0">
                <a:solidFill>
                  <a:schemeClr val="tx1">
                    <a:lumMod val="95000"/>
                    <a:lumOff val="5000"/>
                  </a:schemeClr>
                </a:solidFill>
              </a:rPr>
              <a:t>Stresses of burnout and workload are increasing in the workforce.</a:t>
            </a:r>
          </a:p>
          <a:p>
            <a:pPr algn="just" fontAlgn="base"/>
            <a:r>
              <a:rPr lang="en-US" dirty="0">
                <a:solidFill>
                  <a:schemeClr val="tx1">
                    <a:lumMod val="95000"/>
                    <a:lumOff val="5000"/>
                  </a:schemeClr>
                </a:solidFill>
              </a:rPr>
              <a:t>Stress, dissatisfaction, attrition cycle.</a:t>
            </a:r>
          </a:p>
        </p:txBody>
      </p:sp>
      <p:pic>
        <p:nvPicPr>
          <p:cNvPr id="4" name="Picture 3">
            <a:extLst>
              <a:ext uri="{FF2B5EF4-FFF2-40B4-BE49-F238E27FC236}">
                <a16:creationId xmlns:a16="http://schemas.microsoft.com/office/drawing/2014/main" id="{F0AAA7F1-759B-1C73-0878-8ADA8875D930}"/>
              </a:ext>
            </a:extLst>
          </p:cNvPr>
          <p:cNvPicPr>
            <a:picLocks noChangeAspect="1"/>
          </p:cNvPicPr>
          <p:nvPr/>
        </p:nvPicPr>
        <p:blipFill>
          <a:blip r:embed="rId3"/>
          <a:stretch>
            <a:fillRect/>
          </a:stretch>
        </p:blipFill>
        <p:spPr>
          <a:xfrm>
            <a:off x="7963215" y="-1"/>
            <a:ext cx="1045931" cy="657727"/>
          </a:xfrm>
          <a:prstGeom prst="rect">
            <a:avLst/>
          </a:prstGeom>
        </p:spPr>
      </p:pic>
      <p:pic>
        <p:nvPicPr>
          <p:cNvPr id="3074" name="Picture 2" descr="Job Satisfaction Falling for NHS's Youngest Workers, Study Shows - Rural  Services Network">
            <a:extLst>
              <a:ext uri="{FF2B5EF4-FFF2-40B4-BE49-F238E27FC236}">
                <a16:creationId xmlns:a16="http://schemas.microsoft.com/office/drawing/2014/main" id="{8B4E9507-CF8E-85E0-E134-AC47464033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4572000" cy="157330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solidFill>
                  <a:schemeClr val="tx1">
                    <a:lumMod val="95000"/>
                    <a:lumOff val="5000"/>
                  </a:schemeClr>
                </a:solidFill>
              </a:rPr>
              <a:t>Psychological Contract Theory Application</a:t>
            </a:r>
            <a:endParaRPr sz="2800" b="1" dirty="0">
              <a:solidFill>
                <a:schemeClr val="tx1">
                  <a:lumMod val="95000"/>
                  <a:lumOff val="5000"/>
                </a:schemeClr>
              </a:solidFill>
            </a:endParaRPr>
          </a:p>
        </p:txBody>
      </p:sp>
      <p:sp>
        <p:nvSpPr>
          <p:cNvPr id="3" name="Content Placeholder 2"/>
          <p:cNvSpPr>
            <a:spLocks noGrp="1"/>
          </p:cNvSpPr>
          <p:nvPr>
            <p:ph idx="1"/>
          </p:nvPr>
        </p:nvSpPr>
        <p:spPr>
          <a:xfrm>
            <a:off x="2659904" y="328862"/>
            <a:ext cx="6147920" cy="3920409"/>
          </a:xfrm>
        </p:spPr>
        <p:txBody>
          <a:bodyPr>
            <a:normAutofit/>
          </a:bodyPr>
          <a:lstStyle/>
          <a:p>
            <a:pPr algn="just" fontAlgn="base"/>
            <a:r>
              <a:rPr lang="en-US" dirty="0">
                <a:solidFill>
                  <a:schemeClr val="tx1">
                    <a:lumMod val="95000"/>
                    <a:lumOff val="5000"/>
                  </a:schemeClr>
                </a:solidFill>
              </a:rPr>
              <a:t>Disparity between anticipations and actuality (D’Silva </a:t>
            </a:r>
            <a:r>
              <a:rPr lang="en-US" i="1" dirty="0">
                <a:solidFill>
                  <a:schemeClr val="tx1">
                    <a:lumMod val="95000"/>
                    <a:lumOff val="5000"/>
                  </a:schemeClr>
                </a:solidFill>
              </a:rPr>
              <a:t>et al.</a:t>
            </a:r>
            <a:r>
              <a:rPr lang="en-US" dirty="0">
                <a:solidFill>
                  <a:schemeClr val="tx1">
                    <a:lumMod val="95000"/>
                    <a:lumOff val="5000"/>
                  </a:schemeClr>
                </a:solidFill>
              </a:rPr>
              <a:t>, 2026)</a:t>
            </a:r>
          </a:p>
          <a:p>
            <a:pPr algn="just" fontAlgn="base"/>
            <a:r>
              <a:rPr lang="en-US" dirty="0">
                <a:solidFill>
                  <a:schemeClr val="tx1">
                    <a:lumMod val="95000"/>
                    <a:lumOff val="5000"/>
                  </a:schemeClr>
                </a:solidFill>
              </a:rPr>
              <a:t>Employee retention and employee engagement have been found to depend on trust.</a:t>
            </a:r>
          </a:p>
          <a:p>
            <a:pPr algn="just" fontAlgn="base"/>
            <a:r>
              <a:rPr lang="en-US" dirty="0">
                <a:solidFill>
                  <a:schemeClr val="tx1">
                    <a:lumMod val="95000"/>
                    <a:lumOff val="5000"/>
                  </a:schemeClr>
                </a:solidFill>
              </a:rPr>
              <a:t>Violation of contract lowers satisfaction and turnover.</a:t>
            </a:r>
          </a:p>
          <a:p>
            <a:pPr algn="just" fontAlgn="base"/>
            <a:r>
              <a:rPr lang="en-US" dirty="0">
                <a:solidFill>
                  <a:schemeClr val="tx1">
                    <a:lumMod val="95000"/>
                    <a:lumOff val="5000"/>
                  </a:schemeClr>
                </a:solidFill>
              </a:rPr>
              <a:t>Clear agreements increase the level of trust and responsibility (Burgess </a:t>
            </a:r>
            <a:r>
              <a:rPr lang="en-US" i="1" dirty="0">
                <a:solidFill>
                  <a:schemeClr val="tx1">
                    <a:lumMod val="95000"/>
                    <a:lumOff val="5000"/>
                  </a:schemeClr>
                </a:solidFill>
              </a:rPr>
              <a:t>et al.,</a:t>
            </a:r>
            <a:r>
              <a:rPr lang="en-US" dirty="0">
                <a:solidFill>
                  <a:schemeClr val="tx1">
                    <a:lumMod val="95000"/>
                    <a:lumOff val="5000"/>
                  </a:schemeClr>
                </a:solidFill>
              </a:rPr>
              <a:t> 2026).</a:t>
            </a:r>
          </a:p>
          <a:p>
            <a:pPr algn="just" fontAlgn="base"/>
            <a:r>
              <a:rPr lang="en-US" dirty="0">
                <a:solidFill>
                  <a:schemeClr val="tx1">
                    <a:lumMod val="95000"/>
                    <a:lumOff val="5000"/>
                  </a:schemeClr>
                </a:solidFill>
              </a:rPr>
              <a:t>Poor </a:t>
            </a:r>
            <a:r>
              <a:rPr lang="en-US" dirty="0" err="1">
                <a:solidFill>
                  <a:schemeClr val="tx1">
                    <a:lumMod val="95000"/>
                    <a:lumOff val="5000"/>
                  </a:schemeClr>
                </a:solidFill>
              </a:rPr>
              <a:t>organisational</a:t>
            </a:r>
            <a:r>
              <a:rPr lang="en-US" dirty="0">
                <a:solidFill>
                  <a:schemeClr val="tx1">
                    <a:lumMod val="95000"/>
                    <a:lumOff val="5000"/>
                  </a:schemeClr>
                </a:solidFill>
              </a:rPr>
              <a:t> culture influences </a:t>
            </a:r>
            <a:r>
              <a:rPr lang="en-US" dirty="0" err="1">
                <a:solidFill>
                  <a:schemeClr val="tx1">
                    <a:lumMod val="95000"/>
                    <a:lumOff val="5000"/>
                  </a:schemeClr>
                </a:solidFill>
              </a:rPr>
              <a:t>labour</a:t>
            </a:r>
            <a:r>
              <a:rPr lang="en-US" dirty="0">
                <a:solidFill>
                  <a:schemeClr val="tx1">
                    <a:lumMod val="95000"/>
                    <a:lumOff val="5000"/>
                  </a:schemeClr>
                </a:solidFill>
              </a:rPr>
              <a:t> stability.</a:t>
            </a:r>
          </a:p>
        </p:txBody>
      </p:sp>
      <p:pic>
        <p:nvPicPr>
          <p:cNvPr id="4" name="Picture 3">
            <a:extLst>
              <a:ext uri="{FF2B5EF4-FFF2-40B4-BE49-F238E27FC236}">
                <a16:creationId xmlns:a16="http://schemas.microsoft.com/office/drawing/2014/main" id="{502484CD-D236-BBBF-9C3F-F441A1058F86}"/>
              </a:ext>
            </a:extLst>
          </p:cNvPr>
          <p:cNvPicPr>
            <a:picLocks noChangeAspect="1"/>
          </p:cNvPicPr>
          <p:nvPr/>
        </p:nvPicPr>
        <p:blipFill>
          <a:blip r:embed="rId3"/>
          <a:stretch>
            <a:fillRect/>
          </a:stretch>
        </p:blipFill>
        <p:spPr>
          <a:xfrm>
            <a:off x="7963215" y="-1"/>
            <a:ext cx="1045931" cy="657727"/>
          </a:xfrm>
          <a:prstGeom prst="rect">
            <a:avLst/>
          </a:prstGeom>
        </p:spPr>
      </p:pic>
      <p:pic>
        <p:nvPicPr>
          <p:cNvPr id="6" name="Picture 5">
            <a:extLst>
              <a:ext uri="{FF2B5EF4-FFF2-40B4-BE49-F238E27FC236}">
                <a16:creationId xmlns:a16="http://schemas.microsoft.com/office/drawing/2014/main" id="{31B46EF3-C0BF-EC5A-DDEB-93AC148F02DD}"/>
              </a:ext>
            </a:extLst>
          </p:cNvPr>
          <p:cNvPicPr>
            <a:picLocks noChangeAspect="1"/>
          </p:cNvPicPr>
          <p:nvPr/>
        </p:nvPicPr>
        <p:blipFill>
          <a:blip r:embed="rId4"/>
          <a:stretch>
            <a:fillRect/>
          </a:stretch>
        </p:blipFill>
        <p:spPr>
          <a:xfrm>
            <a:off x="3213847" y="3867370"/>
            <a:ext cx="4921624" cy="2661768"/>
          </a:xfrm>
          <a:prstGeom prst="rect">
            <a:avLst/>
          </a:prstGeom>
          <a:ln>
            <a:solidFill>
              <a:schemeClr val="tx1"/>
            </a:solid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F8B8D-D721-C8C4-F425-20EC0EACAB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5CA53-1654-0FAF-2694-78BD1D527C7E}"/>
              </a:ext>
            </a:extLst>
          </p:cNvPr>
          <p:cNvSpPr>
            <a:spLocks noGrp="1"/>
          </p:cNvSpPr>
          <p:nvPr>
            <p:ph type="title"/>
          </p:nvPr>
        </p:nvSpPr>
        <p:spPr>
          <a:xfrm>
            <a:off x="189689" y="1123839"/>
            <a:ext cx="2210612" cy="1700044"/>
          </a:xfrm>
        </p:spPr>
        <p:txBody>
          <a:bodyPr>
            <a:normAutofit/>
          </a:bodyPr>
          <a:lstStyle/>
          <a:p>
            <a:r>
              <a:rPr lang="en-IN" b="1" dirty="0">
                <a:solidFill>
                  <a:schemeClr val="tx1">
                    <a:lumMod val="95000"/>
                    <a:lumOff val="5000"/>
                  </a:schemeClr>
                </a:solidFill>
              </a:rPr>
              <a:t>Herzberg Application</a:t>
            </a:r>
            <a:endParaRPr b="1"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06D002FA-AF5C-D832-835E-89FEB3382D94}"/>
              </a:ext>
            </a:extLst>
          </p:cNvPr>
          <p:cNvSpPr>
            <a:spLocks noGrp="1"/>
          </p:cNvSpPr>
          <p:nvPr>
            <p:ph idx="1"/>
          </p:nvPr>
        </p:nvSpPr>
        <p:spPr>
          <a:xfrm>
            <a:off x="2754034" y="834876"/>
            <a:ext cx="5946214" cy="3022092"/>
          </a:xfrm>
        </p:spPr>
        <p:txBody>
          <a:bodyPr>
            <a:normAutofit/>
          </a:bodyPr>
          <a:lstStyle/>
          <a:p>
            <a:pPr algn="just" fontAlgn="base"/>
            <a:r>
              <a:rPr lang="en-US" dirty="0">
                <a:solidFill>
                  <a:schemeClr val="tx1">
                    <a:lumMod val="95000"/>
                    <a:lumOff val="5000"/>
                  </a:schemeClr>
                </a:solidFill>
              </a:rPr>
              <a:t>The problem of dissatisfaction in the NHS workforce is caused by hygiene factors (</a:t>
            </a:r>
            <a:r>
              <a:rPr lang="en-US" dirty="0" err="1">
                <a:solidFill>
                  <a:schemeClr val="tx1">
                    <a:lumMod val="95000"/>
                    <a:lumOff val="5000"/>
                  </a:schemeClr>
                </a:solidFill>
              </a:rPr>
              <a:t>Kourkouta</a:t>
            </a:r>
            <a:r>
              <a:rPr lang="en-US" i="1" dirty="0">
                <a:solidFill>
                  <a:schemeClr val="tx1">
                    <a:lumMod val="95000"/>
                    <a:lumOff val="5000"/>
                  </a:schemeClr>
                </a:solidFill>
              </a:rPr>
              <a:t> et al.,</a:t>
            </a:r>
            <a:r>
              <a:rPr lang="en-US" dirty="0">
                <a:solidFill>
                  <a:schemeClr val="tx1">
                    <a:lumMod val="95000"/>
                    <a:lumOff val="5000"/>
                  </a:schemeClr>
                </a:solidFill>
              </a:rPr>
              <a:t> 2022).</a:t>
            </a:r>
          </a:p>
          <a:p>
            <a:pPr algn="just" fontAlgn="base"/>
            <a:r>
              <a:rPr lang="en-US" dirty="0">
                <a:solidFill>
                  <a:schemeClr val="tx1">
                    <a:lumMod val="95000"/>
                    <a:lumOff val="5000"/>
                  </a:schemeClr>
                </a:solidFill>
              </a:rPr>
              <a:t>An increase in salaries is not enough to satisfy.</a:t>
            </a:r>
          </a:p>
          <a:p>
            <a:pPr algn="just" fontAlgn="base"/>
            <a:r>
              <a:rPr lang="en-US" dirty="0">
                <a:solidFill>
                  <a:schemeClr val="tx1">
                    <a:lumMod val="95000"/>
                    <a:lumOff val="5000"/>
                  </a:schemeClr>
                </a:solidFill>
              </a:rPr>
              <a:t>Motivators comprise recognition, achievement, and career growth.</a:t>
            </a:r>
          </a:p>
          <a:p>
            <a:pPr algn="just" fontAlgn="base"/>
            <a:r>
              <a:rPr lang="en-US" dirty="0">
                <a:solidFill>
                  <a:schemeClr val="tx1">
                    <a:lumMod val="95000"/>
                    <a:lumOff val="5000"/>
                  </a:schemeClr>
                </a:solidFill>
              </a:rPr>
              <a:t>Intrinsic variables that are essential towards long-term engagement (</a:t>
            </a:r>
            <a:r>
              <a:rPr lang="en-US" dirty="0" err="1">
                <a:solidFill>
                  <a:schemeClr val="tx1">
                    <a:lumMod val="95000"/>
                    <a:lumOff val="5000"/>
                  </a:schemeClr>
                </a:solidFill>
              </a:rPr>
              <a:t>Chamanga</a:t>
            </a:r>
            <a:r>
              <a:rPr lang="en-US" dirty="0">
                <a:solidFill>
                  <a:schemeClr val="tx1">
                    <a:lumMod val="95000"/>
                    <a:lumOff val="5000"/>
                  </a:schemeClr>
                </a:solidFill>
              </a:rPr>
              <a:t> </a:t>
            </a:r>
            <a:r>
              <a:rPr lang="en-US" i="1" dirty="0">
                <a:solidFill>
                  <a:schemeClr val="tx1">
                    <a:lumMod val="95000"/>
                    <a:lumOff val="5000"/>
                  </a:schemeClr>
                </a:solidFill>
              </a:rPr>
              <a:t>et al. </a:t>
            </a:r>
            <a:r>
              <a:rPr lang="en-US" dirty="0">
                <a:solidFill>
                  <a:schemeClr val="tx1">
                    <a:lumMod val="95000"/>
                    <a:lumOff val="5000"/>
                  </a:schemeClr>
                </a:solidFill>
              </a:rPr>
              <a:t>2025).</a:t>
            </a:r>
          </a:p>
        </p:txBody>
      </p:sp>
      <p:pic>
        <p:nvPicPr>
          <p:cNvPr id="4" name="Picture 3">
            <a:extLst>
              <a:ext uri="{FF2B5EF4-FFF2-40B4-BE49-F238E27FC236}">
                <a16:creationId xmlns:a16="http://schemas.microsoft.com/office/drawing/2014/main" id="{1723FD5D-E32D-411A-061F-B1FAD495A394}"/>
              </a:ext>
            </a:extLst>
          </p:cNvPr>
          <p:cNvPicPr>
            <a:picLocks noChangeAspect="1"/>
          </p:cNvPicPr>
          <p:nvPr/>
        </p:nvPicPr>
        <p:blipFill>
          <a:blip r:embed="rId3"/>
          <a:stretch>
            <a:fillRect/>
          </a:stretch>
        </p:blipFill>
        <p:spPr>
          <a:xfrm>
            <a:off x="7963215" y="-1"/>
            <a:ext cx="1045931" cy="657727"/>
          </a:xfrm>
          <a:prstGeom prst="rect">
            <a:avLst/>
          </a:prstGeom>
        </p:spPr>
      </p:pic>
      <p:sp>
        <p:nvSpPr>
          <p:cNvPr id="5" name="AutoShape 2">
            <a:extLst>
              <a:ext uri="{FF2B5EF4-FFF2-40B4-BE49-F238E27FC236}">
                <a16:creationId xmlns:a16="http://schemas.microsoft.com/office/drawing/2014/main" id="{C8AB17B3-887C-6488-2C20-95851166B50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Picture 6">
            <a:extLst>
              <a:ext uri="{FF2B5EF4-FFF2-40B4-BE49-F238E27FC236}">
                <a16:creationId xmlns:a16="http://schemas.microsoft.com/office/drawing/2014/main" id="{D386C7A1-0082-4C3E-5A90-8C79F6C7F820}"/>
              </a:ext>
            </a:extLst>
          </p:cNvPr>
          <p:cNvPicPr>
            <a:picLocks noChangeAspect="1"/>
          </p:cNvPicPr>
          <p:nvPr/>
        </p:nvPicPr>
        <p:blipFill>
          <a:blip r:embed="rId4"/>
          <a:stretch>
            <a:fillRect/>
          </a:stretch>
        </p:blipFill>
        <p:spPr>
          <a:xfrm>
            <a:off x="0" y="4034118"/>
            <a:ext cx="9144000" cy="2823882"/>
          </a:xfrm>
          <a:prstGeom prst="rect">
            <a:avLst/>
          </a:prstGeom>
        </p:spPr>
      </p:pic>
    </p:spTree>
    <p:extLst>
      <p:ext uri="{BB962C8B-B14F-4D97-AF65-F5344CB8AC3E}">
        <p14:creationId xmlns:p14="http://schemas.microsoft.com/office/powerpoint/2010/main" val="25489638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F0F24-82A9-4B28-6A75-F7BB664E99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671609-EEFF-F959-A615-9BFC77B36DB6}"/>
              </a:ext>
            </a:extLst>
          </p:cNvPr>
          <p:cNvSpPr>
            <a:spLocks noGrp="1"/>
          </p:cNvSpPr>
          <p:nvPr>
            <p:ph type="title"/>
          </p:nvPr>
        </p:nvSpPr>
        <p:spPr/>
        <p:txBody>
          <a:bodyPr>
            <a:normAutofit/>
          </a:bodyPr>
          <a:lstStyle/>
          <a:p>
            <a:r>
              <a:rPr lang="en-IN" b="1" dirty="0">
                <a:solidFill>
                  <a:schemeClr val="tx1">
                    <a:lumMod val="95000"/>
                    <a:lumOff val="5000"/>
                  </a:schemeClr>
                </a:solidFill>
              </a:rPr>
              <a:t>Summary of Issues</a:t>
            </a:r>
            <a:endParaRPr b="1"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A96496F9-6A72-C870-6856-B28C6907BFD8}"/>
              </a:ext>
            </a:extLst>
          </p:cNvPr>
          <p:cNvSpPr>
            <a:spLocks noGrp="1"/>
          </p:cNvSpPr>
          <p:nvPr>
            <p:ph idx="1"/>
          </p:nvPr>
        </p:nvSpPr>
        <p:spPr/>
        <p:txBody>
          <a:bodyPr>
            <a:normAutofit/>
          </a:bodyPr>
          <a:lstStyle/>
          <a:p>
            <a:pPr algn="just" fontAlgn="base"/>
            <a:r>
              <a:rPr lang="en-US" dirty="0">
                <a:solidFill>
                  <a:schemeClr val="tx1">
                    <a:lumMod val="95000"/>
                    <a:lumOff val="5000"/>
                  </a:schemeClr>
                </a:solidFill>
              </a:rPr>
              <a:t>Stress and workforce shortages are related to each other.</a:t>
            </a:r>
          </a:p>
          <a:p>
            <a:pPr algn="just" fontAlgn="base"/>
            <a:r>
              <a:rPr lang="en-US" dirty="0">
                <a:solidFill>
                  <a:schemeClr val="tx1">
                    <a:lumMod val="95000"/>
                    <a:lumOff val="5000"/>
                  </a:schemeClr>
                </a:solidFill>
              </a:rPr>
              <a:t>Poor satisfaction leads to rising turnover among employees.</a:t>
            </a:r>
          </a:p>
          <a:p>
            <a:pPr algn="just" fontAlgn="base"/>
            <a:r>
              <a:rPr lang="en-US" dirty="0">
                <a:solidFill>
                  <a:schemeClr val="tx1">
                    <a:lumMod val="95000"/>
                    <a:lumOff val="5000"/>
                  </a:schemeClr>
                </a:solidFill>
              </a:rPr>
              <a:t>The </a:t>
            </a:r>
            <a:r>
              <a:rPr lang="en-US" dirty="0" err="1">
                <a:solidFill>
                  <a:schemeClr val="tx1">
                    <a:lumMod val="95000"/>
                    <a:lumOff val="5000"/>
                  </a:schemeClr>
                </a:solidFill>
              </a:rPr>
              <a:t>organisational</a:t>
            </a:r>
            <a:r>
              <a:rPr lang="en-US" dirty="0">
                <a:solidFill>
                  <a:schemeClr val="tx1">
                    <a:lumMod val="95000"/>
                    <a:lumOff val="5000"/>
                  </a:schemeClr>
                </a:solidFill>
              </a:rPr>
              <a:t> culture is undermined by unmet expectations.</a:t>
            </a:r>
          </a:p>
          <a:p>
            <a:pPr algn="just" fontAlgn="base"/>
            <a:r>
              <a:rPr lang="en-US" dirty="0">
                <a:solidFill>
                  <a:schemeClr val="tx1">
                    <a:lumMod val="95000"/>
                    <a:lumOff val="5000"/>
                  </a:schemeClr>
                </a:solidFill>
              </a:rPr>
              <a:t>Reduction in care quality associated with workforce issues.</a:t>
            </a:r>
          </a:p>
          <a:p>
            <a:pPr algn="just" fontAlgn="base"/>
            <a:r>
              <a:rPr lang="en-US" dirty="0">
                <a:solidFill>
                  <a:schemeClr val="tx1">
                    <a:lumMod val="95000"/>
                    <a:lumOff val="5000"/>
                  </a:schemeClr>
                </a:solidFill>
              </a:rPr>
              <a:t>Comprehensive plans demanded more than single-policy solutions.</a:t>
            </a:r>
          </a:p>
        </p:txBody>
      </p:sp>
      <p:pic>
        <p:nvPicPr>
          <p:cNvPr id="4" name="Picture 3">
            <a:extLst>
              <a:ext uri="{FF2B5EF4-FFF2-40B4-BE49-F238E27FC236}">
                <a16:creationId xmlns:a16="http://schemas.microsoft.com/office/drawing/2014/main" id="{8ED77F77-150E-5A09-3CF8-AD7E43C865AA}"/>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40047261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8"/>
            <a:ext cx="2210612" cy="973903"/>
          </a:xfrm>
        </p:spPr>
        <p:txBody>
          <a:bodyPr/>
          <a:lstStyle/>
          <a:p>
            <a:r>
              <a:rPr b="1" dirty="0">
                <a:solidFill>
                  <a:schemeClr val="tx1">
                    <a:lumMod val="95000"/>
                    <a:lumOff val="5000"/>
                  </a:schemeClr>
                </a:solidFill>
              </a:rPr>
              <a:t>Root Causes</a:t>
            </a:r>
            <a:r>
              <a:rPr lang="en-US" b="1" dirty="0">
                <a:solidFill>
                  <a:schemeClr val="tx1">
                    <a:lumMod val="95000"/>
                    <a:lumOff val="5000"/>
                  </a:schemeClr>
                </a:solidFill>
              </a:rPr>
              <a:t> Analysis</a:t>
            </a:r>
            <a:endParaRPr b="1" dirty="0">
              <a:solidFill>
                <a:schemeClr val="tx1">
                  <a:lumMod val="95000"/>
                  <a:lumOff val="5000"/>
                </a:schemeClr>
              </a:solidFill>
            </a:endParaRPr>
          </a:p>
        </p:txBody>
      </p:sp>
      <p:sp>
        <p:nvSpPr>
          <p:cNvPr id="3" name="Content Placeholder 2"/>
          <p:cNvSpPr>
            <a:spLocks noGrp="1"/>
          </p:cNvSpPr>
          <p:nvPr>
            <p:ph idx="1"/>
          </p:nvPr>
        </p:nvSpPr>
        <p:spPr>
          <a:xfrm>
            <a:off x="4208929" y="663859"/>
            <a:ext cx="4424084" cy="5120640"/>
          </a:xfrm>
        </p:spPr>
        <p:txBody>
          <a:bodyPr>
            <a:normAutofit/>
          </a:bodyPr>
          <a:lstStyle/>
          <a:p>
            <a:pPr algn="just" fontAlgn="base"/>
            <a:r>
              <a:rPr lang="en-US" dirty="0">
                <a:solidFill>
                  <a:schemeClr val="tx1">
                    <a:lumMod val="95000"/>
                    <a:lumOff val="5000"/>
                  </a:schemeClr>
                </a:solidFill>
              </a:rPr>
              <a:t>Root Cause Analysis (RCA) does not detect system problems (Kumar </a:t>
            </a:r>
            <a:r>
              <a:rPr lang="en-US" i="1" dirty="0">
                <a:solidFill>
                  <a:schemeClr val="tx1">
                    <a:lumMod val="95000"/>
                    <a:lumOff val="5000"/>
                  </a:schemeClr>
                </a:solidFill>
              </a:rPr>
              <a:t>et al., </a:t>
            </a:r>
            <a:r>
              <a:rPr lang="en-US" dirty="0">
                <a:solidFill>
                  <a:schemeClr val="tx1">
                    <a:lumMod val="95000"/>
                    <a:lumOff val="5000"/>
                  </a:schemeClr>
                </a:solidFill>
              </a:rPr>
              <a:t>2020)</a:t>
            </a:r>
          </a:p>
          <a:p>
            <a:pPr algn="just" fontAlgn="base"/>
            <a:r>
              <a:rPr lang="en-US" dirty="0">
                <a:solidFill>
                  <a:schemeClr val="tx1">
                    <a:lumMod val="95000"/>
                    <a:lumOff val="5000"/>
                  </a:schemeClr>
                </a:solidFill>
              </a:rPr>
              <a:t>The emphasis is laid on individuals rather than systems.</a:t>
            </a:r>
          </a:p>
          <a:p>
            <a:pPr algn="just" fontAlgn="base"/>
            <a:r>
              <a:rPr lang="en-US" dirty="0">
                <a:solidFill>
                  <a:schemeClr val="tx1">
                    <a:lumMod val="95000"/>
                    <a:lumOff val="5000"/>
                  </a:schemeClr>
                </a:solidFill>
              </a:rPr>
              <a:t>The NHS structure is complex and lowers accountability (NHS England, 2026).</a:t>
            </a:r>
          </a:p>
          <a:p>
            <a:pPr algn="just" fontAlgn="base"/>
            <a:r>
              <a:rPr lang="en-US" dirty="0">
                <a:solidFill>
                  <a:schemeClr val="tx1">
                    <a:lumMod val="95000"/>
                    <a:lumOff val="5000"/>
                  </a:schemeClr>
                </a:solidFill>
              </a:rPr>
              <a:t>Fragmentation impairs effective problem-solving.</a:t>
            </a:r>
          </a:p>
          <a:p>
            <a:pPr algn="just" fontAlgn="base"/>
            <a:r>
              <a:rPr lang="en-US" dirty="0">
                <a:solidFill>
                  <a:schemeClr val="tx1">
                    <a:lumMod val="95000"/>
                    <a:lumOff val="5000"/>
                  </a:schemeClr>
                </a:solidFill>
              </a:rPr>
              <a:t>No systemic problems have been solved.</a:t>
            </a:r>
          </a:p>
        </p:txBody>
      </p:sp>
      <p:pic>
        <p:nvPicPr>
          <p:cNvPr id="4" name="Picture 3">
            <a:extLst>
              <a:ext uri="{FF2B5EF4-FFF2-40B4-BE49-F238E27FC236}">
                <a16:creationId xmlns:a16="http://schemas.microsoft.com/office/drawing/2014/main" id="{6733726B-1768-D264-DB34-6374279EADF0}"/>
              </a:ext>
            </a:extLst>
          </p:cNvPr>
          <p:cNvPicPr>
            <a:picLocks noChangeAspect="1"/>
          </p:cNvPicPr>
          <p:nvPr/>
        </p:nvPicPr>
        <p:blipFill>
          <a:blip r:embed="rId3"/>
          <a:stretch>
            <a:fillRect/>
          </a:stretch>
        </p:blipFill>
        <p:spPr>
          <a:xfrm>
            <a:off x="7963215" y="-1"/>
            <a:ext cx="1045931" cy="657727"/>
          </a:xfrm>
          <a:prstGeom prst="rect">
            <a:avLst/>
          </a:prstGeom>
        </p:spPr>
      </p:pic>
      <p:pic>
        <p:nvPicPr>
          <p:cNvPr id="5" name="Picture 4">
            <a:extLst>
              <a:ext uri="{FF2B5EF4-FFF2-40B4-BE49-F238E27FC236}">
                <a16:creationId xmlns:a16="http://schemas.microsoft.com/office/drawing/2014/main" id="{9ACD09CB-72EE-7032-25F2-3B6C09673A6F}"/>
              </a:ext>
            </a:extLst>
          </p:cNvPr>
          <p:cNvPicPr>
            <a:picLocks noChangeAspect="1"/>
          </p:cNvPicPr>
          <p:nvPr/>
        </p:nvPicPr>
        <p:blipFill>
          <a:blip r:embed="rId4"/>
          <a:stretch>
            <a:fillRect/>
          </a:stretch>
        </p:blipFill>
        <p:spPr>
          <a:xfrm>
            <a:off x="0" y="2222664"/>
            <a:ext cx="3832412" cy="4635336"/>
          </a:xfrm>
          <a:prstGeom prst="rect">
            <a:avLst/>
          </a:prstGeom>
          <a:ln>
            <a:solidFill>
              <a:schemeClr val="tx1"/>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tx1">
                    <a:lumMod val="95000"/>
                    <a:lumOff val="5000"/>
                  </a:schemeClr>
                </a:solidFill>
              </a:rPr>
              <a:t>Workload &amp; Staffing Issues</a:t>
            </a:r>
            <a:endParaRPr dirty="0">
              <a:solidFill>
                <a:schemeClr val="tx1">
                  <a:lumMod val="95000"/>
                  <a:lumOff val="5000"/>
                </a:schemeClr>
              </a:solidFill>
            </a:endParaRPr>
          </a:p>
        </p:txBody>
      </p:sp>
      <p:sp>
        <p:nvSpPr>
          <p:cNvPr id="3" name="Content Placeholder 2"/>
          <p:cNvSpPr>
            <a:spLocks noGrp="1"/>
          </p:cNvSpPr>
          <p:nvPr>
            <p:ph idx="1"/>
          </p:nvPr>
        </p:nvSpPr>
        <p:spPr>
          <a:xfrm>
            <a:off x="2731807" y="864108"/>
            <a:ext cx="5511239" cy="5120640"/>
          </a:xfrm>
        </p:spPr>
        <p:txBody>
          <a:bodyPr>
            <a:normAutofit/>
          </a:bodyPr>
          <a:lstStyle/>
          <a:p>
            <a:pPr algn="just" fontAlgn="base"/>
            <a:r>
              <a:rPr lang="en-US" dirty="0">
                <a:solidFill>
                  <a:schemeClr val="tx1">
                    <a:lumMod val="95000"/>
                    <a:lumOff val="5000"/>
                  </a:schemeClr>
                </a:solidFill>
              </a:rPr>
              <a:t>250,000 openings in the field of health and social care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a:t>
            </a:r>
            <a:r>
              <a:rPr lang="en-US" dirty="0">
                <a:solidFill>
                  <a:schemeClr val="tx1">
                    <a:lumMod val="95000"/>
                    <a:lumOff val="5000"/>
                  </a:schemeClr>
                </a:solidFill>
              </a:rPr>
              <a:t> 2023)</a:t>
            </a:r>
          </a:p>
          <a:p>
            <a:pPr algn="just" fontAlgn="base"/>
            <a:r>
              <a:rPr lang="en-US" dirty="0">
                <a:solidFill>
                  <a:schemeClr val="tx1">
                    <a:lumMod val="95000"/>
                    <a:lumOff val="5000"/>
                  </a:schemeClr>
                </a:solidFill>
              </a:rPr>
              <a:t>Demand increased 9% in 2025 since 2015 (NHS England, 2026a).</a:t>
            </a:r>
          </a:p>
          <a:p>
            <a:pPr algn="just" fontAlgn="base"/>
            <a:r>
              <a:rPr lang="en-US" dirty="0">
                <a:solidFill>
                  <a:schemeClr val="tx1">
                    <a:lumMod val="95000"/>
                    <a:lumOff val="5000"/>
                  </a:schemeClr>
                </a:solidFill>
              </a:rPr>
              <a:t>GP supply is decreasing per patient.</a:t>
            </a:r>
          </a:p>
          <a:p>
            <a:pPr algn="just" fontAlgn="base"/>
            <a:r>
              <a:rPr lang="en-US" dirty="0">
                <a:solidFill>
                  <a:schemeClr val="tx1">
                    <a:lumMod val="95000"/>
                    <a:lumOff val="5000"/>
                  </a:schemeClr>
                </a:solidFill>
              </a:rPr>
              <a:t>Workload intensity as a cause of burnout.</a:t>
            </a:r>
          </a:p>
          <a:p>
            <a:pPr algn="just" fontAlgn="base"/>
            <a:r>
              <a:rPr lang="en-US" dirty="0">
                <a:solidFill>
                  <a:schemeClr val="tx1">
                    <a:lumMod val="95000"/>
                    <a:lumOff val="5000"/>
                  </a:schemeClr>
                </a:solidFill>
              </a:rPr>
              <a:t>Temporary employees add to expenses and ineffectiveness.</a:t>
            </a:r>
          </a:p>
        </p:txBody>
      </p:sp>
      <p:pic>
        <p:nvPicPr>
          <p:cNvPr id="4" name="Picture 3">
            <a:extLst>
              <a:ext uri="{FF2B5EF4-FFF2-40B4-BE49-F238E27FC236}">
                <a16:creationId xmlns:a16="http://schemas.microsoft.com/office/drawing/2014/main" id="{79B4D2FB-5147-B170-10CC-5FC237C28D8C}"/>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9"/>
            <a:ext cx="2210612" cy="1471444"/>
          </a:xfrm>
        </p:spPr>
        <p:txBody>
          <a:bodyPr>
            <a:normAutofit/>
          </a:bodyPr>
          <a:lstStyle/>
          <a:p>
            <a:r>
              <a:rPr lang="en-IN" sz="2800" b="1" dirty="0">
                <a:solidFill>
                  <a:schemeClr val="tx1">
                    <a:lumMod val="95000"/>
                    <a:lumOff val="5000"/>
                  </a:schemeClr>
                </a:solidFill>
              </a:rPr>
              <a:t>Leadership &amp; Management</a:t>
            </a:r>
            <a:endParaRPr sz="2800" dirty="0">
              <a:solidFill>
                <a:schemeClr val="tx1">
                  <a:lumMod val="95000"/>
                  <a:lumOff val="5000"/>
                </a:schemeClr>
              </a:solidFill>
            </a:endParaRPr>
          </a:p>
        </p:txBody>
      </p:sp>
      <p:sp>
        <p:nvSpPr>
          <p:cNvPr id="3" name="Content Placeholder 2"/>
          <p:cNvSpPr>
            <a:spLocks noGrp="1"/>
          </p:cNvSpPr>
          <p:nvPr>
            <p:ph idx="1"/>
          </p:nvPr>
        </p:nvSpPr>
        <p:spPr>
          <a:xfrm>
            <a:off x="4571999" y="864108"/>
            <a:ext cx="4155141" cy="5120640"/>
          </a:xfrm>
        </p:spPr>
        <p:txBody>
          <a:bodyPr>
            <a:normAutofit/>
          </a:bodyPr>
          <a:lstStyle/>
          <a:p>
            <a:pPr algn="just" fontAlgn="base"/>
            <a:r>
              <a:rPr lang="en-US" dirty="0">
                <a:solidFill>
                  <a:schemeClr val="tx1">
                    <a:lumMod val="95000"/>
                    <a:lumOff val="5000"/>
                  </a:schemeClr>
                </a:solidFill>
              </a:rPr>
              <a:t>Leadership influences wellbeing and </a:t>
            </a:r>
            <a:r>
              <a:rPr lang="en-US" dirty="0" err="1">
                <a:solidFill>
                  <a:schemeClr val="tx1">
                    <a:lumMod val="95000"/>
                    <a:lumOff val="5000"/>
                  </a:schemeClr>
                </a:solidFill>
              </a:rPr>
              <a:t>organisational</a:t>
            </a:r>
            <a:r>
              <a:rPr lang="en-US" dirty="0">
                <a:solidFill>
                  <a:schemeClr val="tx1">
                    <a:lumMod val="95000"/>
                    <a:lumOff val="5000"/>
                  </a:schemeClr>
                </a:solidFill>
              </a:rPr>
              <a:t> success (NHS, 2026).</a:t>
            </a:r>
          </a:p>
          <a:p>
            <a:pPr algn="just" fontAlgn="base"/>
            <a:r>
              <a:rPr lang="en-US" dirty="0">
                <a:solidFill>
                  <a:schemeClr val="tx1">
                    <a:lumMod val="95000"/>
                    <a:lumOff val="5000"/>
                  </a:schemeClr>
                </a:solidFill>
              </a:rPr>
              <a:t>Managers are not provided with proper support and resources.</a:t>
            </a:r>
          </a:p>
          <a:p>
            <a:pPr algn="just" fontAlgn="base"/>
            <a:r>
              <a:rPr lang="en-US" dirty="0">
                <a:solidFill>
                  <a:schemeClr val="tx1">
                    <a:lumMod val="95000"/>
                    <a:lumOff val="5000"/>
                  </a:schemeClr>
                </a:solidFill>
              </a:rPr>
              <a:t>Weak leadership decreases morale and retention (NHS England, 2026).</a:t>
            </a:r>
          </a:p>
          <a:p>
            <a:pPr algn="just" fontAlgn="base"/>
            <a:r>
              <a:rPr lang="en-US" dirty="0">
                <a:solidFill>
                  <a:schemeClr val="tx1">
                    <a:lumMod val="95000"/>
                    <a:lumOff val="5000"/>
                  </a:schemeClr>
                </a:solidFill>
              </a:rPr>
              <a:t>Require kind, accommodating management styles.</a:t>
            </a:r>
          </a:p>
          <a:p>
            <a:pPr algn="just" fontAlgn="base"/>
            <a:r>
              <a:rPr lang="en-US" dirty="0">
                <a:solidFill>
                  <a:schemeClr val="tx1">
                    <a:lumMod val="95000"/>
                    <a:lumOff val="5000"/>
                  </a:schemeClr>
                </a:solidFill>
              </a:rPr>
              <a:t>Systemic weaknesses manifest in leadership problems.</a:t>
            </a:r>
          </a:p>
        </p:txBody>
      </p:sp>
      <p:pic>
        <p:nvPicPr>
          <p:cNvPr id="4" name="Picture 3">
            <a:extLst>
              <a:ext uri="{FF2B5EF4-FFF2-40B4-BE49-F238E27FC236}">
                <a16:creationId xmlns:a16="http://schemas.microsoft.com/office/drawing/2014/main" id="{7FC248E1-BBCB-4654-CC94-A3218F928589}"/>
              </a:ext>
            </a:extLst>
          </p:cNvPr>
          <p:cNvPicPr>
            <a:picLocks noChangeAspect="1"/>
          </p:cNvPicPr>
          <p:nvPr/>
        </p:nvPicPr>
        <p:blipFill>
          <a:blip r:embed="rId3"/>
          <a:stretch>
            <a:fillRect/>
          </a:stretch>
        </p:blipFill>
        <p:spPr>
          <a:xfrm>
            <a:off x="7963215" y="-1"/>
            <a:ext cx="1045931" cy="657727"/>
          </a:xfrm>
          <a:prstGeom prst="rect">
            <a:avLst/>
          </a:prstGeom>
        </p:spPr>
      </p:pic>
      <p:pic>
        <p:nvPicPr>
          <p:cNvPr id="5122" name="Picture 2">
            <a:extLst>
              <a:ext uri="{FF2B5EF4-FFF2-40B4-BE49-F238E27FC236}">
                <a16:creationId xmlns:a16="http://schemas.microsoft.com/office/drawing/2014/main" id="{ED87BB86-804B-B98D-CB81-657AF2CDE3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2730" y="2595283"/>
            <a:ext cx="4397188" cy="40879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IN" sz="2400" b="1" dirty="0">
                <a:solidFill>
                  <a:schemeClr val="tx1">
                    <a:lumMod val="95000"/>
                    <a:lumOff val="5000"/>
                  </a:schemeClr>
                </a:solidFill>
              </a:rPr>
              <a:t>Organisational Culture</a:t>
            </a:r>
            <a:endParaRPr sz="2400" dirty="0">
              <a:solidFill>
                <a:schemeClr val="tx1">
                  <a:lumMod val="95000"/>
                  <a:lumOff val="5000"/>
                </a:schemeClr>
              </a:solidFill>
            </a:endParaRPr>
          </a:p>
        </p:txBody>
      </p:sp>
      <p:sp>
        <p:nvSpPr>
          <p:cNvPr id="3" name="Content Placeholder 2"/>
          <p:cNvSpPr>
            <a:spLocks noGrp="1"/>
          </p:cNvSpPr>
          <p:nvPr>
            <p:ph idx="1"/>
          </p:nvPr>
        </p:nvSpPr>
        <p:spPr>
          <a:xfrm>
            <a:off x="2615455" y="1123101"/>
            <a:ext cx="3220570" cy="4601183"/>
          </a:xfrm>
        </p:spPr>
        <p:txBody>
          <a:bodyPr/>
          <a:lstStyle/>
          <a:p>
            <a:pPr algn="just" fontAlgn="base"/>
            <a:r>
              <a:rPr lang="en-US" dirty="0">
                <a:solidFill>
                  <a:schemeClr val="tx1">
                    <a:lumMod val="95000"/>
                    <a:lumOff val="5000"/>
                  </a:schemeClr>
                </a:solidFill>
              </a:rPr>
              <a:t>Culture influences staff satisfaction and performance (NHS England, 2026c).</a:t>
            </a:r>
          </a:p>
          <a:p>
            <a:pPr algn="just" fontAlgn="base"/>
            <a:r>
              <a:rPr lang="en-US" dirty="0">
                <a:solidFill>
                  <a:schemeClr val="tx1">
                    <a:lumMod val="95000"/>
                    <a:lumOff val="5000"/>
                  </a:schemeClr>
                </a:solidFill>
              </a:rPr>
              <a:t>Empathic leadership enhances working conditions.</a:t>
            </a:r>
          </a:p>
          <a:p>
            <a:pPr algn="just" fontAlgn="base"/>
            <a:r>
              <a:rPr lang="en-US" dirty="0">
                <a:solidFill>
                  <a:schemeClr val="tx1">
                    <a:lumMod val="95000"/>
                    <a:lumOff val="5000"/>
                  </a:schemeClr>
                </a:solidFill>
              </a:rPr>
              <a:t>Workload and disrespect negate culture (Gawne</a:t>
            </a:r>
            <a:r>
              <a:rPr lang="en-US" i="1" dirty="0">
                <a:solidFill>
                  <a:schemeClr val="tx1">
                    <a:lumMod val="95000"/>
                    <a:lumOff val="5000"/>
                  </a:schemeClr>
                </a:solidFill>
              </a:rPr>
              <a:t> et al</a:t>
            </a:r>
            <a:r>
              <a:rPr lang="en-US" dirty="0">
                <a:solidFill>
                  <a:schemeClr val="tx1">
                    <a:lumMod val="95000"/>
                    <a:lumOff val="5000"/>
                  </a:schemeClr>
                </a:solidFill>
              </a:rPr>
              <a:t>., 2020).</a:t>
            </a:r>
          </a:p>
          <a:p>
            <a:pPr algn="just" fontAlgn="base"/>
            <a:r>
              <a:rPr lang="en-US" dirty="0">
                <a:solidFill>
                  <a:schemeClr val="tx1">
                    <a:lumMod val="95000"/>
                    <a:lumOff val="5000"/>
                  </a:schemeClr>
                </a:solidFill>
              </a:rPr>
              <a:t>Disconnect between policy and practice.</a:t>
            </a:r>
          </a:p>
          <a:p>
            <a:pPr algn="just" fontAlgn="base"/>
            <a:r>
              <a:rPr lang="en-US" dirty="0">
                <a:solidFill>
                  <a:schemeClr val="tx1">
                    <a:lumMod val="95000"/>
                    <a:lumOff val="5000"/>
                  </a:schemeClr>
                </a:solidFill>
              </a:rPr>
              <a:t>Cultural change required a </a:t>
            </a:r>
            <a:r>
              <a:rPr lang="en-US" dirty="0" err="1">
                <a:solidFill>
                  <a:schemeClr val="tx1">
                    <a:lumMod val="95000"/>
                    <a:lumOff val="5000"/>
                  </a:schemeClr>
                </a:solidFill>
              </a:rPr>
              <a:t>behaviour</a:t>
            </a:r>
            <a:r>
              <a:rPr lang="en-US" dirty="0">
                <a:solidFill>
                  <a:schemeClr val="tx1">
                    <a:lumMod val="95000"/>
                    <a:lumOff val="5000"/>
                  </a:schemeClr>
                </a:solidFill>
              </a:rPr>
              <a:t> change.</a:t>
            </a:r>
          </a:p>
        </p:txBody>
      </p:sp>
      <p:pic>
        <p:nvPicPr>
          <p:cNvPr id="4" name="Picture 3">
            <a:extLst>
              <a:ext uri="{FF2B5EF4-FFF2-40B4-BE49-F238E27FC236}">
                <a16:creationId xmlns:a16="http://schemas.microsoft.com/office/drawing/2014/main" id="{CFD9B261-21C8-07BC-E8AB-BB446F5C893D}"/>
              </a:ext>
            </a:extLst>
          </p:cNvPr>
          <p:cNvPicPr>
            <a:picLocks noChangeAspect="1"/>
          </p:cNvPicPr>
          <p:nvPr/>
        </p:nvPicPr>
        <p:blipFill>
          <a:blip r:embed="rId3"/>
          <a:stretch>
            <a:fillRect/>
          </a:stretch>
        </p:blipFill>
        <p:spPr>
          <a:xfrm>
            <a:off x="7963215" y="-1"/>
            <a:ext cx="1045931" cy="657727"/>
          </a:xfrm>
          <a:prstGeom prst="rect">
            <a:avLst/>
          </a:prstGeom>
        </p:spPr>
      </p:pic>
      <p:pic>
        <p:nvPicPr>
          <p:cNvPr id="6146" name="Picture 2">
            <a:extLst>
              <a:ext uri="{FF2B5EF4-FFF2-40B4-BE49-F238E27FC236}">
                <a16:creationId xmlns:a16="http://schemas.microsoft.com/office/drawing/2014/main" id="{70B2C979-DE42-A9D6-1479-0729E43331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51179" y="1294414"/>
            <a:ext cx="2960523" cy="425855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nSpc>
                <a:spcPct val="150000"/>
              </a:lnSpc>
            </a:pPr>
            <a:r>
              <a:rPr lang="en-IN" sz="2400" b="1" dirty="0">
                <a:solidFill>
                  <a:schemeClr val="tx1">
                    <a:lumMod val="95000"/>
                    <a:lumOff val="5000"/>
                  </a:schemeClr>
                </a:solidFill>
              </a:rPr>
              <a:t>Compensation and Rewards </a:t>
            </a:r>
            <a:endParaRPr sz="2400" dirty="0">
              <a:solidFill>
                <a:schemeClr val="tx1">
                  <a:lumMod val="95000"/>
                  <a:lumOff val="5000"/>
                </a:schemeClr>
              </a:solidFill>
            </a:endParaRPr>
          </a:p>
        </p:txBody>
      </p:sp>
      <p:sp>
        <p:nvSpPr>
          <p:cNvPr id="3" name="Content Placeholder 2"/>
          <p:cNvSpPr>
            <a:spLocks noGrp="1"/>
          </p:cNvSpPr>
          <p:nvPr>
            <p:ph idx="1"/>
          </p:nvPr>
        </p:nvSpPr>
        <p:spPr/>
        <p:txBody>
          <a:bodyPr/>
          <a:lstStyle/>
          <a:p>
            <a:pPr algn="just" fontAlgn="base"/>
            <a:r>
              <a:rPr lang="en-US" dirty="0">
                <a:solidFill>
                  <a:schemeClr val="tx1">
                    <a:lumMod val="95000"/>
                    <a:lumOff val="5000"/>
                  </a:schemeClr>
                </a:solidFill>
              </a:rPr>
              <a:t>Pay is important but not sufficient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a:t>
            </a:r>
            <a:r>
              <a:rPr lang="en-US" dirty="0">
                <a:solidFill>
                  <a:schemeClr val="tx1">
                    <a:lumMod val="95000"/>
                    <a:lumOff val="5000"/>
                  </a:schemeClr>
                </a:solidFill>
              </a:rPr>
              <a:t> 2023)</a:t>
            </a:r>
          </a:p>
          <a:p>
            <a:pPr algn="just" fontAlgn="base"/>
            <a:r>
              <a:rPr lang="en-US" dirty="0">
                <a:solidFill>
                  <a:schemeClr val="tx1">
                    <a:lumMod val="95000"/>
                    <a:lumOff val="5000"/>
                  </a:schemeClr>
                </a:solidFill>
              </a:rPr>
              <a:t>Poor condition diminishes pay satisfaction.</a:t>
            </a:r>
          </a:p>
          <a:p>
            <a:pPr algn="just" fontAlgn="base"/>
            <a:r>
              <a:rPr lang="en-US" dirty="0">
                <a:solidFill>
                  <a:schemeClr val="tx1">
                    <a:lumMod val="95000"/>
                    <a:lumOff val="5000"/>
                  </a:schemeClr>
                </a:solidFill>
              </a:rPr>
              <a:t>Excessive use of financial rewards.</a:t>
            </a:r>
          </a:p>
          <a:p>
            <a:pPr algn="just" fontAlgn="base"/>
            <a:r>
              <a:rPr lang="en-US" dirty="0">
                <a:solidFill>
                  <a:schemeClr val="tx1">
                    <a:lumMod val="95000"/>
                    <a:lumOff val="5000"/>
                  </a:schemeClr>
                </a:solidFill>
              </a:rPr>
              <a:t>The agency costs bring to the fore inefficiencies.</a:t>
            </a:r>
          </a:p>
          <a:p>
            <a:pPr algn="just" fontAlgn="base"/>
            <a:r>
              <a:rPr lang="en-US" dirty="0">
                <a:solidFill>
                  <a:schemeClr val="tx1">
                    <a:lumMod val="95000"/>
                    <a:lumOff val="5000"/>
                  </a:schemeClr>
                </a:solidFill>
              </a:rPr>
              <a:t>Require holistic reward strategies.</a:t>
            </a:r>
          </a:p>
        </p:txBody>
      </p:sp>
      <p:pic>
        <p:nvPicPr>
          <p:cNvPr id="4" name="Picture 3">
            <a:extLst>
              <a:ext uri="{FF2B5EF4-FFF2-40B4-BE49-F238E27FC236}">
                <a16:creationId xmlns:a16="http://schemas.microsoft.com/office/drawing/2014/main" id="{7FFB7A82-A606-2226-7E22-07ABEFAE08E9}"/>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solidFill>
                  <a:schemeClr val="tx1">
                    <a:lumMod val="95000"/>
                    <a:lumOff val="5000"/>
                  </a:schemeClr>
                </a:solidFill>
              </a:rPr>
              <a:t>Psychological Contract Breach</a:t>
            </a:r>
            <a:endParaRPr sz="2800" b="1" dirty="0">
              <a:solidFill>
                <a:schemeClr val="tx1">
                  <a:lumMod val="95000"/>
                  <a:lumOff val="5000"/>
                </a:schemeClr>
              </a:solidFill>
            </a:endParaRPr>
          </a:p>
        </p:txBody>
      </p:sp>
      <p:sp>
        <p:nvSpPr>
          <p:cNvPr id="3" name="Content Placeholder 2"/>
          <p:cNvSpPr>
            <a:spLocks noGrp="1"/>
          </p:cNvSpPr>
          <p:nvPr>
            <p:ph idx="1"/>
          </p:nvPr>
        </p:nvSpPr>
        <p:spPr/>
        <p:txBody>
          <a:bodyPr/>
          <a:lstStyle/>
          <a:p>
            <a:pPr algn="just" fontAlgn="base"/>
            <a:r>
              <a:rPr lang="en-US" dirty="0">
                <a:solidFill>
                  <a:schemeClr val="tx1">
                    <a:lumMod val="95000"/>
                    <a:lumOff val="5000"/>
                  </a:schemeClr>
                </a:solidFill>
              </a:rPr>
              <a:t>Violation of expectations decreases trust (French</a:t>
            </a:r>
            <a:r>
              <a:rPr lang="en-US" i="1" dirty="0">
                <a:solidFill>
                  <a:schemeClr val="tx1">
                    <a:lumMod val="95000"/>
                    <a:lumOff val="5000"/>
                  </a:schemeClr>
                </a:solidFill>
              </a:rPr>
              <a:t> et al.,</a:t>
            </a:r>
            <a:r>
              <a:rPr lang="en-US" dirty="0">
                <a:solidFill>
                  <a:schemeClr val="tx1">
                    <a:lumMod val="95000"/>
                    <a:lumOff val="5000"/>
                  </a:schemeClr>
                </a:solidFill>
              </a:rPr>
              <a:t> 2022).</a:t>
            </a:r>
          </a:p>
          <a:p>
            <a:pPr algn="just" fontAlgn="base"/>
            <a:r>
              <a:rPr lang="en-US" dirty="0">
                <a:solidFill>
                  <a:schemeClr val="tx1">
                    <a:lumMod val="95000"/>
                    <a:lumOff val="5000"/>
                  </a:schemeClr>
                </a:solidFill>
              </a:rPr>
              <a:t>Staff report betrayal and moral injury</a:t>
            </a:r>
          </a:p>
          <a:p>
            <a:pPr algn="just" fontAlgn="base"/>
            <a:r>
              <a:rPr lang="en-US" dirty="0">
                <a:solidFill>
                  <a:schemeClr val="tx1">
                    <a:lumMod val="95000"/>
                    <a:lumOff val="5000"/>
                  </a:schemeClr>
                </a:solidFill>
              </a:rPr>
              <a:t>Bad communication is a source of dissatisfaction.</a:t>
            </a:r>
          </a:p>
          <a:p>
            <a:pPr algn="just" fontAlgn="base"/>
            <a:r>
              <a:rPr lang="en-US" dirty="0">
                <a:solidFill>
                  <a:schemeClr val="tx1">
                    <a:lumMod val="95000"/>
                    <a:lumOff val="5000"/>
                  </a:schemeClr>
                </a:solidFill>
              </a:rPr>
              <a:t>Enhances burnout and turnover intentions.</a:t>
            </a:r>
          </a:p>
          <a:p>
            <a:pPr algn="just" fontAlgn="base"/>
            <a:r>
              <a:rPr lang="en-US" dirty="0">
                <a:solidFill>
                  <a:schemeClr val="tx1">
                    <a:lumMod val="95000"/>
                    <a:lumOff val="5000"/>
                  </a:schemeClr>
                </a:solidFill>
              </a:rPr>
              <a:t>Truth building is essential for employee retention.</a:t>
            </a:r>
          </a:p>
        </p:txBody>
      </p:sp>
      <p:pic>
        <p:nvPicPr>
          <p:cNvPr id="4" name="Picture 3">
            <a:extLst>
              <a:ext uri="{FF2B5EF4-FFF2-40B4-BE49-F238E27FC236}">
                <a16:creationId xmlns:a16="http://schemas.microsoft.com/office/drawing/2014/main" id="{FE1BD067-C845-302F-F1DE-DDAFDA17BE7B}"/>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8"/>
            <a:ext cx="2210612" cy="1377315"/>
          </a:xfrm>
        </p:spPr>
        <p:txBody>
          <a:bodyPr/>
          <a:lstStyle/>
          <a:p>
            <a:r>
              <a:rPr lang="en-IN" b="1" dirty="0">
                <a:solidFill>
                  <a:schemeClr val="tx1">
                    <a:lumMod val="95000"/>
                    <a:lumOff val="5000"/>
                  </a:schemeClr>
                </a:solidFill>
              </a:rPr>
              <a:t>Impact on Performance</a:t>
            </a:r>
            <a:endParaRPr dirty="0">
              <a:solidFill>
                <a:schemeClr val="tx1">
                  <a:lumMod val="95000"/>
                  <a:lumOff val="5000"/>
                </a:schemeClr>
              </a:solidFill>
            </a:endParaRPr>
          </a:p>
        </p:txBody>
      </p:sp>
      <p:sp>
        <p:nvSpPr>
          <p:cNvPr id="3" name="Content Placeholder 2"/>
          <p:cNvSpPr>
            <a:spLocks noGrp="1"/>
          </p:cNvSpPr>
          <p:nvPr>
            <p:ph idx="1"/>
          </p:nvPr>
        </p:nvSpPr>
        <p:spPr>
          <a:xfrm>
            <a:off x="2589990" y="725066"/>
            <a:ext cx="6364321" cy="2699363"/>
          </a:xfrm>
        </p:spPr>
        <p:txBody>
          <a:bodyPr>
            <a:normAutofit/>
          </a:bodyPr>
          <a:lstStyle/>
          <a:p>
            <a:pPr algn="just" fontAlgn="base"/>
            <a:r>
              <a:rPr lang="en-US" dirty="0">
                <a:solidFill>
                  <a:schemeClr val="tx1">
                    <a:lumMod val="95000"/>
                    <a:lumOff val="5000"/>
                  </a:schemeClr>
                </a:solidFill>
              </a:rPr>
              <a:t>Stress at the workplace lowers efficiency and quality of care (NHS, 2026)</a:t>
            </a:r>
          </a:p>
          <a:p>
            <a:pPr algn="just" fontAlgn="base"/>
            <a:r>
              <a:rPr lang="en-US" dirty="0">
                <a:solidFill>
                  <a:schemeClr val="tx1">
                    <a:lumMod val="95000"/>
                    <a:lumOff val="5000"/>
                  </a:schemeClr>
                </a:solidFill>
              </a:rPr>
              <a:t>Burnout enhances clinical mistakes.</a:t>
            </a:r>
          </a:p>
          <a:p>
            <a:pPr algn="just" fontAlgn="base"/>
            <a:r>
              <a:rPr lang="en-US" dirty="0">
                <a:solidFill>
                  <a:schemeClr val="tx1">
                    <a:lumMod val="95000"/>
                    <a:lumOff val="5000"/>
                  </a:schemeClr>
                </a:solidFill>
              </a:rPr>
              <a:t>Staffing shortages have an impact on the continuity of care.</a:t>
            </a:r>
          </a:p>
          <a:p>
            <a:pPr algn="just" fontAlgn="base"/>
            <a:r>
              <a:rPr lang="en-US" dirty="0">
                <a:solidFill>
                  <a:schemeClr val="tx1">
                    <a:lumMod val="95000"/>
                    <a:lumOff val="5000"/>
                  </a:schemeClr>
                </a:solidFill>
              </a:rPr>
              <a:t>Wellbeing associated with </a:t>
            </a:r>
            <a:r>
              <a:rPr lang="en-US" dirty="0" err="1">
                <a:solidFill>
                  <a:schemeClr val="tx1">
                    <a:lumMod val="95000"/>
                    <a:lumOff val="5000"/>
                  </a:schemeClr>
                </a:solidFill>
              </a:rPr>
              <a:t>organisational</a:t>
            </a:r>
            <a:r>
              <a:rPr lang="en-US" dirty="0">
                <a:solidFill>
                  <a:schemeClr val="tx1">
                    <a:lumMod val="95000"/>
                    <a:lumOff val="5000"/>
                  </a:schemeClr>
                </a:solidFill>
              </a:rPr>
              <a:t> performance.</a:t>
            </a:r>
          </a:p>
          <a:p>
            <a:pPr algn="just" fontAlgn="base"/>
            <a:r>
              <a:rPr lang="en-US" dirty="0">
                <a:solidFill>
                  <a:schemeClr val="tx1">
                    <a:lumMod val="95000"/>
                    <a:lumOff val="5000"/>
                  </a:schemeClr>
                </a:solidFill>
              </a:rPr>
              <a:t>Patient outcomes are affected by workforce issues.</a:t>
            </a:r>
          </a:p>
        </p:txBody>
      </p:sp>
      <p:pic>
        <p:nvPicPr>
          <p:cNvPr id="4" name="Picture 3">
            <a:extLst>
              <a:ext uri="{FF2B5EF4-FFF2-40B4-BE49-F238E27FC236}">
                <a16:creationId xmlns:a16="http://schemas.microsoft.com/office/drawing/2014/main" id="{6AD6F531-8275-7048-EBE1-5D36CC11D847}"/>
              </a:ext>
            </a:extLst>
          </p:cNvPr>
          <p:cNvPicPr>
            <a:picLocks noChangeAspect="1"/>
          </p:cNvPicPr>
          <p:nvPr/>
        </p:nvPicPr>
        <p:blipFill>
          <a:blip r:embed="rId3"/>
          <a:stretch>
            <a:fillRect/>
          </a:stretch>
        </p:blipFill>
        <p:spPr>
          <a:xfrm>
            <a:off x="7963215" y="-1"/>
            <a:ext cx="1045931" cy="657727"/>
          </a:xfrm>
          <a:prstGeom prst="rect">
            <a:avLst/>
          </a:prstGeom>
        </p:spPr>
      </p:pic>
      <p:pic>
        <p:nvPicPr>
          <p:cNvPr id="7170" name="Picture 2">
            <a:extLst>
              <a:ext uri="{FF2B5EF4-FFF2-40B4-BE49-F238E27FC236}">
                <a16:creationId xmlns:a16="http://schemas.microsoft.com/office/drawing/2014/main" id="{6B2A521A-EC4B-B511-C4F6-78EF77D840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424429"/>
            <a:ext cx="9144000" cy="34335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lumMod val="95000"/>
                    <a:lumOff val="5000"/>
                  </a:schemeClr>
                </a:solidFill>
              </a:rPr>
              <a:t>Requirement of Strategic HR Interventions</a:t>
            </a:r>
            <a:endParaRPr sz="2800" dirty="0">
              <a:solidFill>
                <a:schemeClr val="tx1">
                  <a:lumMod val="95000"/>
                  <a:lumOff val="5000"/>
                </a:schemeClr>
              </a:solidFill>
            </a:endParaRPr>
          </a:p>
        </p:txBody>
      </p:sp>
      <p:sp>
        <p:nvSpPr>
          <p:cNvPr id="3" name="Content Placeholder 2"/>
          <p:cNvSpPr>
            <a:spLocks noGrp="1"/>
          </p:cNvSpPr>
          <p:nvPr>
            <p:ph idx="1"/>
          </p:nvPr>
        </p:nvSpPr>
        <p:spPr>
          <a:xfrm>
            <a:off x="2901951" y="2800350"/>
            <a:ext cx="5827712" cy="3614738"/>
          </a:xfrm>
        </p:spPr>
        <p:txBody>
          <a:bodyPr>
            <a:normAutofit/>
          </a:bodyPr>
          <a:lstStyle/>
          <a:p>
            <a:pPr algn="just" fontAlgn="base"/>
            <a:r>
              <a:rPr lang="en-US" dirty="0">
                <a:solidFill>
                  <a:schemeClr val="tx1">
                    <a:lumMod val="95000"/>
                    <a:lumOff val="5000"/>
                  </a:schemeClr>
                </a:solidFill>
              </a:rPr>
              <a:t>Workforce shortages demand proactive strategic HR planning (NHS Workforce Plan, 2023).</a:t>
            </a:r>
          </a:p>
          <a:p>
            <a:pPr algn="just" fontAlgn="base"/>
            <a:r>
              <a:rPr lang="en-US" dirty="0">
                <a:solidFill>
                  <a:schemeClr val="tx1">
                    <a:lumMod val="95000"/>
                    <a:lumOff val="5000"/>
                  </a:schemeClr>
                </a:solidFill>
              </a:rPr>
              <a:t>HR analytics enables predictive retention strategies (NHS SBS, 2023).</a:t>
            </a:r>
          </a:p>
          <a:p>
            <a:pPr algn="just" fontAlgn="base"/>
            <a:r>
              <a:rPr lang="en-US" dirty="0">
                <a:solidFill>
                  <a:schemeClr val="tx1">
                    <a:lumMod val="95000"/>
                    <a:lumOff val="5000"/>
                  </a:schemeClr>
                </a:solidFill>
              </a:rPr>
              <a:t>Leadership-driven culture improves engagement and retention (Benjamin and Chung, 2022)</a:t>
            </a:r>
          </a:p>
          <a:p>
            <a:pPr algn="just" fontAlgn="base"/>
            <a:r>
              <a:rPr lang="en-US" dirty="0">
                <a:solidFill>
                  <a:schemeClr val="tx1">
                    <a:lumMod val="95000"/>
                    <a:lumOff val="5000"/>
                  </a:schemeClr>
                </a:solidFill>
              </a:rPr>
              <a:t>Digital HR improves efficiency but risks employee disengagement.</a:t>
            </a:r>
          </a:p>
          <a:p>
            <a:pPr algn="just" fontAlgn="base"/>
            <a:r>
              <a:rPr lang="en-US" dirty="0">
                <a:solidFill>
                  <a:schemeClr val="tx1">
                    <a:lumMod val="95000"/>
                    <a:lumOff val="5000"/>
                  </a:schemeClr>
                </a:solidFill>
              </a:rPr>
              <a:t>Integrated HR strategies align workforce, performance, and patient outcomes.</a:t>
            </a:r>
          </a:p>
        </p:txBody>
      </p:sp>
      <p:pic>
        <p:nvPicPr>
          <p:cNvPr id="4" name="Picture 3">
            <a:extLst>
              <a:ext uri="{FF2B5EF4-FFF2-40B4-BE49-F238E27FC236}">
                <a16:creationId xmlns:a16="http://schemas.microsoft.com/office/drawing/2014/main" id="{688FF6C1-C4F5-4C7E-2189-D0E9AA372FD4}"/>
              </a:ext>
            </a:extLst>
          </p:cNvPr>
          <p:cNvPicPr>
            <a:picLocks noChangeAspect="1"/>
          </p:cNvPicPr>
          <p:nvPr/>
        </p:nvPicPr>
        <p:blipFill>
          <a:blip r:embed="rId3"/>
          <a:stretch>
            <a:fillRect/>
          </a:stretch>
        </p:blipFill>
        <p:spPr>
          <a:xfrm>
            <a:off x="7963215" y="-1"/>
            <a:ext cx="1045931" cy="657727"/>
          </a:xfrm>
          <a:prstGeom prst="rect">
            <a:avLst/>
          </a:prstGeom>
        </p:spPr>
      </p:pic>
      <p:pic>
        <p:nvPicPr>
          <p:cNvPr id="8195" name="Picture 3">
            <a:extLst>
              <a:ext uri="{FF2B5EF4-FFF2-40B4-BE49-F238E27FC236}">
                <a16:creationId xmlns:a16="http://schemas.microsoft.com/office/drawing/2014/main" id="{2CF21441-707D-4068-5B71-40CE6585E4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01952" y="-1"/>
            <a:ext cx="4956174" cy="25990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lumMod val="95000"/>
                    <a:lumOff val="5000"/>
                  </a:schemeClr>
                </a:solidFill>
              </a:rPr>
              <a:t>HRM Strategies used by the NHS</a:t>
            </a:r>
            <a:endParaRPr dirty="0">
              <a:solidFill>
                <a:schemeClr val="tx1">
                  <a:lumMod val="95000"/>
                  <a:lumOff val="5000"/>
                </a:schemeClr>
              </a:solidFill>
            </a:endParaRPr>
          </a:p>
        </p:txBody>
      </p:sp>
      <p:sp>
        <p:nvSpPr>
          <p:cNvPr id="3" name="Content Placeholder 2"/>
          <p:cNvSpPr>
            <a:spLocks noGrp="1"/>
          </p:cNvSpPr>
          <p:nvPr>
            <p:ph idx="1"/>
          </p:nvPr>
        </p:nvSpPr>
        <p:spPr>
          <a:xfrm>
            <a:off x="2901950" y="864108"/>
            <a:ext cx="5670549" cy="5120640"/>
          </a:xfrm>
        </p:spPr>
        <p:txBody>
          <a:bodyPr>
            <a:normAutofit/>
          </a:bodyPr>
          <a:lstStyle/>
          <a:p>
            <a:pPr algn="just" fontAlgn="base"/>
            <a:r>
              <a:rPr lang="en-US" dirty="0">
                <a:solidFill>
                  <a:schemeClr val="tx1">
                    <a:lumMod val="95000"/>
                    <a:lumOff val="5000"/>
                  </a:schemeClr>
                </a:solidFill>
              </a:rPr>
              <a:t>Workforce capability advantage is developed under strategic HRM (NHS England, 2026).</a:t>
            </a:r>
          </a:p>
          <a:p>
            <a:pPr algn="just" fontAlgn="base"/>
            <a:r>
              <a:rPr lang="en-US" dirty="0">
                <a:solidFill>
                  <a:schemeClr val="tx1">
                    <a:lumMod val="95000"/>
                    <a:lumOff val="5000"/>
                  </a:schemeClr>
                </a:solidFill>
              </a:rPr>
              <a:t>Train -Retain-Reform is a reflection of the RBV approach (NHS England, 2026b).</a:t>
            </a:r>
          </a:p>
          <a:p>
            <a:pPr algn="just" fontAlgn="base"/>
            <a:r>
              <a:rPr lang="en-US" dirty="0">
                <a:solidFill>
                  <a:schemeClr val="tx1">
                    <a:lumMod val="95000"/>
                    <a:lumOff val="5000"/>
                  </a:schemeClr>
                </a:solidFill>
              </a:rPr>
              <a:t>The number of vacancies is 112,000, which suggests the gaps in HR planning (NHS England, 2026b).</a:t>
            </a:r>
          </a:p>
          <a:p>
            <a:pPr algn="just" fontAlgn="base"/>
            <a:r>
              <a:rPr lang="en-US" dirty="0">
                <a:solidFill>
                  <a:schemeClr val="tx1">
                    <a:lumMod val="95000"/>
                    <a:lumOff val="5000"/>
                  </a:schemeClr>
                </a:solidFill>
              </a:rPr>
              <a:t>Shortfall up to 360,000 projected (NHS Digital, 2026)</a:t>
            </a:r>
          </a:p>
          <a:p>
            <a:pPr algn="just"/>
            <a:r>
              <a:rPr lang="en-US" dirty="0">
                <a:solidFill>
                  <a:schemeClr val="tx1">
                    <a:lumMod val="95000"/>
                    <a:lumOff val="5000"/>
                  </a:schemeClr>
                </a:solidFill>
              </a:rPr>
              <a:t>HR inefficiency arises due to retention gaps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 </a:t>
            </a:r>
            <a:r>
              <a:rPr lang="en-US" dirty="0">
                <a:solidFill>
                  <a:schemeClr val="tx1">
                    <a:lumMod val="95000"/>
                    <a:lumOff val="5000"/>
                  </a:schemeClr>
                </a:solidFill>
              </a:rPr>
              <a:t>2023).</a:t>
            </a:r>
            <a:endParaRPr dirty="0">
              <a:solidFill>
                <a:schemeClr val="tx1">
                  <a:lumMod val="95000"/>
                  <a:lumOff val="5000"/>
                </a:schemeClr>
              </a:solidFill>
            </a:endParaRPr>
          </a:p>
        </p:txBody>
      </p:sp>
      <p:pic>
        <p:nvPicPr>
          <p:cNvPr id="4" name="Picture 3">
            <a:extLst>
              <a:ext uri="{FF2B5EF4-FFF2-40B4-BE49-F238E27FC236}">
                <a16:creationId xmlns:a16="http://schemas.microsoft.com/office/drawing/2014/main" id="{4F6B084D-DE04-CCF1-7967-FDA087C61ABA}"/>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tx1">
                    <a:lumMod val="95000"/>
                    <a:lumOff val="5000"/>
                  </a:schemeClr>
                </a:solidFill>
              </a:rPr>
              <a:t>Improving Work Conditions</a:t>
            </a:r>
            <a:endParaRPr dirty="0">
              <a:solidFill>
                <a:schemeClr val="tx1">
                  <a:lumMod val="95000"/>
                  <a:lumOff val="5000"/>
                </a:schemeClr>
              </a:solidFill>
            </a:endParaRPr>
          </a:p>
        </p:txBody>
      </p:sp>
      <p:sp>
        <p:nvSpPr>
          <p:cNvPr id="3" name="Content Placeholder 2"/>
          <p:cNvSpPr>
            <a:spLocks noGrp="1"/>
          </p:cNvSpPr>
          <p:nvPr>
            <p:ph idx="1"/>
          </p:nvPr>
        </p:nvSpPr>
        <p:spPr>
          <a:xfrm>
            <a:off x="2743200" y="864108"/>
            <a:ext cx="5957887" cy="5120640"/>
          </a:xfrm>
        </p:spPr>
        <p:txBody>
          <a:bodyPr>
            <a:normAutofit/>
          </a:bodyPr>
          <a:lstStyle/>
          <a:p>
            <a:pPr algn="just" fontAlgn="base"/>
            <a:r>
              <a:rPr lang="en-US" dirty="0">
                <a:solidFill>
                  <a:schemeClr val="tx1">
                    <a:lumMod val="95000"/>
                    <a:lumOff val="5000"/>
                  </a:schemeClr>
                </a:solidFill>
              </a:rPr>
              <a:t>Job Demands-Resources (JD-R) model interprets NHS burnout as too many demands.</a:t>
            </a:r>
          </a:p>
          <a:p>
            <a:pPr algn="just" fontAlgn="base"/>
            <a:r>
              <a:rPr lang="en-US" dirty="0">
                <a:solidFill>
                  <a:schemeClr val="tx1">
                    <a:lumMod val="95000"/>
                    <a:lumOff val="5000"/>
                  </a:schemeClr>
                </a:solidFill>
              </a:rPr>
              <a:t>The number of vacancies exceeds 250,000, which puts additional workload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 </a:t>
            </a:r>
            <a:r>
              <a:rPr lang="en-US" dirty="0">
                <a:solidFill>
                  <a:schemeClr val="tx1">
                    <a:lumMod val="95000"/>
                    <a:lumOff val="5000"/>
                  </a:schemeClr>
                </a:solidFill>
              </a:rPr>
              <a:t>2023).</a:t>
            </a:r>
          </a:p>
          <a:p>
            <a:pPr algn="just" fontAlgn="base"/>
            <a:r>
              <a:rPr lang="en-US" dirty="0">
                <a:solidFill>
                  <a:schemeClr val="tx1">
                    <a:lumMod val="95000"/>
                    <a:lumOff val="5000"/>
                  </a:schemeClr>
                </a:solidFill>
              </a:rPr>
              <a:t>The issue of staff shortage exacerbates job demands (</a:t>
            </a:r>
            <a:r>
              <a:rPr lang="en-US" dirty="0" err="1">
                <a:solidFill>
                  <a:schemeClr val="tx1">
                    <a:lumMod val="95000"/>
                    <a:lumOff val="5000"/>
                  </a:schemeClr>
                </a:solidFill>
              </a:rPr>
              <a:t>Shemtob</a:t>
            </a:r>
            <a:r>
              <a:rPr lang="en-US" i="1" dirty="0">
                <a:solidFill>
                  <a:schemeClr val="tx1">
                    <a:lumMod val="95000"/>
                    <a:lumOff val="5000"/>
                  </a:schemeClr>
                </a:solidFill>
              </a:rPr>
              <a:t> et al.</a:t>
            </a:r>
            <a:r>
              <a:rPr lang="en-US" dirty="0">
                <a:solidFill>
                  <a:schemeClr val="tx1">
                    <a:lumMod val="95000"/>
                    <a:lumOff val="5000"/>
                  </a:schemeClr>
                </a:solidFill>
              </a:rPr>
              <a:t>, 2023).</a:t>
            </a:r>
          </a:p>
          <a:p>
            <a:pPr algn="just" fontAlgn="base"/>
            <a:r>
              <a:rPr lang="en-US" dirty="0">
                <a:solidFill>
                  <a:schemeClr val="tx1">
                    <a:lumMod val="95000"/>
                    <a:lumOff val="5000"/>
                  </a:schemeClr>
                </a:solidFill>
              </a:rPr>
              <a:t>Temporary staffing leads to poor quality of care.</a:t>
            </a:r>
          </a:p>
          <a:p>
            <a:pPr algn="just" fontAlgn="base"/>
            <a:r>
              <a:rPr lang="en-US" dirty="0">
                <a:solidFill>
                  <a:schemeClr val="tx1">
                    <a:lumMod val="95000"/>
                    <a:lumOff val="5000"/>
                  </a:schemeClr>
                </a:solidFill>
              </a:rPr>
              <a:t>Redesign required, not safety tapes.</a:t>
            </a:r>
          </a:p>
        </p:txBody>
      </p:sp>
      <p:pic>
        <p:nvPicPr>
          <p:cNvPr id="4" name="Picture 3">
            <a:extLst>
              <a:ext uri="{FF2B5EF4-FFF2-40B4-BE49-F238E27FC236}">
                <a16:creationId xmlns:a16="http://schemas.microsoft.com/office/drawing/2014/main" id="{A55730E1-9141-1449-1680-524CD3D6E653}"/>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solidFill>
                  <a:schemeClr val="tx1">
                    <a:lumMod val="95000"/>
                    <a:lumOff val="5000"/>
                  </a:schemeClr>
                </a:solidFill>
              </a:rPr>
              <a:t>Leadership Development</a:t>
            </a:r>
            <a:endParaRPr sz="2800" dirty="0">
              <a:solidFill>
                <a:schemeClr val="tx1">
                  <a:lumMod val="95000"/>
                  <a:lumOff val="5000"/>
                </a:schemeClr>
              </a:solidFill>
            </a:endParaRPr>
          </a:p>
        </p:txBody>
      </p:sp>
      <p:sp>
        <p:nvSpPr>
          <p:cNvPr id="3" name="Content Placeholder 2"/>
          <p:cNvSpPr>
            <a:spLocks noGrp="1"/>
          </p:cNvSpPr>
          <p:nvPr>
            <p:ph idx="1"/>
          </p:nvPr>
        </p:nvSpPr>
        <p:spPr>
          <a:xfrm>
            <a:off x="2528888" y="1050881"/>
            <a:ext cx="6272212" cy="3207830"/>
          </a:xfrm>
        </p:spPr>
        <p:txBody>
          <a:bodyPr>
            <a:normAutofit/>
          </a:bodyPr>
          <a:lstStyle/>
          <a:p>
            <a:pPr algn="just" fontAlgn="base"/>
            <a:r>
              <a:rPr lang="en-US" dirty="0">
                <a:solidFill>
                  <a:schemeClr val="tx1">
                    <a:lumMod val="95000"/>
                    <a:lumOff val="5000"/>
                  </a:schemeClr>
                </a:solidFill>
              </a:rPr>
              <a:t>Transformational leadership promotes performance and engagement (NHS England, 2026b).</a:t>
            </a:r>
          </a:p>
          <a:p>
            <a:pPr algn="just" fontAlgn="base"/>
            <a:r>
              <a:rPr lang="en-US" dirty="0">
                <a:solidFill>
                  <a:schemeClr val="tx1">
                    <a:lumMod val="95000"/>
                    <a:lumOff val="5000"/>
                  </a:schemeClr>
                </a:solidFill>
              </a:rPr>
              <a:t>Compassionate leadership improves staff experience (NHS, 2026b)</a:t>
            </a:r>
          </a:p>
          <a:p>
            <a:pPr algn="just" fontAlgn="base"/>
            <a:r>
              <a:rPr lang="en-US" dirty="0">
                <a:solidFill>
                  <a:schemeClr val="tx1">
                    <a:lumMod val="95000"/>
                    <a:lumOff val="5000"/>
                  </a:schemeClr>
                </a:solidFill>
              </a:rPr>
              <a:t>Culture change is undermined by leadership inconsistency (NHS, 2026c).</a:t>
            </a:r>
          </a:p>
          <a:p>
            <a:pPr algn="just" fontAlgn="base"/>
            <a:r>
              <a:rPr lang="en-US" dirty="0">
                <a:solidFill>
                  <a:schemeClr val="tx1">
                    <a:lumMod val="95000"/>
                    <a:lumOff val="5000"/>
                  </a:schemeClr>
                </a:solidFill>
              </a:rPr>
              <a:t>Integrate leadership in HR strategy.</a:t>
            </a:r>
          </a:p>
        </p:txBody>
      </p:sp>
      <p:pic>
        <p:nvPicPr>
          <p:cNvPr id="4" name="Picture 3">
            <a:extLst>
              <a:ext uri="{FF2B5EF4-FFF2-40B4-BE49-F238E27FC236}">
                <a16:creationId xmlns:a16="http://schemas.microsoft.com/office/drawing/2014/main" id="{B6EA7FAD-0B2E-885C-80F5-612F5E86B918}"/>
              </a:ext>
            </a:extLst>
          </p:cNvPr>
          <p:cNvPicPr>
            <a:picLocks noChangeAspect="1"/>
          </p:cNvPicPr>
          <p:nvPr/>
        </p:nvPicPr>
        <p:blipFill>
          <a:blip r:embed="rId3"/>
          <a:stretch>
            <a:fillRect/>
          </a:stretch>
        </p:blipFill>
        <p:spPr>
          <a:xfrm>
            <a:off x="7963215" y="-1"/>
            <a:ext cx="1045931" cy="657727"/>
          </a:xfrm>
          <a:prstGeom prst="rect">
            <a:avLst/>
          </a:prstGeom>
        </p:spPr>
      </p:pic>
      <p:pic>
        <p:nvPicPr>
          <p:cNvPr id="9218" name="Picture 2" descr="Staff experience NHSE People Promise infographic">
            <a:extLst>
              <a:ext uri="{FF2B5EF4-FFF2-40B4-BE49-F238E27FC236}">
                <a16:creationId xmlns:a16="http://schemas.microsoft.com/office/drawing/2014/main" id="{8335A93F-F0A5-2C80-F3BC-74F2CED8B99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86239" y="4203204"/>
            <a:ext cx="4957762" cy="248334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solidFill>
                  <a:schemeClr val="tx1">
                    <a:lumMod val="95000"/>
                    <a:lumOff val="5000"/>
                  </a:schemeClr>
                </a:solidFill>
              </a:rPr>
              <a:t>Recognition and Rewards Systems</a:t>
            </a:r>
            <a:endParaRPr dirty="0">
              <a:solidFill>
                <a:schemeClr val="tx1">
                  <a:lumMod val="95000"/>
                  <a:lumOff val="5000"/>
                </a:schemeClr>
              </a:solidFill>
            </a:endParaRPr>
          </a:p>
        </p:txBody>
      </p:sp>
      <p:sp>
        <p:nvSpPr>
          <p:cNvPr id="3" name="Content Placeholder 2"/>
          <p:cNvSpPr>
            <a:spLocks noGrp="1"/>
          </p:cNvSpPr>
          <p:nvPr>
            <p:ph idx="1"/>
          </p:nvPr>
        </p:nvSpPr>
        <p:spPr>
          <a:xfrm>
            <a:off x="2901951" y="1382516"/>
            <a:ext cx="5827712" cy="5120640"/>
          </a:xfrm>
        </p:spPr>
        <p:txBody>
          <a:bodyPr>
            <a:normAutofit/>
          </a:bodyPr>
          <a:lstStyle/>
          <a:p>
            <a:pPr algn="just" fontAlgn="base"/>
            <a:r>
              <a:rPr lang="en-US" sz="2000" dirty="0">
                <a:solidFill>
                  <a:schemeClr val="tx1">
                    <a:lumMod val="95000"/>
                    <a:lumOff val="5000"/>
                  </a:schemeClr>
                </a:solidFill>
              </a:rPr>
              <a:t>Salary is not high enough to be motivated.</a:t>
            </a:r>
          </a:p>
          <a:p>
            <a:pPr algn="just" fontAlgn="base"/>
            <a:r>
              <a:rPr lang="en-US" sz="2000" dirty="0">
                <a:solidFill>
                  <a:schemeClr val="tx1">
                    <a:lumMod val="95000"/>
                    <a:lumOff val="5000"/>
                  </a:schemeClr>
                </a:solidFill>
              </a:rPr>
              <a:t>Violations of the psychological contract lower the trust (French </a:t>
            </a:r>
            <a:r>
              <a:rPr lang="en-US" sz="2000" i="1" dirty="0">
                <a:solidFill>
                  <a:schemeClr val="tx1">
                    <a:lumMod val="95000"/>
                    <a:lumOff val="5000"/>
                  </a:schemeClr>
                </a:solidFill>
              </a:rPr>
              <a:t>et al.</a:t>
            </a:r>
            <a:r>
              <a:rPr lang="en-US" sz="2000" dirty="0">
                <a:solidFill>
                  <a:schemeClr val="tx1">
                    <a:lumMod val="95000"/>
                    <a:lumOff val="5000"/>
                  </a:schemeClr>
                </a:solidFill>
              </a:rPr>
              <a:t>, 2022).</a:t>
            </a:r>
          </a:p>
          <a:p>
            <a:pPr algn="just" fontAlgn="base"/>
            <a:r>
              <a:rPr lang="en-US" sz="2000" dirty="0">
                <a:solidFill>
                  <a:schemeClr val="tx1">
                    <a:lumMod val="95000"/>
                    <a:lumOff val="5000"/>
                  </a:schemeClr>
                </a:solidFill>
              </a:rPr>
              <a:t>Monetary rewards are not sufficient on their own.</a:t>
            </a:r>
          </a:p>
          <a:p>
            <a:pPr algn="just" fontAlgn="base"/>
            <a:r>
              <a:rPr lang="en-US" sz="2000" dirty="0">
                <a:solidFill>
                  <a:schemeClr val="tx1">
                    <a:lumMod val="95000"/>
                    <a:lumOff val="5000"/>
                  </a:schemeClr>
                </a:solidFill>
              </a:rPr>
              <a:t>Recognition enhances the effects of engagement.</a:t>
            </a:r>
          </a:p>
        </p:txBody>
      </p:sp>
      <p:pic>
        <p:nvPicPr>
          <p:cNvPr id="4" name="Picture 3">
            <a:extLst>
              <a:ext uri="{FF2B5EF4-FFF2-40B4-BE49-F238E27FC236}">
                <a16:creationId xmlns:a16="http://schemas.microsoft.com/office/drawing/2014/main" id="{6CE8B72F-DBFD-7EB1-5B83-4F739DE384F4}"/>
              </a:ext>
            </a:extLst>
          </p:cNvPr>
          <p:cNvPicPr>
            <a:picLocks noChangeAspect="1"/>
          </p:cNvPicPr>
          <p:nvPr/>
        </p:nvPicPr>
        <p:blipFill>
          <a:blip r:embed="rId3"/>
          <a:stretch>
            <a:fillRect/>
          </a:stretch>
        </p:blipFill>
        <p:spPr>
          <a:xfrm>
            <a:off x="7963215" y="-1"/>
            <a:ext cx="1045931" cy="657727"/>
          </a:xfrm>
          <a:prstGeom prst="rect">
            <a:avLst/>
          </a:prstGeom>
        </p:spPr>
      </p:pic>
      <p:pic>
        <p:nvPicPr>
          <p:cNvPr id="10242" name="Picture 2" descr="Initiative seeks to use Clap for Carers campaign to reward NHS staff and  key workers with medals and medallions">
            <a:extLst>
              <a:ext uri="{FF2B5EF4-FFF2-40B4-BE49-F238E27FC236}">
                <a16:creationId xmlns:a16="http://schemas.microsoft.com/office/drawing/2014/main" id="{E8C764F5-03ED-4F90-86CC-5EC8DEA126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4229100" cy="21606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BE33C-4E81-7368-3F19-F3F91F163CD8}"/>
              </a:ext>
            </a:extLst>
          </p:cNvPr>
          <p:cNvSpPr>
            <a:spLocks noGrp="1"/>
          </p:cNvSpPr>
          <p:nvPr>
            <p:ph type="title"/>
          </p:nvPr>
        </p:nvSpPr>
        <p:spPr/>
        <p:txBody>
          <a:bodyPr>
            <a:normAutofit/>
          </a:bodyPr>
          <a:lstStyle/>
          <a:p>
            <a:pPr>
              <a:lnSpc>
                <a:spcPct val="150000"/>
              </a:lnSpc>
            </a:pPr>
            <a:r>
              <a:rPr lang="en-IN" sz="2800" b="1" dirty="0">
                <a:solidFill>
                  <a:schemeClr val="tx1">
                    <a:lumMod val="95000"/>
                    <a:lumOff val="5000"/>
                  </a:schemeClr>
                </a:solidFill>
              </a:rPr>
              <a:t>Career Development</a:t>
            </a:r>
            <a:endParaRPr lang="en-IN" sz="28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C0C2996B-4BD7-B66A-1CE1-FA4246DDFB05}"/>
              </a:ext>
            </a:extLst>
          </p:cNvPr>
          <p:cNvSpPr>
            <a:spLocks noGrp="1"/>
          </p:cNvSpPr>
          <p:nvPr>
            <p:ph idx="1"/>
          </p:nvPr>
        </p:nvSpPr>
        <p:spPr/>
        <p:txBody>
          <a:bodyPr/>
          <a:lstStyle/>
          <a:p>
            <a:pPr algn="just" fontAlgn="base"/>
            <a:r>
              <a:rPr lang="en-US" dirty="0">
                <a:solidFill>
                  <a:schemeClr val="tx1">
                    <a:lumMod val="95000"/>
                    <a:lumOff val="5000"/>
                  </a:schemeClr>
                </a:solidFill>
              </a:rPr>
              <a:t>To increase nursing training by 92% (NHS England, 2026b).</a:t>
            </a:r>
          </a:p>
          <a:p>
            <a:pPr algn="just" fontAlgn="base"/>
            <a:r>
              <a:rPr lang="en-US" dirty="0">
                <a:solidFill>
                  <a:schemeClr val="tx1">
                    <a:lumMod val="95000"/>
                    <a:lumOff val="5000"/>
                  </a:schemeClr>
                </a:solidFill>
              </a:rPr>
              <a:t>Increase in GP training by 50%.</a:t>
            </a:r>
          </a:p>
          <a:p>
            <a:pPr algn="just" fontAlgn="base"/>
            <a:r>
              <a:rPr lang="en-US" dirty="0">
                <a:solidFill>
                  <a:schemeClr val="tx1">
                    <a:lumMod val="95000"/>
                    <a:lumOff val="5000"/>
                  </a:schemeClr>
                </a:solidFill>
              </a:rPr>
              <a:t>Social care turnover 30% or more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a:t>
            </a:r>
            <a:r>
              <a:rPr lang="en-US" dirty="0">
                <a:solidFill>
                  <a:schemeClr val="tx1">
                    <a:lumMod val="95000"/>
                    <a:lumOff val="5000"/>
                  </a:schemeClr>
                </a:solidFill>
              </a:rPr>
              <a:t> 2023)</a:t>
            </a:r>
          </a:p>
          <a:p>
            <a:pPr algn="just" fontAlgn="base"/>
            <a:r>
              <a:rPr lang="en-US" dirty="0">
                <a:solidFill>
                  <a:schemeClr val="tx1">
                    <a:lumMod val="95000"/>
                    <a:lumOff val="5000"/>
                  </a:schemeClr>
                </a:solidFill>
              </a:rPr>
              <a:t>Retention is </a:t>
            </a:r>
            <a:r>
              <a:rPr lang="en-US" dirty="0" err="1">
                <a:solidFill>
                  <a:schemeClr val="tx1">
                    <a:lumMod val="95000"/>
                    <a:lumOff val="5000"/>
                  </a:schemeClr>
                </a:solidFill>
              </a:rPr>
              <a:t>minimised</a:t>
            </a:r>
            <a:r>
              <a:rPr lang="en-US" dirty="0">
                <a:solidFill>
                  <a:schemeClr val="tx1">
                    <a:lumMod val="95000"/>
                    <a:lumOff val="5000"/>
                  </a:schemeClr>
                </a:solidFill>
              </a:rPr>
              <a:t> by weak progression (Gawne </a:t>
            </a:r>
            <a:r>
              <a:rPr lang="en-US" i="1" dirty="0">
                <a:solidFill>
                  <a:schemeClr val="tx1">
                    <a:lumMod val="95000"/>
                    <a:lumOff val="5000"/>
                  </a:schemeClr>
                </a:solidFill>
              </a:rPr>
              <a:t>et al.</a:t>
            </a:r>
            <a:r>
              <a:rPr lang="en-US" dirty="0">
                <a:solidFill>
                  <a:schemeClr val="tx1">
                    <a:lumMod val="95000"/>
                    <a:lumOff val="5000"/>
                  </a:schemeClr>
                </a:solidFill>
              </a:rPr>
              <a:t>, 2020).</a:t>
            </a:r>
          </a:p>
        </p:txBody>
      </p:sp>
      <p:pic>
        <p:nvPicPr>
          <p:cNvPr id="4" name="Picture 3">
            <a:extLst>
              <a:ext uri="{FF2B5EF4-FFF2-40B4-BE49-F238E27FC236}">
                <a16:creationId xmlns:a16="http://schemas.microsoft.com/office/drawing/2014/main" id="{6554A7EC-5F1C-9C96-A95B-735FFB6A80A2}"/>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2947445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7F1E4-C10E-0C20-85A6-79DF520CAF46}"/>
              </a:ext>
            </a:extLst>
          </p:cNvPr>
          <p:cNvSpPr>
            <a:spLocks noGrp="1"/>
          </p:cNvSpPr>
          <p:nvPr>
            <p:ph type="title"/>
          </p:nvPr>
        </p:nvSpPr>
        <p:spPr/>
        <p:txBody>
          <a:bodyPr/>
          <a:lstStyle/>
          <a:p>
            <a:r>
              <a:rPr lang="en-IN" b="1" dirty="0">
                <a:solidFill>
                  <a:schemeClr val="tx1">
                    <a:lumMod val="95000"/>
                    <a:lumOff val="5000"/>
                  </a:schemeClr>
                </a:solidFill>
              </a:rPr>
              <a:t>Employee Wellbeing Initiatives</a:t>
            </a:r>
            <a:endParaRPr lang="en-IN"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47A4822-801D-C529-C98C-4C45CA4F0CE1}"/>
              </a:ext>
            </a:extLst>
          </p:cNvPr>
          <p:cNvSpPr>
            <a:spLocks noGrp="1"/>
          </p:cNvSpPr>
          <p:nvPr>
            <p:ph idx="1"/>
          </p:nvPr>
        </p:nvSpPr>
        <p:spPr>
          <a:xfrm>
            <a:off x="2830513" y="864108"/>
            <a:ext cx="5870574" cy="5120640"/>
          </a:xfrm>
        </p:spPr>
        <p:txBody>
          <a:bodyPr/>
          <a:lstStyle/>
          <a:p>
            <a:pPr algn="just" fontAlgn="base"/>
            <a:r>
              <a:rPr lang="en-US" dirty="0">
                <a:solidFill>
                  <a:schemeClr val="tx1">
                    <a:lumMod val="95000"/>
                    <a:lumOff val="5000"/>
                  </a:schemeClr>
                </a:solidFill>
              </a:rPr>
              <a:t>Work-related burnout due to workload stress (In–Boldness, 2024).</a:t>
            </a:r>
          </a:p>
          <a:p>
            <a:pPr algn="just" fontAlgn="base"/>
            <a:r>
              <a:rPr lang="en-US" dirty="0">
                <a:solidFill>
                  <a:schemeClr val="tx1">
                    <a:lumMod val="95000"/>
                    <a:lumOff val="5000"/>
                  </a:schemeClr>
                </a:solidFill>
              </a:rPr>
              <a:t>Patient safety is influenced by well-being.</a:t>
            </a:r>
          </a:p>
          <a:p>
            <a:pPr algn="just" fontAlgn="base"/>
            <a:r>
              <a:rPr lang="en-US" dirty="0">
                <a:solidFill>
                  <a:schemeClr val="tx1">
                    <a:lumMod val="95000"/>
                    <a:lumOff val="5000"/>
                  </a:schemeClr>
                </a:solidFill>
              </a:rPr>
              <a:t>Maslow's theory and wellbeing frameworks </a:t>
            </a:r>
            <a:r>
              <a:rPr lang="en-US" dirty="0" err="1">
                <a:solidFill>
                  <a:schemeClr val="tx1">
                    <a:lumMod val="95000"/>
                    <a:lumOff val="5000"/>
                  </a:schemeClr>
                </a:solidFill>
              </a:rPr>
              <a:t>emphasise</a:t>
            </a:r>
            <a:r>
              <a:rPr lang="en-US" dirty="0">
                <a:solidFill>
                  <a:schemeClr val="tx1">
                    <a:lumMod val="95000"/>
                    <a:lumOff val="5000"/>
                  </a:schemeClr>
                </a:solidFill>
              </a:rPr>
              <a:t> psychological safety (Knott, 2023). </a:t>
            </a:r>
          </a:p>
          <a:p>
            <a:pPr algn="just" fontAlgn="base"/>
            <a:r>
              <a:rPr lang="en-US" dirty="0">
                <a:solidFill>
                  <a:schemeClr val="tx1">
                    <a:lumMod val="95000"/>
                    <a:lumOff val="5000"/>
                  </a:schemeClr>
                </a:solidFill>
              </a:rPr>
              <a:t>The disparity in access to support exists (</a:t>
            </a:r>
            <a:r>
              <a:rPr lang="en-US" dirty="0" err="1">
                <a:solidFill>
                  <a:schemeClr val="tx1">
                    <a:lumMod val="95000"/>
                    <a:lumOff val="5000"/>
                  </a:schemeClr>
                </a:solidFill>
              </a:rPr>
              <a:t>Shemtob</a:t>
            </a:r>
            <a:r>
              <a:rPr lang="en-US" dirty="0">
                <a:solidFill>
                  <a:schemeClr val="tx1">
                    <a:lumMod val="95000"/>
                    <a:lumOff val="5000"/>
                  </a:schemeClr>
                </a:solidFill>
              </a:rPr>
              <a:t> </a:t>
            </a:r>
            <a:r>
              <a:rPr lang="en-US" i="1" dirty="0">
                <a:solidFill>
                  <a:schemeClr val="tx1">
                    <a:lumMod val="95000"/>
                    <a:lumOff val="5000"/>
                  </a:schemeClr>
                </a:solidFill>
              </a:rPr>
              <a:t>et al., </a:t>
            </a:r>
            <a:r>
              <a:rPr lang="en-US" dirty="0">
                <a:solidFill>
                  <a:schemeClr val="tx1">
                    <a:lumMod val="95000"/>
                    <a:lumOff val="5000"/>
                  </a:schemeClr>
                </a:solidFill>
              </a:rPr>
              <a:t>2023).</a:t>
            </a:r>
          </a:p>
          <a:p>
            <a:pPr algn="just" fontAlgn="base"/>
            <a:r>
              <a:rPr lang="en-US" dirty="0">
                <a:solidFill>
                  <a:schemeClr val="tx1">
                    <a:lumMod val="95000"/>
                    <a:lumOff val="5000"/>
                  </a:schemeClr>
                </a:solidFill>
              </a:rPr>
              <a:t>Integration of systemic well-being is needed.</a:t>
            </a:r>
          </a:p>
          <a:p>
            <a:pPr algn="just"/>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C363DD7D-F29E-E123-5F36-C13FE905080D}"/>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8727566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01E93-6699-3620-27A9-255F53AF1D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C8F01C-FB58-4B52-4111-35D4F2726E23}"/>
              </a:ext>
            </a:extLst>
          </p:cNvPr>
          <p:cNvSpPr>
            <a:spLocks noGrp="1"/>
          </p:cNvSpPr>
          <p:nvPr>
            <p:ph type="title"/>
          </p:nvPr>
        </p:nvSpPr>
        <p:spPr/>
        <p:txBody>
          <a:bodyPr>
            <a:normAutofit/>
          </a:bodyPr>
          <a:lstStyle/>
          <a:p>
            <a:pPr>
              <a:lnSpc>
                <a:spcPct val="150000"/>
              </a:lnSpc>
            </a:pPr>
            <a:r>
              <a:rPr lang="en-IN" sz="2400" b="1" dirty="0">
                <a:solidFill>
                  <a:schemeClr val="tx1">
                    <a:lumMod val="95000"/>
                    <a:lumOff val="5000"/>
                  </a:schemeClr>
                </a:solidFill>
              </a:rPr>
              <a:t>Improving Organisational Culture</a:t>
            </a:r>
            <a:endParaRPr lang="en-IN" sz="24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CBEA3918-D01E-0667-AE76-3AD504AF635B}"/>
              </a:ext>
            </a:extLst>
          </p:cNvPr>
          <p:cNvSpPr>
            <a:spLocks noGrp="1"/>
          </p:cNvSpPr>
          <p:nvPr>
            <p:ph idx="1"/>
          </p:nvPr>
        </p:nvSpPr>
        <p:spPr>
          <a:xfrm>
            <a:off x="2758481" y="942403"/>
            <a:ext cx="6014044" cy="2957513"/>
          </a:xfrm>
        </p:spPr>
        <p:txBody>
          <a:bodyPr/>
          <a:lstStyle/>
          <a:p>
            <a:pPr algn="just" fontAlgn="base"/>
            <a:r>
              <a:rPr lang="en-US" dirty="0">
                <a:solidFill>
                  <a:schemeClr val="tx1">
                    <a:lumMod val="95000"/>
                    <a:lumOff val="5000"/>
                  </a:schemeClr>
                </a:solidFill>
              </a:rPr>
              <a:t>Workforce </a:t>
            </a:r>
            <a:r>
              <a:rPr lang="en-US" dirty="0" err="1">
                <a:solidFill>
                  <a:schemeClr val="tx1">
                    <a:lumMod val="95000"/>
                    <a:lumOff val="5000"/>
                  </a:schemeClr>
                </a:solidFill>
              </a:rPr>
              <a:t>behaviour</a:t>
            </a:r>
            <a:r>
              <a:rPr lang="en-US" dirty="0">
                <a:solidFill>
                  <a:schemeClr val="tx1">
                    <a:lumMod val="95000"/>
                    <a:lumOff val="5000"/>
                  </a:schemeClr>
                </a:solidFill>
              </a:rPr>
              <a:t> is influenced by culture (Bhat </a:t>
            </a:r>
            <a:r>
              <a:rPr lang="en-US" i="1" dirty="0">
                <a:solidFill>
                  <a:schemeClr val="tx1">
                    <a:lumMod val="95000"/>
                    <a:lumOff val="5000"/>
                  </a:schemeClr>
                </a:solidFill>
              </a:rPr>
              <a:t>et al. </a:t>
            </a:r>
            <a:r>
              <a:rPr lang="en-US" dirty="0">
                <a:solidFill>
                  <a:schemeClr val="tx1">
                    <a:lumMod val="95000"/>
                    <a:lumOff val="5000"/>
                  </a:schemeClr>
                </a:solidFill>
              </a:rPr>
              <a:t>2022).</a:t>
            </a:r>
          </a:p>
          <a:p>
            <a:pPr algn="just" fontAlgn="base"/>
            <a:r>
              <a:rPr lang="en-US" dirty="0">
                <a:solidFill>
                  <a:schemeClr val="tx1">
                    <a:lumMod val="95000"/>
                    <a:lumOff val="5000"/>
                  </a:schemeClr>
                </a:solidFill>
              </a:rPr>
              <a:t>Existing culture is a limitation to engagement (NHS, 2026c).</a:t>
            </a:r>
          </a:p>
          <a:p>
            <a:pPr algn="just" fontAlgn="base"/>
            <a:r>
              <a:rPr lang="en-US" dirty="0">
                <a:solidFill>
                  <a:schemeClr val="tx1">
                    <a:lumMod val="95000"/>
                    <a:lumOff val="5000"/>
                  </a:schemeClr>
                </a:solidFill>
              </a:rPr>
              <a:t>Trust breakdown manifests as moral injury.</a:t>
            </a:r>
          </a:p>
          <a:p>
            <a:pPr algn="just"/>
            <a:r>
              <a:rPr lang="en-US" dirty="0">
                <a:solidFill>
                  <a:schemeClr val="tx1">
                    <a:lumMod val="95000"/>
                    <a:lumOff val="5000"/>
                  </a:schemeClr>
                </a:solidFill>
              </a:rPr>
              <a:t>Cultural change required alignment (Benjamin and Chung, 20223).</a:t>
            </a: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79ECDA46-9846-E87D-6451-A5E1EFD0F898}"/>
              </a:ext>
            </a:extLst>
          </p:cNvPr>
          <p:cNvPicPr>
            <a:picLocks noChangeAspect="1"/>
          </p:cNvPicPr>
          <p:nvPr/>
        </p:nvPicPr>
        <p:blipFill>
          <a:blip r:embed="rId3"/>
          <a:stretch>
            <a:fillRect/>
          </a:stretch>
        </p:blipFill>
        <p:spPr>
          <a:xfrm>
            <a:off x="7963215" y="-1"/>
            <a:ext cx="1045931" cy="657727"/>
          </a:xfrm>
          <a:prstGeom prst="rect">
            <a:avLst/>
          </a:prstGeom>
        </p:spPr>
      </p:pic>
      <p:pic>
        <p:nvPicPr>
          <p:cNvPr id="11266" name="Picture 2">
            <a:extLst>
              <a:ext uri="{FF2B5EF4-FFF2-40B4-BE49-F238E27FC236}">
                <a16:creationId xmlns:a16="http://schemas.microsoft.com/office/drawing/2014/main" id="{71E7DB1B-5228-3D98-6C5A-1DA1DAC71E2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58481" y="3900487"/>
            <a:ext cx="5552165" cy="2957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40471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AEE16-85A2-605A-0DE4-2A975F3537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0107AF-30B8-4229-4CBA-C01BC2776669}"/>
              </a:ext>
            </a:extLst>
          </p:cNvPr>
          <p:cNvSpPr>
            <a:spLocks noGrp="1"/>
          </p:cNvSpPr>
          <p:nvPr>
            <p:ph type="title"/>
          </p:nvPr>
        </p:nvSpPr>
        <p:spPr/>
        <p:txBody>
          <a:bodyPr>
            <a:normAutofit/>
          </a:bodyPr>
          <a:lstStyle/>
          <a:p>
            <a:pPr>
              <a:lnSpc>
                <a:spcPct val="150000"/>
              </a:lnSpc>
            </a:pPr>
            <a:r>
              <a:rPr lang="en-IN" sz="2400" b="1" dirty="0">
                <a:solidFill>
                  <a:schemeClr val="tx1">
                    <a:lumMod val="95000"/>
                    <a:lumOff val="5000"/>
                  </a:schemeClr>
                </a:solidFill>
              </a:rPr>
              <a:t>Limitations and Improvements</a:t>
            </a:r>
          </a:p>
        </p:txBody>
      </p:sp>
      <p:sp>
        <p:nvSpPr>
          <p:cNvPr id="3" name="Content Placeholder 2">
            <a:extLst>
              <a:ext uri="{FF2B5EF4-FFF2-40B4-BE49-F238E27FC236}">
                <a16:creationId xmlns:a16="http://schemas.microsoft.com/office/drawing/2014/main" id="{E712DC89-FDD9-9DA9-3BFF-FEDEDA6C7E86}"/>
              </a:ext>
            </a:extLst>
          </p:cNvPr>
          <p:cNvSpPr>
            <a:spLocks noGrp="1"/>
          </p:cNvSpPr>
          <p:nvPr>
            <p:ph idx="1"/>
          </p:nvPr>
        </p:nvSpPr>
        <p:spPr>
          <a:xfrm>
            <a:off x="2901951" y="864108"/>
            <a:ext cx="5327649" cy="5120640"/>
          </a:xfrm>
        </p:spPr>
        <p:txBody>
          <a:bodyPr>
            <a:normAutofit/>
          </a:bodyPr>
          <a:lstStyle/>
          <a:p>
            <a:pPr algn="just" fontAlgn="base"/>
            <a:r>
              <a:rPr lang="en-US" sz="2000" dirty="0">
                <a:solidFill>
                  <a:schemeClr val="tx1">
                    <a:lumMod val="95000"/>
                    <a:lumOff val="5000"/>
                  </a:schemeClr>
                </a:solidFill>
              </a:rPr>
              <a:t>Insufficient data constrain workforce insights.</a:t>
            </a:r>
          </a:p>
          <a:p>
            <a:pPr algn="just" fontAlgn="base"/>
            <a:r>
              <a:rPr lang="en-US" sz="2000" dirty="0">
                <a:solidFill>
                  <a:schemeClr val="tx1">
                    <a:lumMod val="95000"/>
                    <a:lumOff val="5000"/>
                  </a:schemeClr>
                </a:solidFill>
              </a:rPr>
              <a:t>HRM tools improve outcomes related to employee performance.</a:t>
            </a:r>
          </a:p>
          <a:p>
            <a:pPr algn="just" fontAlgn="base"/>
            <a:r>
              <a:rPr lang="en-US" sz="2000" dirty="0">
                <a:solidFill>
                  <a:schemeClr val="tx1">
                    <a:lumMod val="95000"/>
                    <a:lumOff val="5000"/>
                  </a:schemeClr>
                </a:solidFill>
              </a:rPr>
              <a:t>Weak evaluation reduces effectiveness.</a:t>
            </a:r>
          </a:p>
          <a:p>
            <a:pPr algn="just" fontAlgn="base"/>
            <a:r>
              <a:rPr lang="en-US" sz="2000" dirty="0">
                <a:solidFill>
                  <a:schemeClr val="tx1">
                    <a:lumMod val="95000"/>
                    <a:lumOff val="5000"/>
                  </a:schemeClr>
                </a:solidFill>
              </a:rPr>
              <a:t>This is possible through constant observation and improvement.</a:t>
            </a:r>
          </a:p>
          <a:p>
            <a:pPr algn="just"/>
            <a:endParaRPr lang="en-IN" sz="2000" dirty="0">
              <a:solidFill>
                <a:schemeClr val="tx1">
                  <a:lumMod val="95000"/>
                  <a:lumOff val="5000"/>
                </a:schemeClr>
              </a:solidFill>
            </a:endParaRPr>
          </a:p>
        </p:txBody>
      </p:sp>
      <p:pic>
        <p:nvPicPr>
          <p:cNvPr id="4" name="Picture 3">
            <a:extLst>
              <a:ext uri="{FF2B5EF4-FFF2-40B4-BE49-F238E27FC236}">
                <a16:creationId xmlns:a16="http://schemas.microsoft.com/office/drawing/2014/main" id="{C394937E-6981-52E9-FFF9-1B0C10618702}"/>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7615445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6FB438-1E03-B789-FF8E-F3A4292186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4CF6BB-F4D6-F70D-5B26-DB7ABB83D47A}"/>
              </a:ext>
            </a:extLst>
          </p:cNvPr>
          <p:cNvSpPr>
            <a:spLocks noGrp="1"/>
          </p:cNvSpPr>
          <p:nvPr>
            <p:ph type="title"/>
          </p:nvPr>
        </p:nvSpPr>
        <p:spPr/>
        <p:txBody>
          <a:bodyPr/>
          <a:lstStyle/>
          <a:p>
            <a:pPr algn="just"/>
            <a:r>
              <a:rPr lang="en-IN" b="1" dirty="0">
                <a:solidFill>
                  <a:schemeClr val="tx1">
                    <a:lumMod val="95000"/>
                    <a:lumOff val="5000"/>
                  </a:schemeClr>
                </a:solidFill>
              </a:rPr>
              <a:t>Implementation Strategy</a:t>
            </a:r>
          </a:p>
        </p:txBody>
      </p:sp>
      <p:sp>
        <p:nvSpPr>
          <p:cNvPr id="3" name="Content Placeholder 2">
            <a:extLst>
              <a:ext uri="{FF2B5EF4-FFF2-40B4-BE49-F238E27FC236}">
                <a16:creationId xmlns:a16="http://schemas.microsoft.com/office/drawing/2014/main" id="{E0B7AD95-8877-235D-B498-5B0D31432377}"/>
              </a:ext>
            </a:extLst>
          </p:cNvPr>
          <p:cNvSpPr>
            <a:spLocks noGrp="1"/>
          </p:cNvSpPr>
          <p:nvPr>
            <p:ph idx="1"/>
          </p:nvPr>
        </p:nvSpPr>
        <p:spPr>
          <a:xfrm>
            <a:off x="2700338" y="1243012"/>
            <a:ext cx="5943599" cy="4741735"/>
          </a:xfrm>
        </p:spPr>
        <p:txBody>
          <a:bodyPr/>
          <a:lstStyle/>
          <a:p>
            <a:pPr algn="just" fontAlgn="base"/>
            <a:r>
              <a:rPr lang="en-US" dirty="0">
                <a:solidFill>
                  <a:schemeClr val="tx1">
                    <a:lumMod val="95000"/>
                    <a:lumOff val="5000"/>
                  </a:schemeClr>
                </a:solidFill>
              </a:rPr>
              <a:t>Structured yet flexible implementation via the NHS Change Model (NHS England, 2026b).</a:t>
            </a:r>
          </a:p>
          <a:p>
            <a:pPr algn="just" fontAlgn="base"/>
            <a:r>
              <a:rPr lang="en-US" dirty="0">
                <a:solidFill>
                  <a:schemeClr val="tx1">
                    <a:lumMod val="95000"/>
                    <a:lumOff val="5000"/>
                  </a:schemeClr>
                </a:solidFill>
              </a:rPr>
              <a:t>ICS fragmentation restricts the consistency in strategy implementation (Bhat</a:t>
            </a:r>
            <a:r>
              <a:rPr lang="en-US" i="1" dirty="0">
                <a:solidFill>
                  <a:schemeClr val="tx1">
                    <a:lumMod val="95000"/>
                    <a:lumOff val="5000"/>
                  </a:schemeClr>
                </a:solidFill>
              </a:rPr>
              <a:t> et al., </a:t>
            </a:r>
            <a:r>
              <a:rPr lang="en-US" dirty="0">
                <a:solidFill>
                  <a:schemeClr val="tx1">
                    <a:lumMod val="95000"/>
                    <a:lumOff val="5000"/>
                  </a:schemeClr>
                </a:solidFill>
              </a:rPr>
              <a:t>2022).</a:t>
            </a:r>
          </a:p>
          <a:p>
            <a:pPr algn="just" fontAlgn="base"/>
            <a:r>
              <a:rPr lang="en-US" dirty="0">
                <a:solidFill>
                  <a:schemeClr val="tx1">
                    <a:lumMod val="95000"/>
                    <a:lumOff val="5000"/>
                  </a:schemeClr>
                </a:solidFill>
              </a:rPr>
              <a:t>Digital transformation of HR enhances efficiency but poses the risk of detachment (NHS SBS, 2026).</a:t>
            </a:r>
          </a:p>
          <a:p>
            <a:pPr algn="just" fontAlgn="base"/>
            <a:r>
              <a:rPr lang="en-US" dirty="0">
                <a:solidFill>
                  <a:schemeClr val="tx1">
                    <a:lumMod val="95000"/>
                    <a:lumOff val="5000"/>
                  </a:schemeClr>
                </a:solidFill>
              </a:rPr>
              <a:t>Specific contextual adaptation is essential to sustainability. </a:t>
            </a:r>
          </a:p>
          <a:p>
            <a:pPr algn="just" fontAlgn="base"/>
            <a:r>
              <a:rPr lang="en-US" dirty="0">
                <a:solidFill>
                  <a:schemeClr val="tx1">
                    <a:lumMod val="95000"/>
                    <a:lumOff val="5000"/>
                  </a:schemeClr>
                </a:solidFill>
              </a:rPr>
              <a:t>Top-down approaches can decrease the involvement at the frontline.</a:t>
            </a:r>
          </a:p>
          <a:p>
            <a:pPr algn="just"/>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7416615C-E63C-7B4D-C0F9-B1011FAAB8A7}"/>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3442939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0B7F56-C610-8495-6782-56445E20976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76CF9-9500-AA96-9962-CCB1BEC70C2D}"/>
              </a:ext>
            </a:extLst>
          </p:cNvPr>
          <p:cNvSpPr>
            <a:spLocks noGrp="1"/>
          </p:cNvSpPr>
          <p:nvPr>
            <p:ph type="title"/>
          </p:nvPr>
        </p:nvSpPr>
        <p:spPr/>
        <p:txBody>
          <a:bodyPr/>
          <a:lstStyle/>
          <a:p>
            <a:r>
              <a:rPr lang="en-IN" b="1" dirty="0">
                <a:solidFill>
                  <a:schemeClr val="tx1">
                    <a:lumMod val="95000"/>
                    <a:lumOff val="5000"/>
                  </a:schemeClr>
                </a:solidFill>
              </a:rPr>
              <a:t>Use of HR Analytics</a:t>
            </a:r>
            <a:endParaRPr lang="en-IN"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A2A39CE-9EA8-39FA-968E-C8FAE328893D}"/>
              </a:ext>
            </a:extLst>
          </p:cNvPr>
          <p:cNvSpPr>
            <a:spLocks noGrp="1"/>
          </p:cNvSpPr>
          <p:nvPr>
            <p:ph idx="1"/>
          </p:nvPr>
        </p:nvSpPr>
        <p:spPr>
          <a:xfrm>
            <a:off x="2687635" y="998544"/>
            <a:ext cx="3713165" cy="5416543"/>
          </a:xfrm>
        </p:spPr>
        <p:txBody>
          <a:bodyPr>
            <a:normAutofit/>
          </a:bodyPr>
          <a:lstStyle/>
          <a:p>
            <a:pPr algn="just"/>
            <a:r>
              <a:rPr lang="en-US" dirty="0">
                <a:solidFill>
                  <a:schemeClr val="tx1">
                    <a:lumMod val="95000"/>
                    <a:lumOff val="5000"/>
                  </a:schemeClr>
                </a:solidFill>
              </a:rPr>
              <a:t>HR analytics forecasts turnover at 95% (NHS SBS, 2025).</a:t>
            </a:r>
          </a:p>
          <a:p>
            <a:pPr algn="just"/>
            <a:r>
              <a:rPr lang="en-US" dirty="0">
                <a:solidFill>
                  <a:schemeClr val="tx1">
                    <a:lumMod val="95000"/>
                    <a:lumOff val="5000"/>
                  </a:schemeClr>
                </a:solidFill>
              </a:rPr>
              <a:t>Determines the main aspects: salary, tenure, stress (NHS SBS, 2025)</a:t>
            </a:r>
          </a:p>
          <a:p>
            <a:pPr algn="just"/>
            <a:r>
              <a:rPr lang="en-US" dirty="0">
                <a:solidFill>
                  <a:schemeClr val="tx1">
                    <a:lumMod val="95000"/>
                    <a:lumOff val="5000"/>
                  </a:schemeClr>
                </a:solidFill>
              </a:rPr>
              <a:t>Enables proactive retention strategies and interventions (NHS SBS, 2026)</a:t>
            </a:r>
          </a:p>
          <a:p>
            <a:pPr algn="just"/>
            <a:r>
              <a:rPr lang="en-US" dirty="0">
                <a:solidFill>
                  <a:schemeClr val="tx1">
                    <a:lumMod val="95000"/>
                    <a:lumOff val="5000"/>
                  </a:schemeClr>
                </a:solidFill>
              </a:rPr>
              <a:t>Excess dependence runs the risk of overlooking human </a:t>
            </a:r>
            <a:r>
              <a:rPr lang="en-US" dirty="0" err="1">
                <a:solidFill>
                  <a:schemeClr val="tx1">
                    <a:lumMod val="95000"/>
                    <a:lumOff val="5000"/>
                  </a:schemeClr>
                </a:solidFill>
              </a:rPr>
              <a:t>behavioural</a:t>
            </a:r>
            <a:r>
              <a:rPr lang="en-US" dirty="0">
                <a:solidFill>
                  <a:schemeClr val="tx1">
                    <a:lumMod val="95000"/>
                    <a:lumOff val="5000"/>
                  </a:schemeClr>
                </a:solidFill>
              </a:rPr>
              <a:t> complexity.</a:t>
            </a:r>
          </a:p>
          <a:p>
            <a:pPr algn="just"/>
            <a:r>
              <a:rPr lang="en-US" dirty="0">
                <a:solidFill>
                  <a:schemeClr val="tx1">
                    <a:lumMod val="95000"/>
                    <a:lumOff val="5000"/>
                  </a:schemeClr>
                </a:solidFill>
              </a:rPr>
              <a:t>Needs qualitative data to manage the workforce holistically.</a:t>
            </a:r>
          </a:p>
          <a:p>
            <a:pPr marL="0" indent="0" algn="just">
              <a:buNone/>
            </a:pPr>
            <a:br>
              <a:rPr lang="en-US" dirty="0">
                <a:solidFill>
                  <a:schemeClr val="tx1">
                    <a:lumMod val="95000"/>
                    <a:lumOff val="5000"/>
                  </a:schemeClr>
                </a:solidFill>
              </a:rPr>
            </a:b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751FF2F2-19B1-C92A-8871-D1E76C05EC6D}"/>
              </a:ext>
            </a:extLst>
          </p:cNvPr>
          <p:cNvPicPr>
            <a:picLocks noChangeAspect="1"/>
          </p:cNvPicPr>
          <p:nvPr/>
        </p:nvPicPr>
        <p:blipFill>
          <a:blip r:embed="rId3"/>
          <a:stretch>
            <a:fillRect/>
          </a:stretch>
        </p:blipFill>
        <p:spPr>
          <a:xfrm>
            <a:off x="7963215" y="-1"/>
            <a:ext cx="1045931" cy="657727"/>
          </a:xfrm>
          <a:prstGeom prst="rect">
            <a:avLst/>
          </a:prstGeom>
        </p:spPr>
      </p:pic>
      <p:pic>
        <p:nvPicPr>
          <p:cNvPr id="5" name="Picture 4">
            <a:extLst>
              <a:ext uri="{FF2B5EF4-FFF2-40B4-BE49-F238E27FC236}">
                <a16:creationId xmlns:a16="http://schemas.microsoft.com/office/drawing/2014/main" id="{3E2FAC24-E463-3818-CE4A-7660B185DE31}"/>
              </a:ext>
            </a:extLst>
          </p:cNvPr>
          <p:cNvPicPr>
            <a:picLocks noChangeAspect="1"/>
          </p:cNvPicPr>
          <p:nvPr/>
        </p:nvPicPr>
        <p:blipFill>
          <a:blip r:embed="rId4"/>
          <a:stretch>
            <a:fillRect/>
          </a:stretch>
        </p:blipFill>
        <p:spPr>
          <a:xfrm>
            <a:off x="6672263" y="1506598"/>
            <a:ext cx="2471736" cy="2922527"/>
          </a:xfrm>
          <a:prstGeom prst="rect">
            <a:avLst/>
          </a:prstGeom>
        </p:spPr>
      </p:pic>
    </p:spTree>
    <p:extLst>
      <p:ext uri="{BB962C8B-B14F-4D97-AF65-F5344CB8AC3E}">
        <p14:creationId xmlns:p14="http://schemas.microsoft.com/office/powerpoint/2010/main" val="34523565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71EEE-DAA9-1DF6-0856-06E333DABC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01200F-656C-12AA-B8DA-4149EC319477}"/>
              </a:ext>
            </a:extLst>
          </p:cNvPr>
          <p:cNvSpPr>
            <a:spLocks noGrp="1"/>
          </p:cNvSpPr>
          <p:nvPr>
            <p:ph type="title"/>
          </p:nvPr>
        </p:nvSpPr>
        <p:spPr/>
        <p:txBody>
          <a:bodyPr>
            <a:normAutofit/>
          </a:bodyPr>
          <a:lstStyle/>
          <a:p>
            <a:r>
              <a:rPr lang="en-IN" sz="2800" b="1" dirty="0">
                <a:solidFill>
                  <a:schemeClr val="tx1">
                    <a:lumMod val="95000"/>
                    <a:lumOff val="5000"/>
                  </a:schemeClr>
                </a:solidFill>
              </a:rPr>
              <a:t>Change Management (Kotter Model)</a:t>
            </a:r>
            <a:endParaRPr lang="en-IN" sz="28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89434568-CD50-B7D1-F49B-4CB05E55F9BB}"/>
              </a:ext>
            </a:extLst>
          </p:cNvPr>
          <p:cNvSpPr>
            <a:spLocks noGrp="1"/>
          </p:cNvSpPr>
          <p:nvPr>
            <p:ph idx="1"/>
          </p:nvPr>
        </p:nvSpPr>
        <p:spPr>
          <a:xfrm>
            <a:off x="2716213" y="940691"/>
            <a:ext cx="6042025" cy="3133984"/>
          </a:xfrm>
        </p:spPr>
        <p:txBody>
          <a:bodyPr>
            <a:normAutofit lnSpcReduction="10000"/>
          </a:bodyPr>
          <a:lstStyle/>
          <a:p>
            <a:pPr algn="just"/>
            <a:r>
              <a:rPr lang="en-US" dirty="0">
                <a:solidFill>
                  <a:schemeClr val="tx1">
                    <a:lumMod val="95000"/>
                    <a:lumOff val="5000"/>
                  </a:schemeClr>
                </a:solidFill>
              </a:rPr>
              <a:t>The structures of the Kotter model evolve in eight stages.</a:t>
            </a:r>
          </a:p>
          <a:p>
            <a:pPr algn="just"/>
            <a:r>
              <a:rPr lang="en-US" dirty="0">
                <a:solidFill>
                  <a:schemeClr val="tx1">
                    <a:lumMod val="95000"/>
                    <a:lumOff val="5000"/>
                  </a:schemeClr>
                </a:solidFill>
              </a:rPr>
              <a:t>The leadership that is imperative to maintain cultural change (Benjamin and Chung, 2022)</a:t>
            </a:r>
          </a:p>
          <a:p>
            <a:pPr algn="just"/>
            <a:r>
              <a:rPr lang="en-US" dirty="0">
                <a:solidFill>
                  <a:schemeClr val="tx1">
                    <a:lumMod val="95000"/>
                    <a:lumOff val="5000"/>
                  </a:schemeClr>
                </a:solidFill>
              </a:rPr>
              <a:t>Engagement and </a:t>
            </a:r>
            <a:r>
              <a:rPr lang="en-US" dirty="0" err="1">
                <a:solidFill>
                  <a:schemeClr val="tx1">
                    <a:lumMod val="95000"/>
                    <a:lumOff val="5000"/>
                  </a:schemeClr>
                </a:solidFill>
              </a:rPr>
              <a:t>organisational</a:t>
            </a:r>
            <a:r>
              <a:rPr lang="en-US" dirty="0">
                <a:solidFill>
                  <a:schemeClr val="tx1">
                    <a:lumMod val="95000"/>
                    <a:lumOff val="5000"/>
                  </a:schemeClr>
                </a:solidFill>
              </a:rPr>
              <a:t> buy-in are inspired by communication.</a:t>
            </a:r>
          </a:p>
          <a:p>
            <a:pPr algn="just"/>
            <a:r>
              <a:rPr lang="en-US" dirty="0">
                <a:solidFill>
                  <a:schemeClr val="tx1">
                    <a:lumMod val="95000"/>
                    <a:lumOff val="5000"/>
                  </a:schemeClr>
                </a:solidFill>
              </a:rPr>
              <a:t>Complex NHS environments might not be well accommodated by linear models (NHS, 2018).</a:t>
            </a:r>
          </a:p>
          <a:p>
            <a:pPr algn="just"/>
            <a:r>
              <a:rPr lang="en-US" dirty="0">
                <a:solidFill>
                  <a:schemeClr val="tx1">
                    <a:lumMod val="95000"/>
                    <a:lumOff val="5000"/>
                  </a:schemeClr>
                </a:solidFill>
              </a:rPr>
              <a:t>Adaptive leadership is supplementary to orderly change models.</a:t>
            </a:r>
          </a:p>
          <a:p>
            <a:pPr marL="0" indent="0" algn="just">
              <a:buNone/>
            </a:pP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8EFD9215-9A53-8D40-30BA-F18BEBE4AB53}"/>
              </a:ext>
            </a:extLst>
          </p:cNvPr>
          <p:cNvPicPr>
            <a:picLocks noChangeAspect="1"/>
          </p:cNvPicPr>
          <p:nvPr/>
        </p:nvPicPr>
        <p:blipFill>
          <a:blip r:embed="rId3"/>
          <a:stretch>
            <a:fillRect/>
          </a:stretch>
        </p:blipFill>
        <p:spPr>
          <a:xfrm>
            <a:off x="7963215" y="-1"/>
            <a:ext cx="1045931" cy="657727"/>
          </a:xfrm>
          <a:prstGeom prst="rect">
            <a:avLst/>
          </a:prstGeom>
        </p:spPr>
      </p:pic>
      <p:pic>
        <p:nvPicPr>
          <p:cNvPr id="13314" name="Picture 2" descr="Caithness health and social care redesign | NHS Highland">
            <a:extLst>
              <a:ext uri="{FF2B5EF4-FFF2-40B4-BE49-F238E27FC236}">
                <a16:creationId xmlns:a16="http://schemas.microsoft.com/office/drawing/2014/main" id="{C01E9E50-8730-259A-326F-B2AC26D0A6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1787" y="4074675"/>
            <a:ext cx="5457825" cy="2888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40781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0369F-490B-9D7F-7B49-3CA559E41E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CF2163-F0F4-3103-260D-8B259B22815A}"/>
              </a:ext>
            </a:extLst>
          </p:cNvPr>
          <p:cNvSpPr>
            <a:spLocks noGrp="1"/>
          </p:cNvSpPr>
          <p:nvPr>
            <p:ph type="title"/>
          </p:nvPr>
        </p:nvSpPr>
        <p:spPr/>
        <p:txBody>
          <a:bodyPr/>
          <a:lstStyle/>
          <a:p>
            <a:r>
              <a:rPr lang="en-IN" b="1" dirty="0">
                <a:solidFill>
                  <a:schemeClr val="tx1">
                    <a:lumMod val="95000"/>
                    <a:lumOff val="5000"/>
                  </a:schemeClr>
                </a:solidFill>
              </a:rPr>
              <a:t>Measuring Success</a:t>
            </a:r>
            <a:endParaRPr lang="en-IN"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6B881E19-FC74-9EBF-901B-9AF7E0531C45}"/>
              </a:ext>
            </a:extLst>
          </p:cNvPr>
          <p:cNvSpPr>
            <a:spLocks noGrp="1"/>
          </p:cNvSpPr>
          <p:nvPr>
            <p:ph idx="1"/>
          </p:nvPr>
        </p:nvSpPr>
        <p:spPr/>
        <p:txBody>
          <a:bodyPr/>
          <a:lstStyle/>
          <a:p>
            <a:pPr algn="just"/>
            <a:r>
              <a:rPr lang="en-US" dirty="0">
                <a:solidFill>
                  <a:schemeClr val="tx1">
                    <a:lumMod val="95000"/>
                    <a:lumOff val="5000"/>
                  </a:schemeClr>
                </a:solidFill>
              </a:rPr>
              <a:t>There are patient outcomes, retention, and engagement KPIs.</a:t>
            </a:r>
          </a:p>
          <a:p>
            <a:pPr algn="just"/>
            <a:r>
              <a:rPr lang="en-US" dirty="0">
                <a:solidFill>
                  <a:schemeClr val="tx1">
                    <a:lumMod val="95000"/>
                    <a:lumOff val="5000"/>
                  </a:schemeClr>
                </a:solidFill>
              </a:rPr>
              <a:t>Employee well-being is associated with patient safety outcomes.</a:t>
            </a:r>
          </a:p>
          <a:p>
            <a:pPr algn="just"/>
            <a:r>
              <a:rPr lang="en-US" dirty="0">
                <a:solidFill>
                  <a:schemeClr val="tx1">
                    <a:lumMod val="95000"/>
                    <a:lumOff val="5000"/>
                  </a:schemeClr>
                </a:solidFill>
              </a:rPr>
              <a:t>Numbers can be insensitive to cultural change.</a:t>
            </a:r>
          </a:p>
          <a:p>
            <a:pPr algn="just"/>
            <a:r>
              <a:rPr lang="en-US" dirty="0">
                <a:solidFill>
                  <a:schemeClr val="tx1">
                    <a:lumMod val="95000"/>
                    <a:lumOff val="5000"/>
                  </a:schemeClr>
                </a:solidFill>
              </a:rPr>
              <a:t>Integrated evaluation ensures holistic performance measurement</a:t>
            </a:r>
          </a:p>
          <a:p>
            <a:pPr algn="just"/>
            <a:r>
              <a:rPr lang="en-US" dirty="0">
                <a:solidFill>
                  <a:schemeClr val="tx1">
                    <a:lumMod val="95000"/>
                    <a:lumOff val="5000"/>
                  </a:schemeClr>
                </a:solidFill>
              </a:rPr>
              <a:t>The balanced measurements enhance the sustainability of the NHS in the long term (Bhat et al., 2022).</a:t>
            </a:r>
          </a:p>
          <a:p>
            <a:pPr marL="0" indent="0" algn="just">
              <a:buNone/>
            </a:pPr>
            <a:br>
              <a:rPr lang="en-US" dirty="0">
                <a:solidFill>
                  <a:schemeClr val="tx1">
                    <a:lumMod val="95000"/>
                    <a:lumOff val="5000"/>
                  </a:schemeClr>
                </a:solidFill>
              </a:rPr>
            </a:b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5DCB7C32-6EC9-C711-0E7D-6ACCC825015F}"/>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6328908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2EB56-4040-3719-BD51-C0ED6CED0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352AFA-916C-2FC8-2904-1E3E310BC959}"/>
              </a:ext>
            </a:extLst>
          </p:cNvPr>
          <p:cNvSpPr>
            <a:spLocks noGrp="1"/>
          </p:cNvSpPr>
          <p:nvPr>
            <p:ph type="title"/>
          </p:nvPr>
        </p:nvSpPr>
        <p:spPr>
          <a:xfrm>
            <a:off x="189689" y="1123839"/>
            <a:ext cx="2210612" cy="2305162"/>
          </a:xfrm>
        </p:spPr>
        <p:txBody>
          <a:bodyPr/>
          <a:lstStyle/>
          <a:p>
            <a:r>
              <a:rPr lang="en-IN" b="1" dirty="0">
                <a:solidFill>
                  <a:schemeClr val="tx1">
                    <a:lumMod val="95000"/>
                    <a:lumOff val="5000"/>
                  </a:schemeClr>
                </a:solidFill>
              </a:rPr>
              <a:t>NHS Policies and Plan</a:t>
            </a:r>
          </a:p>
        </p:txBody>
      </p:sp>
      <p:sp>
        <p:nvSpPr>
          <p:cNvPr id="3" name="Content Placeholder 2">
            <a:extLst>
              <a:ext uri="{FF2B5EF4-FFF2-40B4-BE49-F238E27FC236}">
                <a16:creationId xmlns:a16="http://schemas.microsoft.com/office/drawing/2014/main" id="{935DC747-820C-04D1-33FB-5D3952E9D0A8}"/>
              </a:ext>
            </a:extLst>
          </p:cNvPr>
          <p:cNvSpPr>
            <a:spLocks noGrp="1"/>
          </p:cNvSpPr>
          <p:nvPr>
            <p:ph idx="1"/>
          </p:nvPr>
        </p:nvSpPr>
        <p:spPr>
          <a:xfrm>
            <a:off x="2757488" y="864108"/>
            <a:ext cx="5996581" cy="3465005"/>
          </a:xfrm>
        </p:spPr>
        <p:txBody>
          <a:bodyPr/>
          <a:lstStyle/>
          <a:p>
            <a:pPr algn="just"/>
            <a:r>
              <a:rPr lang="en-US" dirty="0">
                <a:solidFill>
                  <a:schemeClr val="tx1">
                    <a:lumMod val="95000"/>
                    <a:lumOff val="5000"/>
                  </a:schemeClr>
                </a:solidFill>
              </a:rPr>
              <a:t>The Workforce Plan is concentrated on reform, retention, and training strategies.</a:t>
            </a:r>
          </a:p>
          <a:p>
            <a:pPr algn="just"/>
            <a:r>
              <a:rPr lang="en-US" dirty="0">
                <a:solidFill>
                  <a:schemeClr val="tx1">
                    <a:lumMod val="95000"/>
                    <a:lumOff val="5000"/>
                  </a:schemeClr>
                </a:solidFill>
              </a:rPr>
              <a:t>The growth in training will help in </a:t>
            </a:r>
            <a:r>
              <a:rPr lang="en-US" dirty="0" err="1">
                <a:solidFill>
                  <a:schemeClr val="tx1">
                    <a:lumMod val="95000"/>
                    <a:lumOff val="5000"/>
                  </a:schemeClr>
                </a:solidFill>
              </a:rPr>
              <a:t>minimising</a:t>
            </a:r>
            <a:r>
              <a:rPr lang="en-US" dirty="0">
                <a:solidFill>
                  <a:schemeClr val="tx1">
                    <a:lumMod val="95000"/>
                    <a:lumOff val="5000"/>
                  </a:schemeClr>
                </a:solidFill>
              </a:rPr>
              <a:t> the shortage of the workforce.</a:t>
            </a:r>
          </a:p>
          <a:p>
            <a:pPr algn="just"/>
            <a:r>
              <a:rPr lang="en-US" dirty="0">
                <a:solidFill>
                  <a:schemeClr val="tx1">
                    <a:lumMod val="95000"/>
                    <a:lumOff val="5000"/>
                  </a:schemeClr>
                </a:solidFill>
              </a:rPr>
              <a:t>Retention policies focus on well-being and flexibility.</a:t>
            </a:r>
          </a:p>
          <a:p>
            <a:pPr algn="just"/>
            <a:r>
              <a:rPr lang="en-US" dirty="0">
                <a:solidFill>
                  <a:schemeClr val="tx1">
                    <a:lumMod val="95000"/>
                    <a:lumOff val="5000"/>
                  </a:schemeClr>
                </a:solidFill>
              </a:rPr>
              <a:t>Funding and burnout limitations to implementation.</a:t>
            </a:r>
          </a:p>
          <a:p>
            <a:pPr algn="just"/>
            <a:r>
              <a:rPr lang="en-US" dirty="0">
                <a:solidFill>
                  <a:schemeClr val="tx1">
                    <a:lumMod val="95000"/>
                    <a:lumOff val="5000"/>
                  </a:schemeClr>
                </a:solidFill>
              </a:rPr>
              <a:t>Local adaptation is the key to the success of policies.</a:t>
            </a:r>
          </a:p>
          <a:p>
            <a:pPr marL="0" indent="0" algn="just">
              <a:buNone/>
            </a:pP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4A853374-D48C-917D-1086-F54B2B84758D}"/>
              </a:ext>
            </a:extLst>
          </p:cNvPr>
          <p:cNvPicPr>
            <a:picLocks noChangeAspect="1"/>
          </p:cNvPicPr>
          <p:nvPr/>
        </p:nvPicPr>
        <p:blipFill>
          <a:blip r:embed="rId3"/>
          <a:stretch>
            <a:fillRect/>
          </a:stretch>
        </p:blipFill>
        <p:spPr>
          <a:xfrm>
            <a:off x="7963215" y="-1"/>
            <a:ext cx="1045931" cy="657727"/>
          </a:xfrm>
          <a:prstGeom prst="rect">
            <a:avLst/>
          </a:prstGeom>
        </p:spPr>
      </p:pic>
      <p:pic>
        <p:nvPicPr>
          <p:cNvPr id="6" name="Picture 5">
            <a:extLst>
              <a:ext uri="{FF2B5EF4-FFF2-40B4-BE49-F238E27FC236}">
                <a16:creationId xmlns:a16="http://schemas.microsoft.com/office/drawing/2014/main" id="{53307AA4-B81F-DD7E-8C47-53188A2DB6E1}"/>
              </a:ext>
            </a:extLst>
          </p:cNvPr>
          <p:cNvPicPr>
            <a:picLocks noChangeAspect="1"/>
          </p:cNvPicPr>
          <p:nvPr/>
        </p:nvPicPr>
        <p:blipFill>
          <a:blip r:embed="rId4"/>
          <a:stretch>
            <a:fillRect/>
          </a:stretch>
        </p:blipFill>
        <p:spPr>
          <a:xfrm>
            <a:off x="389930" y="3924300"/>
            <a:ext cx="8096250" cy="2933700"/>
          </a:xfrm>
          <a:prstGeom prst="rect">
            <a:avLst/>
          </a:prstGeom>
        </p:spPr>
      </p:pic>
    </p:spTree>
    <p:extLst>
      <p:ext uri="{BB962C8B-B14F-4D97-AF65-F5344CB8AC3E}">
        <p14:creationId xmlns:p14="http://schemas.microsoft.com/office/powerpoint/2010/main" val="237236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805F23-29C1-5703-BFA1-B949868BF5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5DAD36-6845-D348-A091-7EFC58551326}"/>
              </a:ext>
            </a:extLst>
          </p:cNvPr>
          <p:cNvSpPr>
            <a:spLocks noGrp="1"/>
          </p:cNvSpPr>
          <p:nvPr>
            <p:ph type="title"/>
          </p:nvPr>
        </p:nvSpPr>
        <p:spPr/>
        <p:txBody>
          <a:bodyPr/>
          <a:lstStyle/>
          <a:p>
            <a:r>
              <a:rPr lang="en-IN" b="1" dirty="0">
                <a:solidFill>
                  <a:schemeClr val="tx1">
                    <a:lumMod val="95000"/>
                    <a:lumOff val="5000"/>
                  </a:schemeClr>
                </a:solidFill>
              </a:rPr>
              <a:t>Risks &amp; Limitations</a:t>
            </a:r>
            <a:endParaRPr lang="en-IN"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0A7DD7F4-25A2-B945-EF27-B5CE5C861E5B}"/>
              </a:ext>
            </a:extLst>
          </p:cNvPr>
          <p:cNvSpPr>
            <a:spLocks noGrp="1"/>
          </p:cNvSpPr>
          <p:nvPr>
            <p:ph idx="1"/>
          </p:nvPr>
        </p:nvSpPr>
        <p:spPr>
          <a:xfrm>
            <a:off x="2901951" y="1102121"/>
            <a:ext cx="5486400" cy="5120640"/>
          </a:xfrm>
        </p:spPr>
        <p:txBody>
          <a:bodyPr/>
          <a:lstStyle/>
          <a:p>
            <a:pPr algn="just"/>
            <a:r>
              <a:rPr lang="en-US" dirty="0">
                <a:solidFill>
                  <a:schemeClr val="tx1">
                    <a:lumMod val="95000"/>
                    <a:lumOff val="5000"/>
                  </a:schemeClr>
                </a:solidFill>
              </a:rPr>
              <a:t>The effectiveness of transformation is curtailed by resistance to change.</a:t>
            </a:r>
          </a:p>
          <a:p>
            <a:pPr algn="just"/>
            <a:r>
              <a:rPr lang="en-US" dirty="0">
                <a:solidFill>
                  <a:schemeClr val="tx1">
                    <a:lumMod val="95000"/>
                    <a:lumOff val="5000"/>
                  </a:schemeClr>
                </a:solidFill>
              </a:rPr>
              <a:t>The limits of data have an impact on HR decision-making.</a:t>
            </a:r>
          </a:p>
          <a:p>
            <a:pPr algn="just"/>
            <a:r>
              <a:rPr lang="en-US" dirty="0" err="1">
                <a:solidFill>
                  <a:schemeClr val="tx1">
                    <a:lumMod val="95000"/>
                    <a:lumOff val="5000"/>
                  </a:schemeClr>
                </a:solidFill>
              </a:rPr>
              <a:t>Digitalisation</a:t>
            </a:r>
            <a:r>
              <a:rPr lang="en-US" dirty="0">
                <a:solidFill>
                  <a:schemeClr val="tx1">
                    <a:lumMod val="95000"/>
                    <a:lumOff val="5000"/>
                  </a:schemeClr>
                </a:solidFill>
              </a:rPr>
              <a:t> poses a threat to technological addiction and proficiency.</a:t>
            </a:r>
          </a:p>
          <a:p>
            <a:pPr algn="just"/>
            <a:r>
              <a:rPr lang="en-US" dirty="0">
                <a:solidFill>
                  <a:schemeClr val="tx1">
                    <a:lumMod val="95000"/>
                    <a:lumOff val="5000"/>
                  </a:schemeClr>
                </a:solidFill>
              </a:rPr>
              <a:t>Silos in </a:t>
            </a:r>
            <a:r>
              <a:rPr lang="en-US" dirty="0" err="1">
                <a:solidFill>
                  <a:schemeClr val="tx1">
                    <a:lumMod val="95000"/>
                    <a:lumOff val="5000"/>
                  </a:schemeClr>
                </a:solidFill>
              </a:rPr>
              <a:t>organisations</a:t>
            </a:r>
            <a:r>
              <a:rPr lang="en-US" dirty="0">
                <a:solidFill>
                  <a:schemeClr val="tx1">
                    <a:lumMod val="95000"/>
                    <a:lumOff val="5000"/>
                  </a:schemeClr>
                </a:solidFill>
              </a:rPr>
              <a:t> hamper integrated care delivery (Bhat et al., 2022).</a:t>
            </a:r>
          </a:p>
          <a:p>
            <a:pPr algn="just"/>
            <a:r>
              <a:rPr lang="en-US" dirty="0">
                <a:solidFill>
                  <a:schemeClr val="tx1">
                    <a:lumMod val="95000"/>
                    <a:lumOff val="5000"/>
                  </a:schemeClr>
                </a:solidFill>
              </a:rPr>
              <a:t>There is leadership inconsistency, which influences the implementation results.</a:t>
            </a:r>
          </a:p>
          <a:p>
            <a:pPr marL="0" indent="0" algn="just">
              <a:buNone/>
            </a:pPr>
            <a:br>
              <a:rPr lang="en-US" dirty="0">
                <a:solidFill>
                  <a:schemeClr val="tx1">
                    <a:lumMod val="95000"/>
                    <a:lumOff val="5000"/>
                  </a:schemeClr>
                </a:solidFill>
              </a:rPr>
            </a:b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74E5A91F-C711-17F3-33A9-683D94AE3731}"/>
              </a:ext>
            </a:extLst>
          </p:cNvPr>
          <p:cNvPicPr>
            <a:picLocks noChangeAspect="1"/>
          </p:cNvPicPr>
          <p:nvPr/>
        </p:nvPicPr>
        <p:blipFill>
          <a:blip r:embed="rId3"/>
          <a:stretch>
            <a:fillRect/>
          </a:stretch>
        </p:blipFill>
        <p:spPr>
          <a:xfrm>
            <a:off x="7963215" y="-1"/>
            <a:ext cx="1045931" cy="657727"/>
          </a:xfrm>
          <a:prstGeom prst="rect">
            <a:avLst/>
          </a:prstGeom>
        </p:spPr>
      </p:pic>
    </p:spTree>
    <p:extLst>
      <p:ext uri="{BB962C8B-B14F-4D97-AF65-F5344CB8AC3E}">
        <p14:creationId xmlns:p14="http://schemas.microsoft.com/office/powerpoint/2010/main" val="34292965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6CF81-D316-6B57-7B48-C0DC8D305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845AA-74EC-FBBC-9A8E-62465103AB3F}"/>
              </a:ext>
            </a:extLst>
          </p:cNvPr>
          <p:cNvSpPr>
            <a:spLocks noGrp="1"/>
          </p:cNvSpPr>
          <p:nvPr>
            <p:ph type="title"/>
          </p:nvPr>
        </p:nvSpPr>
        <p:spPr>
          <a:xfrm>
            <a:off x="189689" y="1123838"/>
            <a:ext cx="2210612" cy="3019537"/>
          </a:xfrm>
        </p:spPr>
        <p:txBody>
          <a:bodyPr/>
          <a:lstStyle/>
          <a:p>
            <a:r>
              <a:rPr lang="en-IN" b="1" dirty="0">
                <a:solidFill>
                  <a:schemeClr val="tx1">
                    <a:lumMod val="95000"/>
                    <a:lumOff val="5000"/>
                  </a:schemeClr>
                </a:solidFill>
              </a:rPr>
              <a:t>Future Outlook</a:t>
            </a:r>
          </a:p>
        </p:txBody>
      </p:sp>
      <p:sp>
        <p:nvSpPr>
          <p:cNvPr id="3" name="Content Placeholder 2">
            <a:extLst>
              <a:ext uri="{FF2B5EF4-FFF2-40B4-BE49-F238E27FC236}">
                <a16:creationId xmlns:a16="http://schemas.microsoft.com/office/drawing/2014/main" id="{3541D6D1-CF34-FFE5-4B18-71EA9ECED906}"/>
              </a:ext>
            </a:extLst>
          </p:cNvPr>
          <p:cNvSpPr>
            <a:spLocks noGrp="1"/>
          </p:cNvSpPr>
          <p:nvPr>
            <p:ph idx="1"/>
          </p:nvPr>
        </p:nvSpPr>
        <p:spPr>
          <a:xfrm>
            <a:off x="2901951" y="1123838"/>
            <a:ext cx="5486400" cy="3276712"/>
          </a:xfrm>
        </p:spPr>
        <p:txBody>
          <a:bodyPr>
            <a:normAutofit fontScale="92500" lnSpcReduction="20000"/>
          </a:bodyPr>
          <a:lstStyle/>
          <a:p>
            <a:pPr algn="just"/>
            <a:r>
              <a:rPr lang="en-US" dirty="0">
                <a:solidFill>
                  <a:schemeClr val="tx1">
                    <a:lumMod val="95000"/>
                    <a:lumOff val="5000"/>
                  </a:schemeClr>
                </a:solidFill>
              </a:rPr>
              <a:t>The NHS is dedicated to workforce and digital innovation.</a:t>
            </a:r>
          </a:p>
          <a:p>
            <a:pPr algn="just"/>
            <a:r>
              <a:rPr lang="en-US" dirty="0">
                <a:solidFill>
                  <a:schemeClr val="tx1">
                    <a:lumMod val="95000"/>
                    <a:lumOff val="5000"/>
                  </a:schemeClr>
                </a:solidFill>
              </a:rPr>
              <a:t>Multidisciplinary functions improve the flexibility of the services.</a:t>
            </a:r>
          </a:p>
          <a:p>
            <a:pPr algn="just"/>
            <a:r>
              <a:rPr lang="en-US" dirty="0">
                <a:solidFill>
                  <a:schemeClr val="tx1">
                    <a:lumMod val="95000"/>
                    <a:lumOff val="5000"/>
                  </a:schemeClr>
                </a:solidFill>
              </a:rPr>
              <a:t>Predictive analytics facilitates proactive planning of the workforce.</a:t>
            </a:r>
          </a:p>
          <a:p>
            <a:pPr algn="just"/>
            <a:r>
              <a:rPr lang="en-US" dirty="0">
                <a:solidFill>
                  <a:schemeClr val="tx1">
                    <a:lumMod val="95000"/>
                    <a:lumOff val="5000"/>
                  </a:schemeClr>
                </a:solidFill>
              </a:rPr>
              <a:t>Sustainability is dependent on human-</a:t>
            </a:r>
            <a:r>
              <a:rPr lang="en-US" dirty="0" err="1">
                <a:solidFill>
                  <a:schemeClr val="tx1">
                    <a:lumMod val="95000"/>
                    <a:lumOff val="5000"/>
                  </a:schemeClr>
                </a:solidFill>
              </a:rPr>
              <a:t>centred</a:t>
            </a:r>
            <a:r>
              <a:rPr lang="en-US" dirty="0">
                <a:solidFill>
                  <a:schemeClr val="tx1">
                    <a:lumMod val="95000"/>
                    <a:lumOff val="5000"/>
                  </a:schemeClr>
                </a:solidFill>
              </a:rPr>
              <a:t> leadership.</a:t>
            </a:r>
          </a:p>
          <a:p>
            <a:pPr algn="just"/>
            <a:r>
              <a:rPr lang="en-US" dirty="0">
                <a:solidFill>
                  <a:schemeClr val="tx1">
                    <a:lumMod val="95000"/>
                    <a:lumOff val="5000"/>
                  </a:schemeClr>
                </a:solidFill>
              </a:rPr>
              <a:t>The resilience of </a:t>
            </a:r>
            <a:r>
              <a:rPr lang="en-US" dirty="0" err="1">
                <a:solidFill>
                  <a:schemeClr val="tx1">
                    <a:lumMod val="95000"/>
                    <a:lumOff val="5000"/>
                  </a:schemeClr>
                </a:solidFill>
              </a:rPr>
              <a:t>organisations</a:t>
            </a:r>
            <a:r>
              <a:rPr lang="en-US" dirty="0">
                <a:solidFill>
                  <a:schemeClr val="tx1">
                    <a:lumMod val="95000"/>
                    <a:lumOff val="5000"/>
                  </a:schemeClr>
                </a:solidFill>
              </a:rPr>
              <a:t> in the long-run is </a:t>
            </a:r>
            <a:r>
              <a:rPr lang="en-US" dirty="0" err="1">
                <a:solidFill>
                  <a:schemeClr val="tx1">
                    <a:lumMod val="95000"/>
                    <a:lumOff val="5000"/>
                  </a:schemeClr>
                </a:solidFill>
              </a:rPr>
              <a:t>fuelled</a:t>
            </a:r>
            <a:r>
              <a:rPr lang="en-US" dirty="0">
                <a:solidFill>
                  <a:schemeClr val="tx1">
                    <a:lumMod val="95000"/>
                    <a:lumOff val="5000"/>
                  </a:schemeClr>
                </a:solidFill>
              </a:rPr>
              <a:t> by continuous learning.</a:t>
            </a:r>
          </a:p>
          <a:p>
            <a:pPr marL="0" indent="0" algn="just">
              <a:buNone/>
            </a:pPr>
            <a:br>
              <a:rPr lang="en-US" dirty="0">
                <a:solidFill>
                  <a:schemeClr val="tx1">
                    <a:lumMod val="95000"/>
                    <a:lumOff val="5000"/>
                  </a:schemeClr>
                </a:solidFill>
              </a:rPr>
            </a:br>
            <a:endParaRPr lang="en-IN" dirty="0">
              <a:solidFill>
                <a:schemeClr val="tx1">
                  <a:lumMod val="95000"/>
                  <a:lumOff val="5000"/>
                </a:schemeClr>
              </a:solidFill>
            </a:endParaRPr>
          </a:p>
        </p:txBody>
      </p:sp>
      <p:pic>
        <p:nvPicPr>
          <p:cNvPr id="4" name="Picture 3">
            <a:extLst>
              <a:ext uri="{FF2B5EF4-FFF2-40B4-BE49-F238E27FC236}">
                <a16:creationId xmlns:a16="http://schemas.microsoft.com/office/drawing/2014/main" id="{0D6C85D0-0B63-15BD-A6F5-3CE24126D3A3}"/>
              </a:ext>
            </a:extLst>
          </p:cNvPr>
          <p:cNvPicPr>
            <a:picLocks noChangeAspect="1"/>
          </p:cNvPicPr>
          <p:nvPr/>
        </p:nvPicPr>
        <p:blipFill>
          <a:blip r:embed="rId3"/>
          <a:stretch>
            <a:fillRect/>
          </a:stretch>
        </p:blipFill>
        <p:spPr>
          <a:xfrm>
            <a:off x="7963215" y="-1"/>
            <a:ext cx="1045931" cy="657727"/>
          </a:xfrm>
          <a:prstGeom prst="rect">
            <a:avLst/>
          </a:prstGeom>
        </p:spPr>
      </p:pic>
      <p:pic>
        <p:nvPicPr>
          <p:cNvPr id="12290" name="Picture 2" descr="Revitalising the NHS: A New Era of Digital Transformation in UK Healthcare">
            <a:extLst>
              <a:ext uri="{FF2B5EF4-FFF2-40B4-BE49-F238E27FC236}">
                <a16:creationId xmlns:a16="http://schemas.microsoft.com/office/drawing/2014/main" id="{9DE35D3D-498F-1971-D886-42FE6AAFF9A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1500" y="4243388"/>
            <a:ext cx="7958138" cy="26146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8713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solidFill>
                  <a:schemeClr val="tx1">
                    <a:lumMod val="95000"/>
                    <a:lumOff val="5000"/>
                  </a:schemeClr>
                </a:solidFill>
              </a:rPr>
              <a:t>Conclusion</a:t>
            </a:r>
          </a:p>
        </p:txBody>
      </p:sp>
      <p:sp>
        <p:nvSpPr>
          <p:cNvPr id="3" name="Content Placeholder 2"/>
          <p:cNvSpPr>
            <a:spLocks noGrp="1"/>
          </p:cNvSpPr>
          <p:nvPr>
            <p:ph idx="1"/>
          </p:nvPr>
        </p:nvSpPr>
        <p:spPr/>
        <p:txBody>
          <a:bodyPr/>
          <a:lstStyle/>
          <a:p>
            <a:pPr algn="just"/>
            <a:r>
              <a:rPr lang="en-US" dirty="0">
                <a:solidFill>
                  <a:schemeClr val="tx1">
                    <a:lumMod val="95000"/>
                    <a:lumOff val="5000"/>
                  </a:schemeClr>
                </a:solidFill>
              </a:rPr>
              <a:t>HRM is required to transform the NHS workforce.</a:t>
            </a:r>
          </a:p>
          <a:p>
            <a:pPr algn="just"/>
            <a:r>
              <a:rPr lang="en-US" dirty="0">
                <a:solidFill>
                  <a:schemeClr val="tx1">
                    <a:lumMod val="95000"/>
                    <a:lumOff val="5000"/>
                  </a:schemeClr>
                </a:solidFill>
              </a:rPr>
              <a:t>The sustainable change is motivated by leadership and culture.</a:t>
            </a:r>
          </a:p>
          <a:p>
            <a:pPr algn="just"/>
            <a:r>
              <a:rPr lang="en-US" dirty="0">
                <a:solidFill>
                  <a:schemeClr val="tx1">
                    <a:lumMod val="95000"/>
                    <a:lumOff val="5000"/>
                  </a:schemeClr>
                </a:solidFill>
              </a:rPr>
              <a:t>Data analytics complements but does not substitute human wisdom.</a:t>
            </a:r>
          </a:p>
          <a:p>
            <a:pPr algn="just"/>
            <a:r>
              <a:rPr lang="en-US" dirty="0">
                <a:solidFill>
                  <a:schemeClr val="tx1">
                    <a:lumMod val="95000"/>
                    <a:lumOff val="5000"/>
                  </a:schemeClr>
                </a:solidFill>
              </a:rPr>
              <a:t>Policy success depends on how it is implemented.</a:t>
            </a:r>
          </a:p>
          <a:p>
            <a:pPr algn="just"/>
            <a:r>
              <a:rPr lang="en-US" dirty="0">
                <a:solidFill>
                  <a:schemeClr val="tx1">
                    <a:lumMod val="95000"/>
                    <a:lumOff val="5000"/>
                  </a:schemeClr>
                </a:solidFill>
              </a:rPr>
              <a:t>Employee health key to patient treatment.</a:t>
            </a:r>
          </a:p>
          <a:p>
            <a:pPr marL="0" indent="0" algn="just">
              <a:buNone/>
            </a:pPr>
            <a:br>
              <a:rPr lang="en-US" dirty="0">
                <a:solidFill>
                  <a:schemeClr val="tx1">
                    <a:lumMod val="95000"/>
                    <a:lumOff val="5000"/>
                  </a:schemeClr>
                </a:solidFill>
              </a:rPr>
            </a:br>
            <a:endParaRPr dirty="0">
              <a:solidFill>
                <a:schemeClr val="tx1">
                  <a:lumMod val="95000"/>
                  <a:lumOff val="5000"/>
                </a:schemeClr>
              </a:solidFill>
            </a:endParaRPr>
          </a:p>
        </p:txBody>
      </p:sp>
      <p:pic>
        <p:nvPicPr>
          <p:cNvPr id="4" name="Picture 3">
            <a:extLst>
              <a:ext uri="{FF2B5EF4-FFF2-40B4-BE49-F238E27FC236}">
                <a16:creationId xmlns:a16="http://schemas.microsoft.com/office/drawing/2014/main" id="{C5E522DF-16FA-E230-A379-EB9008B813D9}"/>
              </a:ext>
            </a:extLst>
          </p:cNvPr>
          <p:cNvPicPr>
            <a:picLocks noChangeAspect="1"/>
          </p:cNvPicPr>
          <p:nvPr/>
        </p:nvPicPr>
        <p:blipFill>
          <a:blip r:embed="rId3"/>
          <a:stretch>
            <a:fillRect/>
          </a:stretch>
        </p:blipFill>
        <p:spPr>
          <a:xfrm>
            <a:off x="7963215" y="-1"/>
            <a:ext cx="1045931" cy="657727"/>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4DB278-BBDC-A8AD-5B83-FC1CCC4F4FDB}"/>
              </a:ext>
            </a:extLst>
          </p:cNvPr>
          <p:cNvPicPr>
            <a:picLocks noChangeAspect="1"/>
          </p:cNvPicPr>
          <p:nvPr/>
        </p:nvPicPr>
        <p:blipFill>
          <a:blip r:embed="rId2"/>
          <a:stretch>
            <a:fillRect/>
          </a:stretch>
        </p:blipFill>
        <p:spPr>
          <a:xfrm>
            <a:off x="7963215" y="-1"/>
            <a:ext cx="1045931" cy="657727"/>
          </a:xfrm>
          <a:prstGeom prst="rect">
            <a:avLst/>
          </a:prstGeom>
        </p:spPr>
      </p:pic>
      <p:sp>
        <p:nvSpPr>
          <p:cNvPr id="8" name="Content Placeholder 7">
            <a:extLst>
              <a:ext uri="{FF2B5EF4-FFF2-40B4-BE49-F238E27FC236}">
                <a16:creationId xmlns:a16="http://schemas.microsoft.com/office/drawing/2014/main" id="{37BCEC35-D714-48C1-0862-722B69524367}"/>
              </a:ext>
            </a:extLst>
          </p:cNvPr>
          <p:cNvSpPr>
            <a:spLocks noGrp="1"/>
          </p:cNvSpPr>
          <p:nvPr>
            <p:ph idx="4294967295"/>
          </p:nvPr>
        </p:nvSpPr>
        <p:spPr>
          <a:xfrm>
            <a:off x="0" y="814388"/>
            <a:ext cx="9001125" cy="6043612"/>
          </a:xfrm>
        </p:spPr>
        <p:txBody>
          <a:bodyPr>
            <a:noAutofit/>
          </a:bodyPr>
          <a:lstStyle/>
          <a:p>
            <a:pPr>
              <a:lnSpc>
                <a:spcPct val="100000"/>
              </a:lnSpc>
            </a:pPr>
            <a:r>
              <a:rPr lang="en-IN" sz="600" dirty="0"/>
              <a:t>NHS Digital, 2026, </a:t>
            </a:r>
            <a:r>
              <a:rPr lang="en-IN" sz="600" u="sng" dirty="0">
                <a:hlinkClick r:id="rId3"/>
              </a:rPr>
              <a:t>https://digital.nhs.uk/data-and-information/publications/statistical/nhs-workforce-statistics/january-2026</a:t>
            </a:r>
            <a:endParaRPr lang="en-IN" sz="600" dirty="0"/>
          </a:p>
          <a:p>
            <a:pPr>
              <a:lnSpc>
                <a:spcPct val="100000"/>
              </a:lnSpc>
            </a:pPr>
            <a:r>
              <a:rPr lang="en-IN" sz="600" dirty="0"/>
              <a:t>NHS England, 2026, </a:t>
            </a:r>
            <a:r>
              <a:rPr lang="en-IN" sz="600" u="sng" dirty="0">
                <a:hlinkClick r:id="rId4"/>
              </a:rPr>
              <a:t>https://www.england.nhs.uk/contact-us/privacy-notice/how-we-use-your-information/our-workforce/</a:t>
            </a:r>
            <a:endParaRPr lang="en-IN" sz="600" dirty="0"/>
          </a:p>
          <a:p>
            <a:pPr>
              <a:lnSpc>
                <a:spcPct val="100000"/>
              </a:lnSpc>
            </a:pPr>
            <a:r>
              <a:rPr lang="en-IN" sz="600" dirty="0" err="1"/>
              <a:t>RsnOnline</a:t>
            </a:r>
            <a:r>
              <a:rPr lang="en-IN" sz="600" dirty="0"/>
              <a:t>, 2024, </a:t>
            </a:r>
            <a:r>
              <a:rPr lang="en-IN" sz="600" u="sng" dirty="0">
                <a:hlinkClick r:id="rId5"/>
              </a:rPr>
              <a:t>https://www.rsnonline.org.uk/job-satisfaction-falling-for-nhs-youngest-workers-study-shows</a:t>
            </a:r>
            <a:endParaRPr lang="en-IN" sz="600" dirty="0"/>
          </a:p>
          <a:p>
            <a:pPr>
              <a:lnSpc>
                <a:spcPct val="100000"/>
              </a:lnSpc>
            </a:pPr>
            <a:r>
              <a:rPr lang="en-IN" sz="600" dirty="0"/>
              <a:t>Mishra, R., Guyatt, A.L., </a:t>
            </a:r>
            <a:r>
              <a:rPr lang="en-IN" sz="600" dirty="0" err="1"/>
              <a:t>Medisauskaite</a:t>
            </a:r>
            <a:r>
              <a:rPr lang="en-IN" sz="600" dirty="0"/>
              <a:t>, A., Martin, C.A., Masood, A., </a:t>
            </a:r>
            <a:r>
              <a:rPr lang="en-IN" sz="600" dirty="0" err="1"/>
              <a:t>Modhwadia</a:t>
            </a:r>
            <a:r>
              <a:rPr lang="en-IN" sz="600" dirty="0"/>
              <a:t>, V., Bryant, L., Reilly, H., </a:t>
            </a:r>
            <a:r>
              <a:rPr lang="en-IN" sz="600" dirty="0" err="1"/>
              <a:t>Katikireddi</a:t>
            </a:r>
            <a:r>
              <a:rPr lang="en-IN" sz="600" dirty="0"/>
              <a:t>, S.V., Woolf, K. and Pareek, M., 2025. Pay satisfaction and intentions to leave the NHS: a UK-based cohort study. </a:t>
            </a:r>
            <a:r>
              <a:rPr lang="en-IN" sz="600" i="1" dirty="0"/>
              <a:t>The Lancet Regional Health–Europe</a:t>
            </a:r>
            <a:r>
              <a:rPr lang="en-IN" sz="600" dirty="0"/>
              <a:t>, </a:t>
            </a:r>
            <a:r>
              <a:rPr lang="en-IN" sz="600" i="1" dirty="0"/>
              <a:t>57</a:t>
            </a:r>
            <a:r>
              <a:rPr lang="en-IN" sz="600" dirty="0"/>
              <a:t>.</a:t>
            </a:r>
          </a:p>
          <a:p>
            <a:pPr>
              <a:lnSpc>
                <a:spcPct val="100000"/>
              </a:lnSpc>
            </a:pPr>
            <a:r>
              <a:rPr lang="en-IN" sz="600" dirty="0" err="1"/>
              <a:t>Kourkouta</a:t>
            </a:r>
            <a:r>
              <a:rPr lang="en-IN" sz="600" dirty="0"/>
              <a:t>, L., Ch, I., </a:t>
            </a:r>
            <a:r>
              <a:rPr lang="en-IN" sz="600" dirty="0" err="1"/>
              <a:t>Koukourikos</a:t>
            </a:r>
            <a:r>
              <a:rPr lang="en-IN" sz="600" dirty="0"/>
              <a:t>, K., </a:t>
            </a:r>
            <a:r>
              <a:rPr lang="en-IN" sz="600" dirty="0" err="1"/>
              <a:t>Frantzana</a:t>
            </a:r>
            <a:r>
              <a:rPr lang="en-IN" sz="600" dirty="0"/>
              <a:t>, A., Ch, S., </a:t>
            </a:r>
            <a:r>
              <a:rPr lang="en-IN" sz="600" dirty="0" err="1"/>
              <a:t>Katerini</a:t>
            </a:r>
            <a:r>
              <a:rPr lang="en-IN" sz="600" dirty="0"/>
              <a:t>, M. and </a:t>
            </a:r>
            <a:r>
              <a:rPr lang="en-IN" sz="600" dirty="0" err="1"/>
              <a:t>Tsaloglidou</a:t>
            </a:r>
            <a:r>
              <a:rPr lang="en-IN" sz="600" dirty="0"/>
              <a:t>, A., Motivating nurses according to Frederick Herzberg’s motivation-hygiene theory.</a:t>
            </a:r>
          </a:p>
          <a:p>
            <a:pPr>
              <a:lnSpc>
                <a:spcPct val="100000"/>
              </a:lnSpc>
            </a:pPr>
            <a:r>
              <a:rPr lang="en-IN" sz="600" dirty="0"/>
              <a:t>D’Silva, C., Okeke, O.J.P. and Alo, O., 2026. Emotional Intelligence, Trust, Dignity, Psychological Contract, and Staff Performance: An Exploratory Evaluation of UK’s Migrant Domiciliary Care Workers Lived Experience. </a:t>
            </a:r>
            <a:r>
              <a:rPr lang="en-IN" sz="600" i="1" dirty="0"/>
              <a:t>Scientific Societal &amp; </a:t>
            </a:r>
            <a:r>
              <a:rPr lang="en-IN" sz="600" i="1" dirty="0" err="1"/>
              <a:t>Behavioral</a:t>
            </a:r>
            <a:r>
              <a:rPr lang="en-IN" sz="600" i="1" dirty="0"/>
              <a:t> Research Journal</a:t>
            </a:r>
            <a:r>
              <a:rPr lang="en-IN" sz="600" dirty="0"/>
              <a:t>, </a:t>
            </a:r>
            <a:r>
              <a:rPr lang="en-IN" sz="600" i="1" dirty="0"/>
              <a:t>2</a:t>
            </a:r>
            <a:r>
              <a:rPr lang="en-IN" sz="600" dirty="0"/>
              <a:t>(1), pp.108-132.</a:t>
            </a:r>
          </a:p>
          <a:p>
            <a:pPr>
              <a:lnSpc>
                <a:spcPct val="100000"/>
              </a:lnSpc>
            </a:pPr>
            <a:r>
              <a:rPr lang="en-IN" sz="600" dirty="0"/>
              <a:t>Burgess, N., Currie, G., Kiefer, T., Richmond, J. and Hartley, J., 2026. Building and maintaining trust “even when things aren't going well”: meta‐regulation through an explicit psychological contract. </a:t>
            </a:r>
            <a:r>
              <a:rPr lang="en-IN" sz="600" i="1" dirty="0"/>
              <a:t>Public Administration Review</a:t>
            </a:r>
            <a:r>
              <a:rPr lang="en-IN" sz="600" dirty="0"/>
              <a:t>, </a:t>
            </a:r>
            <a:r>
              <a:rPr lang="en-IN" sz="600" i="1" dirty="0"/>
              <a:t>86</a:t>
            </a:r>
            <a:r>
              <a:rPr lang="en-IN" sz="600" dirty="0"/>
              <a:t>(1), pp.18-34.</a:t>
            </a:r>
          </a:p>
          <a:p>
            <a:pPr>
              <a:lnSpc>
                <a:spcPct val="100000"/>
              </a:lnSpc>
            </a:pPr>
            <a:r>
              <a:rPr lang="en-IN" sz="600" dirty="0" err="1"/>
              <a:t>Chamanga</a:t>
            </a:r>
            <a:r>
              <a:rPr lang="en-IN" sz="600" dirty="0"/>
              <a:t>, E., Dyson, J., Jarrett, M. and McKeown, E., 2025. Investigating factors influencing recruitment and retention of adult community nurses: an exploratory qualitative study across NHS trusts in England. </a:t>
            </a:r>
            <a:r>
              <a:rPr lang="en-IN" sz="600" i="1" dirty="0"/>
              <a:t>Primary Health Care Research &amp; Development</a:t>
            </a:r>
            <a:r>
              <a:rPr lang="en-IN" sz="600" dirty="0"/>
              <a:t>, </a:t>
            </a:r>
            <a:r>
              <a:rPr lang="en-IN" sz="600" i="1" dirty="0"/>
              <a:t>26</a:t>
            </a:r>
            <a:r>
              <a:rPr lang="en-IN" sz="600" dirty="0"/>
              <a:t>, p.e87.</a:t>
            </a:r>
          </a:p>
          <a:p>
            <a:pPr>
              <a:lnSpc>
                <a:spcPct val="100000"/>
              </a:lnSpc>
            </a:pPr>
            <a:r>
              <a:rPr lang="en-IN" sz="600" dirty="0" err="1"/>
              <a:t>Karaferis</a:t>
            </a:r>
            <a:r>
              <a:rPr lang="en-IN" sz="600" dirty="0"/>
              <a:t>, D., </a:t>
            </a:r>
            <a:r>
              <a:rPr lang="en-IN" sz="600" dirty="0" err="1"/>
              <a:t>Aletras</a:t>
            </a:r>
            <a:r>
              <a:rPr lang="en-IN" sz="600" dirty="0"/>
              <a:t>, V. and </a:t>
            </a:r>
            <a:r>
              <a:rPr lang="en-IN" sz="600" dirty="0" err="1"/>
              <a:t>Niakas</a:t>
            </a:r>
            <a:r>
              <a:rPr lang="en-IN" sz="600" dirty="0"/>
              <a:t>, D., 2022. Determining dimensions of job satisfaction in healthcare using factor analysis. </a:t>
            </a:r>
            <a:r>
              <a:rPr lang="en-IN" sz="600" i="1" dirty="0"/>
              <a:t>BMC psychology</a:t>
            </a:r>
            <a:r>
              <a:rPr lang="en-IN" sz="600" dirty="0"/>
              <a:t>, </a:t>
            </a:r>
            <a:r>
              <a:rPr lang="en-IN" sz="600" i="1" dirty="0"/>
              <a:t>10</a:t>
            </a:r>
            <a:r>
              <a:rPr lang="en-IN" sz="600" dirty="0"/>
              <a:t>(1), p.240.</a:t>
            </a:r>
          </a:p>
          <a:p>
            <a:pPr>
              <a:lnSpc>
                <a:spcPct val="100000"/>
              </a:lnSpc>
            </a:pPr>
            <a:r>
              <a:rPr lang="en-IN" sz="600" dirty="0"/>
              <a:t>Kumar, S., Kline, R. and Boylin, T., 2020. Root cause analysis in the NHS: time for change?. </a:t>
            </a:r>
            <a:r>
              <a:rPr lang="en-IN" sz="600" i="1" dirty="0"/>
              <a:t>British Journal of Hospital Medicine</a:t>
            </a:r>
            <a:r>
              <a:rPr lang="en-IN" sz="600" dirty="0"/>
              <a:t>, </a:t>
            </a:r>
            <a:r>
              <a:rPr lang="en-IN" sz="600" i="1" dirty="0"/>
              <a:t>81</a:t>
            </a:r>
            <a:r>
              <a:rPr lang="en-IN" sz="600" dirty="0"/>
              <a:t>(4), pp.1-4.</a:t>
            </a:r>
          </a:p>
          <a:p>
            <a:pPr>
              <a:lnSpc>
                <a:spcPct val="100000"/>
              </a:lnSpc>
            </a:pPr>
            <a:r>
              <a:rPr lang="en-IN" sz="600" dirty="0"/>
              <a:t>NHS England, 2026a, </a:t>
            </a:r>
            <a:r>
              <a:rPr lang="en-IN" sz="600" u="sng" dirty="0">
                <a:hlinkClick r:id="rId6"/>
              </a:rPr>
              <a:t>https://www.england.nhs.uk/long-read/structure-of-the-nhs/</a:t>
            </a:r>
            <a:endParaRPr lang="en-IN" sz="600" dirty="0"/>
          </a:p>
          <a:p>
            <a:pPr>
              <a:lnSpc>
                <a:spcPct val="100000"/>
              </a:lnSpc>
            </a:pPr>
            <a:r>
              <a:rPr lang="en-IN" sz="600" dirty="0" err="1"/>
              <a:t>Shemtob</a:t>
            </a:r>
            <a:r>
              <a:rPr lang="en-IN" sz="600" dirty="0"/>
              <a:t>, L., </a:t>
            </a:r>
            <a:r>
              <a:rPr lang="en-IN" sz="600" dirty="0" err="1"/>
              <a:t>Asanati</a:t>
            </a:r>
            <a:r>
              <a:rPr lang="en-IN" sz="600" dirty="0"/>
              <a:t>, K., Pahl, N. and Majeed, A., 2023. What needs to be done to address staffing shortages in health and social care?. </a:t>
            </a:r>
            <a:r>
              <a:rPr lang="en-IN" sz="600" i="1" dirty="0"/>
              <a:t>The British Journal of General Practice</a:t>
            </a:r>
            <a:r>
              <a:rPr lang="en-IN" sz="600" dirty="0"/>
              <a:t>, </a:t>
            </a:r>
            <a:r>
              <a:rPr lang="en-IN" sz="600" i="1" dirty="0"/>
              <a:t>73</a:t>
            </a:r>
            <a:r>
              <a:rPr lang="en-IN" sz="600" dirty="0"/>
              <a:t>(728), p.102.</a:t>
            </a:r>
          </a:p>
          <a:p>
            <a:pPr>
              <a:lnSpc>
                <a:spcPct val="100000"/>
              </a:lnSpc>
            </a:pPr>
            <a:r>
              <a:rPr lang="en-IN" sz="600" dirty="0"/>
              <a:t>NHS, 2026, </a:t>
            </a:r>
            <a:r>
              <a:rPr lang="en-IN" sz="600" u="sng" dirty="0">
                <a:hlinkClick r:id="rId7"/>
              </a:rPr>
              <a:t>https://www.hee.nhs.uk/sites/default/files/documents/Workforce%20stress%20and%20the%20supportive%20organisation%20-%20printer%20friendly%20version.pdf</a:t>
            </a:r>
            <a:endParaRPr lang="en-IN" sz="600" dirty="0"/>
          </a:p>
          <a:p>
            <a:pPr>
              <a:lnSpc>
                <a:spcPct val="100000"/>
              </a:lnSpc>
            </a:pPr>
            <a:r>
              <a:rPr lang="en-IN" sz="600" dirty="0"/>
              <a:t>NHS, 2026c, </a:t>
            </a:r>
            <a:r>
              <a:rPr lang="en-IN" sz="600" u="sng" dirty="0">
                <a:hlinkClick r:id="rId8"/>
              </a:rPr>
              <a:t>https://www.england.nhs.uk/culture/</a:t>
            </a:r>
            <a:endParaRPr lang="en-IN" sz="600" dirty="0"/>
          </a:p>
          <a:p>
            <a:pPr>
              <a:lnSpc>
                <a:spcPct val="100000"/>
              </a:lnSpc>
            </a:pPr>
            <a:r>
              <a:rPr lang="en-IN" sz="600" dirty="0"/>
              <a:t>Gawne, S., Fish, R. and Machin, L., 2020. Developing a workplace-based learning culture in the NHS: Aspirations and challenges. </a:t>
            </a:r>
            <a:r>
              <a:rPr lang="en-IN" sz="600" i="1" dirty="0"/>
              <a:t>Journal of Medical Education and Curricular Development</a:t>
            </a:r>
            <a:r>
              <a:rPr lang="en-IN" sz="600" dirty="0"/>
              <a:t>, </a:t>
            </a:r>
            <a:r>
              <a:rPr lang="en-IN" sz="600" i="1" dirty="0"/>
              <a:t>7</a:t>
            </a:r>
            <a:r>
              <a:rPr lang="en-IN" sz="600" dirty="0"/>
              <a:t>, p.2382120520947063.</a:t>
            </a:r>
          </a:p>
          <a:p>
            <a:pPr>
              <a:lnSpc>
                <a:spcPct val="100000"/>
              </a:lnSpc>
            </a:pPr>
            <a:r>
              <a:rPr lang="en-IN" sz="600" dirty="0"/>
              <a:t>French, L., Hanna, P. and Huckle, C., 2022. “If I die, they do not care”: UK National Health Service staff experiences of betrayal-based moral injury during COVID-19. </a:t>
            </a:r>
            <a:r>
              <a:rPr lang="en-IN" sz="600" i="1" dirty="0"/>
              <a:t>Psychological Trauma: Theory, Research, Practice, and Policy</a:t>
            </a:r>
            <a:r>
              <a:rPr lang="en-IN" sz="600" dirty="0"/>
              <a:t>, </a:t>
            </a:r>
            <a:r>
              <a:rPr lang="en-IN" sz="600" i="1" dirty="0"/>
              <a:t>14</a:t>
            </a:r>
            <a:r>
              <a:rPr lang="en-IN" sz="600" dirty="0"/>
              <a:t>(3), p.516.</a:t>
            </a:r>
          </a:p>
          <a:p>
            <a:pPr>
              <a:lnSpc>
                <a:spcPct val="100000"/>
              </a:lnSpc>
            </a:pPr>
            <a:r>
              <a:rPr lang="en-IN" sz="600" dirty="0"/>
              <a:t>NHS, 2026b, </a:t>
            </a:r>
            <a:r>
              <a:rPr lang="en-IN" sz="600" u="sng" dirty="0">
                <a:hlinkClick r:id="rId9"/>
              </a:rPr>
              <a:t>https://www.england.nhs.uk/long-read/nhs-long-term-workforce-plan-2/</a:t>
            </a:r>
            <a:endParaRPr lang="en-IN" sz="600" dirty="0"/>
          </a:p>
          <a:p>
            <a:pPr>
              <a:lnSpc>
                <a:spcPct val="100000"/>
              </a:lnSpc>
            </a:pPr>
            <a:r>
              <a:rPr lang="en-IN" sz="600" dirty="0"/>
              <a:t>Knott, K., 2023. How do NHS organisational factors influence psychological safety: A systematic review. </a:t>
            </a:r>
            <a:r>
              <a:rPr lang="en-IN" sz="600" i="1" dirty="0"/>
              <a:t>Psychological Safety: Exploring NHS organisational factors and the experiences of operating theatre teams.</a:t>
            </a:r>
            <a:endParaRPr lang="en-IN" sz="600" dirty="0"/>
          </a:p>
          <a:p>
            <a:pPr>
              <a:lnSpc>
                <a:spcPct val="100000"/>
              </a:lnSpc>
            </a:pPr>
            <a:r>
              <a:rPr lang="en-IN" sz="600" dirty="0"/>
              <a:t>In–Boldness, L., 2024. Psychological Safety. </a:t>
            </a:r>
            <a:r>
              <a:rPr lang="en-IN" sz="600" i="1" dirty="0"/>
              <a:t>Essential Skills for Physiotherapists-E-Book: Essential Skills for Physiotherapists-E-Book</a:t>
            </a:r>
            <a:r>
              <a:rPr lang="en-IN" sz="600" dirty="0"/>
              <a:t>, p.187.</a:t>
            </a:r>
          </a:p>
          <a:p>
            <a:pPr>
              <a:lnSpc>
                <a:spcPct val="100000"/>
              </a:lnSpc>
            </a:pPr>
            <a:r>
              <a:rPr lang="en-IN" sz="600" dirty="0"/>
              <a:t>Bhat, K., </a:t>
            </a:r>
            <a:r>
              <a:rPr lang="en-IN" sz="600" dirty="0" err="1"/>
              <a:t>Easwarathasan</a:t>
            </a:r>
            <a:r>
              <a:rPr lang="en-IN" sz="600" dirty="0"/>
              <a:t>, R., Jacob, M., Poole, W., </a:t>
            </a:r>
            <a:r>
              <a:rPr lang="en-IN" sz="600" dirty="0" err="1"/>
              <a:t>Sapaetharan</a:t>
            </a:r>
            <a:r>
              <a:rPr lang="en-IN" sz="600" dirty="0"/>
              <a:t>, V., Sidhu, M. and Thomas, A., 2022. Identifying and understanding the factors that influence the functioning of integrated healthcare systems in the NHS: a systematic literature review. </a:t>
            </a:r>
            <a:r>
              <a:rPr lang="en-IN" sz="600" i="1" dirty="0"/>
              <a:t>BMJ open</a:t>
            </a:r>
            <a:r>
              <a:rPr lang="en-IN" sz="600" dirty="0"/>
              <a:t>, </a:t>
            </a:r>
            <a:r>
              <a:rPr lang="en-IN" sz="600" i="1" dirty="0"/>
              <a:t>12</a:t>
            </a:r>
            <a:r>
              <a:rPr lang="en-IN" sz="600" dirty="0"/>
              <a:t>(4), p.e049296.</a:t>
            </a:r>
          </a:p>
          <a:p>
            <a:pPr>
              <a:lnSpc>
                <a:spcPct val="100000"/>
              </a:lnSpc>
            </a:pPr>
            <a:r>
              <a:rPr lang="en-IN" sz="600" dirty="0"/>
              <a:t>Benjamin, C. and Chung, D., 2022. Leadership practices and behaviours that enable and inhibit a continuous improvement culture in an NHS trust. </a:t>
            </a:r>
            <a:r>
              <a:rPr lang="en-IN" sz="600" i="1" dirty="0"/>
              <a:t>BMJ leader</a:t>
            </a:r>
            <a:r>
              <a:rPr lang="en-IN" sz="600" dirty="0"/>
              <a:t>, </a:t>
            </a:r>
            <a:r>
              <a:rPr lang="en-IN" sz="600" i="1" dirty="0"/>
              <a:t>7</a:t>
            </a:r>
            <a:r>
              <a:rPr lang="en-IN" sz="600" dirty="0"/>
              <a:t>(2), pp.117-121.</a:t>
            </a:r>
          </a:p>
          <a:p>
            <a:pPr>
              <a:lnSpc>
                <a:spcPct val="100000"/>
              </a:lnSpc>
            </a:pPr>
            <a:r>
              <a:rPr lang="en-IN" sz="600" dirty="0"/>
              <a:t>NHS SBS, 2026, </a:t>
            </a:r>
            <a:r>
              <a:rPr lang="en-IN" sz="600" u="sng" dirty="0">
                <a:hlinkClick r:id="rId10"/>
              </a:rPr>
              <a:t>https://www.sbs.nhs.uk/services/nhs-consulting-services/hr-consulting/</a:t>
            </a:r>
            <a:endParaRPr lang="en-IN" sz="600" dirty="0"/>
          </a:p>
          <a:p>
            <a:pPr>
              <a:lnSpc>
                <a:spcPct val="100000"/>
              </a:lnSpc>
            </a:pPr>
            <a:r>
              <a:rPr lang="en-IN" sz="600" dirty="0"/>
              <a:t>NHS SBS, 2025, </a:t>
            </a:r>
            <a:r>
              <a:rPr lang="en-IN" sz="600" u="sng" dirty="0">
                <a:hlinkClick r:id="rId11"/>
              </a:rPr>
              <a:t>https://www.sbs.nhs.uk/app/uploads/Workforce_Analytics_Medway_NHS_Foundation_Trust-1.pdf</a:t>
            </a:r>
            <a:endParaRPr lang="en-IN" sz="600" dirty="0"/>
          </a:p>
          <a:p>
            <a:pPr>
              <a:lnSpc>
                <a:spcPct val="100000"/>
              </a:lnSpc>
            </a:pPr>
            <a:r>
              <a:rPr lang="en-IN" sz="600" dirty="0"/>
              <a:t>NHS, 2018, </a:t>
            </a:r>
            <a:r>
              <a:rPr lang="en-IN" sz="600" u="sng" dirty="0">
                <a:hlinkClick r:id="rId12"/>
              </a:rPr>
              <a:t>https://www.england.nhs.uk/wp-content/uploads/2018/04/change-model-guide-v5.pdf</a:t>
            </a:r>
            <a:endParaRPr lang="en-IN" sz="600" dirty="0"/>
          </a:p>
        </p:txBody>
      </p:sp>
      <p:sp>
        <p:nvSpPr>
          <p:cNvPr id="9" name="TextBox 8">
            <a:extLst>
              <a:ext uri="{FF2B5EF4-FFF2-40B4-BE49-F238E27FC236}">
                <a16:creationId xmlns:a16="http://schemas.microsoft.com/office/drawing/2014/main" id="{D75D134C-3080-4C2C-AB9C-E06F3B49B4D6}"/>
              </a:ext>
            </a:extLst>
          </p:cNvPr>
          <p:cNvSpPr txBox="1"/>
          <p:nvPr/>
        </p:nvSpPr>
        <p:spPr>
          <a:xfrm>
            <a:off x="257176" y="144196"/>
            <a:ext cx="4429125" cy="523220"/>
          </a:xfrm>
          <a:prstGeom prst="rect">
            <a:avLst/>
          </a:prstGeom>
          <a:solidFill>
            <a:schemeClr val="accent1">
              <a:lumMod val="60000"/>
              <a:lumOff val="40000"/>
            </a:schemeClr>
          </a:solidFill>
        </p:spPr>
        <p:txBody>
          <a:bodyPr wrap="square" rtlCol="0">
            <a:spAutoFit/>
          </a:bodyPr>
          <a:lstStyle/>
          <a:p>
            <a:r>
              <a:rPr lang="en-US" sz="2800" b="1" dirty="0"/>
              <a:t>Reference List</a:t>
            </a:r>
            <a:endParaRPr lang="en-IN" sz="2800" b="1" dirty="0"/>
          </a:p>
        </p:txBody>
      </p:sp>
    </p:spTree>
    <p:extLst>
      <p:ext uri="{BB962C8B-B14F-4D97-AF65-F5344CB8AC3E}">
        <p14:creationId xmlns:p14="http://schemas.microsoft.com/office/powerpoint/2010/main" val="1782633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Thank You Blue Stock Photos, Images and Backgrounds for Free Download">
            <a:extLst>
              <a:ext uri="{FF2B5EF4-FFF2-40B4-BE49-F238E27FC236}">
                <a16:creationId xmlns:a16="http://schemas.microsoft.com/office/drawing/2014/main" id="{85BAEE62-D589-9A1A-E658-D3BF483578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8325" y="1676400"/>
            <a:ext cx="5467350" cy="3333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3505298"/>
      </p:ext>
    </p:extLst>
  </p:cSld>
  <p:clrMapOvr>
    <a:masterClrMapping/>
  </p:clrMapOvr>
</p:sld>
</file>

<file path=ppt/theme/theme1.xml><?xml version="1.0" encoding="utf-8"?>
<a:theme xmlns:a="http://schemas.openxmlformats.org/drawingml/2006/main" name="Fra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6031</Words>
  <Application>Microsoft Office PowerPoint</Application>
  <PresentationFormat>On-screen Show (4:3)</PresentationFormat>
  <Paragraphs>311</Paragraphs>
  <Slides>37</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Calibri</vt:lpstr>
      <vt:lpstr>Corbel</vt:lpstr>
      <vt:lpstr>Wingdings 2</vt:lpstr>
      <vt:lpstr>Frame</vt:lpstr>
      <vt:lpstr>JOB SATISFACTION IN THE NHS</vt:lpstr>
      <vt:lpstr>Presented by </vt:lpstr>
      <vt:lpstr>PowerPoint Presentation</vt:lpstr>
      <vt:lpstr>Introduction to NHS Workforce</vt:lpstr>
      <vt:lpstr>Job Satisfaction</vt:lpstr>
      <vt:lpstr> Importance of Job Satisfaction in NHS</vt:lpstr>
      <vt:lpstr>Current State</vt:lpstr>
      <vt:lpstr>Major Problems Affecting Employees</vt:lpstr>
      <vt:lpstr>Psychological Contract Theory Application</vt:lpstr>
      <vt:lpstr>Herzberg Application</vt:lpstr>
      <vt:lpstr>Summary of Issues</vt:lpstr>
      <vt:lpstr>Root Causes Analysis</vt:lpstr>
      <vt:lpstr>Workload &amp; Staffing Issues</vt:lpstr>
      <vt:lpstr>Leadership &amp; Management</vt:lpstr>
      <vt:lpstr>Organisational Culture</vt:lpstr>
      <vt:lpstr>Compensation and Rewards </vt:lpstr>
      <vt:lpstr>Psychological Contract Breach</vt:lpstr>
      <vt:lpstr>Impact on Performance</vt:lpstr>
      <vt:lpstr>Requirement of Strategic HR Interventions</vt:lpstr>
      <vt:lpstr>HRM Strategies used by the NHS</vt:lpstr>
      <vt:lpstr>Improving Work Conditions</vt:lpstr>
      <vt:lpstr>Leadership Development</vt:lpstr>
      <vt:lpstr>Recognition and Rewards Systems</vt:lpstr>
      <vt:lpstr>Career Development</vt:lpstr>
      <vt:lpstr>Employee Wellbeing Initiatives</vt:lpstr>
      <vt:lpstr>Improving Organisational Culture</vt:lpstr>
      <vt:lpstr>Limitations and Improvements</vt:lpstr>
      <vt:lpstr>Implementation Strategy</vt:lpstr>
      <vt:lpstr>Use of HR Analytics</vt:lpstr>
      <vt:lpstr>Change Management (Kotter Model)</vt:lpstr>
      <vt:lpstr>Measuring Success</vt:lpstr>
      <vt:lpstr>NHS Policies and Plan</vt:lpstr>
      <vt:lpstr>Risks &amp; Limitations</vt:lpstr>
      <vt:lpstr>Future Outlook</vt:lpstr>
      <vt:lpstr>Conclusion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2026-04-02T19:08:06Z</dcterms:created>
  <dcterms:modified xsi:type="dcterms:W3CDTF">2026-04-05T10:11:23Z</dcterms:modified>
  <cp:category/>
</cp:coreProperties>
</file>