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75" d="100"/>
          <a:sy n="75" d="100"/>
        </p:scale>
        <p:origin x="974" y="1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E90EF56-79DC-45E2-89A8-6AF4295B12B2}"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ED0F64-8A5F-4D32-9A2A-62FB27C5D070}" type="slidenum">
              <a:rPr lang="en-GB" smtClean="0"/>
              <a:t>‹#›</a:t>
            </a:fld>
            <a:endParaRPr lang="en-GB"/>
          </a:p>
        </p:txBody>
      </p:sp>
    </p:spTree>
    <p:extLst>
      <p:ext uri="{BB962C8B-B14F-4D97-AF65-F5344CB8AC3E}">
        <p14:creationId xmlns:p14="http://schemas.microsoft.com/office/powerpoint/2010/main" val="100872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90EF56-79DC-45E2-89A8-6AF4295B12B2}"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ED0F64-8A5F-4D32-9A2A-62FB27C5D070}" type="slidenum">
              <a:rPr lang="en-GB" smtClean="0"/>
              <a:t>‹#›</a:t>
            </a:fld>
            <a:endParaRPr lang="en-GB"/>
          </a:p>
        </p:txBody>
      </p:sp>
    </p:spTree>
    <p:extLst>
      <p:ext uri="{BB962C8B-B14F-4D97-AF65-F5344CB8AC3E}">
        <p14:creationId xmlns:p14="http://schemas.microsoft.com/office/powerpoint/2010/main" val="6288986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E90EF56-79DC-45E2-89A8-6AF4295B12B2}"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ED0F64-8A5F-4D32-9A2A-62FB27C5D070}" type="slidenum">
              <a:rPr lang="en-GB" smtClean="0"/>
              <a:t>‹#›</a:t>
            </a:fld>
            <a:endParaRPr lang="en-GB"/>
          </a:p>
        </p:txBody>
      </p:sp>
    </p:spTree>
    <p:extLst>
      <p:ext uri="{BB962C8B-B14F-4D97-AF65-F5344CB8AC3E}">
        <p14:creationId xmlns:p14="http://schemas.microsoft.com/office/powerpoint/2010/main" val="3703949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E90EF56-79DC-45E2-89A8-6AF4295B12B2}"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ED0F64-8A5F-4D32-9A2A-62FB27C5D070}" type="slidenum">
              <a:rPr lang="en-GB" smtClean="0"/>
              <a:t>‹#›</a:t>
            </a:fld>
            <a:endParaRPr lang="en-GB"/>
          </a:p>
        </p:txBody>
      </p:sp>
    </p:spTree>
    <p:extLst>
      <p:ext uri="{BB962C8B-B14F-4D97-AF65-F5344CB8AC3E}">
        <p14:creationId xmlns:p14="http://schemas.microsoft.com/office/powerpoint/2010/main" val="32250727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E90EF56-79DC-45E2-89A8-6AF4295B12B2}" type="datetimeFigureOut">
              <a:rPr lang="en-GB" smtClean="0"/>
              <a:t>27/07/2026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8ED0F64-8A5F-4D32-9A2A-62FB27C5D070}" type="slidenum">
              <a:rPr lang="en-GB" smtClean="0"/>
              <a:t>‹#›</a:t>
            </a:fld>
            <a:endParaRPr lang="en-GB"/>
          </a:p>
        </p:txBody>
      </p:sp>
    </p:spTree>
    <p:extLst>
      <p:ext uri="{BB962C8B-B14F-4D97-AF65-F5344CB8AC3E}">
        <p14:creationId xmlns:p14="http://schemas.microsoft.com/office/powerpoint/2010/main" val="564451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E90EF56-79DC-45E2-89A8-6AF4295B12B2}" type="datetimeFigureOut">
              <a:rPr lang="en-GB" smtClean="0"/>
              <a:t>27/07/2026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8ED0F64-8A5F-4D32-9A2A-62FB27C5D070}" type="slidenum">
              <a:rPr lang="en-GB" smtClean="0"/>
              <a:t>‹#›</a:t>
            </a:fld>
            <a:endParaRPr lang="en-GB"/>
          </a:p>
        </p:txBody>
      </p:sp>
    </p:spTree>
    <p:extLst>
      <p:ext uri="{BB962C8B-B14F-4D97-AF65-F5344CB8AC3E}">
        <p14:creationId xmlns:p14="http://schemas.microsoft.com/office/powerpoint/2010/main" val="1122119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90EF56-79DC-45E2-89A8-6AF4295B12B2}" type="datetimeFigureOut">
              <a:rPr lang="en-GB" smtClean="0"/>
              <a:t>27/07/2026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8ED0F64-8A5F-4D32-9A2A-62FB27C5D070}" type="slidenum">
              <a:rPr lang="en-GB" smtClean="0"/>
              <a:t>‹#›</a:t>
            </a:fld>
            <a:endParaRPr lang="en-GB"/>
          </a:p>
        </p:txBody>
      </p:sp>
    </p:spTree>
    <p:extLst>
      <p:ext uri="{BB962C8B-B14F-4D97-AF65-F5344CB8AC3E}">
        <p14:creationId xmlns:p14="http://schemas.microsoft.com/office/powerpoint/2010/main" val="2908103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E90EF56-79DC-45E2-89A8-6AF4295B12B2}"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ED0F64-8A5F-4D32-9A2A-62FB27C5D070}" type="slidenum">
              <a:rPr lang="en-GB" smtClean="0"/>
              <a:t>‹#›</a:t>
            </a:fld>
            <a:endParaRPr lang="en-GB"/>
          </a:p>
        </p:txBody>
      </p:sp>
    </p:spTree>
    <p:extLst>
      <p:ext uri="{BB962C8B-B14F-4D97-AF65-F5344CB8AC3E}">
        <p14:creationId xmlns:p14="http://schemas.microsoft.com/office/powerpoint/2010/main" val="2159277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E90EF56-79DC-45E2-89A8-6AF4295B12B2}"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ED0F64-8A5F-4D32-9A2A-62FB27C5D070}" type="slidenum">
              <a:rPr lang="en-GB" smtClean="0"/>
              <a:t>‹#›</a:t>
            </a:fld>
            <a:endParaRPr lang="en-GB"/>
          </a:p>
        </p:txBody>
      </p:sp>
    </p:spTree>
    <p:extLst>
      <p:ext uri="{BB962C8B-B14F-4D97-AF65-F5344CB8AC3E}">
        <p14:creationId xmlns:p14="http://schemas.microsoft.com/office/powerpoint/2010/main" val="39282179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90EF56-79DC-45E2-89A8-6AF4295B12B2}"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ED0F64-8A5F-4D32-9A2A-62FB27C5D070}" type="slidenum">
              <a:rPr lang="en-GB" smtClean="0"/>
              <a:t>‹#›</a:t>
            </a:fld>
            <a:endParaRPr lang="en-GB"/>
          </a:p>
        </p:txBody>
      </p:sp>
    </p:spTree>
    <p:extLst>
      <p:ext uri="{BB962C8B-B14F-4D97-AF65-F5344CB8AC3E}">
        <p14:creationId xmlns:p14="http://schemas.microsoft.com/office/powerpoint/2010/main" val="730440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90EF56-79DC-45E2-89A8-6AF4295B12B2}"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ED0F64-8A5F-4D32-9A2A-62FB27C5D070}" type="slidenum">
              <a:rPr lang="en-GB" smtClean="0"/>
              <a:t>‹#›</a:t>
            </a:fld>
            <a:endParaRPr lang="en-GB"/>
          </a:p>
        </p:txBody>
      </p:sp>
    </p:spTree>
    <p:extLst>
      <p:ext uri="{BB962C8B-B14F-4D97-AF65-F5344CB8AC3E}">
        <p14:creationId xmlns:p14="http://schemas.microsoft.com/office/powerpoint/2010/main" val="1412056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90EF56-79DC-45E2-89A8-6AF4295B12B2}" type="datetimeFigureOut">
              <a:rPr lang="en-GB" smtClean="0"/>
              <a:t>27/07/2026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ED0F64-8A5F-4D32-9A2A-62FB27C5D070}" type="slidenum">
              <a:rPr lang="en-GB" smtClean="0"/>
              <a:t>‹#›</a:t>
            </a:fld>
            <a:endParaRPr lang="en-GB"/>
          </a:p>
        </p:txBody>
      </p:sp>
    </p:spTree>
    <p:extLst>
      <p:ext uri="{BB962C8B-B14F-4D97-AF65-F5344CB8AC3E}">
        <p14:creationId xmlns:p14="http://schemas.microsoft.com/office/powerpoint/2010/main" val="8239467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pmc.ncbi.nlm.nih.gov/articles/PMC12455834/" TargetMode="External"/><Relationship Id="rId13" Type="http://schemas.openxmlformats.org/officeDocument/2006/relationships/hyperlink" Target="https://www.mdpi.com/2072-6643/17/20/3223" TargetMode="External"/><Relationship Id="rId18" Type="http://schemas.openxmlformats.org/officeDocument/2006/relationships/hyperlink" Target="https://pmc.ncbi.nlm.nih.gov/articles/PMC12520869/" TargetMode="External"/><Relationship Id="rId26" Type="http://schemas.openxmlformats.org/officeDocument/2006/relationships/hyperlink" Target="https://pmc.ncbi.nlm.nih.gov/articles/PMC5823507/" TargetMode="External"/><Relationship Id="rId3" Type="http://schemas.openxmlformats.org/officeDocument/2006/relationships/image" Target="../media/image2.png"/><Relationship Id="rId21" Type="http://schemas.openxmlformats.org/officeDocument/2006/relationships/hyperlink" Target="https://www.sciencedirect.com/science/article/abs/pii/S016882272600001X" TargetMode="External"/><Relationship Id="rId7" Type="http://schemas.openxmlformats.org/officeDocument/2006/relationships/hyperlink" Target="https://pmc.ncbi.nlm.nih.gov/articles/PMC10749873/" TargetMode="External"/><Relationship Id="rId12" Type="http://schemas.openxmlformats.org/officeDocument/2006/relationships/hyperlink" Target="https://pmc.ncbi.nlm.nih.gov/articles/PMC12146165/" TargetMode="External"/><Relationship Id="rId17" Type="http://schemas.openxmlformats.org/officeDocument/2006/relationships/hyperlink" Target="https://www.sciencedirect.com/science/article/abs/pii/S073839912100063X" TargetMode="External"/><Relationship Id="rId25" Type="http://schemas.openxmlformats.org/officeDocument/2006/relationships/hyperlink" Target="https://pmc.ncbi.nlm.nih.gov/articles/PMC6405408/" TargetMode="External"/><Relationship Id="rId2" Type="http://schemas.openxmlformats.org/officeDocument/2006/relationships/image" Target="../media/image1.png"/><Relationship Id="rId16" Type="http://schemas.openxmlformats.org/officeDocument/2006/relationships/hyperlink" Target="https://www.gloshospitals.nhs.uk/media/documents/Polycystic_ovarian_syndrome_PCOS_GHPI0772_04_24.pdf" TargetMode="External"/><Relationship Id="rId20" Type="http://schemas.openxmlformats.org/officeDocument/2006/relationships/hyperlink" Target="https://journals.sagepub.com/doi/full/10.1177/29986702251388042" TargetMode="External"/><Relationship Id="rId29" Type="http://schemas.openxmlformats.org/officeDocument/2006/relationships/hyperlink" Target="https://www.researchgate.net/publication/340545295_A_brief_introduction_to_the_COM-B_Model_of_behaviour_and_the_PRIME_Theory_of_motivation#:~:text=The%20COM%2DB%20model%20of%20behaviour,change%20intervention%20to%20be%20effective" TargetMode="External"/><Relationship Id="rId1" Type="http://schemas.openxmlformats.org/officeDocument/2006/relationships/slideLayout" Target="../slideLayouts/slideLayout1.xml"/><Relationship Id="rId6" Type="http://schemas.openxmlformats.org/officeDocument/2006/relationships/hyperlink" Target="https://pmc.ncbi.nlm.nih.gov/articles/PMC10637759/" TargetMode="External"/><Relationship Id="rId11" Type="http://schemas.openxmlformats.org/officeDocument/2006/relationships/hyperlink" Target="https://patient.info/womens-health/polycystic-ovary-syndrome-leaflet" TargetMode="External"/><Relationship Id="rId24" Type="http://schemas.openxmlformats.org/officeDocument/2006/relationships/hyperlink" Target="https://www.theguardian.com/society/2025/sep/08/women-in-uk-with-polycystic-ovarian-syndrome-facing-widespread-failures-in-treatment-report-finds#:~:text=PCOS%20is%20a%20common%20condition,features%20of%20the%20condition%20include" TargetMode="External"/><Relationship Id="rId5" Type="http://schemas.openxmlformats.org/officeDocument/2006/relationships/image" Target="../media/image4.gif"/><Relationship Id="rId15" Type="http://schemas.openxmlformats.org/officeDocument/2006/relationships/hyperlink" Target="https://www.royalberkshire.nhs.uk/media/1sopgh3q/pcos_jan25.pdf" TargetMode="External"/><Relationship Id="rId23" Type="http://schemas.openxmlformats.org/officeDocument/2006/relationships/hyperlink" Target="https://www.fertilityfamily.co.uk/expert-opinions/pcos-awareness-report-2023/" TargetMode="External"/><Relationship Id="rId28" Type="http://schemas.openxmlformats.org/officeDocument/2006/relationships/hyperlink" Target="https://pmc.ncbi.nlm.nih.gov/articles/PMC12454626/" TargetMode="External"/><Relationship Id="rId10" Type="http://schemas.openxmlformats.org/officeDocument/2006/relationships/hyperlink" Target="https://help.flo.health/hc/en-us/articles/4406825500052-What-is-Flo" TargetMode="External"/><Relationship Id="rId19" Type="http://schemas.openxmlformats.org/officeDocument/2006/relationships/hyperlink" Target="https://www.razor2laser.co.uk/news/polycystic-ovary-syndrome-pcos" TargetMode="External"/><Relationship Id="rId4" Type="http://schemas.openxmlformats.org/officeDocument/2006/relationships/image" Target="../media/image3.png"/><Relationship Id="rId9" Type="http://schemas.openxmlformats.org/officeDocument/2006/relationships/hyperlink" Target="https://www.itv.com/news/2025-09-08/women-with-pcos-frustrated-as-report-reveals-widespread-failures-in-care" TargetMode="External"/><Relationship Id="rId14" Type="http://schemas.openxmlformats.org/officeDocument/2006/relationships/hyperlink" Target="https://pmc.ncbi.nlm.nih.gov/articles/PMC8872344/" TargetMode="External"/><Relationship Id="rId22" Type="http://schemas.openxmlformats.org/officeDocument/2006/relationships/hyperlink" Target="https://www.sciencedirect.com/science/article/pii/S2666978126000164" TargetMode="External"/><Relationship Id="rId27" Type="http://schemas.openxmlformats.org/officeDocument/2006/relationships/hyperlink" Target="https://www.sciencedirect.com/science/article/pii/S2666720725001328" TargetMode="External"/><Relationship Id="rId30" Type="http://schemas.openxmlformats.org/officeDocument/2006/relationships/hyperlink" Target="https://www.who.int/news-room/questions-and-answers/item/health-promotion#:~:text=Health%20promotion%20enables%20people%20to,of%20social%20and%20environmental%20interven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 y="0"/>
            <a:ext cx="9906000" cy="1022747"/>
          </a:xfrm>
          <a:ln>
            <a:solidFill>
              <a:schemeClr val="tx1"/>
            </a:solidFill>
          </a:ln>
        </p:spPr>
        <p:txBody>
          <a:bodyPr anchor="t">
            <a:noAutofit/>
          </a:bodyPr>
          <a:lstStyle/>
          <a:p>
            <a:pPr algn="l"/>
            <a:r>
              <a:rPr lang="en-GB" sz="1000" b="1" dirty="0">
                <a:latin typeface="Times New Roman" panose="02020603050405020304" pitchFamily="18" charset="0"/>
                <a:cs typeface="Times New Roman" panose="02020603050405020304" pitchFamily="18" charset="0"/>
              </a:rPr>
              <a:t>Programme: </a:t>
            </a:r>
            <a:r>
              <a:rPr lang="en-US" sz="1000" dirty="0">
                <a:latin typeface="Times New Roman" panose="02020603050405020304" pitchFamily="18" charset="0"/>
                <a:cs typeface="Times New Roman" panose="02020603050405020304" pitchFamily="18" charset="0"/>
              </a:rPr>
              <a:t>MSc Public Health and Social Care in Practice </a:t>
            </a:r>
            <a:br>
              <a:rPr lang="en-GB" sz="1000" dirty="0">
                <a:latin typeface="Times New Roman" panose="02020603050405020304" pitchFamily="18" charset="0"/>
                <a:cs typeface="Times New Roman" panose="02020603050405020304" pitchFamily="18" charset="0"/>
              </a:rPr>
            </a:br>
            <a:r>
              <a:rPr lang="en-GB" sz="1000" b="1" dirty="0">
                <a:latin typeface="Times New Roman" panose="02020603050405020304" pitchFamily="18" charset="0"/>
                <a:cs typeface="Times New Roman" panose="02020603050405020304" pitchFamily="18" charset="0"/>
              </a:rPr>
              <a:t>Module: </a:t>
            </a:r>
            <a:r>
              <a:rPr lang="en-US" sz="1000" dirty="0">
                <a:latin typeface="Times New Roman" panose="02020603050405020304" pitchFamily="18" charset="0"/>
                <a:cs typeface="Times New Roman" panose="02020603050405020304" pitchFamily="18" charset="0"/>
              </a:rPr>
              <a:t>Population Health and Digital Health Promotion</a:t>
            </a:r>
            <a:br>
              <a:rPr lang="en-GB" sz="1000" dirty="0">
                <a:latin typeface="Times New Roman" panose="02020603050405020304" pitchFamily="18" charset="0"/>
                <a:cs typeface="Times New Roman" panose="02020603050405020304" pitchFamily="18" charset="0"/>
              </a:rPr>
            </a:br>
            <a:r>
              <a:rPr lang="en-GB" sz="1000" b="1" dirty="0">
                <a:latin typeface="Times New Roman" panose="02020603050405020304" pitchFamily="18" charset="0"/>
                <a:cs typeface="Times New Roman" panose="02020603050405020304" pitchFamily="18" charset="0"/>
              </a:rPr>
              <a:t>Module Code: </a:t>
            </a:r>
            <a:r>
              <a:rPr lang="en-IN" sz="1000" dirty="0">
                <a:latin typeface="Times New Roman" panose="02020603050405020304" pitchFamily="18" charset="0"/>
                <a:cs typeface="Times New Roman" panose="02020603050405020304" pitchFamily="18" charset="0"/>
              </a:rPr>
              <a:t>LCHS7009</a:t>
            </a:r>
            <a:br>
              <a:rPr lang="en-GB" sz="1000" dirty="0">
                <a:latin typeface="Times New Roman" panose="02020603050405020304" pitchFamily="18" charset="0"/>
                <a:cs typeface="Times New Roman" panose="02020603050405020304" pitchFamily="18" charset="0"/>
              </a:rPr>
            </a:br>
            <a:r>
              <a:rPr lang="en-GB" sz="1000" b="1" dirty="0">
                <a:latin typeface="Times New Roman" panose="02020603050405020304" pitchFamily="18" charset="0"/>
                <a:cs typeface="Times New Roman" panose="02020603050405020304" pitchFamily="18" charset="0"/>
              </a:rPr>
              <a:t>Assignment Title: </a:t>
            </a:r>
            <a:r>
              <a:rPr lang="en-GB" sz="1000" dirty="0">
                <a:latin typeface="Times New Roman" panose="02020603050405020304" pitchFamily="18" charset="0"/>
                <a:cs typeface="Times New Roman" panose="02020603050405020304" pitchFamily="18" charset="0"/>
              </a:rPr>
              <a:t>Poster for </a:t>
            </a:r>
            <a:r>
              <a:rPr lang="en-US" sz="1000" dirty="0">
                <a:latin typeface="Times New Roman" panose="02020603050405020304" pitchFamily="18" charset="0"/>
                <a:cs typeface="Times New Roman" panose="02020603050405020304" pitchFamily="18" charset="0"/>
              </a:rPr>
              <a:t>Vital Cycle: Promoting Early Detection and Self-Management of PCOS through AI and Non-Invasive Glucose Monitoring</a:t>
            </a:r>
            <a:r>
              <a:rPr lang="en-GB" sz="1000" dirty="0">
                <a:latin typeface="Times New Roman" panose="02020603050405020304" pitchFamily="18" charset="0"/>
                <a:cs typeface="Times New Roman" panose="02020603050405020304" pitchFamily="18" charset="0"/>
              </a:rPr>
              <a:t> </a:t>
            </a:r>
            <a:br>
              <a:rPr lang="en-GB" sz="1000" dirty="0">
                <a:latin typeface="Times New Roman" panose="02020603050405020304" pitchFamily="18" charset="0"/>
                <a:cs typeface="Times New Roman" panose="02020603050405020304" pitchFamily="18" charset="0"/>
              </a:rPr>
            </a:br>
            <a:r>
              <a:rPr lang="en-GB" sz="1000" b="1" dirty="0">
                <a:latin typeface="Times New Roman" panose="02020603050405020304" pitchFamily="18" charset="0"/>
                <a:cs typeface="Times New Roman" panose="02020603050405020304" pitchFamily="18" charset="0"/>
              </a:rPr>
              <a:t>Lecturer: </a:t>
            </a:r>
            <a:r>
              <a:rPr lang="en-US" sz="1000" dirty="0">
                <a:latin typeface="Times New Roman" panose="02020603050405020304" pitchFamily="18" charset="0"/>
                <a:cs typeface="Times New Roman" panose="02020603050405020304" pitchFamily="18" charset="0"/>
              </a:rPr>
              <a:t>Diola Bijlhout and Dr Ping Wu </a:t>
            </a:r>
            <a:br>
              <a:rPr lang="en-US" sz="1000" dirty="0">
                <a:latin typeface="Times New Roman" panose="02020603050405020304" pitchFamily="18" charset="0"/>
                <a:cs typeface="Times New Roman" panose="02020603050405020304" pitchFamily="18" charset="0"/>
              </a:rPr>
            </a:br>
            <a:r>
              <a:rPr lang="en-US" sz="1000" b="1" dirty="0">
                <a:latin typeface="Times New Roman" panose="02020603050405020304" pitchFamily="18" charset="0"/>
                <a:cs typeface="Times New Roman" panose="02020603050405020304" pitchFamily="18" charset="0"/>
              </a:rPr>
              <a:t>Student Name: Patel Manasvi Vipulbhai</a:t>
            </a:r>
            <a:br>
              <a:rPr lang="en-US" sz="1000" dirty="0">
                <a:latin typeface="Times New Roman" panose="02020603050405020304" pitchFamily="18" charset="0"/>
                <a:cs typeface="Times New Roman" panose="02020603050405020304" pitchFamily="18" charset="0"/>
              </a:rPr>
            </a:br>
            <a:r>
              <a:rPr lang="en-US" sz="1000" b="1" dirty="0">
                <a:latin typeface="Times New Roman" panose="02020603050405020304" pitchFamily="18" charset="0"/>
                <a:cs typeface="Times New Roman" panose="02020603050405020304" pitchFamily="18" charset="0"/>
              </a:rPr>
              <a:t>Student Number: 2520168</a:t>
            </a:r>
            <a:endParaRPr lang="en-GB" sz="1000" b="1" dirty="0">
              <a:latin typeface="Times New Roman" panose="02020603050405020304" pitchFamily="18" charset="0"/>
              <a:cs typeface="Times New Roman" panose="02020603050405020304" pitchFamily="18" charset="0"/>
            </a:endParaRPr>
          </a:p>
        </p:txBody>
      </p:sp>
      <p:sp>
        <p:nvSpPr>
          <p:cNvPr id="5" name="TextBox 4"/>
          <p:cNvSpPr txBox="1"/>
          <p:nvPr/>
        </p:nvSpPr>
        <p:spPr>
          <a:xfrm>
            <a:off x="88901" y="1520825"/>
            <a:ext cx="3784599" cy="253916"/>
          </a:xfrm>
          <a:prstGeom prst="rect">
            <a:avLst/>
          </a:prstGeom>
          <a:solidFill>
            <a:schemeClr val="bg2">
              <a:lumMod val="90000"/>
            </a:schemeClr>
          </a:solidFill>
          <a:ln>
            <a:solidFill>
              <a:schemeClr val="tx1"/>
            </a:solidFill>
          </a:ln>
        </p:spPr>
        <p:txBody>
          <a:bodyPr wrap="square" rtlCol="0">
            <a:spAutoFit/>
          </a:bodyPr>
          <a:lstStyle/>
          <a:p>
            <a:pPr algn="ctr"/>
            <a:r>
              <a:rPr lang="en-GB" sz="1000" b="1" dirty="0">
                <a:latin typeface="Times New Roman" panose="02020603050405020304" pitchFamily="18" charset="0"/>
                <a:cs typeface="Times New Roman" panose="02020603050405020304" pitchFamily="18" charset="0"/>
              </a:rPr>
              <a:t>Background</a:t>
            </a:r>
          </a:p>
        </p:txBody>
      </p:sp>
      <p:sp>
        <p:nvSpPr>
          <p:cNvPr id="6" name="TextBox 5"/>
          <p:cNvSpPr txBox="1"/>
          <p:nvPr/>
        </p:nvSpPr>
        <p:spPr>
          <a:xfrm>
            <a:off x="88901" y="1822510"/>
            <a:ext cx="3784599" cy="1862048"/>
          </a:xfrm>
          <a:prstGeom prst="rect">
            <a:avLst/>
          </a:prstGeom>
          <a:solidFill>
            <a:schemeClr val="accent2">
              <a:lumMod val="20000"/>
              <a:lumOff val="80000"/>
            </a:schemeClr>
          </a:solidFill>
          <a:ln>
            <a:solidFill>
              <a:schemeClr val="tx1"/>
            </a:solidFill>
          </a:ln>
        </p:spPr>
        <p:txBody>
          <a:bodyPr wrap="square" rtlCol="0">
            <a:spAutoFit/>
          </a:bodyPr>
          <a:lstStyle/>
          <a:p>
            <a:pPr marL="171450" lvl="0" indent="-171450" algn="just">
              <a:buFont typeface="Arial" panose="020B0604020202020204" pitchFamily="34" charset="0"/>
              <a:buChar char="•"/>
            </a:pPr>
            <a:r>
              <a:rPr lang="en-GB" sz="500" dirty="0">
                <a:latin typeface="Times New Roman" panose="02020603050405020304" pitchFamily="18" charset="0"/>
                <a:cs typeface="Times New Roman" panose="02020603050405020304" pitchFamily="18" charset="0"/>
              </a:rPr>
              <a:t>PCOS (polycystic ovary syndrome) is a major public health concern in the UK, driven by prolonged diagnostic delays and elevated long-term metabolic risks. PCOS is associated with a wide range of reproductive, cardiometabolic and dermatological abnormalities (Torchen, 2018).  </a:t>
            </a:r>
            <a:endParaRPr lang="en-IN" sz="5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latin typeface="Times New Roman" panose="02020603050405020304" pitchFamily="18" charset="0"/>
                <a:cs typeface="Times New Roman" panose="02020603050405020304" pitchFamily="18" charset="0"/>
              </a:rPr>
              <a:t>It has become a common public health problem affecting 1 in 8 women in the UK, showing symptoms including irregular periods, excess hair growth on the body and weight gain, associated with high insulin levels and risk of type 2 diabetes (Agrawal et al., 2023 and Thomas, 2025).</a:t>
            </a:r>
          </a:p>
          <a:p>
            <a:pPr marL="171450" lvl="0" indent="-171450" algn="just">
              <a:buFont typeface="Arial" panose="020B0604020202020204" pitchFamily="34" charset="0"/>
              <a:buChar char="•"/>
            </a:pPr>
            <a:r>
              <a:rPr lang="en-GB" sz="500" dirty="0">
                <a:latin typeface="Times New Roman" panose="02020603050405020304" pitchFamily="18" charset="0"/>
                <a:cs typeface="Times New Roman" panose="02020603050405020304" pitchFamily="18" charset="0"/>
              </a:rPr>
              <a:t>The report says it takes almost four years for PCOS to be diagnosed, after the diagnosis, approximately 38% of women face limited resources of specialist care information, and services. </a:t>
            </a:r>
            <a:endParaRPr lang="en-IN" sz="5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latin typeface="Times New Roman" panose="02020603050405020304" pitchFamily="18" charset="0"/>
                <a:cs typeface="Times New Roman" panose="02020603050405020304" pitchFamily="18" charset="0"/>
              </a:rPr>
              <a:t>In the UK, almost 28 % of PCOS patients are dismissed or not taken seriously. The absence of NICE (National Institute for Health and Care Excellence) guidance for PCOS has caused unequal treatment across the UK (Thomas, 2025). </a:t>
            </a:r>
            <a:endParaRPr lang="en-IN" sz="5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latin typeface="Times New Roman" panose="02020603050405020304" pitchFamily="18" charset="0"/>
                <a:cs typeface="Times New Roman" panose="02020603050405020304" pitchFamily="18" charset="0"/>
              </a:rPr>
              <a:t>To address the gap between clinical expertise, funding and failure of PCOS management, the UK gov under the Department of Health and Social Care planned to deliver 4.5 million extra appointments and updated guidance to patients (Fitzsimons, 2025). </a:t>
            </a:r>
            <a:endParaRPr lang="en-IN" sz="5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latin typeface="Times New Roman" panose="02020603050405020304" pitchFamily="18" charset="0"/>
                <a:cs typeface="Times New Roman" panose="02020603050405020304" pitchFamily="18" charset="0"/>
              </a:rPr>
              <a:t>As digital technologies IoT, AI and machine learning algorithms are used to manage PCOS (Graca et al., 2024).</a:t>
            </a:r>
            <a:endParaRPr lang="en-IN" sz="5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latin typeface="Times New Roman" panose="02020603050405020304" pitchFamily="18" charset="0"/>
                <a:cs typeface="Times New Roman" panose="02020603050405020304" pitchFamily="18" charset="0"/>
              </a:rPr>
              <a:t>In contrast, good dietary habits and usage of oral contraceptives and fertility medication treat PCOS (NHS Foundation Trust, 2026). </a:t>
            </a:r>
            <a:endParaRPr lang="en-IN" sz="5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latin typeface="Times New Roman" panose="02020603050405020304" pitchFamily="18" charset="0"/>
                <a:cs typeface="Times New Roman" panose="02020603050405020304" pitchFamily="18" charset="0"/>
              </a:rPr>
              <a:t>FLO applications help to track menstrual cycles, ovulation, etc providing personalised tips, reminders and sharing educational articles, which help to support early diagnosis and manage PCOS (FLO, 2026). </a:t>
            </a:r>
            <a:endParaRPr lang="en-IN" sz="5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latin typeface="Times New Roman" panose="02020603050405020304" pitchFamily="18" charset="0"/>
                <a:cs typeface="Times New Roman" panose="02020603050405020304" pitchFamily="18" charset="0"/>
              </a:rPr>
              <a:t>The current application depends on user symptoms and menstrual history, limiting the ability to identify significant metabolic abnormalities, such as insulin resistance, which affect 30% of women with PCOS in the UK (Toosy, Sodi and Pappachan, 2018, NHS, 2025).</a:t>
            </a:r>
            <a:endParaRPr lang="en-IN" sz="5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latin typeface="Times New Roman" panose="02020603050405020304" pitchFamily="18" charset="0"/>
                <a:cs typeface="Times New Roman" panose="02020603050405020304" pitchFamily="18" charset="0"/>
              </a:rPr>
              <a:t>The digital intervention application Vital Cycle will be implemented with AI-trained tools and non-invasive glucose monitoring with optical biosensor technology (Ghaderzadeh, Garavand, and Salehnasab, 2025).  </a:t>
            </a:r>
            <a:endParaRPr lang="en-IN" sz="5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500" dirty="0">
                <a:latin typeface="Times New Roman" panose="02020603050405020304" pitchFamily="18" charset="0"/>
                <a:cs typeface="Times New Roman" panose="02020603050405020304" pitchFamily="18" charset="0"/>
              </a:rPr>
              <a:t>This intervention will facilitate early diagnosis, improve PCOS management, reduce long-term metabolic complications and improve health outcomes.</a:t>
            </a:r>
            <a:endParaRPr lang="en-IN" sz="500" dirty="0">
              <a:latin typeface="Times New Roman" panose="02020603050405020304" pitchFamily="18" charset="0"/>
              <a:cs typeface="Times New Roman" panose="02020603050405020304" pitchFamily="18" charset="0"/>
            </a:endParaRPr>
          </a:p>
        </p:txBody>
      </p:sp>
      <p:sp>
        <p:nvSpPr>
          <p:cNvPr id="7" name="Rectangle 6"/>
          <p:cNvSpPr/>
          <p:nvPr/>
        </p:nvSpPr>
        <p:spPr>
          <a:xfrm>
            <a:off x="635000" y="1116796"/>
            <a:ext cx="10922000" cy="338554"/>
          </a:xfrm>
          <a:prstGeom prst="rect">
            <a:avLst/>
          </a:prstGeom>
          <a:ln>
            <a:solidFill>
              <a:schemeClr val="tx1"/>
            </a:solidFill>
          </a:ln>
        </p:spPr>
        <p:txBody>
          <a:bodyPr wrap="square">
            <a:spAutoFit/>
          </a:bodyPr>
          <a:lstStyle/>
          <a:p>
            <a:pPr algn="ctr"/>
            <a:r>
              <a:rPr lang="en-US" sz="1600" b="1" dirty="0">
                <a:latin typeface="Times New Roman" panose="02020603050405020304" pitchFamily="18" charset="0"/>
                <a:cs typeface="Times New Roman" panose="02020603050405020304" pitchFamily="18" charset="0"/>
              </a:rPr>
              <a:t>Vital Cycle: Promoting Early Detection and Self-Management of PCOS through AI and Non-Invasive Glucose Monitoring</a:t>
            </a:r>
            <a:r>
              <a:rPr lang="en-GB" sz="1600" b="1" dirty="0">
                <a:latin typeface="Times New Roman" panose="02020603050405020304" pitchFamily="18" charset="0"/>
                <a:cs typeface="Times New Roman" panose="02020603050405020304" pitchFamily="18" charset="0"/>
              </a:rPr>
              <a:t> </a:t>
            </a:r>
            <a:endParaRPr lang="en-GB" sz="1600" b="1" dirty="0"/>
          </a:p>
        </p:txBody>
      </p:sp>
      <p:pic>
        <p:nvPicPr>
          <p:cNvPr id="8" name="image1.png"/>
          <p:cNvPicPr/>
          <p:nvPr/>
        </p:nvPicPr>
        <p:blipFill>
          <a:blip r:embed="rId2"/>
          <a:srcRect/>
          <a:stretch>
            <a:fillRect/>
          </a:stretch>
        </p:blipFill>
        <p:spPr>
          <a:xfrm>
            <a:off x="88900" y="3746036"/>
            <a:ext cx="1949449" cy="668114"/>
          </a:xfrm>
          <a:prstGeom prst="rect">
            <a:avLst/>
          </a:prstGeom>
          <a:ln w="6350">
            <a:solidFill>
              <a:srgbClr val="000000"/>
            </a:solidFill>
            <a:prstDash val="solid"/>
          </a:ln>
        </p:spPr>
      </p:pic>
      <p:pic>
        <p:nvPicPr>
          <p:cNvPr id="9" name="image4.png"/>
          <p:cNvPicPr/>
          <p:nvPr/>
        </p:nvPicPr>
        <p:blipFill>
          <a:blip r:embed="rId3"/>
          <a:srcRect/>
          <a:stretch>
            <a:fillRect/>
          </a:stretch>
        </p:blipFill>
        <p:spPr>
          <a:xfrm>
            <a:off x="2152650" y="3746036"/>
            <a:ext cx="1720850" cy="715584"/>
          </a:xfrm>
          <a:prstGeom prst="rect">
            <a:avLst/>
          </a:prstGeom>
          <a:ln w="6350">
            <a:solidFill>
              <a:schemeClr val="tx1"/>
            </a:solidFill>
          </a:ln>
        </p:spPr>
      </p:pic>
      <p:sp>
        <p:nvSpPr>
          <p:cNvPr id="10" name="Rectangle 9"/>
          <p:cNvSpPr/>
          <p:nvPr/>
        </p:nvSpPr>
        <p:spPr>
          <a:xfrm>
            <a:off x="2329234" y="4414150"/>
            <a:ext cx="1367682" cy="276999"/>
          </a:xfrm>
          <a:prstGeom prst="rect">
            <a:avLst/>
          </a:prstGeom>
        </p:spPr>
        <p:txBody>
          <a:bodyPr wrap="none" anchor="ctr">
            <a:spAutoFit/>
          </a:bodyPr>
          <a:lstStyle/>
          <a:p>
            <a:pPr algn="ctr">
              <a:lnSpc>
                <a:spcPct val="150000"/>
              </a:lnSpc>
              <a:spcAft>
                <a:spcPts val="0"/>
              </a:spcAft>
            </a:pPr>
            <a:r>
              <a:rPr lang="en-GB" sz="800" dirty="0">
                <a:latin typeface="Times New Roman" panose="02020603050405020304" pitchFamily="18" charset="0"/>
                <a:ea typeface="Times New Roman" panose="02020603050405020304" pitchFamily="18" charset="0"/>
              </a:rPr>
              <a:t>(Source: Razor2Laser, 2026)</a:t>
            </a:r>
            <a:endParaRPr lang="en-IN" sz="800" dirty="0">
              <a:effectLst/>
              <a:latin typeface="Arial" panose="020B0604020202020204" pitchFamily="34" charset="0"/>
              <a:ea typeface="Arial" panose="020B0604020202020204" pitchFamily="34" charset="0"/>
            </a:endParaRPr>
          </a:p>
        </p:txBody>
      </p:sp>
      <p:sp>
        <p:nvSpPr>
          <p:cNvPr id="11" name="Rectangle 10"/>
          <p:cNvSpPr/>
          <p:nvPr/>
        </p:nvSpPr>
        <p:spPr>
          <a:xfrm>
            <a:off x="404629" y="4400086"/>
            <a:ext cx="1317990" cy="276999"/>
          </a:xfrm>
          <a:prstGeom prst="rect">
            <a:avLst/>
          </a:prstGeom>
        </p:spPr>
        <p:txBody>
          <a:bodyPr wrap="none" anchor="ctr">
            <a:spAutoFit/>
          </a:bodyPr>
          <a:lstStyle/>
          <a:p>
            <a:pPr algn="ctr">
              <a:spcAft>
                <a:spcPts val="0"/>
              </a:spcAft>
            </a:pPr>
            <a:r>
              <a:rPr lang="en-GB" sz="600" dirty="0">
                <a:latin typeface="Times New Roman" panose="02020603050405020304" pitchFamily="18" charset="0"/>
                <a:ea typeface="Times New Roman" panose="02020603050405020304" pitchFamily="18" charset="0"/>
              </a:rPr>
              <a:t>Figure: PCOS impact on UK women</a:t>
            </a:r>
          </a:p>
          <a:p>
            <a:pPr algn="ctr">
              <a:spcAft>
                <a:spcPts val="0"/>
              </a:spcAft>
            </a:pPr>
            <a:r>
              <a:rPr lang="en-GB" sz="600" dirty="0">
                <a:latin typeface="Times New Roman" panose="02020603050405020304" pitchFamily="18" charset="0"/>
                <a:ea typeface="Times New Roman" panose="02020603050405020304" pitchFamily="18" charset="0"/>
              </a:rPr>
              <a:t>(Source: Sullivan, T2023)</a:t>
            </a:r>
          </a:p>
        </p:txBody>
      </p:sp>
      <p:sp>
        <p:nvSpPr>
          <p:cNvPr id="12" name="TextBox 11"/>
          <p:cNvSpPr txBox="1"/>
          <p:nvPr/>
        </p:nvSpPr>
        <p:spPr>
          <a:xfrm>
            <a:off x="88901" y="4643678"/>
            <a:ext cx="3784599" cy="253916"/>
          </a:xfrm>
          <a:prstGeom prst="rect">
            <a:avLst/>
          </a:prstGeom>
          <a:solidFill>
            <a:schemeClr val="bg2">
              <a:lumMod val="90000"/>
            </a:schemeClr>
          </a:solidFill>
          <a:ln>
            <a:solidFill>
              <a:schemeClr val="tx1"/>
            </a:solidFill>
          </a:ln>
        </p:spPr>
        <p:txBody>
          <a:bodyPr wrap="square" rtlCol="0">
            <a:spAutoFit/>
          </a:bodyPr>
          <a:lstStyle/>
          <a:p>
            <a:pPr algn="ctr"/>
            <a:r>
              <a:rPr lang="en-US" sz="1000" b="1" dirty="0">
                <a:latin typeface="Times New Roman" panose="02020603050405020304" pitchFamily="18" charset="0"/>
                <a:cs typeface="Times New Roman" panose="02020603050405020304" pitchFamily="18" charset="0"/>
              </a:rPr>
              <a:t>Health Promotion Values and Principles</a:t>
            </a:r>
            <a:endParaRPr lang="en-GB" sz="1000" b="1" dirty="0">
              <a:latin typeface="Times New Roman" panose="02020603050405020304" pitchFamily="18" charset="0"/>
              <a:cs typeface="Times New Roman" panose="02020603050405020304" pitchFamily="18" charset="0"/>
            </a:endParaRPr>
          </a:p>
        </p:txBody>
      </p:sp>
      <p:sp>
        <p:nvSpPr>
          <p:cNvPr id="13" name="TextBox 12"/>
          <p:cNvSpPr txBox="1"/>
          <p:nvPr/>
        </p:nvSpPr>
        <p:spPr>
          <a:xfrm>
            <a:off x="88901" y="4940022"/>
            <a:ext cx="3784599" cy="1862048"/>
          </a:xfrm>
          <a:prstGeom prst="rect">
            <a:avLst/>
          </a:prstGeom>
          <a:solidFill>
            <a:schemeClr val="accent6">
              <a:lumMod val="20000"/>
              <a:lumOff val="80000"/>
            </a:schemeClr>
          </a:solidFill>
          <a:ln>
            <a:solidFill>
              <a:schemeClr val="tx1"/>
            </a:solidFill>
          </a:ln>
        </p:spPr>
        <p:txBody>
          <a:bodyPr wrap="square" rtlCol="0">
            <a:spAutoFit/>
          </a:bodyPr>
          <a:lstStyle/>
          <a:p>
            <a:pPr marL="171450" lvl="0" indent="-171450" algn="just">
              <a:buFont typeface="Arial" panose="020B0604020202020204" pitchFamily="34" charset="0"/>
              <a:buChar char="•"/>
            </a:pPr>
            <a:r>
              <a:rPr lang="en-GB" sz="500" dirty="0">
                <a:latin typeface="Times New Roman" panose="02020603050405020304" pitchFamily="18" charset="0"/>
                <a:cs typeface="Times New Roman" panose="02020603050405020304" pitchFamily="18" charset="0"/>
              </a:rPr>
              <a:t>The process of enabling individuals and communities to enhance control over their health and improve overall wellbeing, covering a wide range of social and environmental interventions, is classified as health promotion (WHO, 2016).</a:t>
            </a:r>
            <a:endParaRPr lang="en-IN" sz="5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latin typeface="Times New Roman" panose="02020603050405020304" pitchFamily="18" charset="0"/>
                <a:cs typeface="Times New Roman" panose="02020603050405020304" pitchFamily="18" charset="0"/>
              </a:rPr>
              <a:t>The key elements of health promotion are good governance for health, health literacy, and healthy cities, where policy makers, knowledge, skills and strong leadership and commitment at the urban level play a crucial role in health promotion.  </a:t>
            </a:r>
            <a:endParaRPr lang="en-IN" sz="5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latin typeface="Times New Roman" panose="02020603050405020304" pitchFamily="18" charset="0"/>
                <a:cs typeface="Times New Roman" panose="02020603050405020304" pitchFamily="18" charset="0"/>
              </a:rPr>
              <a:t>The core values and principles of health promotion include empowerment, equity and inclusion, which help to tackle health disparities, increase collaboration efforts among communities and encourage healthy behaviour (Caron et al., 2023). </a:t>
            </a:r>
            <a:endParaRPr lang="en-IN" sz="5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latin typeface="Times New Roman" panose="02020603050405020304" pitchFamily="18" charset="0"/>
                <a:cs typeface="Times New Roman" panose="02020603050405020304" pitchFamily="18" charset="0"/>
              </a:rPr>
              <a:t>Digital technology has become increasingly significant in health promotion by facilitating accessible, personalised and preventive healthcare, particularly for individuals managing long-term conditions such as PCOS. </a:t>
            </a:r>
            <a:endParaRPr lang="en-IN" sz="5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latin typeface="Times New Roman" panose="02020603050405020304" pitchFamily="18" charset="0"/>
                <a:cs typeface="Times New Roman" panose="02020603050405020304" pitchFamily="18" charset="0"/>
              </a:rPr>
              <a:t>The proposed digital intervention Vital Cycle will align with the values and principles of health promotion, promoting empowerment, equity and accessibility.</a:t>
            </a:r>
            <a:endParaRPr lang="en-IN" sz="5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latin typeface="Times New Roman" panose="02020603050405020304" pitchFamily="18" charset="0"/>
                <a:cs typeface="Times New Roman" panose="02020603050405020304" pitchFamily="18" charset="0"/>
              </a:rPr>
              <a:t>It provides AI-driven personalised health insights, educational resources and recommendations, enabling women with PCOS to participate in self-management. </a:t>
            </a:r>
            <a:endParaRPr lang="en-IN" sz="5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latin typeface="Times New Roman" panose="02020603050405020304" pitchFamily="18" charset="0"/>
                <a:cs typeface="Times New Roman" panose="02020603050405020304" pitchFamily="18" charset="0"/>
              </a:rPr>
              <a:t>The continuous tracking of insulin resistance by AI-powered analytics and non-invasive glucose monitoring through optical biosensors will enable women with PCOS to make informed decisions regarding nutrition, physical activity and symptom management.  (Safar etal., 2025). </a:t>
            </a:r>
            <a:endParaRPr lang="en-IN" sz="5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latin typeface="Times New Roman" panose="02020603050405020304" pitchFamily="18" charset="0"/>
                <a:cs typeface="Times New Roman" panose="02020603050405020304" pitchFamily="18" charset="0"/>
              </a:rPr>
              <a:t>The intervention will support prevention by integrating optical biosensor technology fostering inclusion by providing accessible digital health support for women with PCOS (Senapati et al., 2026).</a:t>
            </a:r>
            <a:endParaRPr lang="en-IN" sz="5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latin typeface="Times New Roman" panose="02020603050405020304" pitchFamily="18" charset="0"/>
                <a:cs typeface="Times New Roman" panose="02020603050405020304" pitchFamily="18" charset="0"/>
              </a:rPr>
              <a:t>The early identification will enable timely lifestyle modification and clinical intervention, which could reduce the risk of type 2 diabetes and long-term complications of PCOS.</a:t>
            </a:r>
            <a:endParaRPr lang="en-IN" sz="5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latin typeface="Times New Roman" panose="02020603050405020304" pitchFamily="18" charset="0"/>
                <a:cs typeface="Times New Roman" panose="02020603050405020304" pitchFamily="18" charset="0"/>
              </a:rPr>
              <a:t>Vital cycle will also promote equity and accessibility by providing digital health support and reducing barriers to specialist care in PCOS diagnosis. </a:t>
            </a:r>
            <a:endParaRPr lang="en-IN" sz="500"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500" dirty="0">
                <a:latin typeface="Times New Roman" panose="02020603050405020304" pitchFamily="18" charset="0"/>
                <a:cs typeface="Times New Roman" panose="02020603050405020304" pitchFamily="18" charset="0"/>
              </a:rPr>
              <a:t>The secure cloud-based data storage and compliance with digital privacy standards will strengthen personalised care while integrating communication between PCOS patients and healthcare professionals (Wang et al., 2025). </a:t>
            </a:r>
            <a:endParaRPr lang="en-IN" sz="500" dirty="0">
              <a:latin typeface="Times New Roman" panose="02020603050405020304" pitchFamily="18" charset="0"/>
              <a:cs typeface="Times New Roman" panose="02020603050405020304" pitchFamily="18" charset="0"/>
            </a:endParaRPr>
          </a:p>
        </p:txBody>
      </p:sp>
      <p:sp>
        <p:nvSpPr>
          <p:cNvPr id="14" name="TextBox 13"/>
          <p:cNvSpPr txBox="1"/>
          <p:nvPr/>
        </p:nvSpPr>
        <p:spPr>
          <a:xfrm>
            <a:off x="3987801" y="1520825"/>
            <a:ext cx="3784599" cy="253916"/>
          </a:xfrm>
          <a:prstGeom prst="rect">
            <a:avLst/>
          </a:prstGeom>
          <a:solidFill>
            <a:schemeClr val="bg2">
              <a:lumMod val="90000"/>
            </a:schemeClr>
          </a:solidFill>
          <a:ln>
            <a:solidFill>
              <a:schemeClr val="tx1"/>
            </a:solidFill>
          </a:ln>
        </p:spPr>
        <p:txBody>
          <a:bodyPr wrap="square" rtlCol="0">
            <a:spAutoFit/>
          </a:bodyPr>
          <a:lstStyle/>
          <a:p>
            <a:pPr algn="ctr"/>
            <a:r>
              <a:rPr lang="en-GB" sz="1000" b="1" dirty="0">
                <a:latin typeface="Times New Roman" panose="02020603050405020304" pitchFamily="18" charset="0"/>
                <a:cs typeface="Times New Roman" panose="02020603050405020304" pitchFamily="18" charset="0"/>
              </a:rPr>
              <a:t>Behavioural Change Theory</a:t>
            </a:r>
          </a:p>
        </p:txBody>
      </p:sp>
      <p:sp>
        <p:nvSpPr>
          <p:cNvPr id="15" name="TextBox 14"/>
          <p:cNvSpPr txBox="1"/>
          <p:nvPr/>
        </p:nvSpPr>
        <p:spPr>
          <a:xfrm>
            <a:off x="3987800" y="1822510"/>
            <a:ext cx="3784599" cy="1246495"/>
          </a:xfrm>
          <a:prstGeom prst="rect">
            <a:avLst/>
          </a:prstGeom>
          <a:solidFill>
            <a:schemeClr val="accent1">
              <a:lumMod val="20000"/>
              <a:lumOff val="80000"/>
            </a:schemeClr>
          </a:solidFill>
          <a:ln>
            <a:solidFill>
              <a:schemeClr val="tx1"/>
            </a:solidFill>
          </a:ln>
        </p:spPr>
        <p:txBody>
          <a:bodyPr wrap="square" rtlCol="0">
            <a:spAutoFit/>
          </a:bodyPr>
          <a:lstStyle/>
          <a:p>
            <a:pPr marL="171450" lvl="0" indent="-171450" algn="just">
              <a:buFont typeface="Arial" panose="020B0604020202020204" pitchFamily="34" charset="0"/>
              <a:buChar char="•"/>
            </a:pPr>
            <a:r>
              <a:rPr lang="en-US" sz="500" dirty="0">
                <a:latin typeface="Times New Roman" panose="02020603050405020304" pitchFamily="18" charset="0"/>
                <a:cs typeface="Times New Roman" panose="02020603050405020304" pitchFamily="18" charset="0"/>
              </a:rPr>
              <a:t>The COM-B model for behaviour change provides a framework stating behaviour requires the interaction of capability, opportunity and motivation for understanding and changing human actions (West and Michie, 2020).</a:t>
            </a:r>
          </a:p>
          <a:p>
            <a:pPr marL="171450" lvl="0" indent="-171450" algn="just">
              <a:buFont typeface="Arial" panose="020B0604020202020204" pitchFamily="34" charset="0"/>
              <a:buChar char="•"/>
            </a:pPr>
            <a:r>
              <a:rPr lang="en-US" sz="500" dirty="0">
                <a:latin typeface="Times New Roman" panose="02020603050405020304" pitchFamily="18" charset="0"/>
                <a:cs typeface="Times New Roman" panose="02020603050405020304" pitchFamily="18" charset="0"/>
              </a:rPr>
              <a:t>The model has been widely adopted in the implementation of digital health interventions because it supports personalised behaviour change strategies that promote sustainable lifestyle modifications and effective self-management among women with PCOS.  (</a:t>
            </a:r>
            <a:r>
              <a:rPr lang="en-US" sz="500" dirty="0" err="1">
                <a:latin typeface="Times New Roman" panose="02020603050405020304" pitchFamily="18" charset="0"/>
                <a:cs typeface="Times New Roman" panose="02020603050405020304" pitchFamily="18" charset="0"/>
              </a:rPr>
              <a:t>Pirotta</a:t>
            </a:r>
            <a:r>
              <a:rPr lang="en-US" sz="500" dirty="0">
                <a:latin typeface="Times New Roman" panose="02020603050405020304" pitchFamily="18" charset="0"/>
                <a:cs typeface="Times New Roman" panose="02020603050405020304" pitchFamily="18" charset="0"/>
              </a:rPr>
              <a:t> </a:t>
            </a:r>
            <a:r>
              <a:rPr lang="en-US" sz="500" dirty="0" err="1">
                <a:latin typeface="Times New Roman" panose="02020603050405020304" pitchFamily="18" charset="0"/>
                <a:cs typeface="Times New Roman" panose="02020603050405020304" pitchFamily="18" charset="0"/>
              </a:rPr>
              <a:t>etal</a:t>
            </a:r>
            <a:r>
              <a:rPr lang="en-US" sz="500" dirty="0">
                <a:latin typeface="Times New Roman" panose="02020603050405020304" pitchFamily="18" charset="0"/>
                <a:cs typeface="Times New Roman" panose="02020603050405020304" pitchFamily="18" charset="0"/>
              </a:rPr>
              <a:t>., 2021). </a:t>
            </a:r>
          </a:p>
          <a:p>
            <a:pPr marL="171450" lvl="0" indent="-171450" algn="just">
              <a:buFont typeface="Arial" panose="020B0604020202020204" pitchFamily="34" charset="0"/>
              <a:buChar char="•"/>
            </a:pPr>
            <a:r>
              <a:rPr lang="en-US" sz="500" dirty="0">
                <a:latin typeface="Times New Roman" panose="02020603050405020304" pitchFamily="18" charset="0"/>
                <a:cs typeface="Times New Roman" panose="02020603050405020304" pitchFamily="18" charset="0"/>
              </a:rPr>
              <a:t>The COM-B model provides appropriate guidance for Vital Cycle intervention because it addresses the behavioural factors influencing health literacy, delayed diagnosis, psychological distress and adherence to healthy lifestyle behaviours among women with PCOS.</a:t>
            </a:r>
          </a:p>
          <a:p>
            <a:pPr marL="171450" lvl="0" indent="-171450" algn="just">
              <a:buFont typeface="Arial" panose="020B0604020202020204" pitchFamily="34" charset="0"/>
              <a:buChar char="•"/>
            </a:pPr>
            <a:r>
              <a:rPr lang="en-US" sz="500" dirty="0">
                <a:latin typeface="Times New Roman" panose="02020603050405020304" pitchFamily="18" charset="0"/>
                <a:cs typeface="Times New Roman" panose="02020603050405020304" pitchFamily="18" charset="0"/>
              </a:rPr>
              <a:t>Through AI-powered personalised education on PCOS, insulin resistance, nutrition, physical activity and symptoms management, Vital Cycle will enhance psychological capability (Ghaderzadeh, Garavand, &amp; Salehnasab, 2025).</a:t>
            </a:r>
          </a:p>
          <a:p>
            <a:pPr marL="171450" lvl="0" indent="-171450" algn="just">
              <a:buFont typeface="Arial" panose="020B0604020202020204" pitchFamily="34" charset="0"/>
              <a:buChar char="•"/>
            </a:pPr>
            <a:r>
              <a:rPr lang="en-US" sz="500" dirty="0">
                <a:latin typeface="Times New Roman" panose="02020603050405020304" pitchFamily="18" charset="0"/>
                <a:cs typeface="Times New Roman" panose="02020603050405020304" pitchFamily="18" charset="0"/>
              </a:rPr>
              <a:t>Optical biosensor technology enables continuous non-invasive glucose monitoring to improve users' awareness of their metabolic health, while personalised exercise guidance and self-management strategies promote treatment adherence and enhance physical capability.  </a:t>
            </a:r>
          </a:p>
          <a:p>
            <a:pPr marL="171450" lvl="0" indent="-171450" algn="just">
              <a:buFont typeface="Arial" panose="020B0604020202020204" pitchFamily="34" charset="0"/>
              <a:buChar char="•"/>
            </a:pPr>
            <a:r>
              <a:rPr lang="en-US" sz="500" dirty="0">
                <a:latin typeface="Times New Roman" panose="02020603050405020304" pitchFamily="18" charset="0"/>
                <a:cs typeface="Times New Roman" panose="02020603050405020304" pitchFamily="18" charset="0"/>
              </a:rPr>
              <a:t>The intervention will increase physical and social opportunities by providing continuous access to remote monitoring supported by telehealth.</a:t>
            </a:r>
          </a:p>
        </p:txBody>
      </p:sp>
      <p:sp>
        <p:nvSpPr>
          <p:cNvPr id="16" name="TextBox 15"/>
          <p:cNvSpPr txBox="1"/>
          <p:nvPr/>
        </p:nvSpPr>
        <p:spPr>
          <a:xfrm>
            <a:off x="3987801" y="3122381"/>
            <a:ext cx="1993900" cy="1246495"/>
          </a:xfrm>
          <a:prstGeom prst="rect">
            <a:avLst/>
          </a:prstGeom>
          <a:solidFill>
            <a:schemeClr val="accent1">
              <a:lumMod val="20000"/>
              <a:lumOff val="80000"/>
            </a:schemeClr>
          </a:solidFill>
          <a:ln>
            <a:solidFill>
              <a:schemeClr val="tx1"/>
            </a:solidFill>
          </a:ln>
        </p:spPr>
        <p:txBody>
          <a:bodyPr wrap="square" rtlCol="0">
            <a:spAutoFit/>
          </a:bodyPr>
          <a:lstStyle/>
          <a:p>
            <a:pPr marL="171450" lvl="0" indent="-171450" algn="just">
              <a:buFont typeface="Arial" panose="020B0604020202020204" pitchFamily="34" charset="0"/>
              <a:buChar char="•"/>
            </a:pPr>
            <a:r>
              <a:rPr lang="en-US" sz="500" dirty="0">
                <a:latin typeface="Times New Roman" panose="02020603050405020304" pitchFamily="18" charset="0"/>
                <a:cs typeface="Times New Roman" panose="02020603050405020304" pitchFamily="18" charset="0"/>
              </a:rPr>
              <a:t>The secure cloud-based data sharing will enable healthcare professionals to review patients with PCOS, reducing barriers regarding frequent clinical visits (Uddin et al., 2026). </a:t>
            </a:r>
          </a:p>
          <a:p>
            <a:pPr marL="171450" lvl="0" indent="-171450" algn="just">
              <a:buFont typeface="Arial" panose="020B0604020202020204" pitchFamily="34" charset="0"/>
              <a:buChar char="•"/>
            </a:pPr>
            <a:r>
              <a:rPr lang="en-US" sz="500" dirty="0">
                <a:latin typeface="Times New Roman" panose="02020603050405020304" pitchFamily="18" charset="0"/>
                <a:cs typeface="Times New Roman" panose="02020603050405020304" pitchFamily="18" charset="0"/>
              </a:rPr>
              <a:t>Through AI-powered goal setting and personalised progress tracking, the intervention aims to strengthen motivation in women with PCOS, promoting long-term adherence to healthy lifestyle behaviours (Kalu et al., 2025).</a:t>
            </a:r>
          </a:p>
          <a:p>
            <a:pPr marL="171450" lvl="0" indent="-171450" algn="just">
              <a:buFont typeface="Arial" panose="020B0604020202020204" pitchFamily="34" charset="0"/>
              <a:buChar char="•"/>
            </a:pPr>
            <a:r>
              <a:rPr lang="en-US" sz="500" dirty="0">
                <a:latin typeface="Times New Roman" panose="02020603050405020304" pitchFamily="18" charset="0"/>
                <a:cs typeface="Times New Roman" panose="02020603050405020304" pitchFamily="18" charset="0"/>
              </a:rPr>
              <a:t>The continuous glucose tracking and real-time feedback will reflect motivation by demonstrating the benefits of lifestyle modification, while increasing self-efficiency and sustaining engagement in long-term PCOS self-management. </a:t>
            </a:r>
          </a:p>
          <a:p>
            <a:pPr marL="171450" lvl="0" indent="-171450" algn="just">
              <a:buFont typeface="Arial" panose="020B0604020202020204" pitchFamily="34" charset="0"/>
              <a:buChar char="•"/>
            </a:pPr>
            <a:r>
              <a:rPr lang="en-US" sz="500" dirty="0">
                <a:latin typeface="Times New Roman" panose="02020603050405020304" pitchFamily="18" charset="0"/>
                <a:cs typeface="Times New Roman" panose="02020603050405020304" pitchFamily="18" charset="0"/>
              </a:rPr>
              <a:t>Thus, by addressing the capability, opportunity and motivation, the COM-B model supports sustainable behavioural changes contributing to reducing long-term metabolic complications associated with PCOS. </a:t>
            </a:r>
          </a:p>
        </p:txBody>
      </p:sp>
      <p:pic>
        <p:nvPicPr>
          <p:cNvPr id="17" name="Picture 16"/>
          <p:cNvPicPr/>
          <p:nvPr/>
        </p:nvPicPr>
        <p:blipFill>
          <a:blip r:embed="rId4"/>
          <a:stretch>
            <a:fillRect/>
          </a:stretch>
        </p:blipFill>
        <p:spPr>
          <a:xfrm>
            <a:off x="6303379" y="3110949"/>
            <a:ext cx="1288046" cy="1019329"/>
          </a:xfrm>
          <a:prstGeom prst="rect">
            <a:avLst/>
          </a:prstGeom>
        </p:spPr>
      </p:pic>
      <p:sp>
        <p:nvSpPr>
          <p:cNvPr id="18" name="Rectangle 17"/>
          <p:cNvSpPr/>
          <p:nvPr/>
        </p:nvSpPr>
        <p:spPr>
          <a:xfrm>
            <a:off x="6122587" y="4114380"/>
            <a:ext cx="1649811" cy="246221"/>
          </a:xfrm>
          <a:prstGeom prst="rect">
            <a:avLst/>
          </a:prstGeom>
        </p:spPr>
        <p:txBody>
          <a:bodyPr wrap="none" anchor="ctr">
            <a:spAutoFit/>
          </a:bodyPr>
          <a:lstStyle/>
          <a:p>
            <a:pPr algn="ctr">
              <a:spcAft>
                <a:spcPts val="0"/>
              </a:spcAft>
            </a:pPr>
            <a:r>
              <a:rPr lang="en-US" sz="500" dirty="0">
                <a:latin typeface="Times New Roman" panose="02020603050405020304" pitchFamily="18" charset="0"/>
                <a:ea typeface="Times New Roman" panose="02020603050405020304" pitchFamily="18" charset="0"/>
              </a:rPr>
              <a:t>Figure: COM-B model application in Vital Cycle actions</a:t>
            </a:r>
          </a:p>
          <a:p>
            <a:pPr algn="ctr">
              <a:spcAft>
                <a:spcPts val="0"/>
              </a:spcAft>
            </a:pPr>
            <a:r>
              <a:rPr lang="en-US" sz="500" dirty="0">
                <a:latin typeface="Times New Roman" panose="02020603050405020304" pitchFamily="18" charset="0"/>
                <a:ea typeface="Times New Roman" panose="02020603050405020304" pitchFamily="18" charset="0"/>
              </a:rPr>
              <a:t>(Source: self-created)</a:t>
            </a:r>
          </a:p>
        </p:txBody>
      </p:sp>
      <p:sp>
        <p:nvSpPr>
          <p:cNvPr id="19" name="TextBox 18"/>
          <p:cNvSpPr txBox="1"/>
          <p:nvPr/>
        </p:nvSpPr>
        <p:spPr>
          <a:xfrm>
            <a:off x="3987800" y="4410820"/>
            <a:ext cx="3784599" cy="253916"/>
          </a:xfrm>
          <a:prstGeom prst="rect">
            <a:avLst/>
          </a:prstGeom>
          <a:solidFill>
            <a:schemeClr val="bg2">
              <a:lumMod val="90000"/>
            </a:schemeClr>
          </a:solidFill>
          <a:ln>
            <a:solidFill>
              <a:schemeClr val="tx1"/>
            </a:solidFill>
          </a:ln>
        </p:spPr>
        <p:txBody>
          <a:bodyPr wrap="square" rtlCol="0">
            <a:spAutoFit/>
          </a:bodyPr>
          <a:lstStyle/>
          <a:p>
            <a:pPr algn="ctr"/>
            <a:r>
              <a:rPr lang="en-GB" sz="1000" b="1" dirty="0">
                <a:latin typeface="Times New Roman" panose="02020603050405020304" pitchFamily="18" charset="0"/>
                <a:cs typeface="Times New Roman" panose="02020603050405020304" pitchFamily="18" charset="0"/>
              </a:rPr>
              <a:t>Expected Outcomes</a:t>
            </a:r>
          </a:p>
        </p:txBody>
      </p:sp>
      <p:sp>
        <p:nvSpPr>
          <p:cNvPr id="20" name="TextBox 19"/>
          <p:cNvSpPr txBox="1"/>
          <p:nvPr/>
        </p:nvSpPr>
        <p:spPr>
          <a:xfrm>
            <a:off x="3987799" y="4715536"/>
            <a:ext cx="3784599" cy="2092881"/>
          </a:xfrm>
          <a:prstGeom prst="rect">
            <a:avLst/>
          </a:prstGeom>
          <a:solidFill>
            <a:schemeClr val="accent4">
              <a:lumMod val="20000"/>
              <a:lumOff val="80000"/>
            </a:schemeClr>
          </a:solidFill>
          <a:ln>
            <a:solidFill>
              <a:schemeClr val="tx1"/>
            </a:solidFill>
          </a:ln>
        </p:spPr>
        <p:txBody>
          <a:bodyPr wrap="square" rtlCol="0">
            <a:spAutoFit/>
          </a:bodyPr>
          <a:lstStyle/>
          <a:p>
            <a:pPr marL="171450" lvl="0" indent="-171450" algn="just">
              <a:buFont typeface="Arial" panose="020B0604020202020204" pitchFamily="34" charset="0"/>
              <a:buChar char="•"/>
            </a:pPr>
            <a:r>
              <a:rPr lang="en-US" sz="500" dirty="0">
                <a:latin typeface="Times New Roman" panose="02020603050405020304" pitchFamily="18" charset="0"/>
                <a:cs typeface="Times New Roman" panose="02020603050405020304" pitchFamily="18" charset="0"/>
              </a:rPr>
              <a:t>The Vital Cycle will improve behavioural, clinical and healthcare outcomes for women with PCOS guided by the COM-B model by increasing psychological capability through AI-driven health literacy and self-management skills (Wang et al., 2025).</a:t>
            </a:r>
          </a:p>
          <a:p>
            <a:pPr marL="171450" lvl="0" indent="-171450" algn="just">
              <a:buFont typeface="Arial" panose="020B0604020202020204" pitchFamily="34" charset="0"/>
              <a:buChar char="•"/>
            </a:pPr>
            <a:r>
              <a:rPr lang="en-US" sz="500" dirty="0">
                <a:latin typeface="Times New Roman" panose="02020603050405020304" pitchFamily="18" charset="0"/>
                <a:cs typeface="Times New Roman" panose="02020603050405020304" pitchFamily="18" charset="0"/>
              </a:rPr>
              <a:t>By enhancing user capability, digital intervention will improve understanding of PCOS and insulin resistance, which can encourage healthy practices resulting in sustainable behaviour change.</a:t>
            </a:r>
          </a:p>
          <a:p>
            <a:pPr marL="171450" lvl="0" indent="-171450" algn="just">
              <a:buFont typeface="Arial" panose="020B0604020202020204" pitchFamily="34" charset="0"/>
              <a:buChar char="•"/>
            </a:pPr>
            <a:r>
              <a:rPr lang="en-US" sz="500" dirty="0">
                <a:latin typeface="Times New Roman" panose="02020603050405020304" pitchFamily="18" charset="0"/>
                <a:cs typeface="Times New Roman" panose="02020603050405020304" pitchFamily="18" charset="0"/>
              </a:rPr>
              <a:t>By integrating non-invasive glucose monitoring using optical biosensors with AI-driven personalised feedback, remote self-monitoring and telehealth support, the intervention will enhance physical and social opportunities for women with PCOS to effectively manage their condition. </a:t>
            </a:r>
          </a:p>
          <a:p>
            <a:pPr marL="171450" lvl="0" indent="-171450" algn="just">
              <a:buFont typeface="Arial" panose="020B0604020202020204" pitchFamily="34" charset="0"/>
              <a:buChar char="•"/>
            </a:pPr>
            <a:r>
              <a:rPr lang="en-US" sz="500" dirty="0">
                <a:latin typeface="Times New Roman" panose="02020603050405020304" pitchFamily="18" charset="0"/>
                <a:cs typeface="Times New Roman" panose="02020603050405020304" pitchFamily="18" charset="0"/>
              </a:rPr>
              <a:t>These features will enable women with PCOS to access timely health information, monitor their metabolic health, communicate with healthcare professionals and receive personalised care regardless of geographical location or barriers to accessing healthcare services (Ji et al, 2025).</a:t>
            </a:r>
          </a:p>
          <a:p>
            <a:pPr marL="171450" lvl="0" indent="-171450" algn="just">
              <a:buFont typeface="Arial" panose="020B0604020202020204" pitchFamily="34" charset="0"/>
              <a:buChar char="•"/>
            </a:pPr>
            <a:r>
              <a:rPr lang="en-US" sz="500" dirty="0">
                <a:latin typeface="Times New Roman" panose="02020603050405020304" pitchFamily="18" charset="0"/>
                <a:cs typeface="Times New Roman" panose="02020603050405020304" pitchFamily="18" charset="0"/>
              </a:rPr>
              <a:t>Unlike existing menstrual tracking applications, Vital Cycle will provide objective metabolic data allowing early identification of insulin resistance and reducing fertility complications (Prosperi and Chiarelli, 2025).</a:t>
            </a:r>
          </a:p>
          <a:p>
            <a:pPr marL="171450" lvl="0" indent="-171450" algn="just">
              <a:buFont typeface="Arial" panose="020B0604020202020204" pitchFamily="34" charset="0"/>
              <a:buChar char="•"/>
            </a:pPr>
            <a:r>
              <a:rPr lang="en-US" sz="500" dirty="0">
                <a:latin typeface="Times New Roman" panose="02020603050405020304" pitchFamily="18" charset="0"/>
                <a:cs typeface="Times New Roman" panose="02020603050405020304" pitchFamily="18" charset="0"/>
              </a:rPr>
              <a:t>The early detection will reduce the progression of type 2 diabetes, which is a common long-term complication of PCOS, increase motivation, and promote a healthy lifestyle. </a:t>
            </a:r>
          </a:p>
          <a:p>
            <a:pPr marL="171450" lvl="0" indent="-171450" algn="just">
              <a:buFont typeface="Arial" panose="020B0604020202020204" pitchFamily="34" charset="0"/>
              <a:buChar char="•"/>
            </a:pPr>
            <a:r>
              <a:rPr lang="en-US" sz="500" dirty="0">
                <a:latin typeface="Times New Roman" panose="02020603050405020304" pitchFamily="18" charset="0"/>
                <a:cs typeface="Times New Roman" panose="02020603050405020304" pitchFamily="18" charset="0"/>
              </a:rPr>
              <a:t>It is expected that the personalised goal-setting features of this new intervention will strengthen motivation, encourage long-term engagement and improve confidence of patients in managing the condition. </a:t>
            </a:r>
          </a:p>
          <a:p>
            <a:pPr marL="171450" lvl="0" indent="-171450" algn="just">
              <a:buFont typeface="Arial" panose="020B0604020202020204" pitchFamily="34" charset="0"/>
              <a:buChar char="•"/>
            </a:pPr>
            <a:r>
              <a:rPr lang="en-US" sz="500" dirty="0">
                <a:latin typeface="Times New Roman" panose="02020603050405020304" pitchFamily="18" charset="0"/>
                <a:cs typeface="Times New Roman" panose="02020603050405020304" pitchFamily="18" charset="0"/>
              </a:rPr>
              <a:t>The integration of remote monitoring and AI-supported risk stratification is expected to enable healthcare </a:t>
            </a:r>
            <a:r>
              <a:rPr lang="en-US" sz="500" dirty="0" err="1">
                <a:latin typeface="Times New Roman" panose="02020603050405020304" pitchFamily="18" charset="0"/>
                <a:cs typeface="Times New Roman" panose="02020603050405020304" pitchFamily="18" charset="0"/>
              </a:rPr>
              <a:t>organisations</a:t>
            </a:r>
            <a:r>
              <a:rPr lang="en-US" sz="500" dirty="0">
                <a:latin typeface="Times New Roman" panose="02020603050405020304" pitchFamily="18" charset="0"/>
                <a:cs typeface="Times New Roman" panose="02020603050405020304" pitchFamily="18" charset="0"/>
              </a:rPr>
              <a:t> to </a:t>
            </a:r>
            <a:r>
              <a:rPr lang="en-US" sz="500" dirty="0" err="1">
                <a:latin typeface="Times New Roman" panose="02020603050405020304" pitchFamily="18" charset="0"/>
                <a:cs typeface="Times New Roman" panose="02020603050405020304" pitchFamily="18" charset="0"/>
              </a:rPr>
              <a:t>optimise</a:t>
            </a:r>
            <a:r>
              <a:rPr lang="en-US" sz="500" dirty="0">
                <a:latin typeface="Times New Roman" panose="02020603050405020304" pitchFamily="18" charset="0"/>
                <a:cs typeface="Times New Roman" panose="02020603050405020304" pitchFamily="18" charset="0"/>
              </a:rPr>
              <a:t> PCOS care by identifying high-risk patients while reducing unnecessary face-to-face consultations (Fahmin et al., 2025).</a:t>
            </a:r>
          </a:p>
          <a:p>
            <a:pPr marL="171450" lvl="0" indent="-171450" algn="just">
              <a:buFont typeface="Arial" panose="020B0604020202020204" pitchFamily="34" charset="0"/>
              <a:buChar char="•"/>
            </a:pPr>
            <a:r>
              <a:rPr lang="en-US" sz="500" dirty="0">
                <a:latin typeface="Times New Roman" panose="02020603050405020304" pitchFamily="18" charset="0"/>
                <a:cs typeface="Times New Roman" panose="02020603050405020304" pitchFamily="18" charset="0"/>
              </a:rPr>
              <a:t>However, Vital Cycle digital intervention may face several challenges in influencing its effectiveness and long-term sustainability.</a:t>
            </a:r>
          </a:p>
          <a:p>
            <a:pPr marL="171450" lvl="0" indent="-171450" algn="just">
              <a:buFont typeface="Arial" panose="020B0604020202020204" pitchFamily="34" charset="0"/>
              <a:buChar char="•"/>
            </a:pPr>
            <a:r>
              <a:rPr lang="en-US" sz="500" dirty="0">
                <a:latin typeface="Times New Roman" panose="02020603050405020304" pitchFamily="18" charset="0"/>
                <a:cs typeface="Times New Roman" panose="02020603050405020304" pitchFamily="18" charset="0"/>
              </a:rPr>
              <a:t>Digital literacy plays a significant role as users with limited digital literacy and technological skills may struggle to interpret the AI-generated recommendations or use the continuous insulin monitoring feature (Sahin and Pehlivan, 2026).</a:t>
            </a:r>
          </a:p>
          <a:p>
            <a:pPr marL="171450" lvl="0" indent="-171450" algn="just">
              <a:buFont typeface="Arial" panose="020B0604020202020204" pitchFamily="34" charset="0"/>
              <a:buChar char="•"/>
            </a:pPr>
            <a:r>
              <a:rPr lang="en-US" sz="500" dirty="0">
                <a:latin typeface="Times New Roman" panose="02020603050405020304" pitchFamily="18" charset="0"/>
                <a:cs typeface="Times New Roman" panose="02020603050405020304" pitchFamily="18" charset="0"/>
              </a:rPr>
              <a:t>Many users may discontinue health applications after the initial period due to a decline in motivation, loss of interest and experimenting with different applications to identify suitable tools, which could create challenges to sustain engagement (Mustafa et al., 2022).  </a:t>
            </a:r>
          </a:p>
          <a:p>
            <a:pPr marL="171450" lvl="0" indent="-171450" algn="just">
              <a:buFont typeface="Arial" panose="020B0604020202020204" pitchFamily="34" charset="0"/>
              <a:buChar char="•"/>
            </a:pPr>
            <a:r>
              <a:rPr lang="en-US" sz="500" dirty="0">
                <a:latin typeface="Times New Roman" panose="02020603050405020304" pitchFamily="18" charset="0"/>
                <a:cs typeface="Times New Roman" panose="02020603050405020304" pitchFamily="18" charset="0"/>
              </a:rPr>
              <a:t>The intervention could face ethical and privacy concerns due to optical biosensor and algorithm bias which requires maintaining an AI transparent governance system to avoid threats. </a:t>
            </a:r>
          </a:p>
        </p:txBody>
      </p:sp>
      <p:sp>
        <p:nvSpPr>
          <p:cNvPr id="21" name="TextBox 20"/>
          <p:cNvSpPr txBox="1"/>
          <p:nvPr/>
        </p:nvSpPr>
        <p:spPr>
          <a:xfrm>
            <a:off x="7886701" y="1516819"/>
            <a:ext cx="4123495" cy="253916"/>
          </a:xfrm>
          <a:prstGeom prst="rect">
            <a:avLst/>
          </a:prstGeom>
          <a:solidFill>
            <a:schemeClr val="bg2">
              <a:lumMod val="90000"/>
            </a:schemeClr>
          </a:solidFill>
          <a:ln>
            <a:solidFill>
              <a:schemeClr val="tx1"/>
            </a:solidFill>
          </a:ln>
        </p:spPr>
        <p:txBody>
          <a:bodyPr wrap="square" rtlCol="0">
            <a:spAutoFit/>
          </a:bodyPr>
          <a:lstStyle/>
          <a:p>
            <a:pPr algn="ctr"/>
            <a:r>
              <a:rPr lang="en-GB" sz="1000" b="1" dirty="0">
                <a:latin typeface="Times New Roman" panose="02020603050405020304" pitchFamily="18" charset="0"/>
                <a:cs typeface="Times New Roman" panose="02020603050405020304" pitchFamily="18" charset="0"/>
              </a:rPr>
              <a:t>Conclusion</a:t>
            </a:r>
          </a:p>
        </p:txBody>
      </p:sp>
      <p:sp>
        <p:nvSpPr>
          <p:cNvPr id="22" name="TextBox 21"/>
          <p:cNvSpPr txBox="1"/>
          <p:nvPr/>
        </p:nvSpPr>
        <p:spPr>
          <a:xfrm>
            <a:off x="7886701" y="3034749"/>
            <a:ext cx="4123495" cy="253916"/>
          </a:xfrm>
          <a:prstGeom prst="rect">
            <a:avLst/>
          </a:prstGeom>
          <a:solidFill>
            <a:schemeClr val="bg2">
              <a:lumMod val="90000"/>
            </a:schemeClr>
          </a:solidFill>
          <a:ln>
            <a:solidFill>
              <a:schemeClr val="tx1"/>
            </a:solidFill>
          </a:ln>
        </p:spPr>
        <p:txBody>
          <a:bodyPr wrap="square" rtlCol="0">
            <a:spAutoFit/>
          </a:bodyPr>
          <a:lstStyle/>
          <a:p>
            <a:pPr algn="ctr"/>
            <a:r>
              <a:rPr lang="en-GB" sz="1000" b="1" dirty="0">
                <a:latin typeface="Times New Roman" panose="02020603050405020304" pitchFamily="18" charset="0"/>
                <a:cs typeface="Times New Roman" panose="02020603050405020304" pitchFamily="18" charset="0"/>
              </a:rPr>
              <a:t>References</a:t>
            </a:r>
          </a:p>
        </p:txBody>
      </p:sp>
      <p:sp>
        <p:nvSpPr>
          <p:cNvPr id="23" name="TextBox 22"/>
          <p:cNvSpPr txBox="1"/>
          <p:nvPr/>
        </p:nvSpPr>
        <p:spPr>
          <a:xfrm>
            <a:off x="10016296" y="1810638"/>
            <a:ext cx="1993900" cy="1169551"/>
          </a:xfrm>
          <a:prstGeom prst="rect">
            <a:avLst/>
          </a:prstGeom>
          <a:solidFill>
            <a:schemeClr val="bg1">
              <a:lumMod val="95000"/>
            </a:schemeClr>
          </a:solidFill>
          <a:ln>
            <a:solidFill>
              <a:schemeClr val="tx1"/>
            </a:solidFill>
          </a:ln>
        </p:spPr>
        <p:txBody>
          <a:bodyPr wrap="square" rtlCol="0">
            <a:spAutoFit/>
          </a:bodyPr>
          <a:lstStyle/>
          <a:p>
            <a:pPr marL="171450" lvl="0" indent="-171450" algn="just">
              <a:buFont typeface="Arial" panose="020B0604020202020204" pitchFamily="34" charset="0"/>
              <a:buChar char="•"/>
            </a:pPr>
            <a:r>
              <a:rPr lang="en-US" sz="500" dirty="0">
                <a:latin typeface="Times New Roman" panose="02020603050405020304" pitchFamily="18" charset="0"/>
                <a:cs typeface="Times New Roman" panose="02020603050405020304" pitchFamily="18" charset="0"/>
              </a:rPr>
              <a:t>Based on the above discussion, it can be concluded that the proposed intervention will demonstrate the ability of AI and non-invasive glucose monitoring to improve early identification and provide positive long-term outcomes to women with PCOS. </a:t>
            </a:r>
          </a:p>
          <a:p>
            <a:pPr marL="171450" lvl="0" indent="-171450" algn="just">
              <a:buFont typeface="Arial" panose="020B0604020202020204" pitchFamily="34" charset="0"/>
              <a:buChar char="•"/>
            </a:pPr>
            <a:r>
              <a:rPr lang="en-US" sz="500" dirty="0">
                <a:latin typeface="Times New Roman" panose="02020603050405020304" pitchFamily="18" charset="0"/>
                <a:cs typeface="Times New Roman" panose="02020603050405020304" pitchFamily="18" charset="0"/>
              </a:rPr>
              <a:t>The implementation could support policies of UK digital healthcare and NHS healthcare </a:t>
            </a:r>
            <a:r>
              <a:rPr lang="en-US" sz="500" dirty="0" err="1">
                <a:latin typeface="Times New Roman" panose="02020603050405020304" pitchFamily="18" charset="0"/>
                <a:cs typeface="Times New Roman" panose="02020603050405020304" pitchFamily="18" charset="0"/>
              </a:rPr>
              <a:t>organisations</a:t>
            </a:r>
            <a:r>
              <a:rPr lang="en-US" sz="500" dirty="0">
                <a:latin typeface="Times New Roman" panose="02020603050405020304" pitchFamily="18" charset="0"/>
                <a:cs typeface="Times New Roman" panose="02020603050405020304" pitchFamily="18" charset="0"/>
              </a:rPr>
              <a:t> in the adoption of digital transformation and increasing the efficiency of healthcare delivery.  </a:t>
            </a:r>
          </a:p>
          <a:p>
            <a:pPr marL="171450" lvl="0" indent="-171450" algn="just">
              <a:buFont typeface="Arial" panose="020B0604020202020204" pitchFamily="34" charset="0"/>
              <a:buChar char="•"/>
            </a:pPr>
            <a:r>
              <a:rPr lang="en-US" sz="500" dirty="0">
                <a:latin typeface="Times New Roman" panose="02020603050405020304" pitchFamily="18" charset="0"/>
                <a:cs typeface="Times New Roman" panose="02020603050405020304" pitchFamily="18" charset="0"/>
              </a:rPr>
              <a:t>The intervention could also enhance digital health education among patients and empower their knowledge regarding PCOS. </a:t>
            </a:r>
          </a:p>
          <a:p>
            <a:pPr marL="171450" lvl="0" indent="-171450" algn="just">
              <a:buFont typeface="Arial" panose="020B0604020202020204" pitchFamily="34" charset="0"/>
              <a:buChar char="•"/>
            </a:pPr>
            <a:r>
              <a:rPr lang="en-US" sz="500" dirty="0">
                <a:latin typeface="Times New Roman" panose="02020603050405020304" pitchFamily="18" charset="0"/>
                <a:cs typeface="Times New Roman" panose="02020603050405020304" pitchFamily="18" charset="0"/>
              </a:rPr>
              <a:t>Clinical effectiveness, cost-effectiveness, acceptability will embrace the long-term impact of Vital Cycle which will also ensures the intervention is safe, effective and suitable for clinical practice.</a:t>
            </a:r>
          </a:p>
        </p:txBody>
      </p:sp>
      <p:pic>
        <p:nvPicPr>
          <p:cNvPr id="1026" name="Picture 2" descr="Polycystic Ovary Syndrome (PCOS): Symptoms and Treatment"/>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019513" y="1832204"/>
            <a:ext cx="1833148" cy="993991"/>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4"/>
          <p:cNvSpPr txBox="1"/>
          <p:nvPr/>
        </p:nvSpPr>
        <p:spPr>
          <a:xfrm>
            <a:off x="7886697" y="3325385"/>
            <a:ext cx="4123499" cy="3477875"/>
          </a:xfrm>
          <a:prstGeom prst="rect">
            <a:avLst/>
          </a:prstGeom>
          <a:solidFill>
            <a:schemeClr val="bg1"/>
          </a:solidFill>
          <a:ln>
            <a:solidFill>
              <a:schemeClr val="tx1"/>
            </a:solidFill>
          </a:ln>
        </p:spPr>
        <p:txBody>
          <a:bodyPr wrap="square" rtlCol="0">
            <a:spAutoFit/>
          </a:bodyPr>
          <a:lstStyle/>
          <a:p>
            <a:pPr algn="just"/>
            <a:r>
              <a:rPr lang="en-GB" sz="400" dirty="0">
                <a:latin typeface="Times New Roman" panose="02020603050405020304" pitchFamily="18" charset="0"/>
                <a:cs typeface="Times New Roman" panose="02020603050405020304" pitchFamily="18" charset="0"/>
              </a:rPr>
              <a:t>Agrawal IV, A., Dave, A. and </a:t>
            </a:r>
            <a:r>
              <a:rPr lang="en-GB" sz="400" dirty="0" err="1">
                <a:latin typeface="Times New Roman" panose="02020603050405020304" pitchFamily="18" charset="0"/>
                <a:cs typeface="Times New Roman" panose="02020603050405020304" pitchFamily="18" charset="0"/>
              </a:rPr>
              <a:t>Jaiswal</a:t>
            </a:r>
            <a:r>
              <a:rPr lang="en-GB" sz="400" dirty="0">
                <a:latin typeface="Times New Roman" panose="02020603050405020304" pitchFamily="18" charset="0"/>
                <a:cs typeface="Times New Roman" panose="02020603050405020304" pitchFamily="18" charset="0"/>
              </a:rPr>
              <a:t>, A. (2023) ‘Type 2 diabetes mellitus in patients with polycystic ovary syndrome’,</a:t>
            </a:r>
            <a:r>
              <a:rPr lang="en-GB" sz="400" i="1" dirty="0">
                <a:latin typeface="Times New Roman" panose="02020603050405020304" pitchFamily="18" charset="0"/>
                <a:cs typeface="Times New Roman" panose="02020603050405020304" pitchFamily="18" charset="0"/>
              </a:rPr>
              <a:t> </a:t>
            </a:r>
            <a:r>
              <a:rPr lang="en-GB" sz="400" i="1" dirty="0" err="1">
                <a:latin typeface="Times New Roman" panose="02020603050405020304" pitchFamily="18" charset="0"/>
                <a:cs typeface="Times New Roman" panose="02020603050405020304" pitchFamily="18" charset="0"/>
              </a:rPr>
              <a:t>Cureus</a:t>
            </a:r>
            <a:r>
              <a:rPr lang="en-GB" sz="400" dirty="0">
                <a:latin typeface="Times New Roman" panose="02020603050405020304" pitchFamily="18" charset="0"/>
                <a:cs typeface="Times New Roman" panose="02020603050405020304" pitchFamily="18" charset="0"/>
              </a:rPr>
              <a:t>, 15(10). Available at: </a:t>
            </a:r>
            <a:r>
              <a:rPr lang="en-GB" sz="400" u="sng" dirty="0">
                <a:latin typeface="Times New Roman" panose="02020603050405020304" pitchFamily="18" charset="0"/>
                <a:cs typeface="Times New Roman" panose="02020603050405020304" pitchFamily="18" charset="0"/>
                <a:hlinkClick r:id="rId6"/>
              </a:rPr>
              <a:t>https://pmc.ncbi.nlm.nih.gov/articles/PMC10637759/</a:t>
            </a:r>
            <a:r>
              <a:rPr lang="en-GB" sz="400" dirty="0">
                <a:latin typeface="Times New Roman" panose="02020603050405020304" pitchFamily="18" charset="0"/>
                <a:cs typeface="Times New Roman" panose="02020603050405020304" pitchFamily="18" charset="0"/>
              </a:rPr>
              <a:t>  (Accessed: 20 July 2026).</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Caron, R.M., Noel, K., Reed, R.N., </a:t>
            </a:r>
            <a:r>
              <a:rPr lang="en-GB" sz="400" dirty="0" err="1">
                <a:latin typeface="Times New Roman" panose="02020603050405020304" pitchFamily="18" charset="0"/>
                <a:cs typeface="Times New Roman" panose="02020603050405020304" pitchFamily="18" charset="0"/>
              </a:rPr>
              <a:t>Sibel</a:t>
            </a:r>
            <a:r>
              <a:rPr lang="en-GB" sz="400" dirty="0">
                <a:latin typeface="Times New Roman" panose="02020603050405020304" pitchFamily="18" charset="0"/>
                <a:cs typeface="Times New Roman" panose="02020603050405020304" pitchFamily="18" charset="0"/>
              </a:rPr>
              <a:t>, J. and Smith, H.J. (2023) ‘Health promotion, health protection, and disease prevention: challenges and opportunities in a dynamic landscape’, </a:t>
            </a:r>
            <a:r>
              <a:rPr lang="en-GB" sz="400" i="1" dirty="0">
                <a:latin typeface="Times New Roman" panose="02020603050405020304" pitchFamily="18" charset="0"/>
                <a:cs typeface="Times New Roman" panose="02020603050405020304" pitchFamily="18" charset="0"/>
              </a:rPr>
              <a:t>AJPM focus,</a:t>
            </a:r>
            <a:r>
              <a:rPr lang="en-GB" sz="400" dirty="0">
                <a:latin typeface="Times New Roman" panose="02020603050405020304" pitchFamily="18" charset="0"/>
                <a:cs typeface="Times New Roman" panose="02020603050405020304" pitchFamily="18" charset="0"/>
              </a:rPr>
              <a:t> 3(1), p.100167. Available at: </a:t>
            </a:r>
            <a:r>
              <a:rPr lang="en-GB" sz="400" u="sng" dirty="0">
                <a:latin typeface="Times New Roman" panose="02020603050405020304" pitchFamily="18" charset="0"/>
                <a:cs typeface="Times New Roman" panose="02020603050405020304" pitchFamily="18" charset="0"/>
                <a:hlinkClick r:id="rId7"/>
              </a:rPr>
              <a:t>https://pmc.ncbi.nlm.nih.gov/articles/PMC10749873/</a:t>
            </a:r>
            <a:r>
              <a:rPr lang="en-GB" sz="400" dirty="0">
                <a:latin typeface="Times New Roman" panose="02020603050405020304" pitchFamily="18" charset="0"/>
                <a:cs typeface="Times New Roman" panose="02020603050405020304" pitchFamily="18" charset="0"/>
              </a:rPr>
              <a:t>  (Accessed: 20 July 2026).</a:t>
            </a:r>
            <a:endParaRPr lang="en-IN" sz="400" dirty="0">
              <a:latin typeface="Times New Roman" panose="02020603050405020304" pitchFamily="18" charset="0"/>
              <a:cs typeface="Times New Roman" panose="02020603050405020304" pitchFamily="18" charset="0"/>
            </a:endParaRPr>
          </a:p>
          <a:p>
            <a:pPr algn="just"/>
            <a:r>
              <a:rPr lang="en-GB" sz="400" dirty="0" err="1">
                <a:latin typeface="Times New Roman" panose="02020603050405020304" pitchFamily="18" charset="0"/>
                <a:cs typeface="Times New Roman" panose="02020603050405020304" pitchFamily="18" charset="0"/>
              </a:rPr>
              <a:t>Fahim</a:t>
            </a:r>
            <a:r>
              <a:rPr lang="en-GB" sz="400" dirty="0">
                <a:latin typeface="Times New Roman" panose="02020603050405020304" pitchFamily="18" charset="0"/>
                <a:cs typeface="Times New Roman" panose="02020603050405020304" pitchFamily="18" charset="0"/>
              </a:rPr>
              <a:t>, Y.A., </a:t>
            </a:r>
            <a:r>
              <a:rPr lang="en-GB" sz="400" dirty="0" err="1">
                <a:latin typeface="Times New Roman" panose="02020603050405020304" pitchFamily="18" charset="0"/>
                <a:cs typeface="Times New Roman" panose="02020603050405020304" pitchFamily="18" charset="0"/>
              </a:rPr>
              <a:t>Hasani</a:t>
            </a:r>
            <a:r>
              <a:rPr lang="en-GB" sz="400" dirty="0">
                <a:latin typeface="Times New Roman" panose="02020603050405020304" pitchFamily="18" charset="0"/>
                <a:cs typeface="Times New Roman" panose="02020603050405020304" pitchFamily="18" charset="0"/>
              </a:rPr>
              <a:t>, I.W., </a:t>
            </a:r>
            <a:r>
              <a:rPr lang="en-GB" sz="400" dirty="0" err="1">
                <a:latin typeface="Times New Roman" panose="02020603050405020304" pitchFamily="18" charset="0"/>
                <a:cs typeface="Times New Roman" panose="02020603050405020304" pitchFamily="18" charset="0"/>
              </a:rPr>
              <a:t>Kabba</a:t>
            </a:r>
            <a:r>
              <a:rPr lang="en-GB" sz="400" dirty="0">
                <a:latin typeface="Times New Roman" panose="02020603050405020304" pitchFamily="18" charset="0"/>
                <a:cs typeface="Times New Roman" panose="02020603050405020304" pitchFamily="18" charset="0"/>
              </a:rPr>
              <a:t>, S. and </a:t>
            </a:r>
            <a:r>
              <a:rPr lang="en-GB" sz="400" dirty="0" err="1">
                <a:latin typeface="Times New Roman" panose="02020603050405020304" pitchFamily="18" charset="0"/>
                <a:cs typeface="Times New Roman" panose="02020603050405020304" pitchFamily="18" charset="0"/>
              </a:rPr>
              <a:t>Ragab</a:t>
            </a:r>
            <a:r>
              <a:rPr lang="en-GB" sz="400" dirty="0">
                <a:latin typeface="Times New Roman" panose="02020603050405020304" pitchFamily="18" charset="0"/>
                <a:cs typeface="Times New Roman" panose="02020603050405020304" pitchFamily="18" charset="0"/>
              </a:rPr>
              <a:t>, W.M. (2025) ‘Artificial intelligence in healthcare and medicine: clinical applications, therapeutic advances, and future perspectives’, </a:t>
            </a:r>
            <a:r>
              <a:rPr lang="en-GB" sz="400" i="1" dirty="0">
                <a:latin typeface="Times New Roman" panose="02020603050405020304" pitchFamily="18" charset="0"/>
                <a:cs typeface="Times New Roman" panose="02020603050405020304" pitchFamily="18" charset="0"/>
              </a:rPr>
              <a:t>European Journal of Medical Research,</a:t>
            </a:r>
            <a:r>
              <a:rPr lang="en-GB" sz="400" dirty="0">
                <a:latin typeface="Times New Roman" panose="02020603050405020304" pitchFamily="18" charset="0"/>
                <a:cs typeface="Times New Roman" panose="02020603050405020304" pitchFamily="18" charset="0"/>
              </a:rPr>
              <a:t> 30(1), p.848. Available at: </a:t>
            </a:r>
            <a:r>
              <a:rPr lang="en-GB" sz="400" u="sng" dirty="0">
                <a:latin typeface="Times New Roman" panose="02020603050405020304" pitchFamily="18" charset="0"/>
                <a:cs typeface="Times New Roman" panose="02020603050405020304" pitchFamily="18" charset="0"/>
                <a:hlinkClick r:id="rId8"/>
              </a:rPr>
              <a:t>https://pmc.ncbi.nlm.nih.gov/articles/PMC12455834/</a:t>
            </a:r>
            <a:r>
              <a:rPr lang="en-GB" sz="400" dirty="0">
                <a:latin typeface="Times New Roman" panose="02020603050405020304" pitchFamily="18" charset="0"/>
                <a:cs typeface="Times New Roman" panose="02020603050405020304" pitchFamily="18" charset="0"/>
              </a:rPr>
              <a:t>   (Accessed: 20 July 2026).</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Fitzsimons, L (2025) ‘'Frustrated and alone': Women with PCOS face widespread failures in treatment’, </a:t>
            </a:r>
            <a:r>
              <a:rPr lang="en-GB" sz="400" i="1" dirty="0">
                <a:latin typeface="Times New Roman" panose="02020603050405020304" pitchFamily="18" charset="0"/>
                <a:cs typeface="Times New Roman" panose="02020603050405020304" pitchFamily="18" charset="0"/>
              </a:rPr>
              <a:t>ITVX. </a:t>
            </a:r>
            <a:r>
              <a:rPr lang="en-GB" sz="400" dirty="0">
                <a:latin typeface="Times New Roman" panose="02020603050405020304" pitchFamily="18" charset="0"/>
                <a:cs typeface="Times New Roman" panose="02020603050405020304" pitchFamily="18" charset="0"/>
              </a:rPr>
              <a:t>Available at: </a:t>
            </a:r>
            <a:r>
              <a:rPr lang="en-GB" sz="400" u="sng" dirty="0">
                <a:latin typeface="Times New Roman" panose="02020603050405020304" pitchFamily="18" charset="0"/>
                <a:cs typeface="Times New Roman" panose="02020603050405020304" pitchFamily="18" charset="0"/>
                <a:hlinkClick r:id="rId9"/>
              </a:rPr>
              <a:t>https://www.itv.com/news/2025-09-08/women-with-pcos-frustrated-as-report-reveals-widespread-failures-in-care</a:t>
            </a:r>
            <a:r>
              <a:rPr lang="en-GB" sz="400" dirty="0">
                <a:latin typeface="Times New Roman" panose="02020603050405020304" pitchFamily="18" charset="0"/>
                <a:cs typeface="Times New Roman" panose="02020603050405020304" pitchFamily="18" charset="0"/>
              </a:rPr>
              <a:t>  (Accessed: 20 July 2026).</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FLO (2026)</a:t>
            </a:r>
            <a:r>
              <a:rPr lang="en-GB" sz="400" i="1" dirty="0">
                <a:latin typeface="Times New Roman" panose="02020603050405020304" pitchFamily="18" charset="0"/>
                <a:cs typeface="Times New Roman" panose="02020603050405020304" pitchFamily="18" charset="0"/>
              </a:rPr>
              <a:t> What is Flo? </a:t>
            </a:r>
            <a:r>
              <a:rPr lang="en-GB" sz="400" dirty="0">
                <a:latin typeface="Times New Roman" panose="02020603050405020304" pitchFamily="18" charset="0"/>
                <a:cs typeface="Times New Roman" panose="02020603050405020304" pitchFamily="18" charset="0"/>
              </a:rPr>
              <a:t>Available at: </a:t>
            </a:r>
            <a:r>
              <a:rPr lang="en-GB" sz="400" u="sng" dirty="0">
                <a:latin typeface="Times New Roman" panose="02020603050405020304" pitchFamily="18" charset="0"/>
                <a:cs typeface="Times New Roman" panose="02020603050405020304" pitchFamily="18" charset="0"/>
                <a:hlinkClick r:id="rId10"/>
              </a:rPr>
              <a:t>https://help.flo.health/hc/en-us/articles/4406825500052-What-is-Flo</a:t>
            </a:r>
            <a:r>
              <a:rPr lang="en-GB" sz="400" dirty="0">
                <a:latin typeface="Times New Roman" panose="02020603050405020304" pitchFamily="18" charset="0"/>
                <a:cs typeface="Times New Roman" panose="02020603050405020304" pitchFamily="18" charset="0"/>
              </a:rPr>
              <a:t> </a:t>
            </a:r>
            <a:endParaRPr lang="en-IN" sz="400" dirty="0">
              <a:latin typeface="Times New Roman" panose="02020603050405020304" pitchFamily="18" charset="0"/>
              <a:cs typeface="Times New Roman" panose="02020603050405020304" pitchFamily="18" charset="0"/>
            </a:endParaRPr>
          </a:p>
          <a:p>
            <a:pPr algn="just"/>
            <a:r>
              <a:rPr lang="en-GB" sz="400" dirty="0" err="1">
                <a:latin typeface="Times New Roman" panose="02020603050405020304" pitchFamily="18" charset="0"/>
                <a:cs typeface="Times New Roman" panose="02020603050405020304" pitchFamily="18" charset="0"/>
              </a:rPr>
              <a:t>Graca</a:t>
            </a:r>
            <a:r>
              <a:rPr lang="en-GB" sz="400" dirty="0">
                <a:latin typeface="Times New Roman" panose="02020603050405020304" pitchFamily="18" charset="0"/>
                <a:cs typeface="Times New Roman" panose="02020603050405020304" pitchFamily="18" charset="0"/>
              </a:rPr>
              <a:t>, S., </a:t>
            </a:r>
            <a:r>
              <a:rPr lang="en-GB" sz="400" dirty="0" err="1">
                <a:latin typeface="Times New Roman" panose="02020603050405020304" pitchFamily="18" charset="0"/>
                <a:cs typeface="Times New Roman" panose="02020603050405020304" pitchFamily="18" charset="0"/>
              </a:rPr>
              <a:t>Alloh</a:t>
            </a:r>
            <a:r>
              <a:rPr lang="en-GB" sz="400" dirty="0">
                <a:latin typeface="Times New Roman" panose="02020603050405020304" pitchFamily="18" charset="0"/>
                <a:cs typeface="Times New Roman" panose="02020603050405020304" pitchFamily="18" charset="0"/>
              </a:rPr>
              <a:t>, F., </a:t>
            </a:r>
            <a:r>
              <a:rPr lang="en-GB" sz="400" dirty="0" err="1">
                <a:latin typeface="Times New Roman" panose="02020603050405020304" pitchFamily="18" charset="0"/>
                <a:cs typeface="Times New Roman" panose="02020603050405020304" pitchFamily="18" charset="0"/>
              </a:rPr>
              <a:t>Lagojda</a:t>
            </a:r>
            <a:r>
              <a:rPr lang="en-GB" sz="400" dirty="0">
                <a:latin typeface="Times New Roman" panose="02020603050405020304" pitchFamily="18" charset="0"/>
                <a:cs typeface="Times New Roman" panose="02020603050405020304" pitchFamily="18" charset="0"/>
              </a:rPr>
              <a:t>, L., </a:t>
            </a:r>
            <a:r>
              <a:rPr lang="en-GB" sz="400" dirty="0" err="1">
                <a:latin typeface="Times New Roman" panose="02020603050405020304" pitchFamily="18" charset="0"/>
                <a:cs typeface="Times New Roman" panose="02020603050405020304" pitchFamily="18" charset="0"/>
              </a:rPr>
              <a:t>Dallaway</a:t>
            </a:r>
            <a:r>
              <a:rPr lang="en-GB" sz="400" dirty="0">
                <a:latin typeface="Times New Roman" panose="02020603050405020304" pitchFamily="18" charset="0"/>
                <a:cs typeface="Times New Roman" panose="02020603050405020304" pitchFamily="18" charset="0"/>
              </a:rPr>
              <a:t>, A., Kyrou, I., </a:t>
            </a:r>
            <a:r>
              <a:rPr lang="en-GB" sz="400" dirty="0" err="1">
                <a:latin typeface="Times New Roman" panose="02020603050405020304" pitchFamily="18" charset="0"/>
                <a:cs typeface="Times New Roman" panose="02020603050405020304" pitchFamily="18" charset="0"/>
              </a:rPr>
              <a:t>Randeva</a:t>
            </a:r>
            <a:r>
              <a:rPr lang="en-GB" sz="400" dirty="0">
                <a:latin typeface="Times New Roman" panose="02020603050405020304" pitchFamily="18" charset="0"/>
                <a:cs typeface="Times New Roman" panose="02020603050405020304" pitchFamily="18" charset="0"/>
              </a:rPr>
              <a:t>, H.S. and Kite, C. (2024) Polycystic ovary syndrome and the internet of things: a scoping review. In </a:t>
            </a:r>
            <a:r>
              <a:rPr lang="en-GB" sz="400" i="1" dirty="0">
                <a:latin typeface="Times New Roman" panose="02020603050405020304" pitchFamily="18" charset="0"/>
                <a:cs typeface="Times New Roman" panose="02020603050405020304" pitchFamily="18" charset="0"/>
              </a:rPr>
              <a:t>Healthcare </a:t>
            </a:r>
            <a:r>
              <a:rPr lang="en-GB" sz="400" dirty="0">
                <a:latin typeface="Times New Roman" panose="02020603050405020304" pitchFamily="18" charset="0"/>
                <a:cs typeface="Times New Roman" panose="02020603050405020304" pitchFamily="18" charset="0"/>
              </a:rPr>
              <a:t>(Vol. 12, No. 16, p. 1671). MDPI.</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Hazell, T. (2026) </a:t>
            </a:r>
            <a:r>
              <a:rPr lang="en-GB" sz="400" i="1" dirty="0">
                <a:latin typeface="Times New Roman" panose="02020603050405020304" pitchFamily="18" charset="0"/>
                <a:cs typeface="Times New Roman" panose="02020603050405020304" pitchFamily="18" charset="0"/>
              </a:rPr>
              <a:t>Polycystic ovary syndrome</a:t>
            </a:r>
            <a:r>
              <a:rPr lang="en-GB" sz="400" dirty="0">
                <a:latin typeface="Times New Roman" panose="02020603050405020304" pitchFamily="18" charset="0"/>
                <a:cs typeface="Times New Roman" panose="02020603050405020304" pitchFamily="18" charset="0"/>
              </a:rPr>
              <a:t>. Available at: </a:t>
            </a:r>
            <a:r>
              <a:rPr lang="en-GB" sz="400" dirty="0">
                <a:latin typeface="Times New Roman" panose="02020603050405020304" pitchFamily="18" charset="0"/>
                <a:cs typeface="Times New Roman" panose="02020603050405020304" pitchFamily="18" charset="0"/>
                <a:hlinkClick r:id="rId11"/>
              </a:rPr>
              <a:t>https://patient.info/womens-health/polycystic-ovary-syndrome-leaflet</a:t>
            </a:r>
            <a:r>
              <a:rPr lang="en-GB" sz="400" dirty="0">
                <a:latin typeface="Times New Roman" panose="02020603050405020304" pitchFamily="18" charset="0"/>
                <a:cs typeface="Times New Roman" panose="02020603050405020304" pitchFamily="18" charset="0"/>
              </a:rPr>
              <a:t> </a:t>
            </a:r>
            <a:r>
              <a:rPr lang="en-GB" sz="400" u="sng" dirty="0">
                <a:latin typeface="Times New Roman" panose="02020603050405020304" pitchFamily="18" charset="0"/>
                <a:cs typeface="Times New Roman" panose="02020603050405020304" pitchFamily="18" charset="0"/>
                <a:hlinkClick r:id="rId12"/>
              </a:rPr>
              <a:t>/</a:t>
            </a:r>
            <a:r>
              <a:rPr lang="en-GB" sz="400" dirty="0">
                <a:latin typeface="Times New Roman" panose="02020603050405020304" pitchFamily="18" charset="0"/>
                <a:cs typeface="Times New Roman" panose="02020603050405020304" pitchFamily="18" charset="0"/>
              </a:rPr>
              <a:t>  (Accessed: 20 July 2026).</a:t>
            </a:r>
          </a:p>
          <a:p>
            <a:pPr algn="just"/>
            <a:r>
              <a:rPr lang="en-GB" sz="400" dirty="0">
                <a:latin typeface="Times New Roman" panose="02020603050405020304" pitchFamily="18" charset="0"/>
                <a:cs typeface="Times New Roman" panose="02020603050405020304" pitchFamily="18" charset="0"/>
              </a:rPr>
              <a:t>Ji, C., Jiang, T., Liu, L., Zhang, J. and You, L. (2025) ‘Continuous glucose monitoring combined with artificial intelligence: redefining the pathway for prediabetes management’,</a:t>
            </a:r>
            <a:r>
              <a:rPr lang="en-GB" sz="400" i="1" dirty="0">
                <a:latin typeface="Times New Roman" panose="02020603050405020304" pitchFamily="18" charset="0"/>
                <a:cs typeface="Times New Roman" panose="02020603050405020304" pitchFamily="18" charset="0"/>
              </a:rPr>
              <a:t> Frontiers in Endocrinology,</a:t>
            </a:r>
            <a:r>
              <a:rPr lang="en-GB" sz="400" dirty="0">
                <a:latin typeface="Times New Roman" panose="02020603050405020304" pitchFamily="18" charset="0"/>
                <a:cs typeface="Times New Roman" panose="02020603050405020304" pitchFamily="18" charset="0"/>
              </a:rPr>
              <a:t> 16, p.1571362. Available at: </a:t>
            </a:r>
            <a:r>
              <a:rPr lang="en-GB" sz="400" u="sng" dirty="0">
                <a:latin typeface="Times New Roman" panose="02020603050405020304" pitchFamily="18" charset="0"/>
                <a:cs typeface="Times New Roman" panose="02020603050405020304" pitchFamily="18" charset="0"/>
                <a:hlinkClick r:id="rId12"/>
              </a:rPr>
              <a:t>https://pmc.ncbi.nlm.nih.gov/articles/PMC12146165/</a:t>
            </a:r>
            <a:r>
              <a:rPr lang="en-GB" sz="400" dirty="0">
                <a:latin typeface="Times New Roman" panose="02020603050405020304" pitchFamily="18" charset="0"/>
                <a:cs typeface="Times New Roman" panose="02020603050405020304" pitchFamily="18" charset="0"/>
              </a:rPr>
              <a:t>  (Accessed: 20 July 2026).</a:t>
            </a:r>
            <a:endParaRPr lang="en-IN" sz="400" dirty="0">
              <a:latin typeface="Times New Roman" panose="02020603050405020304" pitchFamily="18" charset="0"/>
              <a:cs typeface="Times New Roman" panose="02020603050405020304" pitchFamily="18" charset="0"/>
            </a:endParaRPr>
          </a:p>
          <a:p>
            <a:pPr algn="just"/>
            <a:r>
              <a:rPr lang="en-GB" sz="400" dirty="0" err="1">
                <a:latin typeface="Times New Roman" panose="02020603050405020304" pitchFamily="18" charset="0"/>
                <a:cs typeface="Times New Roman" panose="02020603050405020304" pitchFamily="18" charset="0"/>
              </a:rPr>
              <a:t>Kalu</a:t>
            </a:r>
            <a:r>
              <a:rPr lang="en-GB" sz="400" dirty="0">
                <a:latin typeface="Times New Roman" panose="02020603050405020304" pitchFamily="18" charset="0"/>
                <a:cs typeface="Times New Roman" panose="02020603050405020304" pitchFamily="18" charset="0"/>
              </a:rPr>
              <a:t>, K., </a:t>
            </a:r>
            <a:r>
              <a:rPr lang="en-GB" sz="400" dirty="0" err="1">
                <a:latin typeface="Times New Roman" panose="02020603050405020304" pitchFamily="18" charset="0"/>
                <a:cs typeface="Times New Roman" panose="02020603050405020304" pitchFamily="18" charset="0"/>
              </a:rPr>
              <a:t>Ataguba</a:t>
            </a:r>
            <a:r>
              <a:rPr lang="en-GB" sz="400" dirty="0">
                <a:latin typeface="Times New Roman" panose="02020603050405020304" pitchFamily="18" charset="0"/>
                <a:cs typeface="Times New Roman" panose="02020603050405020304" pitchFamily="18" charset="0"/>
              </a:rPr>
              <a:t>, G., </a:t>
            </a:r>
            <a:r>
              <a:rPr lang="en-GB" sz="400" dirty="0" err="1">
                <a:latin typeface="Times New Roman" panose="02020603050405020304" pitchFamily="18" charset="0"/>
                <a:cs typeface="Times New Roman" panose="02020603050405020304" pitchFamily="18" charset="0"/>
              </a:rPr>
              <a:t>Onifade</a:t>
            </a:r>
            <a:r>
              <a:rPr lang="en-GB" sz="400" dirty="0">
                <a:latin typeface="Times New Roman" panose="02020603050405020304" pitchFamily="18" charset="0"/>
                <a:cs typeface="Times New Roman" panose="02020603050405020304" pitchFamily="18" charset="0"/>
              </a:rPr>
              <a:t>, O., Orji, F., </a:t>
            </a:r>
            <a:r>
              <a:rPr lang="en-GB" sz="400" dirty="0" err="1">
                <a:latin typeface="Times New Roman" panose="02020603050405020304" pitchFamily="18" charset="0"/>
                <a:cs typeface="Times New Roman" panose="02020603050405020304" pitchFamily="18" charset="0"/>
              </a:rPr>
              <a:t>Giweli</a:t>
            </a:r>
            <a:r>
              <a:rPr lang="en-GB" sz="400" dirty="0">
                <a:latin typeface="Times New Roman" panose="02020603050405020304" pitchFamily="18" charset="0"/>
                <a:cs typeface="Times New Roman" panose="02020603050405020304" pitchFamily="18" charset="0"/>
              </a:rPr>
              <a:t>, N. and Orji, R. (2025) ‘Application of artificial intelligence technologies as an intervention for promoting healthy eating and nutrition in older adults: a systematic literature review’, </a:t>
            </a:r>
            <a:r>
              <a:rPr lang="en-GB" sz="400" i="1" dirty="0">
                <a:latin typeface="Times New Roman" panose="02020603050405020304" pitchFamily="18" charset="0"/>
                <a:cs typeface="Times New Roman" panose="02020603050405020304" pitchFamily="18" charset="0"/>
              </a:rPr>
              <a:t>Nutrients</a:t>
            </a:r>
            <a:r>
              <a:rPr lang="en-GB" sz="400" dirty="0">
                <a:latin typeface="Times New Roman" panose="02020603050405020304" pitchFamily="18" charset="0"/>
                <a:cs typeface="Times New Roman" panose="02020603050405020304" pitchFamily="18" charset="0"/>
              </a:rPr>
              <a:t>, 17(20), p.3223. Available at: </a:t>
            </a:r>
            <a:r>
              <a:rPr lang="en-GB" sz="400" u="sng" dirty="0">
                <a:latin typeface="Times New Roman" panose="02020603050405020304" pitchFamily="18" charset="0"/>
                <a:cs typeface="Times New Roman" panose="02020603050405020304" pitchFamily="18" charset="0"/>
                <a:hlinkClick r:id="rId13"/>
              </a:rPr>
              <a:t>https://www.mdpi.com/2072-6643/17/20/3223</a:t>
            </a:r>
            <a:r>
              <a:rPr lang="en-GB" sz="400" dirty="0">
                <a:latin typeface="Times New Roman" panose="02020603050405020304" pitchFamily="18" charset="0"/>
                <a:cs typeface="Times New Roman" panose="02020603050405020304" pitchFamily="18" charset="0"/>
              </a:rPr>
              <a:t>  (Accessed: 20 July 2026).</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Mustafa, A.S., Ali, N.A., </a:t>
            </a:r>
            <a:r>
              <a:rPr lang="en-GB" sz="400" dirty="0" err="1">
                <a:latin typeface="Times New Roman" panose="02020603050405020304" pitchFamily="18" charset="0"/>
                <a:cs typeface="Times New Roman" panose="02020603050405020304" pitchFamily="18" charset="0"/>
              </a:rPr>
              <a:t>Dhillon</a:t>
            </a:r>
            <a:r>
              <a:rPr lang="en-GB" sz="400" dirty="0">
                <a:latin typeface="Times New Roman" panose="02020603050405020304" pitchFamily="18" charset="0"/>
                <a:cs typeface="Times New Roman" panose="02020603050405020304" pitchFamily="18" charset="0"/>
              </a:rPr>
              <a:t>, J.S., </a:t>
            </a:r>
            <a:r>
              <a:rPr lang="en-GB" sz="400" dirty="0" err="1">
                <a:latin typeface="Times New Roman" panose="02020603050405020304" pitchFamily="18" charset="0"/>
                <a:cs typeface="Times New Roman" panose="02020603050405020304" pitchFamily="18" charset="0"/>
              </a:rPr>
              <a:t>Alkawsi</a:t>
            </a:r>
            <a:r>
              <a:rPr lang="en-GB" sz="400" dirty="0">
                <a:latin typeface="Times New Roman" panose="02020603050405020304" pitchFamily="18" charset="0"/>
                <a:cs typeface="Times New Roman" panose="02020603050405020304" pitchFamily="18" charset="0"/>
              </a:rPr>
              <a:t>, G. and </a:t>
            </a:r>
            <a:r>
              <a:rPr lang="en-GB" sz="400" dirty="0" err="1">
                <a:latin typeface="Times New Roman" panose="02020603050405020304" pitchFamily="18" charset="0"/>
                <a:cs typeface="Times New Roman" panose="02020603050405020304" pitchFamily="18" charset="0"/>
              </a:rPr>
              <a:t>Baashar</a:t>
            </a:r>
            <a:r>
              <a:rPr lang="en-GB" sz="400" dirty="0">
                <a:latin typeface="Times New Roman" panose="02020603050405020304" pitchFamily="18" charset="0"/>
                <a:cs typeface="Times New Roman" panose="02020603050405020304" pitchFamily="18" charset="0"/>
              </a:rPr>
              <a:t>, Y. (2022) ‘User engagement and abandonment of </a:t>
            </a:r>
            <a:r>
              <a:rPr lang="en-GB" sz="400" dirty="0" err="1">
                <a:latin typeface="Times New Roman" panose="02020603050405020304" pitchFamily="18" charset="0"/>
                <a:cs typeface="Times New Roman" panose="02020603050405020304" pitchFamily="18" charset="0"/>
              </a:rPr>
              <a:t>mHealth</a:t>
            </a:r>
            <a:r>
              <a:rPr lang="en-GB" sz="400" dirty="0">
                <a:latin typeface="Times New Roman" panose="02020603050405020304" pitchFamily="18" charset="0"/>
                <a:cs typeface="Times New Roman" panose="02020603050405020304" pitchFamily="18" charset="0"/>
              </a:rPr>
              <a:t>: a cross-sectional survey’, </a:t>
            </a:r>
            <a:r>
              <a:rPr lang="en-GB" sz="400" i="1" dirty="0">
                <a:latin typeface="Times New Roman" panose="02020603050405020304" pitchFamily="18" charset="0"/>
                <a:cs typeface="Times New Roman" panose="02020603050405020304" pitchFamily="18" charset="0"/>
              </a:rPr>
              <a:t>In Healthcare</a:t>
            </a:r>
            <a:r>
              <a:rPr lang="en-GB" sz="400" dirty="0">
                <a:latin typeface="Times New Roman" panose="02020603050405020304" pitchFamily="18" charset="0"/>
                <a:cs typeface="Times New Roman" panose="02020603050405020304" pitchFamily="18" charset="0"/>
              </a:rPr>
              <a:t> (Vol. 10, No. 2, p. 221). MDPI. Available at: </a:t>
            </a:r>
            <a:r>
              <a:rPr lang="en-GB" sz="400" u="sng" dirty="0">
                <a:latin typeface="Times New Roman" panose="02020603050405020304" pitchFamily="18" charset="0"/>
                <a:cs typeface="Times New Roman" panose="02020603050405020304" pitchFamily="18" charset="0"/>
                <a:hlinkClick r:id="rId14"/>
              </a:rPr>
              <a:t>https://pmc.ncbi.nlm.nih.gov/articles/PMC8872344/</a:t>
            </a:r>
            <a:r>
              <a:rPr lang="en-GB" sz="400" dirty="0">
                <a:latin typeface="Times New Roman" panose="02020603050405020304" pitchFamily="18" charset="0"/>
                <a:cs typeface="Times New Roman" panose="02020603050405020304" pitchFamily="18" charset="0"/>
              </a:rPr>
              <a:t>  (Accessed: 20 July 2026).</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NHS (2025)</a:t>
            </a:r>
            <a:r>
              <a:rPr lang="en-GB" sz="400" i="1" dirty="0">
                <a:latin typeface="Times New Roman" panose="02020603050405020304" pitchFamily="18" charset="0"/>
                <a:cs typeface="Times New Roman" panose="02020603050405020304" pitchFamily="18" charset="0"/>
              </a:rPr>
              <a:t> Polycystic ovary syndrome (PCOS).</a:t>
            </a:r>
            <a:r>
              <a:rPr lang="en-GB" sz="400" dirty="0">
                <a:latin typeface="Times New Roman" panose="02020603050405020304" pitchFamily="18" charset="0"/>
                <a:cs typeface="Times New Roman" panose="02020603050405020304" pitchFamily="18" charset="0"/>
              </a:rPr>
              <a:t> Available </a:t>
            </a:r>
            <a:r>
              <a:rPr lang="en-GB" sz="400" dirty="0" err="1">
                <a:latin typeface="Times New Roman" panose="02020603050405020304" pitchFamily="18" charset="0"/>
                <a:cs typeface="Times New Roman" panose="02020603050405020304" pitchFamily="18" charset="0"/>
              </a:rPr>
              <a:t>at:</a:t>
            </a:r>
            <a:r>
              <a:rPr lang="en-GB" sz="400" u="sng" dirty="0" err="1">
                <a:latin typeface="Times New Roman" panose="02020603050405020304" pitchFamily="18" charset="0"/>
                <a:cs typeface="Times New Roman" panose="02020603050405020304" pitchFamily="18" charset="0"/>
                <a:hlinkClick r:id="rId15"/>
              </a:rPr>
              <a:t>https</a:t>
            </a:r>
            <a:r>
              <a:rPr lang="en-GB" sz="400" u="sng" dirty="0">
                <a:latin typeface="Times New Roman" panose="02020603050405020304" pitchFamily="18" charset="0"/>
                <a:cs typeface="Times New Roman" panose="02020603050405020304" pitchFamily="18" charset="0"/>
                <a:hlinkClick r:id="rId15"/>
              </a:rPr>
              <a:t>://www.royalberkshire.nhs.uk/media/1sopgh3q/pcos_jan25.pdf</a:t>
            </a:r>
            <a:r>
              <a:rPr lang="en-GB" sz="400" dirty="0">
                <a:latin typeface="Times New Roman" panose="02020603050405020304" pitchFamily="18" charset="0"/>
                <a:cs typeface="Times New Roman" panose="02020603050405020304" pitchFamily="18" charset="0"/>
              </a:rPr>
              <a:t>   (Accessed: 20 July 2026).</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NHS Foundation Trust (2026) </a:t>
            </a:r>
            <a:r>
              <a:rPr lang="en-GB" sz="400" i="1" dirty="0">
                <a:latin typeface="Times New Roman" panose="02020603050405020304" pitchFamily="18" charset="0"/>
                <a:cs typeface="Times New Roman" panose="02020603050405020304" pitchFamily="18" charset="0"/>
              </a:rPr>
              <a:t>Polycystic ovarian syndrome (PCOS)</a:t>
            </a:r>
            <a:r>
              <a:rPr lang="en-GB" sz="400" dirty="0">
                <a:latin typeface="Times New Roman" panose="02020603050405020304" pitchFamily="18" charset="0"/>
                <a:cs typeface="Times New Roman" panose="02020603050405020304" pitchFamily="18" charset="0"/>
              </a:rPr>
              <a:t>. Available at: </a:t>
            </a:r>
            <a:r>
              <a:rPr lang="en-GB" sz="400" u="sng" dirty="0">
                <a:latin typeface="Times New Roman" panose="02020603050405020304" pitchFamily="18" charset="0"/>
                <a:cs typeface="Times New Roman" panose="02020603050405020304" pitchFamily="18" charset="0"/>
                <a:hlinkClick r:id="rId16"/>
              </a:rPr>
              <a:t>https://www.gloshospitals.nhs.uk/media/documents/Polycystic_ovarian_syndrome_PCOS_GHPI0772_04_24.pdf</a:t>
            </a:r>
            <a:r>
              <a:rPr lang="en-GB" sz="400" dirty="0">
                <a:latin typeface="Times New Roman" panose="02020603050405020304" pitchFamily="18" charset="0"/>
                <a:cs typeface="Times New Roman" panose="02020603050405020304" pitchFamily="18" charset="0"/>
              </a:rPr>
              <a:t>  (Accessed: 20 July 2026).</a:t>
            </a:r>
            <a:endParaRPr lang="en-IN" sz="400" dirty="0">
              <a:latin typeface="Times New Roman" panose="02020603050405020304" pitchFamily="18" charset="0"/>
              <a:cs typeface="Times New Roman" panose="02020603050405020304" pitchFamily="18" charset="0"/>
            </a:endParaRPr>
          </a:p>
          <a:p>
            <a:pPr algn="just"/>
            <a:r>
              <a:rPr lang="en-GB" sz="400" dirty="0" err="1">
                <a:latin typeface="Times New Roman" panose="02020603050405020304" pitchFamily="18" charset="0"/>
                <a:cs typeface="Times New Roman" panose="02020603050405020304" pitchFamily="18" charset="0"/>
              </a:rPr>
              <a:t>Pirotta</a:t>
            </a:r>
            <a:r>
              <a:rPr lang="en-GB" sz="400" dirty="0">
                <a:latin typeface="Times New Roman" panose="02020603050405020304" pitchFamily="18" charset="0"/>
                <a:cs typeface="Times New Roman" panose="02020603050405020304" pitchFamily="18" charset="0"/>
              </a:rPr>
              <a:t>, S., </a:t>
            </a:r>
            <a:r>
              <a:rPr lang="en-GB" sz="400" dirty="0" err="1">
                <a:latin typeface="Times New Roman" panose="02020603050405020304" pitchFamily="18" charset="0"/>
                <a:cs typeface="Times New Roman" panose="02020603050405020304" pitchFamily="18" charset="0"/>
              </a:rPr>
              <a:t>Joham</a:t>
            </a:r>
            <a:r>
              <a:rPr lang="en-GB" sz="400" dirty="0">
                <a:latin typeface="Times New Roman" panose="02020603050405020304" pitchFamily="18" charset="0"/>
                <a:cs typeface="Times New Roman" panose="02020603050405020304" pitchFamily="18" charset="0"/>
              </a:rPr>
              <a:t>, A.J., Moran, L.J., </a:t>
            </a:r>
            <a:r>
              <a:rPr lang="en-GB" sz="400" dirty="0" err="1">
                <a:latin typeface="Times New Roman" panose="02020603050405020304" pitchFamily="18" charset="0"/>
                <a:cs typeface="Times New Roman" panose="02020603050405020304" pitchFamily="18" charset="0"/>
              </a:rPr>
              <a:t>Skouteris</a:t>
            </a:r>
            <a:r>
              <a:rPr lang="en-GB" sz="400" dirty="0">
                <a:latin typeface="Times New Roman" panose="02020603050405020304" pitchFamily="18" charset="0"/>
                <a:cs typeface="Times New Roman" panose="02020603050405020304" pitchFamily="18" charset="0"/>
              </a:rPr>
              <a:t>, H. and Lim, S.S. (2021) ‘Implementation of evidence-based PCOS lifestyle management guidelines: Perceived barriers and facilitators by consumers using the Theoretical Domains Framework and COM-B Model’, </a:t>
            </a:r>
            <a:r>
              <a:rPr lang="en-GB" sz="400" i="1" dirty="0">
                <a:latin typeface="Times New Roman" panose="02020603050405020304" pitchFamily="18" charset="0"/>
                <a:cs typeface="Times New Roman" panose="02020603050405020304" pitchFamily="18" charset="0"/>
              </a:rPr>
              <a:t>Patient education and </a:t>
            </a:r>
            <a:r>
              <a:rPr lang="en-GB" sz="400" i="1" dirty="0" err="1">
                <a:latin typeface="Times New Roman" panose="02020603050405020304" pitchFamily="18" charset="0"/>
                <a:cs typeface="Times New Roman" panose="02020603050405020304" pitchFamily="18" charset="0"/>
              </a:rPr>
              <a:t>counseling</a:t>
            </a:r>
            <a:r>
              <a:rPr lang="en-GB" sz="400" dirty="0">
                <a:latin typeface="Times New Roman" panose="02020603050405020304" pitchFamily="18" charset="0"/>
                <a:cs typeface="Times New Roman" panose="02020603050405020304" pitchFamily="18" charset="0"/>
              </a:rPr>
              <a:t>, 104(8), pp.2080-2088. Available at: </a:t>
            </a:r>
            <a:r>
              <a:rPr lang="en-GB" sz="400" u="sng" dirty="0">
                <a:latin typeface="Times New Roman" panose="02020603050405020304" pitchFamily="18" charset="0"/>
                <a:cs typeface="Times New Roman" panose="02020603050405020304" pitchFamily="18" charset="0"/>
                <a:hlinkClick r:id="rId17"/>
              </a:rPr>
              <a:t>https://www.sciencedirect.com/science/article/abs/pii/S073839912100063X</a:t>
            </a:r>
            <a:r>
              <a:rPr lang="en-GB" sz="400" dirty="0">
                <a:latin typeface="Times New Roman" panose="02020603050405020304" pitchFamily="18" charset="0"/>
                <a:cs typeface="Times New Roman" panose="02020603050405020304" pitchFamily="18" charset="0"/>
              </a:rPr>
              <a:t>  (Accessed: 20 July 2026).</a:t>
            </a:r>
            <a:endParaRPr lang="en-IN" sz="400" dirty="0">
              <a:latin typeface="Times New Roman" panose="02020603050405020304" pitchFamily="18" charset="0"/>
              <a:cs typeface="Times New Roman" panose="02020603050405020304" pitchFamily="18" charset="0"/>
            </a:endParaRPr>
          </a:p>
          <a:p>
            <a:pPr algn="just"/>
            <a:r>
              <a:rPr lang="en-GB" sz="400" dirty="0" err="1">
                <a:latin typeface="Times New Roman" panose="02020603050405020304" pitchFamily="18" charset="0"/>
                <a:cs typeface="Times New Roman" panose="02020603050405020304" pitchFamily="18" charset="0"/>
              </a:rPr>
              <a:t>Prosperi</a:t>
            </a:r>
            <a:r>
              <a:rPr lang="en-GB" sz="400" dirty="0">
                <a:latin typeface="Times New Roman" panose="02020603050405020304" pitchFamily="18" charset="0"/>
                <a:cs typeface="Times New Roman" panose="02020603050405020304" pitchFamily="18" charset="0"/>
              </a:rPr>
              <a:t>, S. and </a:t>
            </a:r>
            <a:r>
              <a:rPr lang="en-GB" sz="400" dirty="0" err="1">
                <a:latin typeface="Times New Roman" panose="02020603050405020304" pitchFamily="18" charset="0"/>
                <a:cs typeface="Times New Roman" panose="02020603050405020304" pitchFamily="18" charset="0"/>
              </a:rPr>
              <a:t>Chiarelli</a:t>
            </a:r>
            <a:r>
              <a:rPr lang="en-GB" sz="400" dirty="0">
                <a:latin typeface="Times New Roman" panose="02020603050405020304" pitchFamily="18" charset="0"/>
                <a:cs typeface="Times New Roman" panose="02020603050405020304" pitchFamily="18" charset="0"/>
              </a:rPr>
              <a:t>, F. (2025) ‘Insulin resistance, metabolic syndrome and polycystic ovaries: an intriguing conundrum’, </a:t>
            </a:r>
            <a:r>
              <a:rPr lang="en-GB" sz="400" i="1" dirty="0">
                <a:latin typeface="Times New Roman" panose="02020603050405020304" pitchFamily="18" charset="0"/>
                <a:cs typeface="Times New Roman" panose="02020603050405020304" pitchFamily="18" charset="0"/>
              </a:rPr>
              <a:t>Frontiers in Endocrinology,</a:t>
            </a:r>
            <a:r>
              <a:rPr lang="en-GB" sz="400" dirty="0">
                <a:latin typeface="Times New Roman" panose="02020603050405020304" pitchFamily="18" charset="0"/>
                <a:cs typeface="Times New Roman" panose="02020603050405020304" pitchFamily="18" charset="0"/>
              </a:rPr>
              <a:t> 16, p.1669716. Available at: </a:t>
            </a:r>
            <a:r>
              <a:rPr lang="en-GB" sz="400" u="sng" dirty="0">
                <a:latin typeface="Times New Roman" panose="02020603050405020304" pitchFamily="18" charset="0"/>
                <a:cs typeface="Times New Roman" panose="02020603050405020304" pitchFamily="18" charset="0"/>
                <a:hlinkClick r:id="rId18"/>
              </a:rPr>
              <a:t>https://pmc.ncbi.nlm.nih.gov/articles/PMC12520869/</a:t>
            </a:r>
            <a:r>
              <a:rPr lang="en-GB" sz="400" dirty="0">
                <a:latin typeface="Times New Roman" panose="02020603050405020304" pitchFamily="18" charset="0"/>
                <a:cs typeface="Times New Roman" panose="02020603050405020304" pitchFamily="18" charset="0"/>
              </a:rPr>
              <a:t>  (Accessed: 20 July 2026).</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Razor2Laser (2026) What is Polycystic Ovary Syndrome (PCOS)?. Available at: </a:t>
            </a:r>
            <a:r>
              <a:rPr lang="en-GB" sz="400" u="sng" dirty="0">
                <a:latin typeface="Times New Roman" panose="02020603050405020304" pitchFamily="18" charset="0"/>
                <a:cs typeface="Times New Roman" panose="02020603050405020304" pitchFamily="18" charset="0"/>
                <a:hlinkClick r:id="rId19"/>
              </a:rPr>
              <a:t>https://www.razor2laser.co.uk/news/polycystic-ovary-syndrome-pcos</a:t>
            </a:r>
            <a:r>
              <a:rPr lang="en-GB" sz="400" dirty="0">
                <a:latin typeface="Times New Roman" panose="02020603050405020304" pitchFamily="18" charset="0"/>
                <a:cs typeface="Times New Roman" panose="02020603050405020304" pitchFamily="18" charset="0"/>
              </a:rPr>
              <a:t>  (Accessed: 20 July 2026).</a:t>
            </a:r>
            <a:endParaRPr lang="en-IN" sz="400" dirty="0">
              <a:latin typeface="Times New Roman" panose="02020603050405020304" pitchFamily="18" charset="0"/>
              <a:cs typeface="Times New Roman" panose="02020603050405020304" pitchFamily="18" charset="0"/>
            </a:endParaRPr>
          </a:p>
          <a:p>
            <a:pPr algn="just"/>
            <a:r>
              <a:rPr lang="en-GB" sz="400" dirty="0" err="1">
                <a:latin typeface="Times New Roman" panose="02020603050405020304" pitchFamily="18" charset="0"/>
                <a:cs typeface="Times New Roman" panose="02020603050405020304" pitchFamily="18" charset="0"/>
              </a:rPr>
              <a:t>Safdar</a:t>
            </a:r>
            <a:r>
              <a:rPr lang="en-GB" sz="400" dirty="0">
                <a:latin typeface="Times New Roman" panose="02020603050405020304" pitchFamily="18" charset="0"/>
                <a:cs typeface="Times New Roman" panose="02020603050405020304" pitchFamily="18" charset="0"/>
              </a:rPr>
              <a:t>, I., </a:t>
            </a:r>
            <a:r>
              <a:rPr lang="en-GB" sz="400" dirty="0" err="1">
                <a:latin typeface="Times New Roman" panose="02020603050405020304" pitchFamily="18" charset="0"/>
                <a:cs typeface="Times New Roman" panose="02020603050405020304" pitchFamily="18" charset="0"/>
              </a:rPr>
              <a:t>Vettese</a:t>
            </a:r>
            <a:r>
              <a:rPr lang="en-GB" sz="400" dirty="0">
                <a:latin typeface="Times New Roman" panose="02020603050405020304" pitchFamily="18" charset="0"/>
                <a:cs typeface="Times New Roman" panose="02020603050405020304" pitchFamily="18" charset="0"/>
              </a:rPr>
              <a:t>, R., </a:t>
            </a:r>
            <a:r>
              <a:rPr lang="en-GB" sz="400" dirty="0" err="1">
                <a:latin typeface="Times New Roman" panose="02020603050405020304" pitchFamily="18" charset="0"/>
                <a:cs typeface="Times New Roman" panose="02020603050405020304" pitchFamily="18" charset="0"/>
              </a:rPr>
              <a:t>Hinz</a:t>
            </a:r>
            <a:r>
              <a:rPr lang="en-GB" sz="400" dirty="0">
                <a:latin typeface="Times New Roman" panose="02020603050405020304" pitchFamily="18" charset="0"/>
                <a:cs typeface="Times New Roman" panose="02020603050405020304" pitchFamily="18" charset="0"/>
              </a:rPr>
              <a:t>, H.A., </a:t>
            </a:r>
            <a:r>
              <a:rPr lang="en-GB" sz="400" dirty="0" err="1">
                <a:latin typeface="Times New Roman" panose="02020603050405020304" pitchFamily="18" charset="0"/>
                <a:cs typeface="Times New Roman" panose="02020603050405020304" pitchFamily="18" charset="0"/>
              </a:rPr>
              <a:t>Vanden</a:t>
            </a:r>
            <a:r>
              <a:rPr lang="en-GB" sz="400" dirty="0">
                <a:latin typeface="Times New Roman" panose="02020603050405020304" pitchFamily="18" charset="0"/>
                <a:cs typeface="Times New Roman" panose="02020603050405020304" pitchFamily="18" charset="0"/>
              </a:rPr>
              <a:t> Brink, H., </a:t>
            </a:r>
            <a:r>
              <a:rPr lang="en-GB" sz="400" dirty="0" err="1">
                <a:latin typeface="Times New Roman" panose="02020603050405020304" pitchFamily="18" charset="0"/>
                <a:cs typeface="Times New Roman" panose="02020603050405020304" pitchFamily="18" charset="0"/>
              </a:rPr>
              <a:t>Brennand</a:t>
            </a:r>
            <a:r>
              <a:rPr lang="en-GB" sz="400" dirty="0">
                <a:latin typeface="Times New Roman" panose="02020603050405020304" pitchFamily="18" charset="0"/>
                <a:cs typeface="Times New Roman" panose="02020603050405020304" pitchFamily="18" charset="0"/>
              </a:rPr>
              <a:t>, E.A., </a:t>
            </a:r>
            <a:r>
              <a:rPr lang="en-GB" sz="400" dirty="0" err="1">
                <a:latin typeface="Times New Roman" panose="02020603050405020304" pitchFamily="18" charset="0"/>
                <a:cs typeface="Times New Roman" panose="02020603050405020304" pitchFamily="18" charset="0"/>
              </a:rPr>
              <a:t>Dumanski</a:t>
            </a:r>
            <a:r>
              <a:rPr lang="en-GB" sz="400" dirty="0">
                <a:latin typeface="Times New Roman" panose="02020603050405020304" pitchFamily="18" charset="0"/>
                <a:cs typeface="Times New Roman" panose="02020603050405020304" pitchFamily="18" charset="0"/>
              </a:rPr>
              <a:t>, S.M., Yamamoto, J.M. and </a:t>
            </a:r>
            <a:r>
              <a:rPr lang="en-GB" sz="400" dirty="0" err="1">
                <a:latin typeface="Times New Roman" panose="02020603050405020304" pitchFamily="18" charset="0"/>
                <a:cs typeface="Times New Roman" panose="02020603050405020304" pitchFamily="18" charset="0"/>
              </a:rPr>
              <a:t>Benham</a:t>
            </a:r>
            <a:r>
              <a:rPr lang="en-GB" sz="400" dirty="0">
                <a:latin typeface="Times New Roman" panose="02020603050405020304" pitchFamily="18" charset="0"/>
                <a:cs typeface="Times New Roman" panose="02020603050405020304" pitchFamily="18" charset="0"/>
              </a:rPr>
              <a:t>, J.L. (2025) ‘Feasibility of Continuous Glucose Monitor Use and Glucose Pattern Analysis in Females with Polycystic Ovary Syndrome’, </a:t>
            </a:r>
            <a:r>
              <a:rPr lang="en-GB" sz="400" i="1" dirty="0">
                <a:latin typeface="Times New Roman" panose="02020603050405020304" pitchFamily="18" charset="0"/>
                <a:cs typeface="Times New Roman" panose="02020603050405020304" pitchFamily="18" charset="0"/>
              </a:rPr>
              <a:t>Diabetes Technology and Obesity Medicine,</a:t>
            </a:r>
            <a:r>
              <a:rPr lang="en-GB" sz="400" dirty="0">
                <a:latin typeface="Times New Roman" panose="02020603050405020304" pitchFamily="18" charset="0"/>
                <a:cs typeface="Times New Roman" panose="02020603050405020304" pitchFamily="18" charset="0"/>
              </a:rPr>
              <a:t> 1(1), p.29986702251388042. Available at: </a:t>
            </a:r>
            <a:r>
              <a:rPr lang="en-GB" sz="400" u="sng" dirty="0">
                <a:latin typeface="Times New Roman" panose="02020603050405020304" pitchFamily="18" charset="0"/>
                <a:cs typeface="Times New Roman" panose="02020603050405020304" pitchFamily="18" charset="0"/>
                <a:hlinkClick r:id="rId20"/>
              </a:rPr>
              <a:t>https://journals.sagepub.com/doi/full/10.1177/29986702251388042</a:t>
            </a:r>
            <a:r>
              <a:rPr lang="en-GB" sz="400" dirty="0">
                <a:latin typeface="Times New Roman" panose="02020603050405020304" pitchFamily="18" charset="0"/>
                <a:cs typeface="Times New Roman" panose="02020603050405020304" pitchFamily="18" charset="0"/>
              </a:rPr>
              <a:t>  (Accessed: 20 July 2026).</a:t>
            </a:r>
            <a:endParaRPr lang="en-IN" sz="400" dirty="0">
              <a:latin typeface="Times New Roman" panose="02020603050405020304" pitchFamily="18" charset="0"/>
              <a:cs typeface="Times New Roman" panose="02020603050405020304" pitchFamily="18" charset="0"/>
            </a:endParaRPr>
          </a:p>
          <a:p>
            <a:pPr algn="just"/>
            <a:r>
              <a:rPr lang="en-GB" sz="400" dirty="0" err="1">
                <a:latin typeface="Times New Roman" panose="02020603050405020304" pitchFamily="18" charset="0"/>
                <a:cs typeface="Times New Roman" panose="02020603050405020304" pitchFamily="18" charset="0"/>
              </a:rPr>
              <a:t>Şahin</a:t>
            </a:r>
            <a:r>
              <a:rPr lang="en-GB" sz="400" dirty="0">
                <a:latin typeface="Times New Roman" panose="02020603050405020304" pitchFamily="18" charset="0"/>
                <a:cs typeface="Times New Roman" panose="02020603050405020304" pitchFamily="18" charset="0"/>
              </a:rPr>
              <a:t>, N.T. and </a:t>
            </a:r>
            <a:r>
              <a:rPr lang="en-GB" sz="400" dirty="0" err="1">
                <a:latin typeface="Times New Roman" panose="02020603050405020304" pitchFamily="18" charset="0"/>
                <a:cs typeface="Times New Roman" panose="02020603050405020304" pitchFamily="18" charset="0"/>
              </a:rPr>
              <a:t>Pehlivan</a:t>
            </a:r>
            <a:r>
              <a:rPr lang="en-GB" sz="400" dirty="0">
                <a:latin typeface="Times New Roman" panose="02020603050405020304" pitchFamily="18" charset="0"/>
                <a:cs typeface="Times New Roman" panose="02020603050405020304" pitchFamily="18" charset="0"/>
              </a:rPr>
              <a:t>, S. (2026) ‘The effects of e-Health and artificial intelligence literacy levels on disease self-management in patients with diabetes’, </a:t>
            </a:r>
            <a:r>
              <a:rPr lang="en-GB" sz="400" i="1" dirty="0">
                <a:latin typeface="Times New Roman" panose="02020603050405020304" pitchFamily="18" charset="0"/>
                <a:cs typeface="Times New Roman" panose="02020603050405020304" pitchFamily="18" charset="0"/>
              </a:rPr>
              <a:t>Diabetes Research and Clinical Practice,</a:t>
            </a:r>
            <a:r>
              <a:rPr lang="en-GB" sz="400" dirty="0">
                <a:latin typeface="Times New Roman" panose="02020603050405020304" pitchFamily="18" charset="0"/>
                <a:cs typeface="Times New Roman" panose="02020603050405020304" pitchFamily="18" charset="0"/>
              </a:rPr>
              <a:t> p.113082. Available at: </a:t>
            </a:r>
            <a:r>
              <a:rPr lang="en-GB" sz="400" u="sng" dirty="0">
                <a:latin typeface="Times New Roman" panose="02020603050405020304" pitchFamily="18" charset="0"/>
                <a:cs typeface="Times New Roman" panose="02020603050405020304" pitchFamily="18" charset="0"/>
                <a:hlinkClick r:id="rId21"/>
              </a:rPr>
              <a:t>https://www.sciencedirect.com/science/article/abs/pii/S016882272600001X</a:t>
            </a:r>
            <a:r>
              <a:rPr lang="en-GB" sz="400" dirty="0">
                <a:latin typeface="Times New Roman" panose="02020603050405020304" pitchFamily="18" charset="0"/>
                <a:cs typeface="Times New Roman" panose="02020603050405020304" pitchFamily="18" charset="0"/>
              </a:rPr>
              <a:t>  (Accessed: 20 July 2026).</a:t>
            </a:r>
            <a:endParaRPr lang="en-IN" sz="400" dirty="0">
              <a:latin typeface="Times New Roman" panose="02020603050405020304" pitchFamily="18" charset="0"/>
              <a:cs typeface="Times New Roman" panose="02020603050405020304" pitchFamily="18" charset="0"/>
            </a:endParaRPr>
          </a:p>
          <a:p>
            <a:pPr algn="just"/>
            <a:r>
              <a:rPr lang="en-GB" sz="400" dirty="0" err="1">
                <a:latin typeface="Times New Roman" panose="02020603050405020304" pitchFamily="18" charset="0"/>
                <a:cs typeface="Times New Roman" panose="02020603050405020304" pitchFamily="18" charset="0"/>
              </a:rPr>
              <a:t>Senapati</a:t>
            </a:r>
            <a:r>
              <a:rPr lang="en-GB" sz="400" dirty="0">
                <a:latin typeface="Times New Roman" panose="02020603050405020304" pitchFamily="18" charset="0"/>
                <a:cs typeface="Times New Roman" panose="02020603050405020304" pitchFamily="18" charset="0"/>
              </a:rPr>
              <a:t>, A., Acharya, B. and </a:t>
            </a:r>
            <a:r>
              <a:rPr lang="en-GB" sz="400" dirty="0" err="1">
                <a:latin typeface="Times New Roman" panose="02020603050405020304" pitchFamily="18" charset="0"/>
                <a:cs typeface="Times New Roman" panose="02020603050405020304" pitchFamily="18" charset="0"/>
              </a:rPr>
              <a:t>Kar</a:t>
            </a:r>
            <a:r>
              <a:rPr lang="en-GB" sz="400" dirty="0">
                <a:latin typeface="Times New Roman" panose="02020603050405020304" pitchFamily="18" charset="0"/>
                <a:cs typeface="Times New Roman" panose="02020603050405020304" pitchFamily="18" charset="0"/>
              </a:rPr>
              <a:t>, N.R. (2026) ‘Emerging Biosensor Technologies for the Early Diagnosis of Female Reproductive Disorders: Advances, Challenges, and Clinical Potential’, </a:t>
            </a:r>
            <a:r>
              <a:rPr lang="en-GB" sz="400" i="1" dirty="0">
                <a:latin typeface="Times New Roman" panose="02020603050405020304" pitchFamily="18" charset="0"/>
                <a:cs typeface="Times New Roman" panose="02020603050405020304" pitchFamily="18" charset="0"/>
              </a:rPr>
              <a:t>Nano Trends</a:t>
            </a:r>
            <a:r>
              <a:rPr lang="en-GB" sz="400" dirty="0">
                <a:latin typeface="Times New Roman" panose="02020603050405020304" pitchFamily="18" charset="0"/>
                <a:cs typeface="Times New Roman" panose="02020603050405020304" pitchFamily="18" charset="0"/>
              </a:rPr>
              <a:t>, p.100192. Available at: </a:t>
            </a:r>
            <a:r>
              <a:rPr lang="en-GB" sz="400" u="sng" dirty="0">
                <a:latin typeface="Times New Roman" panose="02020603050405020304" pitchFamily="18" charset="0"/>
                <a:cs typeface="Times New Roman" panose="02020603050405020304" pitchFamily="18" charset="0"/>
                <a:hlinkClick r:id="rId22"/>
              </a:rPr>
              <a:t>https://www.sciencedirect.com/science/article/pii/S2666978126000164</a:t>
            </a:r>
            <a:r>
              <a:rPr lang="en-GB" sz="400" dirty="0">
                <a:latin typeface="Times New Roman" panose="02020603050405020304" pitchFamily="18" charset="0"/>
                <a:cs typeface="Times New Roman" panose="02020603050405020304" pitchFamily="18" charset="0"/>
              </a:rPr>
              <a:t>  (Accessed: 20 July 2026).</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Sullivan, T. (2023) </a:t>
            </a:r>
            <a:r>
              <a:rPr lang="en-GB" sz="400" i="1" dirty="0">
                <a:latin typeface="Times New Roman" panose="02020603050405020304" pitchFamily="18" charset="0"/>
                <a:cs typeface="Times New Roman" panose="02020603050405020304" pitchFamily="18" charset="0"/>
              </a:rPr>
              <a:t>PCOS Awareness Survey 2023: The Condition Affecting Millions – Report</a:t>
            </a:r>
            <a:r>
              <a:rPr lang="en-GB" sz="400" dirty="0">
                <a:latin typeface="Times New Roman" panose="02020603050405020304" pitchFamily="18" charset="0"/>
                <a:cs typeface="Times New Roman" panose="02020603050405020304" pitchFamily="18" charset="0"/>
              </a:rPr>
              <a:t>. Available at: </a:t>
            </a:r>
            <a:r>
              <a:rPr lang="en-GB" sz="400" u="sng" dirty="0">
                <a:latin typeface="Times New Roman" panose="02020603050405020304" pitchFamily="18" charset="0"/>
                <a:cs typeface="Times New Roman" panose="02020603050405020304" pitchFamily="18" charset="0"/>
                <a:hlinkClick r:id="rId23"/>
              </a:rPr>
              <a:t>https://www.fertilityfamily.co.uk/expert-opinions/pcos-awareness-report-2023/</a:t>
            </a:r>
            <a:r>
              <a:rPr lang="en-GB" sz="400" dirty="0">
                <a:latin typeface="Times New Roman" panose="02020603050405020304" pitchFamily="18" charset="0"/>
                <a:cs typeface="Times New Roman" panose="02020603050405020304" pitchFamily="18" charset="0"/>
              </a:rPr>
              <a:t>  (Accessed: 20 July 2026).</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Thomas, T. (2025) ‘Women in UK with polycystic ovarian syndrome facing widespread failures in treatment, report finds’, </a:t>
            </a:r>
            <a:r>
              <a:rPr lang="en-GB" sz="400" i="1" dirty="0">
                <a:latin typeface="Times New Roman" panose="02020603050405020304" pitchFamily="18" charset="0"/>
                <a:cs typeface="Times New Roman" panose="02020603050405020304" pitchFamily="18" charset="0"/>
              </a:rPr>
              <a:t>The guardian. </a:t>
            </a:r>
            <a:r>
              <a:rPr lang="en-GB" sz="400" dirty="0">
                <a:latin typeface="Times New Roman" panose="02020603050405020304" pitchFamily="18" charset="0"/>
                <a:cs typeface="Times New Roman" panose="02020603050405020304" pitchFamily="18" charset="0"/>
              </a:rPr>
              <a:t>Available at: </a:t>
            </a:r>
            <a:r>
              <a:rPr lang="en-GB" sz="400" u="sng" dirty="0">
                <a:latin typeface="Times New Roman" panose="02020603050405020304" pitchFamily="18" charset="0"/>
                <a:cs typeface="Times New Roman" panose="02020603050405020304" pitchFamily="18" charset="0"/>
                <a:hlinkClick r:id="rId24"/>
              </a:rPr>
              <a:t>https://www.theguardian.com/society/2025/sep/08/women-in-uk-with-polycystic-ovarian-syndrome-facing-widespread-failures-in-treatment-report-finds#:~:text=PCOS%20is%20a%20common%20condition,features%20of%20the%20condition%20include</a:t>
            </a:r>
            <a:r>
              <a:rPr lang="en-GB" sz="400" dirty="0">
                <a:latin typeface="Times New Roman" panose="02020603050405020304" pitchFamily="18" charset="0"/>
                <a:cs typeface="Times New Roman" panose="02020603050405020304" pitchFamily="18" charset="0"/>
              </a:rPr>
              <a:t>   (Accessed: 20 July 2026).</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Toosy, S., Sodi, R. and Pappachan, J.M. (2018) ‘Lean polycystic ovary syndrome (PCOS): an evidence-based practical approach’, </a:t>
            </a:r>
            <a:r>
              <a:rPr lang="en-GB" sz="400" i="1" dirty="0">
                <a:latin typeface="Times New Roman" panose="02020603050405020304" pitchFamily="18" charset="0"/>
                <a:cs typeface="Times New Roman" panose="02020603050405020304" pitchFamily="18" charset="0"/>
              </a:rPr>
              <a:t>Journal of Diabetes &amp; Metabolic Disorders</a:t>
            </a:r>
            <a:r>
              <a:rPr lang="en-GB" sz="400" dirty="0">
                <a:latin typeface="Times New Roman" panose="02020603050405020304" pitchFamily="18" charset="0"/>
                <a:cs typeface="Times New Roman" panose="02020603050405020304" pitchFamily="18" charset="0"/>
              </a:rPr>
              <a:t>, 17(2), pp.277-285. Available at: </a:t>
            </a:r>
            <a:r>
              <a:rPr lang="en-GB" sz="400" u="sng" dirty="0">
                <a:latin typeface="Times New Roman" panose="02020603050405020304" pitchFamily="18" charset="0"/>
                <a:cs typeface="Times New Roman" panose="02020603050405020304" pitchFamily="18" charset="0"/>
                <a:hlinkClick r:id="rId25"/>
              </a:rPr>
              <a:t>https://pmc.ncbi.nlm.nih.gov/articles/PMC6405408/</a:t>
            </a:r>
            <a:r>
              <a:rPr lang="en-GB" sz="400" dirty="0">
                <a:latin typeface="Times New Roman" panose="02020603050405020304" pitchFamily="18" charset="0"/>
                <a:cs typeface="Times New Roman" panose="02020603050405020304" pitchFamily="18" charset="0"/>
              </a:rPr>
              <a:t>  (Accessed: 20 July 2026).</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Torchen, L.C. (2017) </a:t>
            </a:r>
            <a:r>
              <a:rPr lang="en-GB" sz="400" dirty="0" err="1">
                <a:latin typeface="Times New Roman" panose="02020603050405020304" pitchFamily="18" charset="0"/>
                <a:cs typeface="Times New Roman" panose="02020603050405020304" pitchFamily="18" charset="0"/>
              </a:rPr>
              <a:t>Cardiometabolic</a:t>
            </a:r>
            <a:r>
              <a:rPr lang="en-GB" sz="400" dirty="0">
                <a:latin typeface="Times New Roman" panose="02020603050405020304" pitchFamily="18" charset="0"/>
                <a:cs typeface="Times New Roman" panose="02020603050405020304" pitchFamily="18" charset="0"/>
              </a:rPr>
              <a:t> risk in PCOS: more than a reproductive disorder. </a:t>
            </a:r>
            <a:r>
              <a:rPr lang="en-GB" sz="400" i="1" dirty="0">
                <a:latin typeface="Times New Roman" panose="02020603050405020304" pitchFamily="18" charset="0"/>
                <a:cs typeface="Times New Roman" panose="02020603050405020304" pitchFamily="18" charset="0"/>
              </a:rPr>
              <a:t>Current diabetes reports, </a:t>
            </a:r>
            <a:r>
              <a:rPr lang="en-GB" sz="400" dirty="0">
                <a:latin typeface="Times New Roman" panose="02020603050405020304" pitchFamily="18" charset="0"/>
                <a:cs typeface="Times New Roman" panose="02020603050405020304" pitchFamily="18" charset="0"/>
              </a:rPr>
              <a:t>17(12), p.137. Available at: </a:t>
            </a:r>
            <a:r>
              <a:rPr lang="en-GB" sz="400" u="sng" dirty="0">
                <a:latin typeface="Times New Roman" panose="02020603050405020304" pitchFamily="18" charset="0"/>
                <a:cs typeface="Times New Roman" panose="02020603050405020304" pitchFamily="18" charset="0"/>
                <a:hlinkClick r:id="rId26"/>
              </a:rPr>
              <a:t>https://pmc.ncbi.nlm.nih.gov/articles/PMC5823507/</a:t>
            </a:r>
            <a:r>
              <a:rPr lang="en-GB" sz="400" dirty="0">
                <a:latin typeface="Times New Roman" panose="02020603050405020304" pitchFamily="18" charset="0"/>
                <a:cs typeface="Times New Roman" panose="02020603050405020304" pitchFamily="18" charset="0"/>
              </a:rPr>
              <a:t>  (Accessed: 20 July 2026).</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Uddin, K.M.M., Chowdhury, A., </a:t>
            </a:r>
            <a:r>
              <a:rPr lang="en-GB" sz="400" dirty="0" err="1">
                <a:latin typeface="Times New Roman" panose="02020603050405020304" pitchFamily="18" charset="0"/>
                <a:cs typeface="Times New Roman" panose="02020603050405020304" pitchFamily="18" charset="0"/>
              </a:rPr>
              <a:t>Druvo</a:t>
            </a:r>
            <a:r>
              <a:rPr lang="en-GB" sz="400" dirty="0">
                <a:latin typeface="Times New Roman" panose="02020603050405020304" pitchFamily="18" charset="0"/>
                <a:cs typeface="Times New Roman" panose="02020603050405020304" pitchFamily="18" charset="0"/>
              </a:rPr>
              <a:t>, M.M.R., </a:t>
            </a:r>
            <a:r>
              <a:rPr lang="en-GB" sz="400" dirty="0" err="1">
                <a:latin typeface="Times New Roman" panose="02020603050405020304" pitchFamily="18" charset="0"/>
                <a:cs typeface="Times New Roman" panose="02020603050405020304" pitchFamily="18" charset="0"/>
              </a:rPr>
              <a:t>Jaima</a:t>
            </a:r>
            <a:r>
              <a:rPr lang="en-GB" sz="400" dirty="0">
                <a:latin typeface="Times New Roman" panose="02020603050405020304" pitchFamily="18" charset="0"/>
                <a:cs typeface="Times New Roman" panose="02020603050405020304" pitchFamily="18" charset="0"/>
              </a:rPr>
              <a:t>, M.T., </a:t>
            </a:r>
            <a:r>
              <a:rPr lang="en-GB" sz="400" dirty="0" err="1">
                <a:latin typeface="Times New Roman" panose="02020603050405020304" pitchFamily="18" charset="0"/>
                <a:cs typeface="Times New Roman" panose="02020603050405020304" pitchFamily="18" charset="0"/>
              </a:rPr>
              <a:t>Bhuiyan</a:t>
            </a:r>
            <a:r>
              <a:rPr lang="en-GB" sz="400" dirty="0">
                <a:latin typeface="Times New Roman" panose="02020603050405020304" pitchFamily="18" charset="0"/>
                <a:cs typeface="Times New Roman" panose="02020603050405020304" pitchFamily="18" charset="0"/>
              </a:rPr>
              <a:t>, M.T.A. and Islam, M.M. (2025) ‘Improving Diagnostic Accuracy for PCOS: A Hybrid Machine Learning Architecture with Feature Selection, Data Balancing, and Explainable AI Techniques’,</a:t>
            </a:r>
            <a:r>
              <a:rPr lang="en-GB" sz="400" i="1" dirty="0">
                <a:latin typeface="Times New Roman" panose="02020603050405020304" pitchFamily="18" charset="0"/>
                <a:cs typeface="Times New Roman" panose="02020603050405020304" pitchFamily="18" charset="0"/>
              </a:rPr>
              <a:t> Results in Control and Optimization,</a:t>
            </a:r>
            <a:r>
              <a:rPr lang="en-GB" sz="400" dirty="0">
                <a:latin typeface="Times New Roman" panose="02020603050405020304" pitchFamily="18" charset="0"/>
                <a:cs typeface="Times New Roman" panose="02020603050405020304" pitchFamily="18" charset="0"/>
              </a:rPr>
              <a:t> p.100647. Available at: </a:t>
            </a:r>
            <a:r>
              <a:rPr lang="en-GB" sz="400" u="sng" dirty="0">
                <a:latin typeface="Times New Roman" panose="02020603050405020304" pitchFamily="18" charset="0"/>
                <a:cs typeface="Times New Roman" panose="02020603050405020304" pitchFamily="18" charset="0"/>
                <a:hlinkClick r:id="rId27"/>
              </a:rPr>
              <a:t>https://www.sciencedirect.com/science/article/pii/S2666720725001328</a:t>
            </a:r>
            <a:r>
              <a:rPr lang="en-GB" sz="400" dirty="0">
                <a:latin typeface="Times New Roman" panose="02020603050405020304" pitchFamily="18" charset="0"/>
                <a:cs typeface="Times New Roman" panose="02020603050405020304" pitchFamily="18" charset="0"/>
              </a:rPr>
              <a:t>  (Accessed: 20 July 2026).</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Wang, J., Chen, R., Long, H., He, J., Tang, M., Su, M., Deng, R., Chen, Y., Ni, R., Zhao, S. and Rao, M. (2025) ‘Artificial intelligence in polycystic ovarian syndrome management: past, present, and future’, </a:t>
            </a:r>
            <a:r>
              <a:rPr lang="en-GB" sz="400" i="1" dirty="0">
                <a:latin typeface="Times New Roman" panose="02020603050405020304" pitchFamily="18" charset="0"/>
                <a:cs typeface="Times New Roman" panose="02020603050405020304" pitchFamily="18" charset="0"/>
              </a:rPr>
              <a:t>La </a:t>
            </a:r>
            <a:r>
              <a:rPr lang="en-GB" sz="400" i="1" dirty="0" err="1">
                <a:latin typeface="Times New Roman" panose="02020603050405020304" pitchFamily="18" charset="0"/>
                <a:cs typeface="Times New Roman" panose="02020603050405020304" pitchFamily="18" charset="0"/>
              </a:rPr>
              <a:t>radiologia</a:t>
            </a:r>
            <a:r>
              <a:rPr lang="en-GB" sz="400" i="1" dirty="0">
                <a:latin typeface="Times New Roman" panose="02020603050405020304" pitchFamily="18" charset="0"/>
                <a:cs typeface="Times New Roman" panose="02020603050405020304" pitchFamily="18" charset="0"/>
              </a:rPr>
              <a:t> </a:t>
            </a:r>
            <a:r>
              <a:rPr lang="en-GB" sz="400" i="1" dirty="0" err="1">
                <a:latin typeface="Times New Roman" panose="02020603050405020304" pitchFamily="18" charset="0"/>
                <a:cs typeface="Times New Roman" panose="02020603050405020304" pitchFamily="18" charset="0"/>
              </a:rPr>
              <a:t>medica</a:t>
            </a:r>
            <a:r>
              <a:rPr lang="en-GB" sz="400" i="1" dirty="0">
                <a:latin typeface="Times New Roman" panose="02020603050405020304" pitchFamily="18" charset="0"/>
                <a:cs typeface="Times New Roman" panose="02020603050405020304" pitchFamily="18" charset="0"/>
              </a:rPr>
              <a:t>,</a:t>
            </a:r>
            <a:r>
              <a:rPr lang="en-GB" sz="400" dirty="0">
                <a:latin typeface="Times New Roman" panose="02020603050405020304" pitchFamily="18" charset="0"/>
                <a:cs typeface="Times New Roman" panose="02020603050405020304" pitchFamily="18" charset="0"/>
              </a:rPr>
              <a:t> 130(9), pp.1409-1441. Available at: </a:t>
            </a:r>
            <a:r>
              <a:rPr lang="en-GB" sz="400" u="sng" dirty="0">
                <a:latin typeface="Times New Roman" panose="02020603050405020304" pitchFamily="18" charset="0"/>
                <a:cs typeface="Times New Roman" panose="02020603050405020304" pitchFamily="18" charset="0"/>
                <a:hlinkClick r:id="rId28"/>
              </a:rPr>
              <a:t>https://pmc.ncbi.nlm.nih.gov/articles/PMC12454626/</a:t>
            </a:r>
            <a:r>
              <a:rPr lang="en-GB" sz="400" dirty="0">
                <a:latin typeface="Times New Roman" panose="02020603050405020304" pitchFamily="18" charset="0"/>
                <a:cs typeface="Times New Roman" panose="02020603050405020304" pitchFamily="18" charset="0"/>
              </a:rPr>
              <a:t>  (Accessed: 20 July 2026).</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West, R. and </a:t>
            </a:r>
            <a:r>
              <a:rPr lang="en-GB" sz="400" dirty="0" err="1">
                <a:latin typeface="Times New Roman" panose="02020603050405020304" pitchFamily="18" charset="0"/>
                <a:cs typeface="Times New Roman" panose="02020603050405020304" pitchFamily="18" charset="0"/>
              </a:rPr>
              <a:t>Michie</a:t>
            </a:r>
            <a:r>
              <a:rPr lang="en-GB" sz="400" dirty="0">
                <a:latin typeface="Times New Roman" panose="02020603050405020304" pitchFamily="18" charset="0"/>
                <a:cs typeface="Times New Roman" panose="02020603050405020304" pitchFamily="18" charset="0"/>
              </a:rPr>
              <a:t>, S. (2020) A brief introduction to the COM-B Model of behaviour and the PRIME Theory of motivation [v1]. </a:t>
            </a:r>
            <a:r>
              <a:rPr lang="en-GB" sz="400" i="1" dirty="0" err="1">
                <a:latin typeface="Times New Roman" panose="02020603050405020304" pitchFamily="18" charset="0"/>
                <a:cs typeface="Times New Roman" panose="02020603050405020304" pitchFamily="18" charset="0"/>
              </a:rPr>
              <a:t>Qeios</a:t>
            </a:r>
            <a:r>
              <a:rPr lang="en-GB" sz="400" dirty="0">
                <a:latin typeface="Times New Roman" panose="02020603050405020304" pitchFamily="18" charset="0"/>
                <a:cs typeface="Times New Roman" panose="02020603050405020304" pitchFamily="18" charset="0"/>
              </a:rPr>
              <a:t>. Available at: </a:t>
            </a:r>
            <a:r>
              <a:rPr lang="en-GB" sz="400" u="sng" dirty="0">
                <a:latin typeface="Times New Roman" panose="02020603050405020304" pitchFamily="18" charset="0"/>
                <a:cs typeface="Times New Roman" panose="02020603050405020304" pitchFamily="18" charset="0"/>
                <a:hlinkClick r:id="rId29"/>
              </a:rPr>
              <a:t>https://www.researchgate.net/publication/340545295_A_brief_introduction_to_the_COM-B_Model_of_behaviour_and_the_PRIME_Theory_of_motivation#:~:text=The%20COM%2DB%20model%20of%20behaviour,change%20intervention%20to%20be%20effective</a:t>
            </a:r>
            <a:r>
              <a:rPr lang="en-GB" sz="400" dirty="0">
                <a:latin typeface="Times New Roman" panose="02020603050405020304" pitchFamily="18" charset="0"/>
                <a:cs typeface="Times New Roman" panose="02020603050405020304" pitchFamily="18" charset="0"/>
              </a:rPr>
              <a:t>  (Accessed: 20 July 2026).</a:t>
            </a:r>
            <a:endParaRPr lang="en-IN" sz="400" dirty="0">
              <a:latin typeface="Times New Roman" panose="02020603050405020304" pitchFamily="18" charset="0"/>
              <a:cs typeface="Times New Roman" panose="02020603050405020304" pitchFamily="18" charset="0"/>
            </a:endParaRPr>
          </a:p>
          <a:p>
            <a:pPr algn="just"/>
            <a:r>
              <a:rPr lang="en-GB" sz="400" dirty="0">
                <a:latin typeface="Times New Roman" panose="02020603050405020304" pitchFamily="18" charset="0"/>
                <a:cs typeface="Times New Roman" panose="02020603050405020304" pitchFamily="18" charset="0"/>
              </a:rPr>
              <a:t>WHO (2016) </a:t>
            </a:r>
            <a:r>
              <a:rPr lang="en-GB" sz="400" i="1" dirty="0">
                <a:latin typeface="Times New Roman" panose="02020603050405020304" pitchFamily="18" charset="0"/>
                <a:cs typeface="Times New Roman" panose="02020603050405020304" pitchFamily="18" charset="0"/>
              </a:rPr>
              <a:t>Health promotion. </a:t>
            </a:r>
            <a:r>
              <a:rPr lang="en-GB" sz="400" dirty="0">
                <a:latin typeface="Times New Roman" panose="02020603050405020304" pitchFamily="18" charset="0"/>
                <a:cs typeface="Times New Roman" panose="02020603050405020304" pitchFamily="18" charset="0"/>
              </a:rPr>
              <a:t>Available at: </a:t>
            </a:r>
            <a:r>
              <a:rPr lang="en-GB" sz="400" u="sng" dirty="0">
                <a:latin typeface="Times New Roman" panose="02020603050405020304" pitchFamily="18" charset="0"/>
                <a:cs typeface="Times New Roman" panose="02020603050405020304" pitchFamily="18" charset="0"/>
                <a:hlinkClick r:id="rId30"/>
              </a:rPr>
              <a:t>https://www.who.int/news-room/questions-and-answers/item/health-promotion#:~:text=Health%20promotion%20enables%20people%20to,of%20social%20and%20environmental%20interventions</a:t>
            </a:r>
            <a:r>
              <a:rPr lang="en-GB" sz="400" dirty="0">
                <a:latin typeface="Times New Roman" panose="02020603050405020304" pitchFamily="18" charset="0"/>
                <a:cs typeface="Times New Roman" panose="02020603050405020304" pitchFamily="18" charset="0"/>
              </a:rPr>
              <a:t>  (Accessed: 20 July 2026).</a:t>
            </a:r>
          </a:p>
        </p:txBody>
      </p:sp>
      <p:sp>
        <p:nvSpPr>
          <p:cNvPr id="26" name="Rectangle 25"/>
          <p:cNvSpPr/>
          <p:nvPr/>
        </p:nvSpPr>
        <p:spPr>
          <a:xfrm>
            <a:off x="8379685" y="2737697"/>
            <a:ext cx="1112805" cy="276999"/>
          </a:xfrm>
          <a:prstGeom prst="rect">
            <a:avLst/>
          </a:prstGeom>
        </p:spPr>
        <p:txBody>
          <a:bodyPr wrap="none" anchor="ctr">
            <a:spAutoFit/>
          </a:bodyPr>
          <a:lstStyle/>
          <a:p>
            <a:pPr algn="ctr">
              <a:lnSpc>
                <a:spcPct val="150000"/>
              </a:lnSpc>
              <a:spcAft>
                <a:spcPts val="0"/>
              </a:spcAft>
            </a:pPr>
            <a:r>
              <a:rPr lang="en-GB" sz="800" dirty="0">
                <a:latin typeface="Times New Roman" panose="02020603050405020304" pitchFamily="18" charset="0"/>
                <a:ea typeface="Times New Roman" panose="02020603050405020304" pitchFamily="18" charset="0"/>
              </a:rPr>
              <a:t>(Source: Hazell, 2026)</a:t>
            </a:r>
            <a:endParaRPr lang="en-IN" sz="8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5520422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3456</Words>
  <Application>Microsoft Office PowerPoint</Application>
  <PresentationFormat>Widescreen</PresentationFormat>
  <Paragraphs>88</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Programme: MSc Public Health and Social Care in Practice  Module: Population Health and Digital Health Promotion Module Code: LCHS7009 Assignment Title: Poster for Vital Cycle: Promoting Early Detection and Self-Management of PCOS through AI and Non-Invasive Glucose Monitoring  Lecturer: Diola Bijlhout and Dr Ping Wu  Student Name: Patel Manasvi Vipulbhai Student Number: 2520168</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2026-07-25T13:28:40Z</dcterms:created>
  <dcterms:modified xsi:type="dcterms:W3CDTF">2026-07-27T08:54:30Z</dcterms:modified>
</cp:coreProperties>
</file>