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38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FBD248-8987-EEBF-30E3-55F6CAB4190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2314C1-7D3F-484E-53C6-AE7E22A4F97D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331A2BD7-3BC6-4081-95A0-B46F21419F92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24D9115-0B74-B625-8B86-74EC72C6051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4B95D58-C833-B319-96AF-7C4E00D71A0F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997CDB-F834-F882-4035-E387EA98500B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2D9E39-513E-B517-0C87-59E45EF3DFE9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B19042D0-46A7-4B68-9E74-8FF2F5E6453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012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4648AC-C328-4C20-3D3D-B797ED6295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B12526-9BF6-CAA7-C713-0744E76A4AB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2B583D-FF41-018D-96D5-CBD069E428A9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676170D-4F7E-4DF8-A464-FEB884574B2E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A2CB4541-8C49-8B34-E2A0-F98A10FBD850}"/>
              </a:ext>
            </a:extLst>
          </p:cNvPr>
          <p:cNvGrpSpPr/>
          <p:nvPr/>
        </p:nvGrpSpPr>
        <p:grpSpPr>
          <a:xfrm>
            <a:off x="-37" y="-8467"/>
            <a:ext cx="12192042" cy="6866467"/>
            <a:chOff x="-37" y="-8467"/>
            <a:chExt cx="12192042" cy="6866467"/>
          </a:xfrm>
        </p:grpSpPr>
        <p:cxnSp>
          <p:nvCxnSpPr>
            <p:cNvPr id="3" name="Straight Connector 31">
              <a:extLst>
                <a:ext uri="{FF2B5EF4-FFF2-40B4-BE49-F238E27FC236}">
                  <a16:creationId xmlns:a16="http://schemas.microsoft.com/office/drawing/2014/main" id="{7C6C320F-2080-F096-CC3B-C83D4D68710B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02FFBCAB-0DDB-800A-6BE9-B49F5E3ED790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427278BA-4F46-01A3-A6FB-8D15E2EC0AA3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AD84C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29930324-CD0E-429D-2FE6-4BCE2C519AD0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Isosceles Triangle 26">
              <a:extLst>
                <a:ext uri="{FF2B5EF4-FFF2-40B4-BE49-F238E27FC236}">
                  <a16:creationId xmlns:a16="http://schemas.microsoft.com/office/drawing/2014/main" id="{61F1B43E-0B2E-AE83-324D-19EAA6E9D9F9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8784C7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82B6FE79-2DC7-FFB6-6B15-722E63EF9EE0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524EAB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40BCB480-3751-34BD-5259-7F762F09907C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EB5DD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0B0957ED-0FA3-7A3C-4F2F-E337532FD237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Isosceles Triangle 30">
              <a:extLst>
                <a:ext uri="{FF2B5EF4-FFF2-40B4-BE49-F238E27FC236}">
                  <a16:creationId xmlns:a16="http://schemas.microsoft.com/office/drawing/2014/main" id="{69D54901-9829-C870-4EFD-5F615D68DCB1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18">
              <a:extLst>
                <a:ext uri="{FF2B5EF4-FFF2-40B4-BE49-F238E27FC236}">
                  <a16:creationId xmlns:a16="http://schemas.microsoft.com/office/drawing/2014/main" id="{E2E2A744-256F-D35A-9ED8-8E450D69C2B0}"/>
                </a:ext>
              </a:extLst>
            </p:cNvPr>
            <p:cNvSpPr/>
            <p:nvPr/>
          </p:nvSpPr>
          <p:spPr>
            <a:xfrm rot="10799991">
              <a:off x="-37" y="0"/>
              <a:ext cx="842592" cy="5666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BF6F95FF-A32B-4AE3-7EEA-DD79BFD0086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07068" y="2404533"/>
            <a:ext cx="7766931" cy="1646304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8A706C7B-EB49-F9FB-3F63-437A5FBC8DA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07068" y="4050828"/>
            <a:ext cx="7766931" cy="1096895"/>
          </a:xfrm>
        </p:spPr>
        <p:txBody>
          <a:bodyPr/>
          <a:lstStyle>
            <a:lvl1pPr marL="0" indent="0" algn="r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18349859-87F5-3A76-D446-7304298825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BA0281-FF83-4D0B-AD0F-9EFC44A91243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D832D5EF-6B0B-43FB-0496-7CD1118A0ED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3BD63B28-59F1-4238-1FD1-1D301162253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00DC7A-62E4-4300-85C2-C8D5725F0D7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22395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6F54D-2D0A-D225-CA0A-8D940E5094B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DF76C9-3082-2D9C-EC3F-67A62C977A3E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EDB4F-61FC-FAE1-E39F-15FCA13A3D0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7149CB-9F59-4A4D-9D89-35874E4E85F7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022E92-4EF5-7C74-A784-1AB7CB7CD1E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49262-44B5-7462-1A09-9270137FD0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47221D-5F33-4DA2-861C-4820D2EEC68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813054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43B73-574C-0011-FDB1-B59E217C03A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2700863"/>
            <a:ext cx="8596667" cy="1826578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894C32-4C74-FA29-C12E-BA7C6802CDF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4527450"/>
            <a:ext cx="8596667" cy="860395"/>
          </a:xfrm>
        </p:spPr>
        <p:txBody>
          <a:bodyPr/>
          <a:lstStyle>
            <a:lvl1pPr marL="0" indent="0">
              <a:buNone/>
              <a:defRPr sz="2000"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41C80E-4927-3424-6CC3-8A28805FF4F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132E4A-6655-4EA6-9EEB-793349B0E113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F02B0-8859-F675-025E-0310E79D47C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1FEF5-089B-BD84-2732-C29ABA62768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610350-D75D-4C04-BA0A-01F5594BF73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504887"/>
      </p:ext>
    </p:extLst>
  </p:cSld>
  <p:clrMapOvr>
    <a:masterClrMapping/>
  </p:clrMapOvr>
  <p:transition spd="slow">
    <p:fade/>
  </p:transition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A7524-B458-11A5-4207-6E56FA41CE4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134F85-5E6C-B736-BB4D-87D6F4A5FE0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332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F925BB-B7E8-C3B3-83AD-29716F1A986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89971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CC862A-E494-F982-EBA9-8B1C4BB65EF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222220-45BE-4DE5-9F91-1F5B61BF1E7F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1E0BFD-B2DC-E0F8-8F83-E8A0E2FD28D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81426-C783-84AB-9E66-3C361EA7C90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9206DE-EFE3-4704-9183-5646D028C0F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2248"/>
      </p:ext>
    </p:extLst>
  </p:cSld>
  <p:clrMapOvr>
    <a:masterClrMapping/>
  </p:clrMapOvr>
  <p:transition spd="slow">
    <p:fade/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AB60F-135C-0E92-AF56-0F871A6E2CF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F31184-D4C9-962F-6167-D6CE58B2C6E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741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0F17AA-CD2E-FAE4-B167-5AB3E979F7E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75741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03B7CA-2D6E-198E-F388-6CD64E6DDA8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88379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3765F0-381A-1947-BD97-A0B36F91078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88379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04BC34-6604-725F-FB01-CE6821E3819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C32FA5D-95D2-468C-930D-9327ACA21AC1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0783CE-EB35-437A-4CBF-7FA71BAB4F2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86396B-E606-546C-D762-D310323167B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AA0725-F641-4FF3-AD83-BA0E5E6397F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731832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D425A-B8A1-A69E-24D7-07F3F52E9D9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8FEAC3-77F3-A56B-1236-6A94DEB8BA4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0C3320-1D14-465B-90DB-D571A92E953B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A66318-CA71-F4CA-4DC0-488DCBDE609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84CF18-50E5-6403-AF63-CA928D99C83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AA9836-91E2-4427-8F42-545FBB67A3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888351"/>
      </p:ext>
    </p:extLst>
  </p:cSld>
  <p:clrMapOvr>
    <a:masterClrMapping/>
  </p:clrMapOvr>
  <p:transition spd="slow">
    <p:fade/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8193EF-2A6E-7790-94E8-F2B5944CED1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12BB19F-D213-427E-8A26-DC96D098B90B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663151-2BC1-9B9F-96F3-3EF07A9B1C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A49382-6CC1-E0A4-87D3-14412B3A2E0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72D279-3FE8-45FB-A877-10B47CD30C5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52902"/>
      </p:ext>
    </p:extLst>
  </p:cSld>
  <p:clrMapOvr>
    <a:masterClrMapping/>
  </p:clrMapOvr>
  <p:transition spd="slow">
    <p:fade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00F7A-70CF-620F-1F87-4005C874E4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498601"/>
            <a:ext cx="3854525" cy="1278468"/>
          </a:xfrm>
        </p:spPr>
        <p:txBody>
          <a:bodyPr anchor="b"/>
          <a:lstStyle>
            <a:lvl1pPr>
              <a:defRPr sz="2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5A56DB-FD16-AD8A-92D7-757387C24E8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60457" y="514926"/>
            <a:ext cx="4513542" cy="55264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AD14E0-4297-84DC-C349-251BD33540B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2777069"/>
            <a:ext cx="3854525" cy="2584451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3990CF-A787-EDFB-26E5-D4E20DBAB22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D4E05C-8B7A-4FF8-BA94-112653D3317F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0A9640-6D70-0D52-B3B7-B697801D23C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58CD21-88B3-DA8A-AC87-E194D064FA1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BD6AE3-3197-4579-8D2C-058C5FA382A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995484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AB54F-DC4C-1FCC-B835-3F6FE8DB587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4800600"/>
            <a:ext cx="8596667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C54256-5D1C-DF73-D329-4D5E5ED05059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677332" y="609603"/>
            <a:ext cx="8596667" cy="3845719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8D4F09-8C7B-E936-BE03-A67F9AEDA75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5367335"/>
            <a:ext cx="8596667" cy="674022"/>
          </a:xfr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43F21B-D8A1-CBF2-4E2E-747E18DE817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0F8F0A9-61D3-47E3-8CD3-2DCAA5EB0EF3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7C7612-4119-E109-21F7-81206BA1D9D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F5351-1195-1303-F06C-D813531244D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82815F-B846-49EE-BC69-32BA12F2A7E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951103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B299-A9C5-8BD4-E832-4D8FC0C23C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3403597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39A9CA-4C5E-356C-EB3E-28ED42F5700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499319-59DC-B103-9B1B-811817EA710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D7AAC0-97A0-4C13-ADFF-8C3E7CF38522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7DC4F-9F19-38E2-03EF-6F10D2BD154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51982-8CB6-BD2E-F1F8-4EF6A12317A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35DFBB-9F36-47C6-BCFF-8A0B70F23DC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183362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94478-3154-B9FF-D4CD-6A87ACB874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7D34E623-CE0F-3654-5FC1-E99DC25F29C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66141" y="3632197"/>
            <a:ext cx="7224528" cy="381003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760CA7D-AA17-7D65-1DFB-8F0AB64163E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25566BB-E5ED-ACF6-F066-C605799FB24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154343-F62B-4C0A-A01B-87F05CB13C9B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E82C2E6-FA98-0E44-EA51-32E4341D5E5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7FD240-CE92-4BF4-92B7-92333C45CE2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97D51C-6AF2-4788-B74D-2ECF2CECCAEF}" type="slidenum">
              <a:t>‹#›</a:t>
            </a:fld>
            <a:endParaRPr lang="en-GB"/>
          </a:p>
        </p:txBody>
      </p:sp>
      <p:sp>
        <p:nvSpPr>
          <p:cNvPr id="8" name="TextBox 19">
            <a:extLst>
              <a:ext uri="{FF2B5EF4-FFF2-40B4-BE49-F238E27FC236}">
                <a16:creationId xmlns:a16="http://schemas.microsoft.com/office/drawing/2014/main" id="{F104DFEB-57D6-2490-9B9F-ACE623E1E54E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EB5DD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1">
            <a:extLst>
              <a:ext uri="{FF2B5EF4-FFF2-40B4-BE49-F238E27FC236}">
                <a16:creationId xmlns:a16="http://schemas.microsoft.com/office/drawing/2014/main" id="{DB1DF0A5-5C7D-0156-8CFC-A9BD261D228D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EB5DD"/>
                </a:solidFill>
                <a:uFillTx/>
                <a:latin typeface="Arial"/>
              </a:rPr>
              <a:t>”</a:t>
            </a:r>
            <a:endParaRPr lang="en-US" sz="1800" b="0" i="0" u="none" strike="noStrike" kern="1200" cap="none" spc="0" baseline="0">
              <a:solidFill>
                <a:srgbClr val="CEB5DD"/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41535435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C6DE-17AD-C4CD-9A1C-A0DBFEC4EB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931990"/>
            <a:ext cx="8596667" cy="2595460"/>
          </a:xfrm>
        </p:spPr>
        <p:txBody>
          <a:bodyPr anchor="b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62214-0D97-9E91-3A79-C85C417E81F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A5F6F-36CB-2B87-A113-8C4CFCB2ED3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AB96E0D-7976-4930-A010-8098CA187AC7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53159-58A4-BC1A-AAA8-C4B6AF8CF1C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0077AD-6795-FB29-B736-D1119AD48E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B36AD8-5E30-4DDD-BBED-DD787C1ABB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526864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A038-A818-665D-08F2-9A97B40D03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1267D689-8CAB-9B9B-9C41-CA3C883A118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1C8BE1B-D8AF-6401-E0AF-A61DDAEAB77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62073FF-929B-E8B8-AA9C-90CBFD307BF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2B8B28-99F2-48AD-B5AA-D05FCB46CCEF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1230708-F813-046E-F4CA-1CED4C4513B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C1E9000-E5AB-A8A1-0C90-C5A4090531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344BA9-B189-4CEE-88E3-8EC084D8436A}" type="slidenum">
              <a:t>‹#›</a:t>
            </a:fld>
            <a:endParaRPr lang="en-GB"/>
          </a:p>
        </p:txBody>
      </p:sp>
      <p:sp>
        <p:nvSpPr>
          <p:cNvPr id="8" name="TextBox 23">
            <a:extLst>
              <a:ext uri="{FF2B5EF4-FFF2-40B4-BE49-F238E27FC236}">
                <a16:creationId xmlns:a16="http://schemas.microsoft.com/office/drawing/2014/main" id="{637EF624-D6F7-902A-9682-13B416B82CFF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EB5DD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317F9AF0-862B-9140-218B-62F55D090282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CEB5DD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7089806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A6F32-8B5A-2E2B-3C0B-9025697120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09603"/>
            <a:ext cx="8588200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31F7620C-1762-3220-5198-1C41A8BF814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AD84C6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86DFA13-0472-07D9-089C-297983BA6E1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5EB7A1A-3101-33D9-FBD2-D46C60FD415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DEC4014-96EC-4ED1-A53E-67226968730C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85DEC2B-0BF6-A425-C0D8-0B50EBA0A36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E7ABAA9-1523-52F4-AEBD-62B5D1E078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3AB16E-E163-4966-9A2F-2B5869567E4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74077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20AAC-0251-84EF-EA73-F3C21FD1AF9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B451AA-639C-6BD3-EBB0-7F57EA95857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815CA-BF3B-BEE4-233A-63BD2BF7D11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06DBAF-DC58-413B-822A-FC13ABA28A9C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D9F00-95B2-028F-3957-2A3BE402F14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E9DE3C-5A7C-15E8-4E31-3DA406CA646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04EBE0-B309-4F01-AFF4-7F6BED25C24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496991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9424DD-ED16-2841-EB40-5F7A04983AB3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967670" y="609603"/>
            <a:ext cx="1304739" cy="5251454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3E1604-58BE-04AF-CDA3-A002A5CAE76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77332" y="609603"/>
            <a:ext cx="7060146" cy="525145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59064B-538A-519A-B4C1-90F2E16B76A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CBECCF-98AD-47FF-BFA6-114B99CD01DA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8E1326-2E09-7437-381F-72021FCA518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61FA5E-CBC6-972E-A571-40E20400A49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2B1C23-7D03-4308-91F1-E1A0E1042FC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243949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B47666EB-C46C-144A-AF5C-FB615FFBE51B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3" name="Straight Connector 19">
              <a:extLst>
                <a:ext uri="{FF2B5EF4-FFF2-40B4-BE49-F238E27FC236}">
                  <a16:creationId xmlns:a16="http://schemas.microsoft.com/office/drawing/2014/main" id="{D8E2FA8A-31ED-AC72-5E6D-4C150E90BACC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78F00FAE-EE9D-7E07-B1E5-7977CF6FA838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69CEF81F-D0A0-FB67-377B-D4F4B1E05B25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AD84C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382FB02F-9F57-EA26-FCAA-2610ED258832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Isosceles Triangle 23">
              <a:extLst>
                <a:ext uri="{FF2B5EF4-FFF2-40B4-BE49-F238E27FC236}">
                  <a16:creationId xmlns:a16="http://schemas.microsoft.com/office/drawing/2014/main" id="{1DA32D21-2C45-AFE8-E662-DA6F0BAB031B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8784C7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00DA7E1A-A0C8-A7A9-40F7-B9AFF0CA82C9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524EAB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57ACDA94-86D7-66D7-5E93-06A96C0CA546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EB5DD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CA4FCA80-C44D-153E-191D-4A7AB4BF2703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Isosceles Triangle 27">
              <a:extLst>
                <a:ext uri="{FF2B5EF4-FFF2-40B4-BE49-F238E27FC236}">
                  <a16:creationId xmlns:a16="http://schemas.microsoft.com/office/drawing/2014/main" id="{A576C74E-E0F3-F591-BBDF-FA3AD2E29ABA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28">
              <a:extLst>
                <a:ext uri="{FF2B5EF4-FFF2-40B4-BE49-F238E27FC236}">
                  <a16:creationId xmlns:a16="http://schemas.microsoft.com/office/drawing/2014/main" id="{D3905A19-AA6C-AE74-EED6-759A6719C7E6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AD84C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AFD408AA-F788-3824-E720-A5D87D6734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9D40E3B8-6F14-1A0C-180F-0B13F961358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2160590"/>
            <a:ext cx="8596667" cy="38807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35C234A1-AE76-2DAA-257E-81C16FE0352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205133" y="6041358"/>
            <a:ext cx="9119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fld id="{449F9C45-73C9-4F5C-BAFF-8A464B27F110}" type="datetime1">
              <a:rPr lang="en-GB"/>
              <a:pPr lvl="0"/>
              <a:t>08/11/2025</a:t>
            </a:fld>
            <a:endParaRPr lang="en-GB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D6BE992F-61CC-5062-FA0A-A267276B1FB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677332" y="6041358"/>
            <a:ext cx="629760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2A9506E-CB6C-34CC-09C2-45839805914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590659" y="6041358"/>
            <a:ext cx="6833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AD84C6"/>
                </a:solidFill>
                <a:uFillTx/>
                <a:latin typeface="Trebuchet MS"/>
              </a:defRPr>
            </a:lvl1pPr>
          </a:lstStyle>
          <a:p>
            <a:pPr lvl="0"/>
            <a:fld id="{DC72FA6C-3B20-4A49-9D0A-C3CFBFAEB25B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slow">
    <p:fade/>
  </p:transition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GB" sz="3600" b="0" i="0" u="none" strike="noStrike" kern="1200" cap="none" spc="0" baseline="0">
          <a:solidFill>
            <a:srgbClr val="AD84C6"/>
          </a:solidFill>
          <a:uFillTx/>
          <a:latin typeface="Trebuchet MS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D84C6"/>
        </a:buClr>
        <a:buSzPct val="80000"/>
        <a:buFont typeface="Wingdings 3"/>
        <a:buChar char=""/>
        <a:tabLst/>
        <a:defRPr lang="en-GB" sz="1800" b="0" i="0" u="none" strike="noStrike" kern="1200" cap="none" spc="0" baseline="0">
          <a:solidFill>
            <a:srgbClr val="404040"/>
          </a:solidFill>
          <a:uFillTx/>
          <a:latin typeface="Trebuchet MS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D84C6"/>
        </a:buClr>
        <a:buSzPct val="80000"/>
        <a:buFont typeface="Wingdings 3"/>
        <a:buChar char=""/>
        <a:tabLst/>
        <a:defRPr lang="en-GB" sz="1600" b="0" i="0" u="none" strike="noStrike" kern="1200" cap="none" spc="0" baseline="0">
          <a:solidFill>
            <a:srgbClr val="404040"/>
          </a:solidFill>
          <a:uFillTx/>
          <a:latin typeface="Trebuchet MS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D84C6"/>
        </a:buClr>
        <a:buSzPct val="80000"/>
        <a:buFont typeface="Wingdings 3"/>
        <a:buChar char=""/>
        <a:tabLst/>
        <a:defRPr lang="en-GB" sz="1400" b="0" i="0" u="none" strike="noStrike" kern="1200" cap="none" spc="0" baseline="0">
          <a:solidFill>
            <a:srgbClr val="404040"/>
          </a:solidFill>
          <a:uFillTx/>
          <a:latin typeface="Trebuchet MS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D84C6"/>
        </a:buClr>
        <a:buSzPct val="80000"/>
        <a:buFont typeface="Wingdings 3"/>
        <a:buChar char=""/>
        <a:tabLst/>
        <a:defRPr lang="en-GB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D84C6"/>
        </a:buClr>
        <a:buSzPct val="80000"/>
        <a:buFont typeface="Wingdings 3"/>
        <a:buChar char=""/>
        <a:tabLst/>
        <a:defRPr lang="en-GB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packagingportal.com/industry-news/the-cost-of-living-is-impacting-the-uks-demand-for-sustainability/" TargetMode="External"/><Relationship Id="rId3" Type="http://schemas.openxmlformats.org/officeDocument/2006/relationships/hyperlink" Target="https://www.veremark.com/blog/seasonal-employment-laws-in-the-uk-a-guide-for-employers" TargetMode="External"/><Relationship Id="rId7" Type="http://schemas.openxmlformats.org/officeDocument/2006/relationships/hyperlink" Target="https://www.awin.com/gb/sector-insights/dtc-flower-power" TargetMode="External"/><Relationship Id="rId2" Type="http://schemas.openxmlformats.org/officeDocument/2006/relationships/hyperlink" Target="https://www.floristrytradeclub.co.uk/post/how-technology-is-transforming-floristry-key-innovations-you-need-to-know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packnode.org/en/latest/uk-retailers-packaging-cost-crisis" TargetMode="External"/><Relationship Id="rId5" Type="http://schemas.openxmlformats.org/officeDocument/2006/relationships/hyperlink" Target="https://hta.org.uk/news/four-years-on-environmental-horticulture-brexit-costs-and-border-impacts" TargetMode="External"/><Relationship Id="rId4" Type="http://schemas.openxmlformats.org/officeDocument/2006/relationships/hyperlink" Target="https://www.gov.uk/government/news/government-provides-certainty-to-horticulture-and-poultry-businesses" TargetMode="External"/><Relationship Id="rId9" Type="http://schemas.openxmlformats.org/officeDocument/2006/relationships/hyperlink" Target="https://www.pexels.com/search/flowers%20shop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5">
            <a:extLst>
              <a:ext uri="{FF2B5EF4-FFF2-40B4-BE49-F238E27FC236}">
                <a16:creationId xmlns:a16="http://schemas.microsoft.com/office/drawing/2014/main" id="{D470A3EA-4672-FB17-0258-DF7672443E82}"/>
              </a:ext>
            </a:extLst>
          </p:cNvPr>
          <p:cNvGrpSpPr/>
          <p:nvPr/>
        </p:nvGrpSpPr>
        <p:grpSpPr>
          <a:xfrm>
            <a:off x="-37" y="-16934"/>
            <a:ext cx="12192033" cy="6866467"/>
            <a:chOff x="-37" y="-16934"/>
            <a:chExt cx="12192033" cy="6866467"/>
          </a:xfrm>
        </p:grpSpPr>
        <p:cxnSp>
          <p:nvCxnSpPr>
            <p:cNvPr id="3" name="Straight Connector 106">
              <a:extLst>
                <a:ext uri="{FF2B5EF4-FFF2-40B4-BE49-F238E27FC236}">
                  <a16:creationId xmlns:a16="http://schemas.microsoft.com/office/drawing/2014/main" id="{8ECE04FB-2215-D29C-9EBF-11D8E4829F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>
              <a:off x="9370999" y="-8467"/>
              <a:ext cx="1219206" cy="6857999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107">
              <a:extLst>
                <a:ext uri="{FF2B5EF4-FFF2-40B4-BE49-F238E27FC236}">
                  <a16:creationId xmlns:a16="http://schemas.microsoft.com/office/drawing/2014/main" id="{361CEC2E-DC5E-980E-6325-512D1EA541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 flipH="1">
              <a:off x="7425257" y="3672943"/>
              <a:ext cx="4763557" cy="3176589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8A3F9431-783E-9B0E-2F7F-B629179DB1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181462" y="-16934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AD84C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18B433C0-33CE-84F5-F656-A9686F0E72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603431" y="-16934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7" name="Isosceles Triangle 110">
              <a:extLst>
                <a:ext uri="{FF2B5EF4-FFF2-40B4-BE49-F238E27FC236}">
                  <a16:creationId xmlns:a16="http://schemas.microsoft.com/office/drawing/2014/main" id="{55D4BAE2-3503-F751-818C-19E632F55A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932325" y="3039529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8784C7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512F92F6-CFFB-198B-56C4-24A238F16E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334487" y="-16934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524EAB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35115E7B-E0BE-8EAF-938E-F13E2B00A3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898724" y="-16934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EB5DD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0BED2BAA-171E-2EA3-2AFE-55D2E34FD1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938985" y="-16934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1" name="Isosceles Triangle 114">
              <a:extLst>
                <a:ext uri="{FF2B5EF4-FFF2-40B4-BE49-F238E27FC236}">
                  <a16:creationId xmlns:a16="http://schemas.microsoft.com/office/drawing/2014/main" id="{3CE6F17D-3736-BDE0-A856-0DD0DBF3F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371655" y="3581403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2" name="Isosceles Triangle 115">
              <a:extLst>
                <a:ext uri="{FF2B5EF4-FFF2-40B4-BE49-F238E27FC236}">
                  <a16:creationId xmlns:a16="http://schemas.microsoft.com/office/drawing/2014/main" id="{90F265CD-DA5A-378A-B7B8-20BF6483E8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799991">
              <a:off x="-37" y="-8467"/>
              <a:ext cx="842592" cy="5666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</p:grpSp>
      <p:sp>
        <p:nvSpPr>
          <p:cNvPr id="13" name="Title 3">
            <a:extLst>
              <a:ext uri="{FF2B5EF4-FFF2-40B4-BE49-F238E27FC236}">
                <a16:creationId xmlns:a16="http://schemas.microsoft.com/office/drawing/2014/main" id="{DFA47584-0241-902D-4FD1-8BB959EE2CB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96137" y="857926"/>
            <a:ext cx="7990118" cy="3398385"/>
          </a:xfrm>
        </p:spPr>
        <p:txBody>
          <a:bodyPr anchor="b" anchorCtr="1">
            <a:noAutofit/>
          </a:bodyPr>
          <a:lstStyle/>
          <a:p>
            <a:pPr lvl="0" algn="ctr"/>
            <a:r>
              <a:rPr lang="en-US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MODULE NAME: </a:t>
            </a:r>
            <a: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  <a:t>Problem Solving and Decision making</a:t>
            </a:r>
            <a:b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US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MODULE CODE: </a:t>
            </a:r>
            <a: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  <a:t>LCLM 4004 – LON</a:t>
            </a:r>
            <a:b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US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STUDENT NAME: </a:t>
            </a:r>
            <a: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  <a:t>Elizabett Dovbak</a:t>
            </a:r>
            <a:b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US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STUDENT ID: </a:t>
            </a:r>
            <a: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  <a:t>2436775</a:t>
            </a:r>
            <a:b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US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LECTURER:</a:t>
            </a:r>
            <a: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  <a:t> Anita Nan</a:t>
            </a:r>
            <a:b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US" sz="2400">
                <a:solidFill>
                  <a:srgbClr val="000000"/>
                </a:solidFill>
                <a:latin typeface="Arial" pitchFamily="34"/>
                <a:cs typeface="Arial" pitchFamily="34"/>
              </a:rPr>
              <a:t>Assignment 1: Presentation</a:t>
            </a:r>
          </a:p>
        </p:txBody>
      </p:sp>
      <p:cxnSp>
        <p:nvCxnSpPr>
          <p:cNvPr id="14" name="Straight Connector 117">
            <a:extLst>
              <a:ext uri="{FF2B5EF4-FFF2-40B4-BE49-F238E27FC236}">
                <a16:creationId xmlns:a16="http://schemas.microsoft.com/office/drawing/2014/main" id="{C0D744F9-6644-0103-E223-DD5854E682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>
            <a:off x="9371008" y="0"/>
            <a:ext cx="1219207" cy="6858000"/>
          </a:xfrm>
          <a:prstGeom prst="straightConnector1">
            <a:avLst/>
          </a:prstGeom>
          <a:noFill/>
          <a:ln w="9528" cap="rnd">
            <a:solidFill>
              <a:srgbClr val="BFBFBF"/>
            </a:solidFill>
            <a:prstDash val="solid"/>
            <a:miter/>
          </a:ln>
        </p:spPr>
      </p:cxnSp>
      <p:cxnSp>
        <p:nvCxnSpPr>
          <p:cNvPr id="15" name="Straight Connector 119">
            <a:extLst>
              <a:ext uri="{FF2B5EF4-FFF2-40B4-BE49-F238E27FC236}">
                <a16:creationId xmlns:a16="http://schemas.microsoft.com/office/drawing/2014/main" id="{50E7F991-7DCA-AA9F-DE43-0A929754C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 flipH="1">
            <a:off x="7425266" y="3681410"/>
            <a:ext cx="4763557" cy="3176590"/>
          </a:xfrm>
          <a:prstGeom prst="straightConnector1">
            <a:avLst/>
          </a:prstGeom>
          <a:noFill/>
          <a:ln w="9528" cap="rnd">
            <a:solidFill>
              <a:srgbClr val="D9D9D9"/>
            </a:solidFill>
            <a:prstDash val="solid"/>
            <a:miter/>
          </a:ln>
        </p:spPr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ADA4192F-BABC-6E79-97B4-091EDC54F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181472" y="-8467"/>
            <a:ext cx="3007351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3007349"/>
              <a:gd name="f4" fmla="val 6866467"/>
              <a:gd name="f5" fmla="val 2045532"/>
              <a:gd name="f6" fmla="*/ f0 1 3007349"/>
              <a:gd name="f7" fmla="*/ f1 1 6866467"/>
              <a:gd name="f8" fmla="+- f4 0 f2"/>
              <a:gd name="f9" fmla="+- f3 0 f2"/>
              <a:gd name="f10" fmla="*/ f9 1 3007349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3007349" h="6866467">
                <a:moveTo>
                  <a:pt x="f5" y="f2"/>
                </a:moveTo>
                <a:lnTo>
                  <a:pt x="f3" y="f2"/>
                </a:lnTo>
                <a:lnTo>
                  <a:pt x="f3" y="f4"/>
                </a:lnTo>
                <a:lnTo>
                  <a:pt x="f2" y="f4"/>
                </a:lnTo>
                <a:lnTo>
                  <a:pt x="f5" y="f2"/>
                </a:lnTo>
                <a:close/>
              </a:path>
            </a:pathLst>
          </a:custGeom>
          <a:solidFill>
            <a:srgbClr val="AD84C6">
              <a:alpha val="3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17" name="Rectangle 25">
            <a:extLst>
              <a:ext uri="{FF2B5EF4-FFF2-40B4-BE49-F238E27FC236}">
                <a16:creationId xmlns:a16="http://schemas.microsoft.com/office/drawing/2014/main" id="{B355B1E8-FC6E-3706-5C88-5254DB6BE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603440" y="-8467"/>
            <a:ext cx="2588556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2573311"/>
              <a:gd name="f4" fmla="val 6866467"/>
              <a:gd name="f5" fmla="val 1202336"/>
              <a:gd name="f6" fmla="*/ f0 1 2573311"/>
              <a:gd name="f7" fmla="*/ f1 1 6866467"/>
              <a:gd name="f8" fmla="+- f4 0 f2"/>
              <a:gd name="f9" fmla="+- f3 0 f2"/>
              <a:gd name="f10" fmla="*/ f9 1 2573311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2573311" h="6866467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AD84C6">
              <a:alpha val="2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18" name="Isosceles Triangle 24">
            <a:extLst>
              <a:ext uri="{FF2B5EF4-FFF2-40B4-BE49-F238E27FC236}">
                <a16:creationId xmlns:a16="http://schemas.microsoft.com/office/drawing/2014/main" id="{9ED7320A-3B67-5B96-0B66-23EF1A176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8932334" y="3047996"/>
            <a:ext cx="3259671" cy="381000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8784C7">
              <a:alpha val="72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2AFC38AF-21AF-1C2D-4D94-E1282F9E1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334496" y="-8467"/>
            <a:ext cx="2854327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2858013"/>
              <a:gd name="f4" fmla="val 6866467"/>
              <a:gd name="f5" fmla="val 2473942"/>
              <a:gd name="f6" fmla="*/ f0 1 2858013"/>
              <a:gd name="f7" fmla="*/ f1 1 6866467"/>
              <a:gd name="f8" fmla="+- f4 0 f2"/>
              <a:gd name="f9" fmla="+- f3 0 f2"/>
              <a:gd name="f10" fmla="*/ f9 1 2858013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2858013" h="6866467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524EAB">
              <a:alpha val="47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0" name="Rectangle 28">
            <a:extLst>
              <a:ext uri="{FF2B5EF4-FFF2-40B4-BE49-F238E27FC236}">
                <a16:creationId xmlns:a16="http://schemas.microsoft.com/office/drawing/2014/main" id="{B9B654A0-B2C2-0A3A-D664-B709D0ED8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898733" y="-8467"/>
            <a:ext cx="1290090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1290094"/>
              <a:gd name="f4" fmla="val 6858000"/>
              <a:gd name="f5" fmla="val 1019735"/>
              <a:gd name="f6" fmla="*/ f0 1 1290094"/>
              <a:gd name="f7" fmla="*/ f1 1 6858000"/>
              <a:gd name="f8" fmla="+- f4 0 f2"/>
              <a:gd name="f9" fmla="+- f3 0 f2"/>
              <a:gd name="f10" fmla="*/ f9 1 1290094"/>
              <a:gd name="f11" fmla="*/ f8 1 6858000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1290094" h="6858000">
                <a:moveTo>
                  <a:pt x="f5" y="f2"/>
                </a:moveTo>
                <a:lnTo>
                  <a:pt x="f3" y="f2"/>
                </a:lnTo>
                <a:lnTo>
                  <a:pt x="f3" y="f4"/>
                </a:lnTo>
                <a:lnTo>
                  <a:pt x="f2" y="f4"/>
                </a:lnTo>
                <a:lnTo>
                  <a:pt x="f5" y="f2"/>
                </a:lnTo>
                <a:close/>
              </a:path>
            </a:pathLst>
          </a:custGeom>
          <a:solidFill>
            <a:srgbClr val="CEB5DD">
              <a:alpha val="7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1" name="Rectangle 29">
            <a:extLst>
              <a:ext uri="{FF2B5EF4-FFF2-40B4-BE49-F238E27FC236}">
                <a16:creationId xmlns:a16="http://schemas.microsoft.com/office/drawing/2014/main" id="{4C42256A-9CE6-62E0-A4C9-58AC83904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938994" y="-8467"/>
            <a:ext cx="1249829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1249825"/>
              <a:gd name="f4" fmla="val 6858000"/>
              <a:gd name="f5" fmla="val 1109382"/>
              <a:gd name="f6" fmla="*/ f0 1 1249825"/>
              <a:gd name="f7" fmla="*/ f1 1 6858000"/>
              <a:gd name="f8" fmla="+- f4 0 f2"/>
              <a:gd name="f9" fmla="+- f3 0 f2"/>
              <a:gd name="f10" fmla="*/ f9 1 1249825"/>
              <a:gd name="f11" fmla="*/ f8 1 6858000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1249825" h="6858000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AD84C6">
              <a:alpha val="6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2" name="Isosceles Triangle 29">
            <a:extLst>
              <a:ext uri="{FF2B5EF4-FFF2-40B4-BE49-F238E27FC236}">
                <a16:creationId xmlns:a16="http://schemas.microsoft.com/office/drawing/2014/main" id="{7491BBD3-FCF8-6156-1BD5-25C2FC6E5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371664" y="3589870"/>
            <a:ext cx="1817159" cy="326812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AD84C6">
              <a:alpha val="8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8EEF8178-FDEA-E417-79D8-0C9D37BC283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261262"/>
            <a:ext cx="10515600" cy="1023259"/>
          </a:xfrm>
        </p:spPr>
        <p:txBody>
          <a:bodyPr anchorCtr="1"/>
          <a:lstStyle/>
          <a:p>
            <a:pPr lvl="0" algn="ctr"/>
            <a:r>
              <a:rPr lang="en-GB" sz="5400">
                <a:latin typeface="Arial" pitchFamily="34"/>
                <a:cs typeface="Arial" pitchFamily="34"/>
              </a:rPr>
              <a:t>OVERVIEW</a:t>
            </a:r>
          </a:p>
        </p:txBody>
      </p:sp>
      <p:grpSp>
        <p:nvGrpSpPr>
          <p:cNvPr id="3" name="Text Placeholder 3">
            <a:extLst>
              <a:ext uri="{FF2B5EF4-FFF2-40B4-BE49-F238E27FC236}">
                <a16:creationId xmlns:a16="http://schemas.microsoft.com/office/drawing/2014/main" id="{74D1BDE7-46FD-3E38-9F82-43E951BBB526}"/>
              </a:ext>
            </a:extLst>
          </p:cNvPr>
          <p:cNvGrpSpPr/>
          <p:nvPr/>
        </p:nvGrpSpPr>
        <p:grpSpPr>
          <a:xfrm>
            <a:off x="701216" y="1611630"/>
            <a:ext cx="10515600" cy="4423052"/>
            <a:chOff x="701216" y="1611630"/>
            <a:chExt cx="10515600" cy="4423052"/>
          </a:xfrm>
        </p:grpSpPr>
        <p:sp>
          <p:nvSpPr>
            <p:cNvPr id="4" name="Free-form: Shape 3">
              <a:extLst>
                <a:ext uri="{FF2B5EF4-FFF2-40B4-BE49-F238E27FC236}">
                  <a16:creationId xmlns:a16="http://schemas.microsoft.com/office/drawing/2014/main" id="{9B2AE91F-32AA-DB5F-13A0-38043A1BFDEA}"/>
                </a:ext>
              </a:extLst>
            </p:cNvPr>
            <p:cNvSpPr/>
            <p:nvPr/>
          </p:nvSpPr>
          <p:spPr>
            <a:xfrm>
              <a:off x="701216" y="1611630"/>
              <a:ext cx="105156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AD84C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50F1F0F0-8CAC-3A02-5869-338BE4091209}"/>
                </a:ext>
              </a:extLst>
            </p:cNvPr>
            <p:cNvSpPr/>
            <p:nvPr/>
          </p:nvSpPr>
          <p:spPr>
            <a:xfrm>
              <a:off x="701216" y="1611630"/>
              <a:ext cx="10515600" cy="6318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15600"/>
                <a:gd name="f7" fmla="val 631865"/>
                <a:gd name="f8" fmla="+- 0 0 -90"/>
                <a:gd name="f9" fmla="*/ f3 1 10515600"/>
                <a:gd name="f10" fmla="*/ f4 1 631865"/>
                <a:gd name="f11" fmla="+- f7 0 f5"/>
                <a:gd name="f12" fmla="+- f6 0 f5"/>
                <a:gd name="f13" fmla="*/ f8 f0 1"/>
                <a:gd name="f14" fmla="*/ f12 1 10515600"/>
                <a:gd name="f15" fmla="*/ f11 1 631865"/>
                <a:gd name="f16" fmla="*/ 0 f12 1"/>
                <a:gd name="f17" fmla="*/ 0 f11 1"/>
                <a:gd name="f18" fmla="*/ 10515600 f12 1"/>
                <a:gd name="f19" fmla="*/ 631865 f11 1"/>
                <a:gd name="f20" fmla="*/ f13 1 f2"/>
                <a:gd name="f21" fmla="*/ f16 1 10515600"/>
                <a:gd name="f22" fmla="*/ f17 1 631865"/>
                <a:gd name="f23" fmla="*/ f18 1 10515600"/>
                <a:gd name="f24" fmla="*/ f19 1 631865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0515600" h="63186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14300" tIns="114300" rIns="114300" bIns="114300" anchor="t" anchorCtr="0" compatLnSpc="1">
              <a:noAutofit/>
            </a:bodyPr>
            <a:lstStyle/>
            <a:p>
              <a:pPr marL="0" marR="0" lvl="0" indent="0" algn="l" defTabSz="13334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0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Introduction </a:t>
              </a:r>
              <a:endParaRPr lang="en-US" sz="3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1CFB368D-16D7-5ACC-8FA4-AC686F3643EC}"/>
                </a:ext>
              </a:extLst>
            </p:cNvPr>
            <p:cNvSpPr/>
            <p:nvPr/>
          </p:nvSpPr>
          <p:spPr>
            <a:xfrm>
              <a:off x="701216" y="2243489"/>
              <a:ext cx="105156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AD84C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A97EE563-1238-DE3E-A263-F9023EABEE35}"/>
                </a:ext>
              </a:extLst>
            </p:cNvPr>
            <p:cNvSpPr/>
            <p:nvPr/>
          </p:nvSpPr>
          <p:spPr>
            <a:xfrm>
              <a:off x="701216" y="2243489"/>
              <a:ext cx="10515600" cy="6318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15600"/>
                <a:gd name="f7" fmla="val 631865"/>
                <a:gd name="f8" fmla="+- 0 0 -90"/>
                <a:gd name="f9" fmla="*/ f3 1 10515600"/>
                <a:gd name="f10" fmla="*/ f4 1 631865"/>
                <a:gd name="f11" fmla="+- f7 0 f5"/>
                <a:gd name="f12" fmla="+- f6 0 f5"/>
                <a:gd name="f13" fmla="*/ f8 f0 1"/>
                <a:gd name="f14" fmla="*/ f12 1 10515600"/>
                <a:gd name="f15" fmla="*/ f11 1 631865"/>
                <a:gd name="f16" fmla="*/ 0 f12 1"/>
                <a:gd name="f17" fmla="*/ 0 f11 1"/>
                <a:gd name="f18" fmla="*/ 10515600 f12 1"/>
                <a:gd name="f19" fmla="*/ 631865 f11 1"/>
                <a:gd name="f20" fmla="*/ f13 1 f2"/>
                <a:gd name="f21" fmla="*/ f16 1 10515600"/>
                <a:gd name="f22" fmla="*/ f17 1 631865"/>
                <a:gd name="f23" fmla="*/ f18 1 10515600"/>
                <a:gd name="f24" fmla="*/ f19 1 631865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0515600" h="63186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14300" tIns="114300" rIns="114300" bIns="114300" anchor="t" anchorCtr="0" compatLnSpc="1">
              <a:noAutofit/>
            </a:bodyPr>
            <a:lstStyle/>
            <a:p>
              <a:pPr marL="0" marR="0" lvl="0" indent="0" algn="l" defTabSz="13334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0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Company background</a:t>
              </a:r>
              <a:endParaRPr lang="en-US" sz="3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CBCEB40C-CF92-A68E-4141-5E6F2ECBB0DC}"/>
                </a:ext>
              </a:extLst>
            </p:cNvPr>
            <p:cNvSpPr/>
            <p:nvPr/>
          </p:nvSpPr>
          <p:spPr>
            <a:xfrm>
              <a:off x="701216" y="2875358"/>
              <a:ext cx="105156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AD84C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4475F6B8-BF63-9E36-E773-BA2A45B80AF1}"/>
                </a:ext>
              </a:extLst>
            </p:cNvPr>
            <p:cNvSpPr/>
            <p:nvPr/>
          </p:nvSpPr>
          <p:spPr>
            <a:xfrm>
              <a:off x="701216" y="2875358"/>
              <a:ext cx="10515600" cy="6318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15600"/>
                <a:gd name="f7" fmla="val 631865"/>
                <a:gd name="f8" fmla="+- 0 0 -90"/>
                <a:gd name="f9" fmla="*/ f3 1 10515600"/>
                <a:gd name="f10" fmla="*/ f4 1 631865"/>
                <a:gd name="f11" fmla="+- f7 0 f5"/>
                <a:gd name="f12" fmla="+- f6 0 f5"/>
                <a:gd name="f13" fmla="*/ f8 f0 1"/>
                <a:gd name="f14" fmla="*/ f12 1 10515600"/>
                <a:gd name="f15" fmla="*/ f11 1 631865"/>
                <a:gd name="f16" fmla="*/ 0 f12 1"/>
                <a:gd name="f17" fmla="*/ 0 f11 1"/>
                <a:gd name="f18" fmla="*/ 10515600 f12 1"/>
                <a:gd name="f19" fmla="*/ 631865 f11 1"/>
                <a:gd name="f20" fmla="*/ f13 1 f2"/>
                <a:gd name="f21" fmla="*/ f16 1 10515600"/>
                <a:gd name="f22" fmla="*/ f17 1 631865"/>
                <a:gd name="f23" fmla="*/ f18 1 10515600"/>
                <a:gd name="f24" fmla="*/ f19 1 631865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0515600" h="63186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14300" tIns="114300" rIns="114300" bIns="114300" anchor="t" anchorCtr="0" compatLnSpc="1">
              <a:noAutofit/>
            </a:bodyPr>
            <a:lstStyle/>
            <a:p>
              <a:pPr marL="0" marR="0" lvl="0" indent="0" algn="l" defTabSz="13334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0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Problem: nature and scope</a:t>
              </a:r>
              <a:endParaRPr lang="en-US" sz="3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C952F278-BD28-F8E8-A025-2801974810F7}"/>
                </a:ext>
              </a:extLst>
            </p:cNvPr>
            <p:cNvSpPr/>
            <p:nvPr/>
          </p:nvSpPr>
          <p:spPr>
            <a:xfrm>
              <a:off x="701216" y="3507226"/>
              <a:ext cx="105156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AD84C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19612947-F3F7-F25B-F550-D97B619440CC}"/>
                </a:ext>
              </a:extLst>
            </p:cNvPr>
            <p:cNvSpPr/>
            <p:nvPr/>
          </p:nvSpPr>
          <p:spPr>
            <a:xfrm>
              <a:off x="701216" y="3507226"/>
              <a:ext cx="10515600" cy="6318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15600"/>
                <a:gd name="f7" fmla="val 631865"/>
                <a:gd name="f8" fmla="+- 0 0 -90"/>
                <a:gd name="f9" fmla="*/ f3 1 10515600"/>
                <a:gd name="f10" fmla="*/ f4 1 631865"/>
                <a:gd name="f11" fmla="+- f7 0 f5"/>
                <a:gd name="f12" fmla="+- f6 0 f5"/>
                <a:gd name="f13" fmla="*/ f8 f0 1"/>
                <a:gd name="f14" fmla="*/ f12 1 10515600"/>
                <a:gd name="f15" fmla="*/ f11 1 631865"/>
                <a:gd name="f16" fmla="*/ 0 f12 1"/>
                <a:gd name="f17" fmla="*/ 0 f11 1"/>
                <a:gd name="f18" fmla="*/ 10515600 f12 1"/>
                <a:gd name="f19" fmla="*/ 631865 f11 1"/>
                <a:gd name="f20" fmla="*/ f13 1 f2"/>
                <a:gd name="f21" fmla="*/ f16 1 10515600"/>
                <a:gd name="f22" fmla="*/ f17 1 631865"/>
                <a:gd name="f23" fmla="*/ f18 1 10515600"/>
                <a:gd name="f24" fmla="*/ f19 1 631865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0515600" h="63186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14300" tIns="114300" rIns="114300" bIns="114300" anchor="t" anchorCtr="0" compatLnSpc="1">
              <a:noAutofit/>
            </a:bodyPr>
            <a:lstStyle/>
            <a:p>
              <a:pPr marL="0" marR="0" lvl="0" indent="0" algn="l" defTabSz="13334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0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PESTLE ANALYSIS: Green Haven Florists</a:t>
              </a:r>
              <a:endParaRPr lang="en-US" sz="3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D0642A9D-4C6A-B881-E55C-75BEA7817258}"/>
                </a:ext>
              </a:extLst>
            </p:cNvPr>
            <p:cNvSpPr/>
            <p:nvPr/>
          </p:nvSpPr>
          <p:spPr>
            <a:xfrm>
              <a:off x="701216" y="4139086"/>
              <a:ext cx="105156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AD84C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FD4F1FB6-C382-2B6A-8C95-F5244E1DB1B5}"/>
                </a:ext>
              </a:extLst>
            </p:cNvPr>
            <p:cNvSpPr/>
            <p:nvPr/>
          </p:nvSpPr>
          <p:spPr>
            <a:xfrm>
              <a:off x="701216" y="4139086"/>
              <a:ext cx="10515600" cy="6318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15600"/>
                <a:gd name="f7" fmla="val 631865"/>
                <a:gd name="f8" fmla="+- 0 0 -90"/>
                <a:gd name="f9" fmla="*/ f3 1 10515600"/>
                <a:gd name="f10" fmla="*/ f4 1 631865"/>
                <a:gd name="f11" fmla="+- f7 0 f5"/>
                <a:gd name="f12" fmla="+- f6 0 f5"/>
                <a:gd name="f13" fmla="*/ f8 f0 1"/>
                <a:gd name="f14" fmla="*/ f12 1 10515600"/>
                <a:gd name="f15" fmla="*/ f11 1 631865"/>
                <a:gd name="f16" fmla="*/ 0 f12 1"/>
                <a:gd name="f17" fmla="*/ 0 f11 1"/>
                <a:gd name="f18" fmla="*/ 10515600 f12 1"/>
                <a:gd name="f19" fmla="*/ 631865 f11 1"/>
                <a:gd name="f20" fmla="*/ f13 1 f2"/>
                <a:gd name="f21" fmla="*/ f16 1 10515600"/>
                <a:gd name="f22" fmla="*/ f17 1 631865"/>
                <a:gd name="f23" fmla="*/ f18 1 10515600"/>
                <a:gd name="f24" fmla="*/ f19 1 631865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0515600" h="63186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14300" tIns="114300" rIns="114300" bIns="114300" anchor="t" anchorCtr="0" compatLnSpc="1">
              <a:noAutofit/>
            </a:bodyPr>
            <a:lstStyle/>
            <a:p>
              <a:pPr marL="0" marR="0" lvl="0" indent="0" algn="l" defTabSz="13334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0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Cause and effect analysis: Fishbone diagram</a:t>
              </a:r>
              <a:endParaRPr lang="en-US" sz="3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8A59CBA7-7D92-59DB-E8EB-E7E52E37A666}"/>
                </a:ext>
              </a:extLst>
            </p:cNvPr>
            <p:cNvSpPr/>
            <p:nvPr/>
          </p:nvSpPr>
          <p:spPr>
            <a:xfrm>
              <a:off x="701216" y="4770955"/>
              <a:ext cx="105156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AD84C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885506A1-DCB3-A07A-8640-8886BDF7D38B}"/>
                </a:ext>
              </a:extLst>
            </p:cNvPr>
            <p:cNvSpPr/>
            <p:nvPr/>
          </p:nvSpPr>
          <p:spPr>
            <a:xfrm>
              <a:off x="701216" y="4770955"/>
              <a:ext cx="10515600" cy="6318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15600"/>
                <a:gd name="f7" fmla="val 631865"/>
                <a:gd name="f8" fmla="+- 0 0 -90"/>
                <a:gd name="f9" fmla="*/ f3 1 10515600"/>
                <a:gd name="f10" fmla="*/ f4 1 631865"/>
                <a:gd name="f11" fmla="+- f7 0 f5"/>
                <a:gd name="f12" fmla="+- f6 0 f5"/>
                <a:gd name="f13" fmla="*/ f8 f0 1"/>
                <a:gd name="f14" fmla="*/ f12 1 10515600"/>
                <a:gd name="f15" fmla="*/ f11 1 631865"/>
                <a:gd name="f16" fmla="*/ 0 f12 1"/>
                <a:gd name="f17" fmla="*/ 0 f11 1"/>
                <a:gd name="f18" fmla="*/ 10515600 f12 1"/>
                <a:gd name="f19" fmla="*/ 631865 f11 1"/>
                <a:gd name="f20" fmla="*/ f13 1 f2"/>
                <a:gd name="f21" fmla="*/ f16 1 10515600"/>
                <a:gd name="f22" fmla="*/ f17 1 631865"/>
                <a:gd name="f23" fmla="*/ f18 1 10515600"/>
                <a:gd name="f24" fmla="*/ f19 1 631865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0515600" h="63186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14300" tIns="114300" rIns="114300" bIns="114300" anchor="t" anchorCtr="0" compatLnSpc="1">
              <a:noAutofit/>
            </a:bodyPr>
            <a:lstStyle/>
            <a:p>
              <a:pPr marL="0" marR="0" lvl="0" indent="0" algn="l" defTabSz="13334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0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Conclusion</a:t>
              </a:r>
              <a:endParaRPr lang="en-US" sz="3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30B5FDBD-93FF-8BF4-33BA-89CDD9E1D894}"/>
                </a:ext>
              </a:extLst>
            </p:cNvPr>
            <p:cNvSpPr/>
            <p:nvPr/>
          </p:nvSpPr>
          <p:spPr>
            <a:xfrm>
              <a:off x="701216" y="5402814"/>
              <a:ext cx="105156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AD84C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5BFC9227-81E6-8A39-8498-6950E4189DB4}"/>
                </a:ext>
              </a:extLst>
            </p:cNvPr>
            <p:cNvSpPr/>
            <p:nvPr/>
          </p:nvSpPr>
          <p:spPr>
            <a:xfrm>
              <a:off x="701216" y="5402814"/>
              <a:ext cx="10515600" cy="6318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15600"/>
                <a:gd name="f7" fmla="val 631865"/>
                <a:gd name="f8" fmla="+- 0 0 -90"/>
                <a:gd name="f9" fmla="*/ f3 1 10515600"/>
                <a:gd name="f10" fmla="*/ f4 1 631865"/>
                <a:gd name="f11" fmla="+- f7 0 f5"/>
                <a:gd name="f12" fmla="+- f6 0 f5"/>
                <a:gd name="f13" fmla="*/ f8 f0 1"/>
                <a:gd name="f14" fmla="*/ f12 1 10515600"/>
                <a:gd name="f15" fmla="*/ f11 1 631865"/>
                <a:gd name="f16" fmla="*/ 0 f12 1"/>
                <a:gd name="f17" fmla="*/ 0 f11 1"/>
                <a:gd name="f18" fmla="*/ 10515600 f12 1"/>
                <a:gd name="f19" fmla="*/ 631865 f11 1"/>
                <a:gd name="f20" fmla="*/ f13 1 f2"/>
                <a:gd name="f21" fmla="*/ f16 1 10515600"/>
                <a:gd name="f22" fmla="*/ f17 1 631865"/>
                <a:gd name="f23" fmla="*/ f18 1 10515600"/>
                <a:gd name="f24" fmla="*/ f19 1 631865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0515600" h="63186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14300" tIns="114300" rIns="114300" bIns="114300" anchor="t" anchorCtr="0" compatLnSpc="1">
              <a:noAutofit/>
            </a:bodyPr>
            <a:lstStyle/>
            <a:p>
              <a:pPr marL="0" marR="0" lvl="0" indent="0" algn="l" defTabSz="13334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0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References</a:t>
              </a:r>
              <a:endParaRPr lang="en-US" sz="3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</p:grp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>
            <a:extLst>
              <a:ext uri="{FF2B5EF4-FFF2-40B4-BE49-F238E27FC236}">
                <a16:creationId xmlns:a16="http://schemas.microsoft.com/office/drawing/2014/main" id="{A8A7EEA2-8815-18E6-BFA3-412C86A3777F}"/>
              </a:ext>
            </a:extLst>
          </p:cNvPr>
          <p:cNvGrpSpPr/>
          <p:nvPr/>
        </p:nvGrpSpPr>
        <p:grpSpPr>
          <a:xfrm>
            <a:off x="-37" y="-8467"/>
            <a:ext cx="12192042" cy="6866467"/>
            <a:chOff x="-37" y="-8467"/>
            <a:chExt cx="12192042" cy="6866467"/>
          </a:xfrm>
        </p:grpSpPr>
        <p:cxnSp>
          <p:nvCxnSpPr>
            <p:cNvPr id="3" name="Straight Connector 10">
              <a:extLst>
                <a:ext uri="{FF2B5EF4-FFF2-40B4-BE49-F238E27FC236}">
                  <a16:creationId xmlns:a16="http://schemas.microsoft.com/office/drawing/2014/main" id="{BD688829-A255-4734-0102-C8D3EFB23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11">
              <a:extLst>
                <a:ext uri="{FF2B5EF4-FFF2-40B4-BE49-F238E27FC236}">
                  <a16:creationId xmlns:a16="http://schemas.microsoft.com/office/drawing/2014/main" id="{E1C24001-A975-2389-13AE-AB59DB7728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3FFA3B2F-5D1D-1D52-62AC-7851964428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AD84C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0F294522-5428-27AF-10CC-26C16FDB69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7" name="Isosceles Triangle 14">
              <a:extLst>
                <a:ext uri="{FF2B5EF4-FFF2-40B4-BE49-F238E27FC236}">
                  <a16:creationId xmlns:a16="http://schemas.microsoft.com/office/drawing/2014/main" id="{6B33BE85-D04A-FD26-8DA1-F762E65F5D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8784C7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5BFF00D0-7BAA-32CF-A401-C6934C163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524EAB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ABE1644C-286D-E6CF-3AAF-BF5CBA2D72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EB5DD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9F74FCA4-D4C8-7A23-DDE7-94D4FD3A9C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1" name="Isosceles Triangle 18">
              <a:extLst>
                <a:ext uri="{FF2B5EF4-FFF2-40B4-BE49-F238E27FC236}">
                  <a16:creationId xmlns:a16="http://schemas.microsoft.com/office/drawing/2014/main" id="{BB3BC4F1-81C0-ADC1-3817-D4BF45F96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2" name="Isosceles Triangle 19">
              <a:extLst>
                <a:ext uri="{FF2B5EF4-FFF2-40B4-BE49-F238E27FC236}">
                  <a16:creationId xmlns:a16="http://schemas.microsoft.com/office/drawing/2014/main" id="{F4DEAFF0-CC2E-5FC1-3DAE-DED61E269C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799991">
              <a:off x="-37" y="0"/>
              <a:ext cx="842592" cy="5666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</p:grpSp>
      <p:pic>
        <p:nvPicPr>
          <p:cNvPr id="13" name="Picture 4" descr="Woman holding twigs in shop">
            <a:extLst>
              <a:ext uri="{FF2B5EF4-FFF2-40B4-BE49-F238E27FC236}">
                <a16:creationId xmlns:a16="http://schemas.microsoft.com/office/drawing/2014/main" id="{AC0E9BB0-BF26-47F4-12B5-10A7C21C27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859" t="9091" r="28405"/>
          <a:stretch>
            <a:fillRect/>
          </a:stretch>
        </p:blipFill>
        <p:spPr>
          <a:xfrm>
            <a:off x="18" y="0"/>
            <a:ext cx="5394941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23E64EF6-7F31-50D5-BF97-1F3CFC2D342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80567" y="1295403"/>
            <a:ext cx="4612517" cy="1034140"/>
          </a:xfrm>
        </p:spPr>
        <p:txBody>
          <a:bodyPr anchorCtr="1">
            <a:noAutofit/>
          </a:bodyPr>
          <a:lstStyle/>
          <a:p>
            <a:pPr lvl="0" algn="ctr"/>
            <a:r>
              <a:rPr lang="en-US" sz="4400">
                <a:latin typeface="Arial" pitchFamily="34"/>
                <a:cs typeface="Arial" pitchFamily="34"/>
              </a:rPr>
              <a:t>INTRODUCTION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152D4D7E-3D4E-B8F1-9AED-629276EC81F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394960" y="2505062"/>
            <a:ext cx="4402186" cy="468461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90000"/>
              </a:lnSpc>
              <a:buClr>
                <a:srgbClr val="000000"/>
              </a:buClr>
              <a:buFont typeface="Wingdings" pitchFamily="2"/>
              <a:buChar char="v"/>
            </a:pPr>
            <a:r>
              <a:rPr lang="en-US">
                <a:solidFill>
                  <a:srgbClr val="000000"/>
                </a:solidFill>
                <a:latin typeface="Arial" pitchFamily="34"/>
                <a:cs typeface="Arial" pitchFamily="34"/>
              </a:rPr>
              <a:t>This presentation explores the problem faced by Green Haven Florist and includes a </a:t>
            </a:r>
            <a:r>
              <a:rPr lang="en-US" b="1">
                <a:solidFill>
                  <a:srgbClr val="000000"/>
                </a:solidFill>
                <a:latin typeface="Arial" pitchFamily="34"/>
                <a:cs typeface="Arial" pitchFamily="34"/>
              </a:rPr>
              <a:t>PESTLE analysis</a:t>
            </a:r>
            <a:r>
              <a:rPr lang="en-US">
                <a:solidFill>
                  <a:srgbClr val="000000"/>
                </a:solidFill>
                <a:latin typeface="Arial" pitchFamily="34"/>
                <a:cs typeface="Arial" pitchFamily="34"/>
              </a:rPr>
              <a:t> to understand the key external factors affecting the business. </a:t>
            </a:r>
          </a:p>
          <a:p>
            <a:pPr marL="342900" lvl="0" indent="-342900">
              <a:lnSpc>
                <a:spcPct val="90000"/>
              </a:lnSpc>
              <a:buClr>
                <a:srgbClr val="000000"/>
              </a:buClr>
              <a:buFont typeface="Wingdings" pitchFamily="2"/>
              <a:buChar char="v"/>
            </a:pPr>
            <a:r>
              <a:rPr lang="en-US">
                <a:solidFill>
                  <a:srgbClr val="000000"/>
                </a:solidFill>
                <a:latin typeface="Arial" pitchFamily="34"/>
                <a:cs typeface="Arial" pitchFamily="34"/>
              </a:rPr>
              <a:t>In this section, I will apply the </a:t>
            </a:r>
            <a:r>
              <a:rPr lang="en-US" b="1">
                <a:solidFill>
                  <a:srgbClr val="000000"/>
                </a:solidFill>
                <a:latin typeface="Arial" pitchFamily="34"/>
                <a:cs typeface="Arial" pitchFamily="34"/>
              </a:rPr>
              <a:t>5W2H method </a:t>
            </a:r>
            <a:r>
              <a:rPr lang="en-US">
                <a:solidFill>
                  <a:srgbClr val="000000"/>
                </a:solidFill>
                <a:latin typeface="Arial" pitchFamily="34"/>
                <a:cs typeface="Arial" pitchFamily="34"/>
              </a:rPr>
              <a:t>and the </a:t>
            </a:r>
            <a:r>
              <a:rPr lang="en-US" b="1">
                <a:solidFill>
                  <a:srgbClr val="000000"/>
                </a:solidFill>
                <a:latin typeface="Arial" pitchFamily="34"/>
                <a:cs typeface="Arial" pitchFamily="34"/>
              </a:rPr>
              <a:t>Fishbone Diagram</a:t>
            </a:r>
            <a:r>
              <a:rPr lang="en-US">
                <a:solidFill>
                  <a:srgbClr val="000000"/>
                </a:solidFill>
                <a:latin typeface="Arial" pitchFamily="34"/>
                <a:cs typeface="Arial" pitchFamily="34"/>
              </a:rPr>
              <a:t> as analytical tools to identify, examine, and develop potential solutions to the problem faced by Green Haven Florist.</a:t>
            </a:r>
          </a:p>
          <a:p>
            <a:pPr marL="342900" lvl="0" indent="-342900">
              <a:lnSpc>
                <a:spcPct val="90000"/>
              </a:lnSpc>
              <a:buClr>
                <a:srgbClr val="000000"/>
              </a:buClr>
              <a:buFont typeface="Wingdings" pitchFamily="2"/>
              <a:buChar char="v"/>
            </a:pPr>
            <a:endParaRPr lang="en-US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FEDBA-EB20-F3AE-A6F9-FFBC2DFFBC2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261262"/>
            <a:ext cx="10515600" cy="794659"/>
          </a:xfrm>
        </p:spPr>
        <p:txBody>
          <a:bodyPr anchorCtr="1"/>
          <a:lstStyle/>
          <a:p>
            <a:pPr lvl="0" algn="ctr"/>
            <a:r>
              <a:rPr lang="en-GB">
                <a:latin typeface="Arial" pitchFamily="34"/>
                <a:cs typeface="Arial" pitchFamily="34"/>
              </a:rPr>
              <a:t>COMPANY BACKGROUND</a:t>
            </a:r>
          </a:p>
        </p:txBody>
      </p:sp>
      <p:grpSp>
        <p:nvGrpSpPr>
          <p:cNvPr id="3" name="Text Placeholder 2">
            <a:extLst>
              <a:ext uri="{FF2B5EF4-FFF2-40B4-BE49-F238E27FC236}">
                <a16:creationId xmlns:a16="http://schemas.microsoft.com/office/drawing/2014/main" id="{BFCBF5C4-1BBC-97D6-A966-6839318EBA18}"/>
              </a:ext>
            </a:extLst>
          </p:cNvPr>
          <p:cNvGrpSpPr/>
          <p:nvPr/>
        </p:nvGrpSpPr>
        <p:grpSpPr>
          <a:xfrm>
            <a:off x="831847" y="1055912"/>
            <a:ext cx="10652577" cy="5033735"/>
            <a:chOff x="831847" y="1055912"/>
            <a:chExt cx="10652577" cy="5033735"/>
          </a:xfrm>
        </p:grpSpPr>
        <p:sp>
          <p:nvSpPr>
            <p:cNvPr id="4" name="Free-form: Shape 3">
              <a:extLst>
                <a:ext uri="{FF2B5EF4-FFF2-40B4-BE49-F238E27FC236}">
                  <a16:creationId xmlns:a16="http://schemas.microsoft.com/office/drawing/2014/main" id="{9EA40968-ADF0-FAF4-2F4E-FBFBE1BE5422}"/>
                </a:ext>
              </a:extLst>
            </p:cNvPr>
            <p:cNvSpPr/>
            <p:nvPr/>
          </p:nvSpPr>
          <p:spPr>
            <a:xfrm>
              <a:off x="831847" y="1055912"/>
              <a:ext cx="10652577" cy="69385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E3D9EA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Rectangle 4" descr="Butterfly">
              <a:extLst>
                <a:ext uri="{FF2B5EF4-FFF2-40B4-BE49-F238E27FC236}">
                  <a16:creationId xmlns:a16="http://schemas.microsoft.com/office/drawing/2014/main" id="{73AB1DFE-0188-F0BC-799E-F7D61FB461F2}"/>
                </a:ext>
              </a:extLst>
            </p:cNvPr>
            <p:cNvSpPr/>
            <p:nvPr/>
          </p:nvSpPr>
          <p:spPr>
            <a:xfrm>
              <a:off x="1041739" y="1213655"/>
              <a:ext cx="381624" cy="381624"/>
            </a:xfrm>
            <a:prstGeom prst="rect">
              <a:avLst/>
            </a:prstGeom>
            <a:blipFill>
              <a:blip r:embed="rId2">
                <a:alphaModFix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2F744DA0-C29F-3383-1752-8F22FB6FBA3B}"/>
                </a:ext>
              </a:extLst>
            </p:cNvPr>
            <p:cNvSpPr/>
            <p:nvPr/>
          </p:nvSpPr>
          <p:spPr>
            <a:xfrm>
              <a:off x="1633255" y="1057540"/>
              <a:ext cx="9851169" cy="6938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851171"/>
                <a:gd name="f7" fmla="val 693859"/>
                <a:gd name="f8" fmla="+- 0 0 -90"/>
                <a:gd name="f9" fmla="*/ f3 1 9851171"/>
                <a:gd name="f10" fmla="*/ f4 1 693859"/>
                <a:gd name="f11" fmla="+- f7 0 f5"/>
                <a:gd name="f12" fmla="+- f6 0 f5"/>
                <a:gd name="f13" fmla="*/ f8 f0 1"/>
                <a:gd name="f14" fmla="*/ f12 1 9851171"/>
                <a:gd name="f15" fmla="*/ f11 1 693859"/>
                <a:gd name="f16" fmla="*/ 0 f12 1"/>
                <a:gd name="f17" fmla="*/ 0 f11 1"/>
                <a:gd name="f18" fmla="*/ 9851171 f12 1"/>
                <a:gd name="f19" fmla="*/ 693859 f11 1"/>
                <a:gd name="f20" fmla="*/ f13 1 f2"/>
                <a:gd name="f21" fmla="*/ f16 1 9851171"/>
                <a:gd name="f22" fmla="*/ f17 1 693859"/>
                <a:gd name="f23" fmla="*/ f18 1 9851171"/>
                <a:gd name="f24" fmla="*/ f19 1 693859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9851171" h="69385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73435" tIns="73435" rIns="73435" bIns="73435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Green Haven Florists – small, independent flower shop in Norwich, UK.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59204655-D6C3-A0F1-6DFE-68D254FF2359}"/>
                </a:ext>
              </a:extLst>
            </p:cNvPr>
            <p:cNvSpPr/>
            <p:nvPr/>
          </p:nvSpPr>
          <p:spPr>
            <a:xfrm>
              <a:off x="831847" y="1924866"/>
              <a:ext cx="10652577" cy="69385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E3D9EA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Rectangle 7" descr="Share With Person">
              <a:extLst>
                <a:ext uri="{FF2B5EF4-FFF2-40B4-BE49-F238E27FC236}">
                  <a16:creationId xmlns:a16="http://schemas.microsoft.com/office/drawing/2014/main" id="{64004AD6-3416-1A9F-832F-F9AF8C88D6E4}"/>
                </a:ext>
              </a:extLst>
            </p:cNvPr>
            <p:cNvSpPr/>
            <p:nvPr/>
          </p:nvSpPr>
          <p:spPr>
            <a:xfrm>
              <a:off x="1041739" y="2080982"/>
              <a:ext cx="381624" cy="381624"/>
            </a:xfrm>
            <a:prstGeom prst="rect">
              <a:avLst/>
            </a:prstGeom>
            <a:blipFill>
              <a:blip r:embed="rId4">
                <a:alphaModFix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9DC8FCD3-4838-1362-AE68-B53E990339FE}"/>
                </a:ext>
              </a:extLst>
            </p:cNvPr>
            <p:cNvSpPr/>
            <p:nvPr/>
          </p:nvSpPr>
          <p:spPr>
            <a:xfrm>
              <a:off x="1633255" y="1924866"/>
              <a:ext cx="9851169" cy="6938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851171"/>
                <a:gd name="f7" fmla="val 693859"/>
                <a:gd name="f8" fmla="+- 0 0 -90"/>
                <a:gd name="f9" fmla="*/ f3 1 9851171"/>
                <a:gd name="f10" fmla="*/ f4 1 693859"/>
                <a:gd name="f11" fmla="+- f7 0 f5"/>
                <a:gd name="f12" fmla="+- f6 0 f5"/>
                <a:gd name="f13" fmla="*/ f8 f0 1"/>
                <a:gd name="f14" fmla="*/ f12 1 9851171"/>
                <a:gd name="f15" fmla="*/ f11 1 693859"/>
                <a:gd name="f16" fmla="*/ 0 f12 1"/>
                <a:gd name="f17" fmla="*/ 0 f11 1"/>
                <a:gd name="f18" fmla="*/ 9851171 f12 1"/>
                <a:gd name="f19" fmla="*/ 693859 f11 1"/>
                <a:gd name="f20" fmla="*/ f13 1 f2"/>
                <a:gd name="f21" fmla="*/ f16 1 9851171"/>
                <a:gd name="f22" fmla="*/ f17 1 693859"/>
                <a:gd name="f23" fmla="*/ f18 1 9851171"/>
                <a:gd name="f24" fmla="*/ f19 1 693859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9851171" h="69385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73435" tIns="73435" rIns="73435" bIns="73435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Founded in 2016 by Liam and Priya Patel.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8C51E7A2-4A39-387D-3581-AD40577B68C1}"/>
                </a:ext>
              </a:extLst>
            </p:cNvPr>
            <p:cNvSpPr/>
            <p:nvPr/>
          </p:nvSpPr>
          <p:spPr>
            <a:xfrm>
              <a:off x="831847" y="2792193"/>
              <a:ext cx="10652577" cy="69385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E3D9EA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Rectangle 10" descr="Flower">
              <a:extLst>
                <a:ext uri="{FF2B5EF4-FFF2-40B4-BE49-F238E27FC236}">
                  <a16:creationId xmlns:a16="http://schemas.microsoft.com/office/drawing/2014/main" id="{CE1F8506-C738-1D38-E944-B8CB0D4C3F69}"/>
                </a:ext>
              </a:extLst>
            </p:cNvPr>
            <p:cNvSpPr/>
            <p:nvPr/>
          </p:nvSpPr>
          <p:spPr>
            <a:xfrm>
              <a:off x="1041739" y="2948309"/>
              <a:ext cx="381624" cy="381624"/>
            </a:xfrm>
            <a:prstGeom prst="rect">
              <a:avLst/>
            </a:prstGeom>
            <a:blipFill>
              <a:blip r:embed="rId6">
                <a:alphaModFix/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9E1F1728-E461-BCC0-D2A9-08F2881FAA8D}"/>
                </a:ext>
              </a:extLst>
            </p:cNvPr>
            <p:cNvSpPr/>
            <p:nvPr/>
          </p:nvSpPr>
          <p:spPr>
            <a:xfrm>
              <a:off x="1633255" y="2792193"/>
              <a:ext cx="9851169" cy="6938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851171"/>
                <a:gd name="f7" fmla="val 693859"/>
                <a:gd name="f8" fmla="+- 0 0 -90"/>
                <a:gd name="f9" fmla="*/ f3 1 9851171"/>
                <a:gd name="f10" fmla="*/ f4 1 693859"/>
                <a:gd name="f11" fmla="+- f7 0 f5"/>
                <a:gd name="f12" fmla="+- f6 0 f5"/>
                <a:gd name="f13" fmla="*/ f8 f0 1"/>
                <a:gd name="f14" fmla="*/ f12 1 9851171"/>
                <a:gd name="f15" fmla="*/ f11 1 693859"/>
                <a:gd name="f16" fmla="*/ 0 f12 1"/>
                <a:gd name="f17" fmla="*/ 0 f11 1"/>
                <a:gd name="f18" fmla="*/ 9851171 f12 1"/>
                <a:gd name="f19" fmla="*/ 693859 f11 1"/>
                <a:gd name="f20" fmla="*/ f13 1 f2"/>
                <a:gd name="f21" fmla="*/ f16 1 9851171"/>
                <a:gd name="f22" fmla="*/ f17 1 693859"/>
                <a:gd name="f23" fmla="*/ f18 1 9851171"/>
                <a:gd name="f24" fmla="*/ f19 1 693859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9851171" h="69385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73435" tIns="73435" rIns="73435" bIns="73435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Known for bespoke floral arrangements and eco-friendly packaging.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E82AF264-AED6-A2B0-B5C8-B619C26E4EA2}"/>
                </a:ext>
              </a:extLst>
            </p:cNvPr>
            <p:cNvSpPr/>
            <p:nvPr/>
          </p:nvSpPr>
          <p:spPr>
            <a:xfrm>
              <a:off x="831847" y="3659511"/>
              <a:ext cx="10652577" cy="69385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E3D9EA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13" descr="Social Network">
              <a:extLst>
                <a:ext uri="{FF2B5EF4-FFF2-40B4-BE49-F238E27FC236}">
                  <a16:creationId xmlns:a16="http://schemas.microsoft.com/office/drawing/2014/main" id="{91C05FF3-F977-140B-70CB-347DA814EA18}"/>
                </a:ext>
              </a:extLst>
            </p:cNvPr>
            <p:cNvSpPr/>
            <p:nvPr/>
          </p:nvSpPr>
          <p:spPr>
            <a:xfrm>
              <a:off x="1041739" y="3815635"/>
              <a:ext cx="381624" cy="381624"/>
            </a:xfrm>
            <a:prstGeom prst="rect">
              <a:avLst/>
            </a:prstGeom>
            <a:blipFill>
              <a:blip r:embed="rId8">
                <a:alphaModFix/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D1C44958-0CA3-E856-9002-614592ED2C69}"/>
                </a:ext>
              </a:extLst>
            </p:cNvPr>
            <p:cNvSpPr/>
            <p:nvPr/>
          </p:nvSpPr>
          <p:spPr>
            <a:xfrm>
              <a:off x="1633255" y="3659511"/>
              <a:ext cx="9851169" cy="6938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851171"/>
                <a:gd name="f7" fmla="val 693859"/>
                <a:gd name="f8" fmla="+- 0 0 -90"/>
                <a:gd name="f9" fmla="*/ f3 1 9851171"/>
                <a:gd name="f10" fmla="*/ f4 1 693859"/>
                <a:gd name="f11" fmla="+- f7 0 f5"/>
                <a:gd name="f12" fmla="+- f6 0 f5"/>
                <a:gd name="f13" fmla="*/ f8 f0 1"/>
                <a:gd name="f14" fmla="*/ f12 1 9851171"/>
                <a:gd name="f15" fmla="*/ f11 1 693859"/>
                <a:gd name="f16" fmla="*/ 0 f12 1"/>
                <a:gd name="f17" fmla="*/ 0 f11 1"/>
                <a:gd name="f18" fmla="*/ 9851171 f12 1"/>
                <a:gd name="f19" fmla="*/ 693859 f11 1"/>
                <a:gd name="f20" fmla="*/ f13 1 f2"/>
                <a:gd name="f21" fmla="*/ f16 1 9851171"/>
                <a:gd name="f22" fmla="*/ f17 1 693859"/>
                <a:gd name="f23" fmla="*/ f18 1 9851171"/>
                <a:gd name="f24" fmla="*/ f19 1 693859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9851171" h="69385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73435" tIns="73435" rIns="73435" bIns="73435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Strong connections with the local community.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97B1B673-169A-ABBA-63EA-807D5CA8B070}"/>
                </a:ext>
              </a:extLst>
            </p:cNvPr>
            <p:cNvSpPr/>
            <p:nvPr/>
          </p:nvSpPr>
          <p:spPr>
            <a:xfrm>
              <a:off x="831847" y="4526837"/>
              <a:ext cx="10652577" cy="69385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E3D9EA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Rectangle 16" descr="Wedding Rings">
              <a:extLst>
                <a:ext uri="{FF2B5EF4-FFF2-40B4-BE49-F238E27FC236}">
                  <a16:creationId xmlns:a16="http://schemas.microsoft.com/office/drawing/2014/main" id="{E73C8875-51FF-FA6F-662E-2C1A59165FDB}"/>
                </a:ext>
              </a:extLst>
            </p:cNvPr>
            <p:cNvSpPr/>
            <p:nvPr/>
          </p:nvSpPr>
          <p:spPr>
            <a:xfrm>
              <a:off x="1041739" y="4682953"/>
              <a:ext cx="381624" cy="381624"/>
            </a:xfrm>
            <a:prstGeom prst="rect">
              <a:avLst/>
            </a:prstGeom>
            <a:blipFill>
              <a:blip r:embed="rId10">
                <a:alphaModFix/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BE632F4E-F799-E7FC-CE9A-D8D4FF9A5629}"/>
                </a:ext>
              </a:extLst>
            </p:cNvPr>
            <p:cNvSpPr/>
            <p:nvPr/>
          </p:nvSpPr>
          <p:spPr>
            <a:xfrm>
              <a:off x="1633255" y="4526837"/>
              <a:ext cx="9851169" cy="6938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851171"/>
                <a:gd name="f7" fmla="val 693859"/>
                <a:gd name="f8" fmla="+- 0 0 -90"/>
                <a:gd name="f9" fmla="*/ f3 1 9851171"/>
                <a:gd name="f10" fmla="*/ f4 1 693859"/>
                <a:gd name="f11" fmla="+- f7 0 f5"/>
                <a:gd name="f12" fmla="+- f6 0 f5"/>
                <a:gd name="f13" fmla="*/ f8 f0 1"/>
                <a:gd name="f14" fmla="*/ f12 1 9851171"/>
                <a:gd name="f15" fmla="*/ f11 1 693859"/>
                <a:gd name="f16" fmla="*/ 0 f12 1"/>
                <a:gd name="f17" fmla="*/ 0 f11 1"/>
                <a:gd name="f18" fmla="*/ 9851171 f12 1"/>
                <a:gd name="f19" fmla="*/ 693859 f11 1"/>
                <a:gd name="f20" fmla="*/ f13 1 f2"/>
                <a:gd name="f21" fmla="*/ f16 1 9851171"/>
                <a:gd name="f22" fmla="*/ f17 1 693859"/>
                <a:gd name="f23" fmla="*/ f18 1 9851171"/>
                <a:gd name="f24" fmla="*/ f19 1 693859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9851171" h="69385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73435" tIns="73435" rIns="73435" bIns="73435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Serves walk-in customers, corporate clients, and weddings.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C2ADAC38-B054-40D4-8060-DB2034A9B204}"/>
                </a:ext>
              </a:extLst>
            </p:cNvPr>
            <p:cNvSpPr/>
            <p:nvPr/>
          </p:nvSpPr>
          <p:spPr>
            <a:xfrm>
              <a:off x="831847" y="5395792"/>
              <a:ext cx="10652577" cy="69385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E3D9EA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0" name="Rectangle 19" descr="Sustainability">
              <a:extLst>
                <a:ext uri="{FF2B5EF4-FFF2-40B4-BE49-F238E27FC236}">
                  <a16:creationId xmlns:a16="http://schemas.microsoft.com/office/drawing/2014/main" id="{F28D1280-7D4B-2559-A63E-F9525C347FCF}"/>
                </a:ext>
              </a:extLst>
            </p:cNvPr>
            <p:cNvSpPr/>
            <p:nvPr/>
          </p:nvSpPr>
          <p:spPr>
            <a:xfrm>
              <a:off x="1041739" y="5550279"/>
              <a:ext cx="381624" cy="381624"/>
            </a:xfrm>
            <a:prstGeom prst="rect">
              <a:avLst/>
            </a:prstGeom>
            <a:blipFill>
              <a:blip r:embed="rId12">
                <a:alphaModFix/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D5CA4111-EA57-4B18-BBB7-5E7989F9BB15}"/>
                </a:ext>
              </a:extLst>
            </p:cNvPr>
            <p:cNvSpPr/>
            <p:nvPr/>
          </p:nvSpPr>
          <p:spPr>
            <a:xfrm>
              <a:off x="1633255" y="5394164"/>
              <a:ext cx="9851169" cy="6938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851171"/>
                <a:gd name="f7" fmla="val 693859"/>
                <a:gd name="f8" fmla="+- 0 0 -90"/>
                <a:gd name="f9" fmla="*/ f3 1 9851171"/>
                <a:gd name="f10" fmla="*/ f4 1 693859"/>
                <a:gd name="f11" fmla="+- f7 0 f5"/>
                <a:gd name="f12" fmla="+- f6 0 f5"/>
                <a:gd name="f13" fmla="*/ f8 f0 1"/>
                <a:gd name="f14" fmla="*/ f12 1 9851171"/>
                <a:gd name="f15" fmla="*/ f11 1 693859"/>
                <a:gd name="f16" fmla="*/ 0 f12 1"/>
                <a:gd name="f17" fmla="*/ 0 f11 1"/>
                <a:gd name="f18" fmla="*/ 9851171 f12 1"/>
                <a:gd name="f19" fmla="*/ 693859 f11 1"/>
                <a:gd name="f20" fmla="*/ f13 1 f2"/>
                <a:gd name="f21" fmla="*/ f16 1 9851171"/>
                <a:gd name="f22" fmla="*/ f17 1 693859"/>
                <a:gd name="f23" fmla="*/ f18 1 9851171"/>
                <a:gd name="f24" fmla="*/ f19 1 693859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9851171" h="69385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73435" tIns="73435" rIns="73435" bIns="73435" anchor="ctr" anchorCtr="0" compatLnSpc="1">
              <a:noAutofit/>
            </a:bodyPr>
            <a:lstStyle/>
            <a:p>
              <a:pPr marL="0" marR="0" lvl="0" indent="0" algn="l" defTabSz="8445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900" b="0" i="0" u="none" strike="noStrike" kern="1200" cap="none" spc="0" baseline="0">
                  <a:solidFill>
                    <a:srgbClr val="000000"/>
                  </a:solidFill>
                  <a:uFillTx/>
                  <a:latin typeface="Arial" pitchFamily="34"/>
                  <a:cs typeface="Arial" pitchFamily="34"/>
                </a:rPr>
                <a:t>Focuses on personal service and sustainability.</a:t>
              </a:r>
              <a:endParaRPr lang="en-US" sz="19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0C8F5-FC6B-C343-49AA-71B46C7464C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76196"/>
            <a:ext cx="10515600" cy="1045031"/>
          </a:xfrm>
        </p:spPr>
        <p:txBody>
          <a:bodyPr anchorCtr="1">
            <a:noAutofit/>
          </a:bodyPr>
          <a:lstStyle/>
          <a:p>
            <a:pPr lvl="0" algn="ctr"/>
            <a:r>
              <a:rPr lang="en-GB" sz="4000">
                <a:latin typeface="Arial" pitchFamily="34"/>
                <a:cs typeface="Arial" pitchFamily="34"/>
              </a:rPr>
              <a:t>COMPANY: NATURE AND SCOPE</a:t>
            </a:r>
            <a:br>
              <a:rPr lang="en-GB" sz="3200">
                <a:latin typeface="Arial" pitchFamily="34"/>
                <a:cs typeface="Arial" pitchFamily="34"/>
              </a:rPr>
            </a:br>
            <a:r>
              <a:rPr lang="en-GB" sz="2400">
                <a:latin typeface="Arial" pitchFamily="34"/>
                <a:cs typeface="Arial" pitchFamily="34"/>
              </a:rPr>
              <a:t>The 5W2H METHOD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4AE175CE-B986-A49B-0611-B5BDEE910F1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121228"/>
            <a:ext cx="5181603" cy="5660574"/>
          </a:xfrm>
        </p:spPr>
        <p:txBody>
          <a:bodyPr/>
          <a:lstStyle/>
          <a:p>
            <a:pPr marL="0" lvl="0" indent="0">
              <a:lnSpc>
                <a:spcPct val="90000"/>
              </a:lnSpc>
              <a:buNone/>
            </a:pPr>
            <a:r>
              <a:rPr lang="en-GB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Who</a:t>
            </a: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: Liam and Priya Patel, owners of Green Haven Florists.</a:t>
            </a:r>
          </a:p>
          <a:p>
            <a:pPr marL="0" lvl="0" indent="0">
              <a:lnSpc>
                <a:spcPct val="90000"/>
              </a:lnSpc>
              <a:buNone/>
            </a:pPr>
            <a:r>
              <a:rPr lang="en-GB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What</a:t>
            </a: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: 30% decline in in-store sales.</a:t>
            </a:r>
          </a:p>
          <a:p>
            <a:pPr marL="0" lvl="0" indent="0">
              <a:lnSpc>
                <a:spcPct val="90000"/>
              </a:lnSpc>
              <a:buNone/>
            </a:pPr>
            <a:r>
              <a:rPr lang="en-GB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When</a:t>
            </a: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: Over the past 12 months.</a:t>
            </a:r>
          </a:p>
          <a:p>
            <a:pPr marL="0" lvl="0" indent="0">
              <a:lnSpc>
                <a:spcPct val="90000"/>
              </a:lnSpc>
              <a:buNone/>
            </a:pPr>
            <a:r>
              <a:rPr lang="en-GB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Where</a:t>
            </a: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: Norwich, UK.</a:t>
            </a:r>
          </a:p>
          <a:p>
            <a:pPr marL="0" lvl="0" indent="0">
              <a:lnSpc>
                <a:spcPct val="90000"/>
              </a:lnSpc>
              <a:buNone/>
            </a:pPr>
            <a:r>
              <a:rPr lang="en-GB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Why</a:t>
            </a: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:</a:t>
            </a:r>
          </a:p>
          <a:p>
            <a:pPr lvl="0">
              <a:lnSpc>
                <a:spcPct val="90000"/>
              </a:lnSpc>
              <a:buFont typeface="Wingdings" pitchFamily="2"/>
              <a:buChar char="§"/>
            </a:pP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Changing consumer habits (online shopping)</a:t>
            </a:r>
          </a:p>
          <a:p>
            <a:pPr lvl="0">
              <a:lnSpc>
                <a:spcPct val="90000"/>
              </a:lnSpc>
              <a:buFont typeface="Wingdings" pitchFamily="2"/>
              <a:buChar char="§"/>
            </a:pP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Nearby business closures</a:t>
            </a:r>
          </a:p>
          <a:p>
            <a:pPr lvl="0">
              <a:lnSpc>
                <a:spcPct val="90000"/>
              </a:lnSpc>
              <a:buFont typeface="Wingdings" pitchFamily="2"/>
              <a:buChar char="§"/>
            </a:pP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Higher costs.</a:t>
            </a:r>
          </a:p>
          <a:p>
            <a:pPr lvl="0">
              <a:lnSpc>
                <a:spcPct val="90000"/>
              </a:lnSpc>
              <a:buFont typeface="Wingdings" pitchFamily="2"/>
              <a:buChar char="§"/>
            </a:pP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New competitors.</a:t>
            </a:r>
          </a:p>
          <a:p>
            <a:pPr lvl="0">
              <a:lnSpc>
                <a:spcPct val="90000"/>
              </a:lnSpc>
              <a:buFont typeface="Wingdings" pitchFamily="2"/>
              <a:buChar char="§"/>
            </a:pP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Sustainable materials more expensive to uphold.</a:t>
            </a:r>
          </a:p>
          <a:p>
            <a:pPr lvl="0">
              <a:lnSpc>
                <a:spcPct val="90000"/>
              </a:lnSpc>
              <a:buFont typeface="Wingdings" pitchFamily="2"/>
              <a:buChar char="q"/>
            </a:pPr>
            <a:endParaRPr lang="en-GB" sz="2000"/>
          </a:p>
          <a:p>
            <a:pPr marL="0" lvl="0" indent="0">
              <a:lnSpc>
                <a:spcPct val="90000"/>
              </a:lnSpc>
              <a:buNone/>
            </a:pPr>
            <a:endParaRPr lang="en-GB"/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D9EA0F85-E481-822D-A1CF-89E8EEE61C3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48396" y="1121228"/>
            <a:ext cx="5181603" cy="5573487"/>
          </a:xfrm>
        </p:spPr>
        <p:txBody>
          <a:bodyPr/>
          <a:lstStyle/>
          <a:p>
            <a:pPr marL="0" lvl="0" indent="0">
              <a:lnSpc>
                <a:spcPct val="90000"/>
              </a:lnSpc>
              <a:buNone/>
            </a:pPr>
            <a:r>
              <a:rPr lang="en-GB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How</a:t>
            </a: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:</a:t>
            </a:r>
          </a:p>
          <a:p>
            <a:pPr lvl="0">
              <a:lnSpc>
                <a:spcPct val="90000"/>
              </a:lnSpc>
              <a:buFont typeface="Wingdings" pitchFamily="2"/>
              <a:buChar char="§"/>
            </a:pP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Relies on traditional methods.</a:t>
            </a:r>
          </a:p>
          <a:p>
            <a:pPr lvl="0">
              <a:lnSpc>
                <a:spcPct val="90000"/>
              </a:lnSpc>
              <a:buFont typeface="Wingdings" pitchFamily="2"/>
              <a:buChar char="§"/>
            </a:pP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Has an outdated website.</a:t>
            </a:r>
          </a:p>
          <a:p>
            <a:pPr lvl="0">
              <a:lnSpc>
                <a:spcPct val="90000"/>
              </a:lnSpc>
              <a:buFont typeface="Wingdings" pitchFamily="2"/>
              <a:buChar char="§"/>
            </a:pP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Weak digital marketing.</a:t>
            </a:r>
          </a:p>
          <a:p>
            <a:pPr marL="0" lvl="0" indent="0">
              <a:lnSpc>
                <a:spcPct val="90000"/>
              </a:lnSpc>
              <a:buNone/>
            </a:pPr>
            <a:r>
              <a:rPr lang="en-GB" sz="2400" b="1">
                <a:solidFill>
                  <a:srgbClr val="000000"/>
                </a:solidFill>
                <a:latin typeface="Arial" pitchFamily="34"/>
                <a:cs typeface="Arial" pitchFamily="34"/>
              </a:rPr>
              <a:t>How much</a:t>
            </a:r>
            <a:r>
              <a:rPr lang="en-GB" sz="2400">
                <a:solidFill>
                  <a:srgbClr val="000000"/>
                </a:solidFill>
                <a:latin typeface="Arial" pitchFamily="34"/>
                <a:cs typeface="Arial" pitchFamily="34"/>
              </a:rPr>
              <a:t>: In-store sales have dropped by 30% in the last year.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1">
            <a:extLst>
              <a:ext uri="{FF2B5EF4-FFF2-40B4-BE49-F238E27FC236}">
                <a16:creationId xmlns:a16="http://schemas.microsoft.com/office/drawing/2014/main" id="{A92BA964-2791-CDB3-24ED-B2F2C6A9F9F6}"/>
              </a:ext>
            </a:extLst>
          </p:cNvPr>
          <p:cNvGrpSpPr/>
          <p:nvPr/>
        </p:nvGrpSpPr>
        <p:grpSpPr>
          <a:xfrm>
            <a:off x="-37" y="-8467"/>
            <a:ext cx="12192042" cy="6866467"/>
            <a:chOff x="-37" y="-8467"/>
            <a:chExt cx="12192042" cy="6866467"/>
          </a:xfrm>
        </p:grpSpPr>
        <p:cxnSp>
          <p:nvCxnSpPr>
            <p:cNvPr id="3" name="Straight Connector 32">
              <a:extLst>
                <a:ext uri="{FF2B5EF4-FFF2-40B4-BE49-F238E27FC236}">
                  <a16:creationId xmlns:a16="http://schemas.microsoft.com/office/drawing/2014/main" id="{C19A5308-B465-9ACC-D147-BE867E4012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33">
              <a:extLst>
                <a:ext uri="{FF2B5EF4-FFF2-40B4-BE49-F238E27FC236}">
                  <a16:creationId xmlns:a16="http://schemas.microsoft.com/office/drawing/2014/main" id="{C3897282-4E06-F571-9569-70FDB9699F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0713D85F-8AAE-542E-D2D6-98AA119C1B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AD84C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B14A3CFF-501A-7A1A-6EA1-B0F5A9399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7" name="Isosceles Triangle 36">
              <a:extLst>
                <a:ext uri="{FF2B5EF4-FFF2-40B4-BE49-F238E27FC236}">
                  <a16:creationId xmlns:a16="http://schemas.microsoft.com/office/drawing/2014/main" id="{710470EA-9E07-22E0-D3AE-50FC6D698A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8784C7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F2DCAEBC-E08F-2448-BB3D-22C4A9B25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524EAB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2BE9A913-590F-069A-7599-2B1DC1233E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EB5DD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19ADBBBD-59C6-77F2-010A-D77AED418F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1" name="Isosceles Triangle 40">
              <a:extLst>
                <a:ext uri="{FF2B5EF4-FFF2-40B4-BE49-F238E27FC236}">
                  <a16:creationId xmlns:a16="http://schemas.microsoft.com/office/drawing/2014/main" id="{612CD3D3-328A-3D6D-956C-6CDDF3397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2" name="Isosceles Triangle 41">
              <a:extLst>
                <a:ext uri="{FF2B5EF4-FFF2-40B4-BE49-F238E27FC236}">
                  <a16:creationId xmlns:a16="http://schemas.microsoft.com/office/drawing/2014/main" id="{F1B82F2C-B544-8A64-0D0D-F83125A86A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799991">
              <a:off x="-37" y="0"/>
              <a:ext cx="842592" cy="5666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</p:grpSp>
      <p:sp>
        <p:nvSpPr>
          <p:cNvPr id="13" name="Rectangle 43">
            <a:extLst>
              <a:ext uri="{FF2B5EF4-FFF2-40B4-BE49-F238E27FC236}">
                <a16:creationId xmlns:a16="http://schemas.microsoft.com/office/drawing/2014/main" id="{4881E078-33F4-1A59-EC30-460F968A75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66467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14" name="Isosceles Triangle 45">
            <a:extLst>
              <a:ext uri="{FF2B5EF4-FFF2-40B4-BE49-F238E27FC236}">
                <a16:creationId xmlns:a16="http://schemas.microsoft.com/office/drawing/2014/main" id="{80B2D436-7EF0-1A73-7D64-BFD99E1CC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-37" y="0"/>
            <a:ext cx="842592" cy="566615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AD84C6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15" name="Isosceles Triangle 47">
            <a:extLst>
              <a:ext uri="{FF2B5EF4-FFF2-40B4-BE49-F238E27FC236}">
                <a16:creationId xmlns:a16="http://schemas.microsoft.com/office/drawing/2014/main" id="{BF4698D6-82F7-E84E-C604-02D9C11597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7738530" y="3818470"/>
            <a:ext cx="4450293" cy="303952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AD84C6">
              <a:alpha val="88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16" name="Rectangle 27">
            <a:extLst>
              <a:ext uri="{FF2B5EF4-FFF2-40B4-BE49-F238E27FC236}">
                <a16:creationId xmlns:a16="http://schemas.microsoft.com/office/drawing/2014/main" id="{A7FE325E-7CF2-AA51-61C3-79041CC19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425641" y="0"/>
            <a:ext cx="1766355" cy="6858000"/>
          </a:xfrm>
          <a:custGeom>
            <a:avLst/>
            <a:gdLst>
              <a:gd name="f0" fmla="val w"/>
              <a:gd name="f1" fmla="val h"/>
              <a:gd name="f2" fmla="val 0"/>
              <a:gd name="f3" fmla="val 2858013"/>
              <a:gd name="f4" fmla="val 6866467"/>
              <a:gd name="f5" fmla="val 2473942"/>
              <a:gd name="f6" fmla="*/ f0 1 2858013"/>
              <a:gd name="f7" fmla="*/ f1 1 6866467"/>
              <a:gd name="f8" fmla="+- f4 0 f2"/>
              <a:gd name="f9" fmla="+- f3 0 f2"/>
              <a:gd name="f10" fmla="*/ f9 1 2858013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2858013" h="6866467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8784C7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cxnSp>
        <p:nvCxnSpPr>
          <p:cNvPr id="17" name="Straight Connector 51">
            <a:extLst>
              <a:ext uri="{FF2B5EF4-FFF2-40B4-BE49-F238E27FC236}">
                <a16:creationId xmlns:a16="http://schemas.microsoft.com/office/drawing/2014/main" id="{388FB2BE-5FFD-71CE-4986-A4248DE92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>
            <a:off x="10134596" y="0"/>
            <a:ext cx="1727201" cy="6858000"/>
          </a:xfrm>
          <a:prstGeom prst="straightConnector1">
            <a:avLst/>
          </a:prstGeom>
          <a:noFill/>
          <a:ln w="15873" cap="sq">
            <a:solidFill>
              <a:srgbClr val="8784C7"/>
            </a:solidFill>
            <a:prstDash val="solid"/>
            <a:bevel/>
          </a:ln>
        </p:spPr>
      </p:cxnSp>
      <p:cxnSp>
        <p:nvCxnSpPr>
          <p:cNvPr id="18" name="Straight Connector 53">
            <a:extLst>
              <a:ext uri="{FF2B5EF4-FFF2-40B4-BE49-F238E27FC236}">
                <a16:creationId xmlns:a16="http://schemas.microsoft.com/office/drawing/2014/main" id="{BB31EA41-288B-1B2B-F128-BFB8074FE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 flipH="1">
            <a:off x="7425266" y="3681410"/>
            <a:ext cx="4763557" cy="3176590"/>
          </a:xfrm>
          <a:prstGeom prst="straightConnector1">
            <a:avLst/>
          </a:prstGeom>
          <a:noFill/>
          <a:ln w="15873" cap="rnd">
            <a:solidFill>
              <a:srgbClr val="AD84C6"/>
            </a:solidFill>
            <a:prstDash val="solid"/>
            <a:miter/>
          </a:ln>
        </p:spPr>
      </p:cxn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22B9E4C-D489-5F1B-61F4-70E98EF4039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14510" y="1095158"/>
            <a:ext cx="9797466" cy="5472912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90000"/>
              </a:lnSpc>
              <a:buFont typeface="Wingdings" pitchFamily="2"/>
              <a:buChar char="Ø"/>
            </a:pPr>
            <a:r>
              <a:rPr lang="en-US" b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POLITICAL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US" dirty="0">
                <a:solidFill>
                  <a:srgbClr val="000000"/>
                </a:solidFill>
                <a:latin typeface="Arial" pitchFamily="34"/>
                <a:cs typeface="Arial" pitchFamily="34"/>
              </a:rPr>
              <a:t>The UK government introduced 43,000 seasonal worker visas for horticulture in 2025, ensuring </a:t>
            </a:r>
            <a:r>
              <a:rPr lang="en-US" dirty="0" err="1">
                <a:solidFill>
                  <a:srgbClr val="000000"/>
                </a:solidFill>
                <a:latin typeface="Arial" pitchFamily="34"/>
                <a:cs typeface="Arial" pitchFamily="34"/>
              </a:rPr>
              <a:t>labour</a:t>
            </a:r>
            <a:r>
              <a:rPr lang="en-US" dirty="0">
                <a:solidFill>
                  <a:srgbClr val="000000"/>
                </a:solidFill>
                <a:latin typeface="Arial" pitchFamily="34"/>
                <a:cs typeface="Arial" pitchFamily="34"/>
              </a:rPr>
              <a:t> supply for florists. (GOV.UK,2025)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US" dirty="0">
                <a:solidFill>
                  <a:srgbClr val="000000"/>
                </a:solidFill>
                <a:latin typeface="Arial" pitchFamily="34"/>
                <a:cs typeface="Arial" pitchFamily="34"/>
              </a:rPr>
              <a:t>Post-Brexit customs checks increased costs and delays for flower imports, affecting small retailers. (HTA,2025)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Ø"/>
            </a:pPr>
            <a:r>
              <a:rPr lang="en-US" b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ECONOMIC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US" dirty="0">
                <a:solidFill>
                  <a:srgbClr val="000000"/>
                </a:solidFill>
                <a:latin typeface="Arial" pitchFamily="34"/>
                <a:cs typeface="Arial" pitchFamily="34"/>
              </a:rPr>
              <a:t>Rising costs of packaging, energy, and raw materials reduce profit margins for small eco-focused shops. (Packnode,2023)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US" dirty="0">
                <a:solidFill>
                  <a:srgbClr val="000000"/>
                </a:solidFill>
                <a:latin typeface="Arial" pitchFamily="34"/>
                <a:cs typeface="Arial" pitchFamily="34"/>
              </a:rPr>
              <a:t>The online flower subscription market has grown by 96% year-on-year, showing new revenue potential. (Awin,2022)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Ø"/>
            </a:pPr>
            <a:r>
              <a:rPr lang="en-US" b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SOCIAL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US" dirty="0">
                <a:solidFill>
                  <a:srgbClr val="000000"/>
                </a:solidFill>
                <a:latin typeface="Arial" pitchFamily="34"/>
                <a:cs typeface="Arial" pitchFamily="34"/>
              </a:rPr>
              <a:t>UK consumers increasingly prefer sustainable packaging, influencing their purchasing decisions. (The Packaging Portal, 2025)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US" dirty="0">
                <a:solidFill>
                  <a:srgbClr val="000000"/>
                </a:solidFill>
                <a:latin typeface="Arial" pitchFamily="34"/>
                <a:cs typeface="Arial" pitchFamily="34"/>
              </a:rPr>
              <a:t>More customers are switching to online flower shopping for convenience. (Research and markets,2024)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FD62434F-4574-32A8-72FA-D8174108CAC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4510" y="190734"/>
            <a:ext cx="10526755" cy="812874"/>
          </a:xfrm>
        </p:spPr>
        <p:txBody>
          <a:bodyPr anchorCtr="1">
            <a:noAutofit/>
          </a:bodyPr>
          <a:lstStyle/>
          <a:p>
            <a:pPr lvl="0" algn="ctr"/>
            <a:r>
              <a:rPr lang="en-US">
                <a:latin typeface="Arial" pitchFamily="34"/>
                <a:cs typeface="Arial" pitchFamily="34"/>
              </a:rPr>
              <a:t>PESTLE ANALYSIS: Green Haven Florists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25D49-7F48-28CB-D857-5BF942D1E96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19740"/>
            <a:ext cx="10515600" cy="849084"/>
          </a:xfrm>
        </p:spPr>
        <p:txBody>
          <a:bodyPr anchorCtr="1"/>
          <a:lstStyle/>
          <a:p>
            <a:pPr lvl="0" algn="ctr"/>
            <a:r>
              <a:rPr lang="en-GB">
                <a:latin typeface="Arial" pitchFamily="34"/>
                <a:cs typeface="Arial" pitchFamily="34"/>
              </a:rPr>
              <a:t>PESTLE ANALYSIS: Green Haven Florists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BF87-442E-E22A-B70B-C082716D1D0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968825"/>
            <a:ext cx="10515600" cy="5573487"/>
          </a:xfrm>
        </p:spPr>
        <p:txBody>
          <a:bodyPr/>
          <a:lstStyle/>
          <a:p>
            <a:pPr marL="342900" lvl="0" indent="-342900">
              <a:lnSpc>
                <a:spcPct val="90000"/>
              </a:lnSpc>
              <a:buFont typeface="Wingdings" pitchFamily="2"/>
              <a:buChar char="Ø"/>
            </a:pPr>
            <a:r>
              <a:rPr lang="en-GB" b="1">
                <a:solidFill>
                  <a:srgbClr val="000000"/>
                </a:solidFill>
                <a:latin typeface="Arial" pitchFamily="34"/>
                <a:cs typeface="Arial" pitchFamily="34"/>
              </a:rPr>
              <a:t>TECHNOLOGICAL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New logistics and e-commerce tools improve service and efficiency in the flower industry. (Floristly trade Club,2024)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Growth of digital subscriptions and online platforms shows the need for website upgrades. (Awin,2022)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Ø"/>
            </a:pPr>
            <a:r>
              <a:rPr lang="en-GB" b="1">
                <a:solidFill>
                  <a:srgbClr val="000000"/>
                </a:solidFill>
                <a:latin typeface="Arial" pitchFamily="34"/>
                <a:cs typeface="Arial" pitchFamily="34"/>
              </a:rPr>
              <a:t>LEGAL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Seasonal workers in horticulture must receive the same rights as permanent employees. (Veremark,2025)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Online sellers must follow GDPR, consumer laws, and new eco-packaging regulations.(Packnode,2023)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Ø"/>
            </a:pPr>
            <a:r>
              <a:rPr lang="en-GB" b="1">
                <a:solidFill>
                  <a:srgbClr val="000000"/>
                </a:solidFill>
                <a:latin typeface="Arial" pitchFamily="34"/>
                <a:cs typeface="Arial" pitchFamily="34"/>
              </a:rPr>
              <a:t>ENVIRONMENTAL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Locally grown flowers have a smaller carbon footprint than imported ones. (University of Surrey,2025)</a:t>
            </a:r>
          </a:p>
          <a:p>
            <a:pPr marL="342900" lvl="0" indent="-342900">
              <a:lnSpc>
                <a:spcPct val="90000"/>
              </a:lnSpc>
              <a:buFont typeface="Wingdings" pitchFamily="2"/>
              <a:buChar char="§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The UK sustainable packaging market is projected to grow rapidly, supporting eco strategies. ( Mobility Foresights,2025)</a:t>
            </a:r>
          </a:p>
          <a:p>
            <a:pPr lvl="0">
              <a:lnSpc>
                <a:spcPct val="90000"/>
              </a:lnSpc>
            </a:pPr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FF56B-98CC-5DDB-E041-46761CF6041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08859"/>
            <a:ext cx="10515600" cy="783768"/>
          </a:xfrm>
        </p:spPr>
        <p:txBody>
          <a:bodyPr anchorCtr="1">
            <a:normAutofit fontScale="90000"/>
          </a:bodyPr>
          <a:lstStyle/>
          <a:p>
            <a:pPr lvl="0" algn="ctr"/>
            <a:br>
              <a:rPr lang="en-GB" sz="2100"/>
            </a:br>
            <a:r>
              <a:rPr lang="en-GB" sz="3600">
                <a:latin typeface="Arial" pitchFamily="34"/>
                <a:cs typeface="Arial" pitchFamily="34"/>
              </a:rPr>
              <a:t>Cause and Effect Analysis: Fishbone diagram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91171D-63FA-3E34-C575-E6593C6FEFC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9740" y="979715"/>
            <a:ext cx="11952515" cy="5671456"/>
          </a:xfrm>
        </p:spPr>
        <p:txBody>
          <a:bodyPr/>
          <a:lstStyle/>
          <a:p>
            <a:endParaRPr lang="en-GB"/>
          </a:p>
        </p:txBody>
      </p:sp>
      <p:cxnSp>
        <p:nvCxnSpPr>
          <p:cNvPr id="4" name="Straight Arrow Connector 5">
            <a:extLst>
              <a:ext uri="{FF2B5EF4-FFF2-40B4-BE49-F238E27FC236}">
                <a16:creationId xmlns:a16="http://schemas.microsoft.com/office/drawing/2014/main" id="{342DA22D-36C7-A510-E8CF-4C2E311ADF7A}"/>
              </a:ext>
            </a:extLst>
          </p:cNvPr>
          <p:cNvCxnSpPr/>
          <p:nvPr/>
        </p:nvCxnSpPr>
        <p:spPr>
          <a:xfrm>
            <a:off x="312733" y="3654280"/>
            <a:ext cx="9027213" cy="57745"/>
          </a:xfrm>
          <a:prstGeom prst="straightConnector1">
            <a:avLst/>
          </a:prstGeom>
          <a:noFill/>
          <a:ln w="19046" cap="flat">
            <a:solidFill>
              <a:srgbClr val="000000"/>
            </a:solidFill>
            <a:prstDash val="solid"/>
            <a:round/>
            <a:tailEnd type="arrow"/>
          </a:ln>
        </p:spPr>
      </p:cxnSp>
      <p:cxnSp>
        <p:nvCxnSpPr>
          <p:cNvPr id="5" name="Straight Arrow Connector 8">
            <a:extLst>
              <a:ext uri="{FF2B5EF4-FFF2-40B4-BE49-F238E27FC236}">
                <a16:creationId xmlns:a16="http://schemas.microsoft.com/office/drawing/2014/main" id="{7342F791-A7E0-476D-1822-81D389A4769E}"/>
              </a:ext>
            </a:extLst>
          </p:cNvPr>
          <p:cNvCxnSpPr>
            <a:stCxn id="11" idx="5"/>
          </p:cNvCxnSpPr>
          <p:nvPr/>
        </p:nvCxnSpPr>
        <p:spPr>
          <a:xfrm>
            <a:off x="7037611" y="1921537"/>
            <a:ext cx="1300848" cy="1790488"/>
          </a:xfrm>
          <a:prstGeom prst="straightConnector1">
            <a:avLst/>
          </a:prstGeom>
          <a:noFill/>
          <a:ln w="19046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6" name="Straight Arrow Connector 11">
            <a:extLst>
              <a:ext uri="{FF2B5EF4-FFF2-40B4-BE49-F238E27FC236}">
                <a16:creationId xmlns:a16="http://schemas.microsoft.com/office/drawing/2014/main" id="{5B916A53-FC94-1B10-2DC9-ABD9C4A5FC8E}"/>
              </a:ext>
            </a:extLst>
          </p:cNvPr>
          <p:cNvCxnSpPr>
            <a:stCxn id="9" idx="5"/>
          </p:cNvCxnSpPr>
          <p:nvPr/>
        </p:nvCxnSpPr>
        <p:spPr>
          <a:xfrm>
            <a:off x="2999012" y="1910657"/>
            <a:ext cx="1485900" cy="1757833"/>
          </a:xfrm>
          <a:prstGeom prst="straightConnector1">
            <a:avLst/>
          </a:prstGeom>
          <a:noFill/>
          <a:ln w="19046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7" name="Straight Arrow Connector 15">
            <a:extLst>
              <a:ext uri="{FF2B5EF4-FFF2-40B4-BE49-F238E27FC236}">
                <a16:creationId xmlns:a16="http://schemas.microsoft.com/office/drawing/2014/main" id="{9ECC5C31-08EF-798A-C964-0213034A2857}"/>
              </a:ext>
            </a:extLst>
          </p:cNvPr>
          <p:cNvCxnSpPr/>
          <p:nvPr/>
        </p:nvCxnSpPr>
        <p:spPr>
          <a:xfrm flipV="1">
            <a:off x="6476996" y="3734007"/>
            <a:ext cx="669469" cy="1765020"/>
          </a:xfrm>
          <a:prstGeom prst="straightConnector1">
            <a:avLst/>
          </a:prstGeom>
          <a:noFill/>
          <a:ln w="19046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8" name="Straight Arrow Connector 20">
            <a:extLst>
              <a:ext uri="{FF2B5EF4-FFF2-40B4-BE49-F238E27FC236}">
                <a16:creationId xmlns:a16="http://schemas.microsoft.com/office/drawing/2014/main" id="{8BEBCED9-8DA8-A899-8EB7-8B922F2BFA51}"/>
              </a:ext>
            </a:extLst>
          </p:cNvPr>
          <p:cNvCxnSpPr/>
          <p:nvPr/>
        </p:nvCxnSpPr>
        <p:spPr>
          <a:xfrm flipV="1">
            <a:off x="1466624" y="3668490"/>
            <a:ext cx="1483404" cy="1839681"/>
          </a:xfrm>
          <a:prstGeom prst="straightConnector1">
            <a:avLst/>
          </a:prstGeom>
          <a:noFill/>
          <a:ln w="19046" cap="flat">
            <a:solidFill>
              <a:srgbClr val="000000"/>
            </a:solidFill>
            <a:prstDash val="solid"/>
            <a:miter/>
            <a:tailEnd type="arrow"/>
          </a:ln>
        </p:spPr>
      </p:cxnSp>
      <p:sp>
        <p:nvSpPr>
          <p:cNvPr id="9" name="Minus Sign 22">
            <a:extLst>
              <a:ext uri="{FF2B5EF4-FFF2-40B4-BE49-F238E27FC236}">
                <a16:creationId xmlns:a16="http://schemas.microsoft.com/office/drawing/2014/main" id="{56B09655-0691-790C-978C-660E90D424A3}"/>
              </a:ext>
            </a:extLst>
          </p:cNvPr>
          <p:cNvSpPr/>
          <p:nvPr/>
        </p:nvSpPr>
        <p:spPr>
          <a:xfrm>
            <a:off x="1741712" y="598712"/>
            <a:ext cx="2514600" cy="217714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0520"/>
              <a:gd name="f8" fmla="+- 0 0 -90"/>
              <a:gd name="f9" fmla="+- 0 0 -180"/>
              <a:gd name="f10" fmla="+- 0 0 -270"/>
              <a:gd name="f11" fmla="+- 0 0 -36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+- f38 0 f6"/>
              <a:gd name="f40" fmla="+- f37 0 f6"/>
              <a:gd name="f41" fmla="*/ f39 1 2"/>
              <a:gd name="f42" fmla="*/ f40 1 2"/>
              <a:gd name="f43" fmla="*/ f39 f7 1"/>
              <a:gd name="f44" fmla="*/ f40 73490 1"/>
              <a:gd name="f45" fmla="+- f6 f41 0"/>
              <a:gd name="f46" fmla="+- f6 f42 0"/>
              <a:gd name="f47" fmla="*/ f43 1 200000"/>
              <a:gd name="f48" fmla="*/ f44 1 200000"/>
              <a:gd name="f49" fmla="+- f45 0 f47"/>
              <a:gd name="f50" fmla="+- f45 f47 0"/>
              <a:gd name="f51" fmla="+- f46 0 f48"/>
              <a:gd name="f52" fmla="+- f46 f48 0"/>
              <a:gd name="f53" fmla="*/ f45 f34 1"/>
              <a:gd name="f54" fmla="*/ f46 f34 1"/>
              <a:gd name="f55" fmla="*/ f51 f34 1"/>
              <a:gd name="f56" fmla="*/ f49 f34 1"/>
              <a:gd name="f57" fmla="*/ f52 f34 1"/>
              <a:gd name="f58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7" y="f53"/>
              </a:cxn>
              <a:cxn ang="f31">
                <a:pos x="f54" y="f58"/>
              </a:cxn>
              <a:cxn ang="f32">
                <a:pos x="f55" y="f53"/>
              </a:cxn>
              <a:cxn ang="f33">
                <a:pos x="f54" y="f56"/>
              </a:cxn>
            </a:cxnLst>
            <a:rect l="f55" t="f56" r="f57" b="f58"/>
            <a:pathLst>
              <a:path>
                <a:moveTo>
                  <a:pt x="f55" y="f56"/>
                </a:moveTo>
                <a:lnTo>
                  <a:pt x="f57" y="f56"/>
                </a:lnTo>
                <a:lnTo>
                  <a:pt x="f57" y="f58"/>
                </a:lnTo>
                <a:lnTo>
                  <a:pt x="f55" y="f58"/>
                </a:lnTo>
                <a:close/>
              </a:path>
            </a:pathLst>
          </a:custGeom>
          <a:gradFill>
            <a:gsLst>
              <a:gs pos="0">
                <a:srgbClr val="9CCFF5"/>
              </a:gs>
              <a:gs pos="100000">
                <a:srgbClr val="8FC4EB"/>
              </a:gs>
            </a:gsLst>
            <a:lin ang="5400000"/>
          </a:gradFill>
          <a:ln w="12701" cap="flat">
            <a:solidFill>
              <a:srgbClr val="0F9ED5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MAN</a:t>
            </a:r>
          </a:p>
        </p:txBody>
      </p:sp>
      <p:cxnSp>
        <p:nvCxnSpPr>
          <p:cNvPr id="10" name="Straight Connector 24">
            <a:extLst>
              <a:ext uri="{FF2B5EF4-FFF2-40B4-BE49-F238E27FC236}">
                <a16:creationId xmlns:a16="http://schemas.microsoft.com/office/drawing/2014/main" id="{FB978FBA-2F44-8421-B058-3A12B5975508}"/>
              </a:ext>
            </a:extLst>
          </p:cNvPr>
          <p:cNvCxnSpPr/>
          <p:nvPr/>
        </p:nvCxnSpPr>
        <p:spPr>
          <a:xfrm flipV="1">
            <a:off x="206828" y="2416631"/>
            <a:ext cx="3091540" cy="3310"/>
          </a:xfrm>
          <a:prstGeom prst="straightConnector1">
            <a:avLst/>
          </a:prstGeom>
          <a:noFill/>
          <a:ln w="19046" cap="flat">
            <a:solidFill>
              <a:srgbClr val="0F9ED5"/>
            </a:solidFill>
            <a:prstDash val="solid"/>
            <a:miter/>
          </a:ln>
        </p:spPr>
      </p:cxnSp>
      <p:sp>
        <p:nvSpPr>
          <p:cNvPr id="11" name="Minus Sign 46">
            <a:extLst>
              <a:ext uri="{FF2B5EF4-FFF2-40B4-BE49-F238E27FC236}">
                <a16:creationId xmlns:a16="http://schemas.microsoft.com/office/drawing/2014/main" id="{C10B556B-F1AC-BEAE-BC29-2DCDD1DD007F}"/>
              </a:ext>
            </a:extLst>
          </p:cNvPr>
          <p:cNvSpPr/>
          <p:nvPr/>
        </p:nvSpPr>
        <p:spPr>
          <a:xfrm>
            <a:off x="5725881" y="598712"/>
            <a:ext cx="2623459" cy="2177131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1520"/>
              <a:gd name="f8" fmla="+- 0 0 -90"/>
              <a:gd name="f9" fmla="+- 0 0 -180"/>
              <a:gd name="f10" fmla="+- 0 0 -270"/>
              <a:gd name="f11" fmla="+- 0 0 -36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+- f38 0 f6"/>
              <a:gd name="f40" fmla="+- f37 0 f6"/>
              <a:gd name="f41" fmla="*/ f39 1 2"/>
              <a:gd name="f42" fmla="*/ f40 1 2"/>
              <a:gd name="f43" fmla="*/ f39 f7 1"/>
              <a:gd name="f44" fmla="*/ f40 73490 1"/>
              <a:gd name="f45" fmla="+- f6 f41 0"/>
              <a:gd name="f46" fmla="+- f6 f42 0"/>
              <a:gd name="f47" fmla="*/ f43 1 200000"/>
              <a:gd name="f48" fmla="*/ f44 1 200000"/>
              <a:gd name="f49" fmla="+- f45 0 f47"/>
              <a:gd name="f50" fmla="+- f45 f47 0"/>
              <a:gd name="f51" fmla="+- f46 0 f48"/>
              <a:gd name="f52" fmla="+- f46 f48 0"/>
              <a:gd name="f53" fmla="*/ f45 f34 1"/>
              <a:gd name="f54" fmla="*/ f46 f34 1"/>
              <a:gd name="f55" fmla="*/ f51 f34 1"/>
              <a:gd name="f56" fmla="*/ f49 f34 1"/>
              <a:gd name="f57" fmla="*/ f52 f34 1"/>
              <a:gd name="f58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7" y="f53"/>
              </a:cxn>
              <a:cxn ang="f31">
                <a:pos x="f54" y="f58"/>
              </a:cxn>
              <a:cxn ang="f32">
                <a:pos x="f55" y="f53"/>
              </a:cxn>
              <a:cxn ang="f33">
                <a:pos x="f54" y="f56"/>
              </a:cxn>
            </a:cxnLst>
            <a:rect l="f55" t="f56" r="f57" b="f58"/>
            <a:pathLst>
              <a:path>
                <a:moveTo>
                  <a:pt x="f55" y="f56"/>
                </a:moveTo>
                <a:lnTo>
                  <a:pt x="f57" y="f56"/>
                </a:lnTo>
                <a:lnTo>
                  <a:pt x="f57" y="f58"/>
                </a:lnTo>
                <a:lnTo>
                  <a:pt x="f55" y="f58"/>
                </a:lnTo>
                <a:close/>
              </a:path>
            </a:pathLst>
          </a:custGeom>
          <a:gradFill>
            <a:gsLst>
              <a:gs pos="0">
                <a:srgbClr val="F5B8A4"/>
              </a:gs>
              <a:gs pos="100000">
                <a:srgbClr val="F2AB96"/>
              </a:gs>
            </a:gsLst>
            <a:lin ang="5400000"/>
          </a:gradFill>
          <a:ln w="12701" cap="flat">
            <a:solidFill>
              <a:srgbClr val="E97132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MACHINE </a:t>
            </a:r>
          </a:p>
        </p:txBody>
      </p:sp>
      <p:sp>
        <p:nvSpPr>
          <p:cNvPr id="12" name="Minus Sign 55">
            <a:extLst>
              <a:ext uri="{FF2B5EF4-FFF2-40B4-BE49-F238E27FC236}">
                <a16:creationId xmlns:a16="http://schemas.microsoft.com/office/drawing/2014/main" id="{357EAFA0-B321-D7A3-F179-C6F4E516D77B}"/>
              </a:ext>
            </a:extLst>
          </p:cNvPr>
          <p:cNvSpPr/>
          <p:nvPr/>
        </p:nvSpPr>
        <p:spPr>
          <a:xfrm>
            <a:off x="141293" y="4769647"/>
            <a:ext cx="2993571" cy="194854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2403"/>
              <a:gd name="f8" fmla="+- 0 0 -90"/>
              <a:gd name="f9" fmla="+- 0 0 -180"/>
              <a:gd name="f10" fmla="+- 0 0 -270"/>
              <a:gd name="f11" fmla="+- 0 0 -36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+- f38 0 f6"/>
              <a:gd name="f40" fmla="+- f37 0 f6"/>
              <a:gd name="f41" fmla="*/ f39 1 2"/>
              <a:gd name="f42" fmla="*/ f40 1 2"/>
              <a:gd name="f43" fmla="*/ f39 f7 1"/>
              <a:gd name="f44" fmla="*/ f40 73490 1"/>
              <a:gd name="f45" fmla="+- f6 f41 0"/>
              <a:gd name="f46" fmla="+- f6 f42 0"/>
              <a:gd name="f47" fmla="*/ f43 1 200000"/>
              <a:gd name="f48" fmla="*/ f44 1 200000"/>
              <a:gd name="f49" fmla="+- f45 0 f47"/>
              <a:gd name="f50" fmla="+- f45 f47 0"/>
              <a:gd name="f51" fmla="+- f46 0 f48"/>
              <a:gd name="f52" fmla="+- f46 f48 0"/>
              <a:gd name="f53" fmla="*/ f45 f34 1"/>
              <a:gd name="f54" fmla="*/ f46 f34 1"/>
              <a:gd name="f55" fmla="*/ f51 f34 1"/>
              <a:gd name="f56" fmla="*/ f49 f34 1"/>
              <a:gd name="f57" fmla="*/ f52 f34 1"/>
              <a:gd name="f58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7" y="f53"/>
              </a:cxn>
              <a:cxn ang="f31">
                <a:pos x="f54" y="f58"/>
              </a:cxn>
              <a:cxn ang="f32">
                <a:pos x="f55" y="f53"/>
              </a:cxn>
              <a:cxn ang="f33">
                <a:pos x="f54" y="f56"/>
              </a:cxn>
            </a:cxnLst>
            <a:rect l="f55" t="f56" r="f57" b="f58"/>
            <a:pathLst>
              <a:path>
                <a:moveTo>
                  <a:pt x="f55" y="f56"/>
                </a:moveTo>
                <a:lnTo>
                  <a:pt x="f57" y="f56"/>
                </a:lnTo>
                <a:lnTo>
                  <a:pt x="f57" y="f58"/>
                </a:lnTo>
                <a:lnTo>
                  <a:pt x="f55" y="f58"/>
                </a:lnTo>
                <a:close/>
              </a:path>
            </a:pathLst>
          </a:custGeom>
          <a:gradFill>
            <a:gsLst>
              <a:gs pos="0">
                <a:srgbClr val="A8D5A0"/>
              </a:gs>
              <a:gs pos="100000">
                <a:srgbClr val="9BCA93"/>
              </a:gs>
            </a:gsLst>
            <a:lin ang="5400000"/>
          </a:gradFill>
          <a:ln w="12701" cap="flat">
            <a:solidFill>
              <a:srgbClr val="4EA72E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METHOD</a:t>
            </a:r>
          </a:p>
        </p:txBody>
      </p:sp>
      <p:sp>
        <p:nvSpPr>
          <p:cNvPr id="13" name="Minus Sign 59">
            <a:extLst>
              <a:ext uri="{FF2B5EF4-FFF2-40B4-BE49-F238E27FC236}">
                <a16:creationId xmlns:a16="http://schemas.microsoft.com/office/drawing/2014/main" id="{B141D9EB-8C3C-0E9F-24B2-7789585F6742}"/>
              </a:ext>
            </a:extLst>
          </p:cNvPr>
          <p:cNvSpPr/>
          <p:nvPr/>
        </p:nvSpPr>
        <p:spPr>
          <a:xfrm>
            <a:off x="5029200" y="4976832"/>
            <a:ext cx="2993571" cy="152563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30032"/>
              <a:gd name="f8" fmla="+- 0 0 -90"/>
              <a:gd name="f9" fmla="+- 0 0 -180"/>
              <a:gd name="f10" fmla="+- 0 0 -270"/>
              <a:gd name="f11" fmla="+- 0 0 -36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+- f38 0 f6"/>
              <a:gd name="f40" fmla="+- f37 0 f6"/>
              <a:gd name="f41" fmla="*/ f39 1 2"/>
              <a:gd name="f42" fmla="*/ f40 1 2"/>
              <a:gd name="f43" fmla="*/ f39 f7 1"/>
              <a:gd name="f44" fmla="*/ f40 73490 1"/>
              <a:gd name="f45" fmla="+- f6 f41 0"/>
              <a:gd name="f46" fmla="+- f6 f42 0"/>
              <a:gd name="f47" fmla="*/ f43 1 200000"/>
              <a:gd name="f48" fmla="*/ f44 1 200000"/>
              <a:gd name="f49" fmla="+- f45 0 f47"/>
              <a:gd name="f50" fmla="+- f45 f47 0"/>
              <a:gd name="f51" fmla="+- f46 0 f48"/>
              <a:gd name="f52" fmla="+- f46 f48 0"/>
              <a:gd name="f53" fmla="*/ f45 f34 1"/>
              <a:gd name="f54" fmla="*/ f46 f34 1"/>
              <a:gd name="f55" fmla="*/ f51 f34 1"/>
              <a:gd name="f56" fmla="*/ f49 f34 1"/>
              <a:gd name="f57" fmla="*/ f52 f34 1"/>
              <a:gd name="f58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7" y="f53"/>
              </a:cxn>
              <a:cxn ang="f31">
                <a:pos x="f54" y="f58"/>
              </a:cxn>
              <a:cxn ang="f32">
                <a:pos x="f55" y="f53"/>
              </a:cxn>
              <a:cxn ang="f33">
                <a:pos x="f54" y="f56"/>
              </a:cxn>
            </a:cxnLst>
            <a:rect l="f55" t="f56" r="f57" b="f58"/>
            <a:pathLst>
              <a:path>
                <a:moveTo>
                  <a:pt x="f55" y="f56"/>
                </a:moveTo>
                <a:lnTo>
                  <a:pt x="f57" y="f56"/>
                </a:lnTo>
                <a:lnTo>
                  <a:pt x="f57" y="f58"/>
                </a:lnTo>
                <a:lnTo>
                  <a:pt x="f55" y="f58"/>
                </a:lnTo>
                <a:close/>
              </a:path>
            </a:pathLst>
          </a:custGeom>
          <a:gradFill>
            <a:gsLst>
              <a:gs pos="0">
                <a:srgbClr val="9CAFBF"/>
              </a:gs>
              <a:gs pos="100000">
                <a:srgbClr val="8FA3B4"/>
              </a:gs>
            </a:gsLst>
            <a:lin ang="5400000"/>
          </a:gradFill>
          <a:ln w="12701" cap="flat">
            <a:solidFill>
              <a:srgbClr val="156082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MATERIAL</a:t>
            </a:r>
          </a:p>
        </p:txBody>
      </p:sp>
      <p:sp>
        <p:nvSpPr>
          <p:cNvPr id="14" name="TextBox 62">
            <a:extLst>
              <a:ext uri="{FF2B5EF4-FFF2-40B4-BE49-F238E27FC236}">
                <a16:creationId xmlns:a16="http://schemas.microsoft.com/office/drawing/2014/main" id="{A3591BC2-1DCA-7F68-2F03-179822B96524}"/>
              </a:ext>
            </a:extLst>
          </p:cNvPr>
          <p:cNvSpPr txBox="1"/>
          <p:nvPr/>
        </p:nvSpPr>
        <p:spPr>
          <a:xfrm>
            <a:off x="119740" y="2050606"/>
            <a:ext cx="3587291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Limited digital marketing skills</a:t>
            </a:r>
          </a:p>
        </p:txBody>
      </p:sp>
      <p:sp>
        <p:nvSpPr>
          <p:cNvPr id="15" name="TextBox 66">
            <a:extLst>
              <a:ext uri="{FF2B5EF4-FFF2-40B4-BE49-F238E27FC236}">
                <a16:creationId xmlns:a16="http://schemas.microsoft.com/office/drawing/2014/main" id="{FA074912-6BD8-9CFB-B661-6B054CD07866}"/>
              </a:ext>
            </a:extLst>
          </p:cNvPr>
          <p:cNvSpPr txBox="1"/>
          <p:nvPr/>
        </p:nvSpPr>
        <p:spPr>
          <a:xfrm>
            <a:off x="312733" y="2652034"/>
            <a:ext cx="3587291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Dependence on word-of-mouth promotion</a:t>
            </a:r>
          </a:p>
        </p:txBody>
      </p:sp>
      <p:cxnSp>
        <p:nvCxnSpPr>
          <p:cNvPr id="16" name="Straight Connector 68">
            <a:extLst>
              <a:ext uri="{FF2B5EF4-FFF2-40B4-BE49-F238E27FC236}">
                <a16:creationId xmlns:a16="http://schemas.microsoft.com/office/drawing/2014/main" id="{9BFA3758-7F54-CDC4-7B3B-89A71142521A}"/>
              </a:ext>
            </a:extLst>
          </p:cNvPr>
          <p:cNvCxnSpPr/>
          <p:nvPr/>
        </p:nvCxnSpPr>
        <p:spPr>
          <a:xfrm>
            <a:off x="267946" y="3298368"/>
            <a:ext cx="3835963" cy="0"/>
          </a:xfrm>
          <a:prstGeom prst="straightConnector1">
            <a:avLst/>
          </a:prstGeom>
          <a:noFill/>
          <a:ln w="19046" cap="flat">
            <a:solidFill>
              <a:srgbClr val="0F9ED5"/>
            </a:solidFill>
            <a:prstDash val="solid"/>
            <a:miter/>
          </a:ln>
        </p:spPr>
      </p:cxnSp>
      <p:sp>
        <p:nvSpPr>
          <p:cNvPr id="17" name="TextBox 75">
            <a:extLst>
              <a:ext uri="{FF2B5EF4-FFF2-40B4-BE49-F238E27FC236}">
                <a16:creationId xmlns:a16="http://schemas.microsoft.com/office/drawing/2014/main" id="{094FC7BB-0362-EB75-A543-18AEF1E04C10}"/>
              </a:ext>
            </a:extLst>
          </p:cNvPr>
          <p:cNvSpPr txBox="1"/>
          <p:nvPr/>
        </p:nvSpPr>
        <p:spPr>
          <a:xfrm>
            <a:off x="3707041" y="2143243"/>
            <a:ext cx="2334188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Difficulty adapting to online sales trends</a:t>
            </a:r>
          </a:p>
        </p:txBody>
      </p:sp>
      <p:cxnSp>
        <p:nvCxnSpPr>
          <p:cNvPr id="18" name="Straight Connector 77">
            <a:extLst>
              <a:ext uri="{FF2B5EF4-FFF2-40B4-BE49-F238E27FC236}">
                <a16:creationId xmlns:a16="http://schemas.microsoft.com/office/drawing/2014/main" id="{E9CAE32F-5A95-722E-1E46-65DC53B1233B}"/>
              </a:ext>
            </a:extLst>
          </p:cNvPr>
          <p:cNvCxnSpPr/>
          <p:nvPr/>
        </p:nvCxnSpPr>
        <p:spPr>
          <a:xfrm>
            <a:off x="3792309" y="2768986"/>
            <a:ext cx="2162172" cy="10296"/>
          </a:xfrm>
          <a:prstGeom prst="straightConnector1">
            <a:avLst/>
          </a:prstGeom>
          <a:noFill/>
          <a:ln w="19046" cap="flat">
            <a:solidFill>
              <a:srgbClr val="0F9ED5"/>
            </a:solidFill>
            <a:prstDash val="solid"/>
            <a:miter/>
          </a:ln>
        </p:spPr>
      </p:cxnSp>
      <p:sp>
        <p:nvSpPr>
          <p:cNvPr id="19" name="TextBox 82">
            <a:extLst>
              <a:ext uri="{FF2B5EF4-FFF2-40B4-BE49-F238E27FC236}">
                <a16:creationId xmlns:a16="http://schemas.microsoft.com/office/drawing/2014/main" id="{229A0DEB-079A-5ADC-C170-8970483968D3}"/>
              </a:ext>
            </a:extLst>
          </p:cNvPr>
          <p:cNvSpPr txBox="1"/>
          <p:nvPr/>
        </p:nvSpPr>
        <p:spPr>
          <a:xfrm>
            <a:off x="7510808" y="1922123"/>
            <a:ext cx="3973287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Outdated website and online ordering system</a:t>
            </a:r>
          </a:p>
        </p:txBody>
      </p:sp>
      <p:cxnSp>
        <p:nvCxnSpPr>
          <p:cNvPr id="20" name="Straight Connector 84">
            <a:extLst>
              <a:ext uri="{FF2B5EF4-FFF2-40B4-BE49-F238E27FC236}">
                <a16:creationId xmlns:a16="http://schemas.microsoft.com/office/drawing/2014/main" id="{0B33B19E-2A19-DDA6-D8E9-53FA230F73AB}"/>
              </a:ext>
            </a:extLst>
          </p:cNvPr>
          <p:cNvCxnSpPr/>
          <p:nvPr/>
        </p:nvCxnSpPr>
        <p:spPr>
          <a:xfrm>
            <a:off x="7609115" y="2568458"/>
            <a:ext cx="3738332" cy="0"/>
          </a:xfrm>
          <a:prstGeom prst="straightConnector1">
            <a:avLst/>
          </a:prstGeom>
          <a:noFill/>
          <a:ln w="19046" cap="flat">
            <a:solidFill>
              <a:srgbClr val="E97132"/>
            </a:solidFill>
            <a:prstDash val="solid"/>
            <a:miter/>
          </a:ln>
        </p:spPr>
      </p:cxnSp>
      <p:sp>
        <p:nvSpPr>
          <p:cNvPr id="21" name="Oval 93">
            <a:extLst>
              <a:ext uri="{FF2B5EF4-FFF2-40B4-BE49-F238E27FC236}">
                <a16:creationId xmlns:a16="http://schemas.microsoft.com/office/drawing/2014/main" id="{B952B815-E093-AFDD-803A-645BE6658FF3}"/>
              </a:ext>
            </a:extLst>
          </p:cNvPr>
          <p:cNvSpPr/>
          <p:nvPr/>
        </p:nvSpPr>
        <p:spPr>
          <a:xfrm>
            <a:off x="9345158" y="3217572"/>
            <a:ext cx="2683325" cy="990596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gradFill>
            <a:gsLst>
              <a:gs pos="0">
                <a:srgbClr val="D09FC8"/>
              </a:gs>
              <a:gs pos="100000">
                <a:srgbClr val="C692BE"/>
              </a:gs>
            </a:gsLst>
            <a:lin ang="5400000"/>
          </a:gradFill>
          <a:ln w="12701" cap="flat">
            <a:solidFill>
              <a:srgbClr val="A02B93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30% drop in sales</a:t>
            </a:r>
          </a:p>
        </p:txBody>
      </p:sp>
      <p:sp>
        <p:nvSpPr>
          <p:cNvPr id="22" name="TextBox 96">
            <a:extLst>
              <a:ext uri="{FF2B5EF4-FFF2-40B4-BE49-F238E27FC236}">
                <a16:creationId xmlns:a16="http://schemas.microsoft.com/office/drawing/2014/main" id="{B3A9F4B0-EDB1-350D-E9A1-2782DF6F1128}"/>
              </a:ext>
            </a:extLst>
          </p:cNvPr>
          <p:cNvSpPr txBox="1"/>
          <p:nvPr/>
        </p:nvSpPr>
        <p:spPr>
          <a:xfrm>
            <a:off x="7883975" y="2601202"/>
            <a:ext cx="3463463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Lack of modern delivery tracking tools</a:t>
            </a:r>
          </a:p>
        </p:txBody>
      </p:sp>
      <p:cxnSp>
        <p:nvCxnSpPr>
          <p:cNvPr id="23" name="Straight Connector 98">
            <a:extLst>
              <a:ext uri="{FF2B5EF4-FFF2-40B4-BE49-F238E27FC236}">
                <a16:creationId xmlns:a16="http://schemas.microsoft.com/office/drawing/2014/main" id="{67FE4C98-5285-366E-EA74-6B950D5CF2D2}"/>
              </a:ext>
            </a:extLst>
          </p:cNvPr>
          <p:cNvCxnSpPr/>
          <p:nvPr/>
        </p:nvCxnSpPr>
        <p:spPr>
          <a:xfrm>
            <a:off x="8022771" y="3216731"/>
            <a:ext cx="3324676" cy="0"/>
          </a:xfrm>
          <a:prstGeom prst="straightConnector1">
            <a:avLst/>
          </a:prstGeom>
          <a:noFill/>
          <a:ln w="19046" cap="flat">
            <a:solidFill>
              <a:srgbClr val="E97132"/>
            </a:solidFill>
            <a:prstDash val="solid"/>
            <a:miter/>
          </a:ln>
        </p:spPr>
      </p:cxnSp>
      <p:sp>
        <p:nvSpPr>
          <p:cNvPr id="24" name="TextBox 99">
            <a:extLst>
              <a:ext uri="{FF2B5EF4-FFF2-40B4-BE49-F238E27FC236}">
                <a16:creationId xmlns:a16="http://schemas.microsoft.com/office/drawing/2014/main" id="{8BCD9E5D-FD73-D52E-4D35-9DAC3D84680B}"/>
              </a:ext>
            </a:extLst>
          </p:cNvPr>
          <p:cNvSpPr txBox="1"/>
          <p:nvPr/>
        </p:nvSpPr>
        <p:spPr>
          <a:xfrm>
            <a:off x="5587203" y="2920182"/>
            <a:ext cx="2495553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Minimal use of social media advertising</a:t>
            </a:r>
          </a:p>
        </p:txBody>
      </p:sp>
      <p:cxnSp>
        <p:nvCxnSpPr>
          <p:cNvPr id="25" name="Straight Connector 101">
            <a:extLst>
              <a:ext uri="{FF2B5EF4-FFF2-40B4-BE49-F238E27FC236}">
                <a16:creationId xmlns:a16="http://schemas.microsoft.com/office/drawing/2014/main" id="{5834C967-D858-D904-984D-F2B4DDEB829E}"/>
              </a:ext>
            </a:extLst>
          </p:cNvPr>
          <p:cNvCxnSpPr/>
          <p:nvPr/>
        </p:nvCxnSpPr>
        <p:spPr>
          <a:xfrm>
            <a:off x="5587203" y="3566516"/>
            <a:ext cx="2587971" cy="0"/>
          </a:xfrm>
          <a:prstGeom prst="straightConnector1">
            <a:avLst/>
          </a:prstGeom>
          <a:noFill/>
          <a:ln w="19046" cap="flat">
            <a:solidFill>
              <a:srgbClr val="E97132"/>
            </a:solidFill>
            <a:prstDash val="solid"/>
            <a:miter/>
          </a:ln>
        </p:spPr>
      </p:cxnSp>
      <p:sp>
        <p:nvSpPr>
          <p:cNvPr id="26" name="TextBox 107">
            <a:extLst>
              <a:ext uri="{FF2B5EF4-FFF2-40B4-BE49-F238E27FC236}">
                <a16:creationId xmlns:a16="http://schemas.microsoft.com/office/drawing/2014/main" id="{28E6D613-4DDE-65FC-D4A0-5C295862A9E3}"/>
              </a:ext>
            </a:extLst>
          </p:cNvPr>
          <p:cNvSpPr txBox="1"/>
          <p:nvPr/>
        </p:nvSpPr>
        <p:spPr>
          <a:xfrm>
            <a:off x="214765" y="3815443"/>
            <a:ext cx="2139046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Relies mostly on walk-in customers</a:t>
            </a:r>
          </a:p>
        </p:txBody>
      </p:sp>
      <p:cxnSp>
        <p:nvCxnSpPr>
          <p:cNvPr id="27" name="Straight Connector 109">
            <a:extLst>
              <a:ext uri="{FF2B5EF4-FFF2-40B4-BE49-F238E27FC236}">
                <a16:creationId xmlns:a16="http://schemas.microsoft.com/office/drawing/2014/main" id="{549DAC6B-7A83-E415-2D3A-439B594661D2}"/>
              </a:ext>
            </a:extLst>
          </p:cNvPr>
          <p:cNvCxnSpPr/>
          <p:nvPr/>
        </p:nvCxnSpPr>
        <p:spPr>
          <a:xfrm>
            <a:off x="206828" y="4441944"/>
            <a:ext cx="2001502" cy="0"/>
          </a:xfrm>
          <a:prstGeom prst="straightConnector1">
            <a:avLst/>
          </a:prstGeom>
          <a:noFill/>
          <a:ln w="19046" cap="flat">
            <a:solidFill>
              <a:srgbClr val="4EA72E"/>
            </a:solidFill>
            <a:prstDash val="solid"/>
            <a:miter/>
          </a:ln>
        </p:spPr>
      </p:cxnSp>
      <p:sp>
        <p:nvSpPr>
          <p:cNvPr id="28" name="TextBox 111">
            <a:extLst>
              <a:ext uri="{FF2B5EF4-FFF2-40B4-BE49-F238E27FC236}">
                <a16:creationId xmlns:a16="http://schemas.microsoft.com/office/drawing/2014/main" id="{FE797795-75F4-BA3F-DFA3-3048DC186895}"/>
              </a:ext>
            </a:extLst>
          </p:cNvPr>
          <p:cNvSpPr txBox="1"/>
          <p:nvPr/>
        </p:nvSpPr>
        <p:spPr>
          <a:xfrm>
            <a:off x="2781303" y="3753538"/>
            <a:ext cx="2694215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No subscription or loyalty programs</a:t>
            </a:r>
          </a:p>
        </p:txBody>
      </p:sp>
      <p:cxnSp>
        <p:nvCxnSpPr>
          <p:cNvPr id="29" name="Straight Connector 113">
            <a:extLst>
              <a:ext uri="{FF2B5EF4-FFF2-40B4-BE49-F238E27FC236}">
                <a16:creationId xmlns:a16="http://schemas.microsoft.com/office/drawing/2014/main" id="{44C9B3A3-3B08-3891-4D98-1E9CE9389D4D}"/>
              </a:ext>
            </a:extLst>
          </p:cNvPr>
          <p:cNvCxnSpPr/>
          <p:nvPr/>
        </p:nvCxnSpPr>
        <p:spPr>
          <a:xfrm>
            <a:off x="2449284" y="4399864"/>
            <a:ext cx="2204362" cy="0"/>
          </a:xfrm>
          <a:prstGeom prst="straightConnector1">
            <a:avLst/>
          </a:prstGeom>
          <a:noFill/>
          <a:ln w="19046" cap="flat">
            <a:solidFill>
              <a:srgbClr val="4EA72E"/>
            </a:solidFill>
            <a:prstDash val="solid"/>
            <a:miter/>
          </a:ln>
        </p:spPr>
      </p:cxnSp>
      <p:sp>
        <p:nvSpPr>
          <p:cNvPr id="30" name="TextBox 120">
            <a:extLst>
              <a:ext uri="{FF2B5EF4-FFF2-40B4-BE49-F238E27FC236}">
                <a16:creationId xmlns:a16="http://schemas.microsoft.com/office/drawing/2014/main" id="{3635BFD3-6243-8130-407F-A19A822F389F}"/>
              </a:ext>
            </a:extLst>
          </p:cNvPr>
          <p:cNvSpPr txBox="1"/>
          <p:nvPr/>
        </p:nvSpPr>
        <p:spPr>
          <a:xfrm>
            <a:off x="2208330" y="4655676"/>
            <a:ext cx="2936650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Limited flexibility in delivery options</a:t>
            </a:r>
          </a:p>
        </p:txBody>
      </p:sp>
      <p:cxnSp>
        <p:nvCxnSpPr>
          <p:cNvPr id="31" name="Straight Connector 122">
            <a:extLst>
              <a:ext uri="{FF2B5EF4-FFF2-40B4-BE49-F238E27FC236}">
                <a16:creationId xmlns:a16="http://schemas.microsoft.com/office/drawing/2014/main" id="{A1FB4C88-E59A-756B-A82E-72AF21668049}"/>
              </a:ext>
            </a:extLst>
          </p:cNvPr>
          <p:cNvCxnSpPr/>
          <p:nvPr/>
        </p:nvCxnSpPr>
        <p:spPr>
          <a:xfrm>
            <a:off x="1752603" y="5302011"/>
            <a:ext cx="2732309" cy="0"/>
          </a:xfrm>
          <a:prstGeom prst="straightConnector1">
            <a:avLst/>
          </a:prstGeom>
          <a:noFill/>
          <a:ln w="19046" cap="flat">
            <a:solidFill>
              <a:srgbClr val="4EA72E"/>
            </a:solidFill>
            <a:prstDash val="solid"/>
            <a:miter/>
          </a:ln>
        </p:spPr>
      </p:cxnSp>
      <p:sp>
        <p:nvSpPr>
          <p:cNvPr id="32" name="TextBox 126">
            <a:extLst>
              <a:ext uri="{FF2B5EF4-FFF2-40B4-BE49-F238E27FC236}">
                <a16:creationId xmlns:a16="http://schemas.microsoft.com/office/drawing/2014/main" id="{C732FF73-9A22-5AFD-CADF-AA250149543A}"/>
              </a:ext>
            </a:extLst>
          </p:cNvPr>
          <p:cNvSpPr txBox="1"/>
          <p:nvPr/>
        </p:nvSpPr>
        <p:spPr>
          <a:xfrm>
            <a:off x="7037615" y="3857542"/>
            <a:ext cx="3233053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Rising cost of imported flowers (Living Flowers,2025)</a:t>
            </a:r>
          </a:p>
        </p:txBody>
      </p:sp>
      <p:cxnSp>
        <p:nvCxnSpPr>
          <p:cNvPr id="33" name="Straight Connector 128">
            <a:extLst>
              <a:ext uri="{FF2B5EF4-FFF2-40B4-BE49-F238E27FC236}">
                <a16:creationId xmlns:a16="http://schemas.microsoft.com/office/drawing/2014/main" id="{5EF4E472-886B-1E98-D82E-3CA429DF2016}"/>
              </a:ext>
            </a:extLst>
          </p:cNvPr>
          <p:cNvCxnSpPr/>
          <p:nvPr/>
        </p:nvCxnSpPr>
        <p:spPr>
          <a:xfrm>
            <a:off x="7037615" y="4503877"/>
            <a:ext cx="3009894" cy="0"/>
          </a:xfrm>
          <a:prstGeom prst="straightConnector1">
            <a:avLst/>
          </a:prstGeom>
          <a:noFill/>
          <a:ln w="19046" cap="flat">
            <a:solidFill>
              <a:srgbClr val="156082"/>
            </a:solidFill>
            <a:prstDash val="solid"/>
            <a:miter/>
          </a:ln>
        </p:spPr>
      </p:cxnSp>
      <p:sp>
        <p:nvSpPr>
          <p:cNvPr id="34" name="TextBox 132">
            <a:extLst>
              <a:ext uri="{FF2B5EF4-FFF2-40B4-BE49-F238E27FC236}">
                <a16:creationId xmlns:a16="http://schemas.microsoft.com/office/drawing/2014/main" id="{7F922863-CC3E-EB3F-6BC4-56D09A884E4E}"/>
              </a:ext>
            </a:extLst>
          </p:cNvPr>
          <p:cNvSpPr txBox="1"/>
          <p:nvPr/>
        </p:nvSpPr>
        <p:spPr>
          <a:xfrm>
            <a:off x="5197925" y="3874943"/>
            <a:ext cx="1709059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Higher prices for eco-friendly packaging</a:t>
            </a:r>
          </a:p>
        </p:txBody>
      </p:sp>
      <p:cxnSp>
        <p:nvCxnSpPr>
          <p:cNvPr id="35" name="Straight Connector 134">
            <a:extLst>
              <a:ext uri="{FF2B5EF4-FFF2-40B4-BE49-F238E27FC236}">
                <a16:creationId xmlns:a16="http://schemas.microsoft.com/office/drawing/2014/main" id="{AD8B3A2F-CA43-5D26-691B-65681AF88979}"/>
              </a:ext>
            </a:extLst>
          </p:cNvPr>
          <p:cNvCxnSpPr/>
          <p:nvPr/>
        </p:nvCxnSpPr>
        <p:spPr>
          <a:xfrm>
            <a:off x="5197925" y="4798277"/>
            <a:ext cx="1464128" cy="0"/>
          </a:xfrm>
          <a:prstGeom prst="straightConnector1">
            <a:avLst/>
          </a:prstGeom>
          <a:noFill/>
          <a:ln w="19046" cap="flat">
            <a:solidFill>
              <a:srgbClr val="156082"/>
            </a:solidFill>
            <a:prstDash val="solid"/>
            <a:miter/>
          </a:ln>
        </p:spPr>
      </p:cxnSp>
      <p:sp>
        <p:nvSpPr>
          <p:cNvPr id="36" name="TextBox 137">
            <a:extLst>
              <a:ext uri="{FF2B5EF4-FFF2-40B4-BE49-F238E27FC236}">
                <a16:creationId xmlns:a16="http://schemas.microsoft.com/office/drawing/2014/main" id="{3D75B4D0-2430-C1D8-0A5D-948238416001}"/>
              </a:ext>
            </a:extLst>
          </p:cNvPr>
          <p:cNvSpPr txBox="1"/>
          <p:nvPr/>
        </p:nvSpPr>
        <p:spPr>
          <a:xfrm>
            <a:off x="6827952" y="4715816"/>
            <a:ext cx="3442716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Difficulty sourcing affordable local blooms</a:t>
            </a:r>
          </a:p>
        </p:txBody>
      </p:sp>
      <p:cxnSp>
        <p:nvCxnSpPr>
          <p:cNvPr id="37" name="Straight Connector 139">
            <a:extLst>
              <a:ext uri="{FF2B5EF4-FFF2-40B4-BE49-F238E27FC236}">
                <a16:creationId xmlns:a16="http://schemas.microsoft.com/office/drawing/2014/main" id="{3817C26F-7C3C-DB94-7027-4ACE7EBC7FDA}"/>
              </a:ext>
            </a:extLst>
          </p:cNvPr>
          <p:cNvCxnSpPr/>
          <p:nvPr/>
        </p:nvCxnSpPr>
        <p:spPr>
          <a:xfrm>
            <a:off x="6662053" y="5362151"/>
            <a:ext cx="3129643" cy="0"/>
          </a:xfrm>
          <a:prstGeom prst="straightConnector1">
            <a:avLst/>
          </a:prstGeom>
          <a:noFill/>
          <a:ln w="19046" cap="flat">
            <a:solidFill>
              <a:srgbClr val="156082"/>
            </a:solidFill>
            <a:prstDash val="solid"/>
            <a:miter/>
          </a:ln>
        </p:spPr>
      </p:cxn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C805C5DA-E96D-2E0D-7C31-4390E5966738}"/>
              </a:ext>
            </a:extLst>
          </p:cNvPr>
          <p:cNvGrpSpPr/>
          <p:nvPr/>
        </p:nvGrpSpPr>
        <p:grpSpPr>
          <a:xfrm>
            <a:off x="-37" y="-8467"/>
            <a:ext cx="12192042" cy="6866467"/>
            <a:chOff x="-37" y="-8467"/>
            <a:chExt cx="12192042" cy="6866467"/>
          </a:xfrm>
        </p:grpSpPr>
        <p:cxnSp>
          <p:nvCxnSpPr>
            <p:cNvPr id="3" name="Straight Connector 9">
              <a:extLst>
                <a:ext uri="{FF2B5EF4-FFF2-40B4-BE49-F238E27FC236}">
                  <a16:creationId xmlns:a16="http://schemas.microsoft.com/office/drawing/2014/main" id="{CB12C8ED-CAFD-7183-65BD-D6FA801237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10">
              <a:extLst>
                <a:ext uri="{FF2B5EF4-FFF2-40B4-BE49-F238E27FC236}">
                  <a16:creationId xmlns:a16="http://schemas.microsoft.com/office/drawing/2014/main" id="{2177721F-BF1C-D1E5-A2DE-F5B48B5A5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A9E57849-D554-8B0F-CE67-9FB981B3DE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AD84C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E584F014-4D86-BE33-7C9F-57B71AA657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7" name="Isosceles Triangle 13">
              <a:extLst>
                <a:ext uri="{FF2B5EF4-FFF2-40B4-BE49-F238E27FC236}">
                  <a16:creationId xmlns:a16="http://schemas.microsoft.com/office/drawing/2014/main" id="{FEA39946-6504-B929-CAC0-001FB8125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8784C7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3626FB77-7050-0310-87F3-D557AB96C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524EAB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8FD0F3D0-5105-1794-43A6-99CFBBFF2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EB5DD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6B2960E3-017C-9E68-6BA6-94CDE4643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1" name="Isosceles Triangle 17">
              <a:extLst>
                <a:ext uri="{FF2B5EF4-FFF2-40B4-BE49-F238E27FC236}">
                  <a16:creationId xmlns:a16="http://schemas.microsoft.com/office/drawing/2014/main" id="{8D6CEADE-94EF-8287-DB9C-7EA4E7D3CC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2" name="Isosceles Triangle 18">
              <a:extLst>
                <a:ext uri="{FF2B5EF4-FFF2-40B4-BE49-F238E27FC236}">
                  <a16:creationId xmlns:a16="http://schemas.microsoft.com/office/drawing/2014/main" id="{191410B4-A423-8DD1-7B5F-390EDC2360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799991">
              <a:off x="-37" y="0"/>
              <a:ext cx="842592" cy="5666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</p:grpSp>
      <p:pic>
        <p:nvPicPr>
          <p:cNvPr id="13" name="Picture 4" descr="Florist arranging bouquet">
            <a:extLst>
              <a:ext uri="{FF2B5EF4-FFF2-40B4-BE49-F238E27FC236}">
                <a16:creationId xmlns:a16="http://schemas.microsoft.com/office/drawing/2014/main" id="{A7591879-2B85-A022-4528-56787CA3B6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96" r="21696"/>
          <a:stretch>
            <a:fillRect/>
          </a:stretch>
        </p:blipFill>
        <p:spPr>
          <a:xfrm>
            <a:off x="6248396" y="-8467"/>
            <a:ext cx="5939359" cy="683505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6C7F3606-6D6D-BDFB-4098-A5DBAA302D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3381" y="152403"/>
            <a:ext cx="5099846" cy="772887"/>
          </a:xfrm>
        </p:spPr>
        <p:txBody>
          <a:bodyPr anchorCtr="1">
            <a:noAutofit/>
          </a:bodyPr>
          <a:lstStyle/>
          <a:p>
            <a:pPr lvl="0" algn="ctr"/>
            <a:r>
              <a:rPr lang="en-US" sz="4800" dirty="0">
                <a:latin typeface="Arial" pitchFamily="34"/>
                <a:cs typeface="Arial" pitchFamily="34"/>
              </a:rPr>
              <a:t>Conclusion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1AC41D1B-8DC5-D3C3-9E22-ADDF415B120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-58238" y="933757"/>
            <a:ext cx="6248396" cy="5924242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90000"/>
              </a:lnSpc>
              <a:buClr>
                <a:srgbClr val="000000"/>
              </a:buClr>
              <a:buFont typeface="Wingdings" pitchFamily="2"/>
              <a:buChar char="v"/>
            </a:pPr>
            <a:r>
              <a:rPr lang="en-US" sz="2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In conclusion, Green Haven Florists faces multiple challenges, including increased competition, rising costs, and a shift in customer preferences toward online shopping. </a:t>
            </a:r>
          </a:p>
          <a:p>
            <a:pPr marL="342900" lvl="0" indent="-342900" algn="just">
              <a:lnSpc>
                <a:spcPct val="90000"/>
              </a:lnSpc>
              <a:buClr>
                <a:srgbClr val="000000"/>
              </a:buClr>
              <a:buFont typeface="Wingdings" pitchFamily="2"/>
              <a:buChar char="v"/>
            </a:pPr>
            <a:r>
              <a:rPr lang="en-GB" sz="2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By adopting digital marketing strategies, enhancing its online presence, and maintaining its focus on sustainability, the business can successfully adapt to market changes and restore growth.</a:t>
            </a:r>
          </a:p>
          <a:p>
            <a:pPr marL="342900" lvl="0" indent="-342900" algn="just">
              <a:lnSpc>
                <a:spcPct val="90000"/>
              </a:lnSpc>
              <a:buClr>
                <a:srgbClr val="000000"/>
              </a:buClr>
              <a:buFont typeface="Wingdings" pitchFamily="2"/>
              <a:buChar char="v"/>
            </a:pPr>
            <a:r>
              <a:rPr lang="en-GB" sz="2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The analysis using the 5W2H method and the Fishbone Diagram has been valuable in identifying the root causes and suggesting practical solutions for improvement. </a:t>
            </a:r>
            <a:r>
              <a:rPr lang="en-US" sz="24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 </a:t>
            </a:r>
          </a:p>
        </p:txBody>
      </p:sp>
      <p:cxnSp>
        <p:nvCxnSpPr>
          <p:cNvPr id="16" name="Straight Connector 20">
            <a:extLst>
              <a:ext uri="{FF2B5EF4-FFF2-40B4-BE49-F238E27FC236}">
                <a16:creationId xmlns:a16="http://schemas.microsoft.com/office/drawing/2014/main" id="{1A85C8AB-E9CF-1D82-03A7-B025212616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>
            <a:off x="9371008" y="0"/>
            <a:ext cx="1219207" cy="6858000"/>
          </a:xfrm>
          <a:prstGeom prst="straightConnector1">
            <a:avLst/>
          </a:prstGeom>
          <a:noFill/>
          <a:ln w="9528" cap="rnd">
            <a:solidFill>
              <a:srgbClr val="BFBFBF"/>
            </a:solidFill>
            <a:prstDash val="solid"/>
            <a:miter/>
          </a:ln>
        </p:spPr>
      </p:cxnSp>
      <p:cxnSp>
        <p:nvCxnSpPr>
          <p:cNvPr id="17" name="Straight Connector 22">
            <a:extLst>
              <a:ext uri="{FF2B5EF4-FFF2-40B4-BE49-F238E27FC236}">
                <a16:creationId xmlns:a16="http://schemas.microsoft.com/office/drawing/2014/main" id="{5FF23747-2A6F-902C-30B0-435C6C3FC0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 flipH="1">
            <a:off x="7425266" y="3681410"/>
            <a:ext cx="4763557" cy="3176590"/>
          </a:xfrm>
          <a:prstGeom prst="straightConnector1">
            <a:avLst/>
          </a:prstGeom>
          <a:noFill/>
          <a:ln w="9528" cap="rnd">
            <a:solidFill>
              <a:srgbClr val="D9D9D9"/>
            </a:solidFill>
            <a:prstDash val="solid"/>
            <a:miter/>
          </a:ln>
        </p:spPr>
      </p:cxnSp>
      <p:sp>
        <p:nvSpPr>
          <p:cNvPr id="18" name="Rectangle 23">
            <a:extLst>
              <a:ext uri="{FF2B5EF4-FFF2-40B4-BE49-F238E27FC236}">
                <a16:creationId xmlns:a16="http://schemas.microsoft.com/office/drawing/2014/main" id="{965CE539-9685-B2D8-7010-719E082AE6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181472" y="-8467"/>
            <a:ext cx="3007351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3007349"/>
              <a:gd name="f4" fmla="val 6866467"/>
              <a:gd name="f5" fmla="val 2045532"/>
              <a:gd name="f6" fmla="*/ f0 1 3007349"/>
              <a:gd name="f7" fmla="*/ f1 1 6866467"/>
              <a:gd name="f8" fmla="+- f4 0 f2"/>
              <a:gd name="f9" fmla="+- f3 0 f2"/>
              <a:gd name="f10" fmla="*/ f9 1 3007349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3007349" h="6866467">
                <a:moveTo>
                  <a:pt x="f5" y="f2"/>
                </a:moveTo>
                <a:lnTo>
                  <a:pt x="f3" y="f2"/>
                </a:lnTo>
                <a:lnTo>
                  <a:pt x="f3" y="f4"/>
                </a:lnTo>
                <a:lnTo>
                  <a:pt x="f2" y="f4"/>
                </a:lnTo>
                <a:lnTo>
                  <a:pt x="f5" y="f2"/>
                </a:lnTo>
                <a:close/>
              </a:path>
            </a:pathLst>
          </a:custGeom>
          <a:solidFill>
            <a:srgbClr val="AD84C6">
              <a:alpha val="3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CBB54E1C-D549-CF6D-B1C0-679148200B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603440" y="-8467"/>
            <a:ext cx="2588556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2573311"/>
              <a:gd name="f4" fmla="val 6866467"/>
              <a:gd name="f5" fmla="val 1202336"/>
              <a:gd name="f6" fmla="*/ f0 1 2573311"/>
              <a:gd name="f7" fmla="*/ f1 1 6866467"/>
              <a:gd name="f8" fmla="+- f4 0 f2"/>
              <a:gd name="f9" fmla="+- f3 0 f2"/>
              <a:gd name="f10" fmla="*/ f9 1 2573311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2573311" h="6866467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AD84C6">
              <a:alpha val="2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0" name="Isosceles Triangle 24">
            <a:extLst>
              <a:ext uri="{FF2B5EF4-FFF2-40B4-BE49-F238E27FC236}">
                <a16:creationId xmlns:a16="http://schemas.microsoft.com/office/drawing/2014/main" id="{5A9B4FF2-1805-B2C2-2F50-E0377EE6FB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8932334" y="3047996"/>
            <a:ext cx="3259671" cy="381000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8784C7">
              <a:alpha val="72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1" name="Rectangle 27">
            <a:extLst>
              <a:ext uri="{FF2B5EF4-FFF2-40B4-BE49-F238E27FC236}">
                <a16:creationId xmlns:a16="http://schemas.microsoft.com/office/drawing/2014/main" id="{AC9BF4AB-8693-A383-51C3-B1B85C568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334496" y="-8467"/>
            <a:ext cx="2854327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2858013"/>
              <a:gd name="f4" fmla="val 6866467"/>
              <a:gd name="f5" fmla="val 2473942"/>
              <a:gd name="f6" fmla="*/ f0 1 2858013"/>
              <a:gd name="f7" fmla="*/ f1 1 6866467"/>
              <a:gd name="f8" fmla="+- f4 0 f2"/>
              <a:gd name="f9" fmla="+- f3 0 f2"/>
              <a:gd name="f10" fmla="*/ f9 1 2858013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2858013" h="6866467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524EAB">
              <a:alpha val="47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2" name="Rectangle 28">
            <a:extLst>
              <a:ext uri="{FF2B5EF4-FFF2-40B4-BE49-F238E27FC236}">
                <a16:creationId xmlns:a16="http://schemas.microsoft.com/office/drawing/2014/main" id="{C0899F9A-A083-016E-A66A-3C4939A2C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898733" y="-8467"/>
            <a:ext cx="1290090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1290094"/>
              <a:gd name="f4" fmla="val 6858000"/>
              <a:gd name="f5" fmla="val 1019735"/>
              <a:gd name="f6" fmla="*/ f0 1 1290094"/>
              <a:gd name="f7" fmla="*/ f1 1 6858000"/>
              <a:gd name="f8" fmla="+- f4 0 f2"/>
              <a:gd name="f9" fmla="+- f3 0 f2"/>
              <a:gd name="f10" fmla="*/ f9 1 1290094"/>
              <a:gd name="f11" fmla="*/ f8 1 6858000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1290094" h="6858000">
                <a:moveTo>
                  <a:pt x="f5" y="f2"/>
                </a:moveTo>
                <a:lnTo>
                  <a:pt x="f3" y="f2"/>
                </a:lnTo>
                <a:lnTo>
                  <a:pt x="f3" y="f4"/>
                </a:lnTo>
                <a:lnTo>
                  <a:pt x="f2" y="f4"/>
                </a:lnTo>
                <a:lnTo>
                  <a:pt x="f5" y="f2"/>
                </a:lnTo>
                <a:close/>
              </a:path>
            </a:pathLst>
          </a:custGeom>
          <a:solidFill>
            <a:srgbClr val="CEB5DD">
              <a:alpha val="7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ABBC4F8B-9696-FAD1-7B6F-6C6D896E53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938994" y="-8467"/>
            <a:ext cx="1249829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1249825"/>
              <a:gd name="f4" fmla="val 6858000"/>
              <a:gd name="f5" fmla="val 1109382"/>
              <a:gd name="f6" fmla="*/ f0 1 1249825"/>
              <a:gd name="f7" fmla="*/ f1 1 6858000"/>
              <a:gd name="f8" fmla="+- f4 0 f2"/>
              <a:gd name="f9" fmla="+- f3 0 f2"/>
              <a:gd name="f10" fmla="*/ f9 1 1249825"/>
              <a:gd name="f11" fmla="*/ f8 1 6858000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1249825" h="6858000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AD84C6">
              <a:alpha val="6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4" name="Isosceles Triangle 29">
            <a:extLst>
              <a:ext uri="{FF2B5EF4-FFF2-40B4-BE49-F238E27FC236}">
                <a16:creationId xmlns:a16="http://schemas.microsoft.com/office/drawing/2014/main" id="{E2109CA2-17E5-6D73-5C2D-0EA8B4592D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371664" y="3589870"/>
            <a:ext cx="1817159" cy="326812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AD84C6">
              <a:alpha val="8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pic>
        <p:nvPicPr>
          <p:cNvPr id="25" name="Ink 25">
            <a:extLst>
              <a:ext uri="{FF2B5EF4-FFF2-40B4-BE49-F238E27FC236}">
                <a16:creationId xmlns:a16="http://schemas.microsoft.com/office/drawing/2014/main" id="{A80E4307-F8F6-FC29-B60B-4BDB28E7DB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089" y="925162"/>
            <a:ext cx="356" cy="35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6" name="Ink 26">
            <a:extLst>
              <a:ext uri="{FF2B5EF4-FFF2-40B4-BE49-F238E27FC236}">
                <a16:creationId xmlns:a16="http://schemas.microsoft.com/office/drawing/2014/main" id="{50927706-72A0-963F-40FB-7F7805979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294" y="1382362"/>
            <a:ext cx="356" cy="3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2EE56-B9BC-D1C1-1A56-632EAA63196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0"/>
            <a:ext cx="10515600" cy="849084"/>
          </a:xfrm>
        </p:spPr>
        <p:txBody>
          <a:bodyPr anchorCtr="1">
            <a:noAutofit/>
          </a:bodyPr>
          <a:lstStyle/>
          <a:p>
            <a:pPr lvl="0" algn="ctr"/>
            <a:r>
              <a:rPr lang="en-GB" sz="4800">
                <a:latin typeface="Arial" pitchFamily="34"/>
                <a:cs typeface="Arial" pitchFamily="34"/>
              </a:rPr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FCF246-02A4-11D4-3487-99DF97DC760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30631" y="936171"/>
            <a:ext cx="11898081" cy="5921828"/>
          </a:xfrm>
        </p:spPr>
        <p:txBody>
          <a:bodyPr/>
          <a:lstStyle/>
          <a:p>
            <a:pPr marL="457200" lvl="0" indent="-457200">
              <a:lnSpc>
                <a:spcPct val="80000"/>
              </a:lnSpc>
              <a:buFont typeface="Aptos Display"/>
              <a:buAutoNum type="arabicPeriod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Floristly trade club (2024) </a:t>
            </a:r>
            <a:r>
              <a:rPr lang="en-GB" i="1">
                <a:solidFill>
                  <a:srgbClr val="000000"/>
                </a:solidFill>
                <a:latin typeface="Arial" pitchFamily="34"/>
                <a:cs typeface="Arial" pitchFamily="34"/>
              </a:rPr>
              <a:t>Digital Florists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 Available at: </a:t>
            </a:r>
            <a:r>
              <a:rPr lang="en-GB">
                <a:solidFill>
                  <a:srgbClr val="215F9A"/>
                </a:solidFill>
                <a:latin typeface="Arial" pitchFamily="34"/>
                <a:cs typeface="Arial" pitchFamily="3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Technology is Transforming Floristry: Key Innovations you need to know</a:t>
            </a:r>
            <a:r>
              <a:rPr lang="en-GB">
                <a:solidFill>
                  <a:srgbClr val="215F9A"/>
                </a:solidFill>
                <a:latin typeface="Arial" pitchFamily="34"/>
                <a:cs typeface="Arial" pitchFamily="34"/>
              </a:rPr>
              <a:t>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(Accessed: 20 October 2025)</a:t>
            </a:r>
          </a:p>
          <a:p>
            <a:pPr marL="457200" lvl="0" indent="-457200">
              <a:lnSpc>
                <a:spcPct val="80000"/>
              </a:lnSpc>
              <a:buFont typeface="Aptos Display"/>
              <a:buAutoNum type="arabicPeriod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Veremark (2025) </a:t>
            </a:r>
            <a:r>
              <a:rPr lang="en-GB" i="1">
                <a:solidFill>
                  <a:srgbClr val="000000"/>
                </a:solidFill>
                <a:latin typeface="Arial" pitchFamily="34"/>
                <a:cs typeface="Arial" pitchFamily="34"/>
              </a:rPr>
              <a:t>Seasonal Employment laws in the UK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  Available at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Guide in Hiring Seasonal Workers in the UK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</a:rPr>
              <a:t>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(Accessed: 20 October 2025)</a:t>
            </a:r>
          </a:p>
          <a:p>
            <a:pPr marL="457200" lvl="0" indent="-457200">
              <a:lnSpc>
                <a:spcPct val="80000"/>
              </a:lnSpc>
              <a:buFont typeface="Aptos Display"/>
              <a:buAutoNum type="arabicPeriod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GOV.UK (2025)</a:t>
            </a:r>
            <a:r>
              <a:rPr lang="en-GB" i="1">
                <a:solidFill>
                  <a:srgbClr val="000000"/>
                </a:solidFill>
                <a:latin typeface="Arial" pitchFamily="34"/>
                <a:cs typeface="Arial" pitchFamily="34"/>
              </a:rPr>
              <a:t> Food and farming industry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Available at: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</a:rPr>
              <a:t> 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Government provides certainty to horticulture and poultry businesses</a:t>
            </a:r>
            <a:r>
              <a:rPr lang="en-GB">
                <a:solidFill>
                  <a:srgbClr val="467886"/>
                </a:solidFill>
                <a:latin typeface="Arial" pitchFamily="34"/>
                <a:cs typeface="Arial" pitchFamily="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(Accessed: 20 October 2025)</a:t>
            </a:r>
          </a:p>
          <a:p>
            <a:pPr marL="457200" lvl="0" indent="-457200">
              <a:lnSpc>
                <a:spcPct val="80000"/>
              </a:lnSpc>
              <a:buFont typeface="Aptos Display"/>
              <a:buAutoNum type="arabicPeriod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HTA (2025) </a:t>
            </a:r>
            <a:r>
              <a:rPr lang="en-GB" i="1">
                <a:solidFill>
                  <a:srgbClr val="000000"/>
                </a:solidFill>
                <a:latin typeface="Arial" pitchFamily="34"/>
                <a:cs typeface="Arial" pitchFamily="34"/>
              </a:rPr>
              <a:t>News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 Available at: Four years on: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</a:rPr>
              <a:t> 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Environmental Horticulture Brexit Costs and Border Impacts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 (Accessed: 20 October 2025)</a:t>
            </a:r>
          </a:p>
          <a:p>
            <a:pPr marL="457200" lvl="0" indent="-457200">
              <a:lnSpc>
                <a:spcPct val="80000"/>
              </a:lnSpc>
              <a:buFont typeface="Aptos Display"/>
              <a:buAutoNum type="arabicPeriod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Packnode (2023)</a:t>
            </a:r>
            <a:r>
              <a:rPr lang="en-GB" i="1">
                <a:solidFill>
                  <a:srgbClr val="000000"/>
                </a:solidFill>
                <a:latin typeface="Arial" pitchFamily="34"/>
                <a:cs typeface="Arial" pitchFamily="34"/>
              </a:rPr>
              <a:t> UK retailers confront escalating packaging costs amid regulatory pressures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Available at: 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UK</a:t>
            </a:r>
            <a:r>
              <a:rPr lang="en-GB">
                <a:solidFill>
                  <a:srgbClr val="467886"/>
                </a:solidFill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Retailers Packaging Cost Crisis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( Accessed: 20 October 2025)</a:t>
            </a:r>
          </a:p>
          <a:p>
            <a:pPr marL="457200" lvl="0" indent="-457200">
              <a:lnSpc>
                <a:spcPct val="80000"/>
              </a:lnSpc>
              <a:buFont typeface="Aptos Display"/>
              <a:buAutoNum type="arabicPeriod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AWIN (2022)</a:t>
            </a:r>
            <a:r>
              <a:rPr lang="en-GB" i="1">
                <a:solidFill>
                  <a:srgbClr val="000000"/>
                </a:solidFill>
                <a:latin typeface="Arial" pitchFamily="34"/>
                <a:cs typeface="Arial" pitchFamily="34"/>
              </a:rPr>
              <a:t> Industry Insights ana Seasonal Trends Available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 at: 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DTC Flower Power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(Accessed: 20 October 2025)</a:t>
            </a:r>
          </a:p>
          <a:p>
            <a:pPr marL="457200" lvl="0" indent="-457200">
              <a:lnSpc>
                <a:spcPct val="80000"/>
              </a:lnSpc>
              <a:buFont typeface="Aptos Display"/>
              <a:buAutoNum type="arabicPeriod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The Packaging Portal (2025) </a:t>
            </a:r>
            <a:r>
              <a:rPr lang="en-GB" i="1">
                <a:solidFill>
                  <a:srgbClr val="000000"/>
                </a:solidFill>
                <a:latin typeface="Arial" pitchFamily="34"/>
                <a:cs typeface="Arial" pitchFamily="34"/>
              </a:rPr>
              <a:t>Industry News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Available at: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</a:rPr>
              <a:t> 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Cost of Living is Impacting the UK’s Demand for Sustainability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(Accessed: 20 October 2025)</a:t>
            </a:r>
          </a:p>
          <a:p>
            <a:pPr marL="457200" lvl="0" indent="-457200">
              <a:lnSpc>
                <a:spcPct val="80000"/>
              </a:lnSpc>
              <a:buFont typeface="Aptos Display"/>
              <a:buAutoNum type="arabicPeriod"/>
            </a:pP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Pexels (2025) </a:t>
            </a:r>
            <a:r>
              <a:rPr lang="en-GB" i="1">
                <a:solidFill>
                  <a:srgbClr val="000000"/>
                </a:solidFill>
                <a:latin typeface="Arial" pitchFamily="34"/>
                <a:cs typeface="Arial" pitchFamily="34"/>
              </a:rPr>
              <a:t>Flowers Shop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Available at: </a:t>
            </a:r>
            <a:r>
              <a:rPr lang="en-GB">
                <a:solidFill>
                  <a:srgbClr val="0070C0"/>
                </a:solidFill>
                <a:latin typeface="Arial" pitchFamily="34"/>
                <a:cs typeface="Arial" pitchFamily="34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Flowers</a:t>
            </a:r>
            <a:r>
              <a:rPr lang="en-GB">
                <a:solidFill>
                  <a:srgbClr val="467886"/>
                </a:solidFill>
                <a:latin typeface="Arial" pitchFamily="34"/>
                <a:cs typeface="Arial" pitchFamily="34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>
                <a:solidFill>
                  <a:srgbClr val="000000"/>
                </a:solidFill>
                <a:latin typeface="Arial" pitchFamily="34"/>
                <a:cs typeface="Arial" pitchFamily="34"/>
              </a:rPr>
              <a:t>(Accessed: 20 October 2025)</a:t>
            </a:r>
          </a:p>
          <a:p>
            <a:pPr lvl="0">
              <a:lnSpc>
                <a:spcPct val="80000"/>
              </a:lnSpc>
            </a:pPr>
            <a:endParaRPr lang="en-GB" sz="17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lvl="0">
              <a:lnSpc>
                <a:spcPct val="80000"/>
              </a:lnSpc>
            </a:pPr>
            <a:endParaRPr lang="en-GB" sz="17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lvl="0">
              <a:lnSpc>
                <a:spcPct val="80000"/>
              </a:lnSpc>
            </a:pPr>
            <a:endParaRPr lang="en-GB" sz="19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lvl="0">
              <a:lnSpc>
                <a:spcPct val="80000"/>
              </a:lnSpc>
            </a:pPr>
            <a:endParaRPr lang="en-GB" sz="1900">
              <a:solidFill>
                <a:srgbClr val="000000"/>
              </a:solidFill>
              <a:latin typeface="Arial" pitchFamily="34"/>
              <a:cs typeface="Arial" pitchFamily="34"/>
            </a:endParaRPr>
          </a:p>
          <a:p>
            <a:pPr lvl="0">
              <a:lnSpc>
                <a:spcPct val="80000"/>
              </a:lnSpc>
            </a:pPr>
            <a:endParaRPr lang="en-GB" sz="190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>
            <a:extLst>
              <a:ext uri="{FF2B5EF4-FFF2-40B4-BE49-F238E27FC236}">
                <a16:creationId xmlns:a16="http://schemas.microsoft.com/office/drawing/2014/main" id="{9F16886A-9FAD-E248-3468-9A6AD15A7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AD84C6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grpSp>
        <p:nvGrpSpPr>
          <p:cNvPr id="3" name="Group 25">
            <a:extLst>
              <a:ext uri="{FF2B5EF4-FFF2-40B4-BE49-F238E27FC236}">
                <a16:creationId xmlns:a16="http://schemas.microsoft.com/office/drawing/2014/main" id="{070A373C-6247-B33D-274D-D1DA7033EF34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4" name="Straight Connector 26">
              <a:extLst>
                <a:ext uri="{FF2B5EF4-FFF2-40B4-BE49-F238E27FC236}">
                  <a16:creationId xmlns:a16="http://schemas.microsoft.com/office/drawing/2014/main" id="{C59BDFD0-D741-FC00-DA47-3AA203FA57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2D381F12-70AE-CD40-7BB1-C7F5C00D4F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AD84C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0404BDB4-C68C-C4C7-3AB2-3D4574A05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7" name="Isosceles Triangle 29">
              <a:extLst>
                <a:ext uri="{FF2B5EF4-FFF2-40B4-BE49-F238E27FC236}">
                  <a16:creationId xmlns:a16="http://schemas.microsoft.com/office/drawing/2014/main" id="{05FA8E7F-9BE5-DA53-448D-7D026DA77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8784C7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756E4E04-BB03-5CD1-189F-C32C20A942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524EAB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9927460A-1559-CA6B-2D89-93C00C0AC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EB5DD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808B33D0-6712-C2E4-C7D8-03EBC5450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AD84C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1" name="Isosceles Triangle 33">
              <a:extLst>
                <a:ext uri="{FF2B5EF4-FFF2-40B4-BE49-F238E27FC236}">
                  <a16:creationId xmlns:a16="http://schemas.microsoft.com/office/drawing/2014/main" id="{DF770816-FEE5-C548-892D-CE179AB0EF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AD84C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2" name="Isosceles Triangle 34">
              <a:extLst>
                <a:ext uri="{FF2B5EF4-FFF2-40B4-BE49-F238E27FC236}">
                  <a16:creationId xmlns:a16="http://schemas.microsoft.com/office/drawing/2014/main" id="{E284EDBE-0C4B-EF88-AE6B-4E21541BF7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AD84C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</p:grpSp>
      <p:sp>
        <p:nvSpPr>
          <p:cNvPr id="13" name="Rectangle 36">
            <a:extLst>
              <a:ext uri="{FF2B5EF4-FFF2-40B4-BE49-F238E27FC236}">
                <a16:creationId xmlns:a16="http://schemas.microsoft.com/office/drawing/2014/main" id="{697B726F-6F2C-4782-2D1D-2F49D17FBD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477015" y="480060"/>
            <a:ext cx="11237976" cy="5897880"/>
          </a:xfrm>
          <a:prstGeom prst="rect">
            <a:avLst/>
          </a:prstGeom>
          <a:solidFill>
            <a:srgbClr val="FFFFFF"/>
          </a:solidFill>
          <a:ln w="22229" cap="rnd">
            <a:solidFill>
              <a:srgbClr val="FFFFF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pic>
        <p:nvPicPr>
          <p:cNvPr id="14" name="Picture 7" descr="A bouquet of flowers with a thank you sign&#10;&#10;AI-generated content may be incorrect.">
            <a:extLst>
              <a:ext uri="{FF2B5EF4-FFF2-40B4-BE49-F238E27FC236}">
                <a16:creationId xmlns:a16="http://schemas.microsoft.com/office/drawing/2014/main" id="{27EF9708-531B-58BE-C3D4-539A6982B6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7523" r="-2" b="-2"/>
          <a:stretch>
            <a:fillRect/>
          </a:stretch>
        </p:blipFill>
        <p:spPr>
          <a:xfrm>
            <a:off x="1329885" y="1131990"/>
            <a:ext cx="4238765" cy="4602476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15" name="Straight Connector 38">
            <a:extLst>
              <a:ext uri="{FF2B5EF4-FFF2-40B4-BE49-F238E27FC236}">
                <a16:creationId xmlns:a16="http://schemas.microsoft.com/office/drawing/2014/main" id="{9C212352-353A-3FF8-75D2-1037F393A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>
            <a:off x="6081308" y="1650665"/>
            <a:ext cx="0" cy="3431972"/>
          </a:xfrm>
          <a:prstGeom prst="straightConnector1">
            <a:avLst/>
          </a:prstGeom>
          <a:noFill/>
          <a:ln w="12701" cap="rnd">
            <a:solidFill>
              <a:srgbClr val="AD84C6"/>
            </a:solidFill>
            <a:prstDash val="solid"/>
            <a:miter/>
          </a:ln>
        </p:spPr>
      </p:cxnSp>
      <p:pic>
        <p:nvPicPr>
          <p:cNvPr id="16" name="Picture 9" descr="Several paper cut out question marks&#10;&#10;AI-generated content may be incorrect.">
            <a:extLst>
              <a:ext uri="{FF2B5EF4-FFF2-40B4-BE49-F238E27FC236}">
                <a16:creationId xmlns:a16="http://schemas.microsoft.com/office/drawing/2014/main" id="{B09DEB5B-4FB9-C4BC-4BAF-1E0010017F6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580" r="15944" b="-2"/>
          <a:stretch>
            <a:fillRect/>
          </a:stretch>
        </p:blipFill>
        <p:spPr>
          <a:xfrm>
            <a:off x="6619990" y="1131990"/>
            <a:ext cx="4238746" cy="460247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Facet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1003</TotalTime>
  <Words>921</Words>
  <Application>Microsoft Office PowerPoint</Application>
  <PresentationFormat>Widescreen</PresentationFormat>
  <Paragraphs>90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Aptos</vt:lpstr>
      <vt:lpstr>Aptos Display</vt:lpstr>
      <vt:lpstr>Arial</vt:lpstr>
      <vt:lpstr>Trebuchet MS</vt:lpstr>
      <vt:lpstr>Wingdings</vt:lpstr>
      <vt:lpstr>Wingdings 3</vt:lpstr>
      <vt:lpstr>Facet</vt:lpstr>
      <vt:lpstr>MODULE NAME: Problem Solving and Decision making MODULE CODE: LCLM 4004 – LON STUDENT NAME: Elizabett Dovbak STUDENT ID: 2436775 LECTURER: Anita Nan Assignment 1: Presentation</vt:lpstr>
      <vt:lpstr>OVERVIEW</vt:lpstr>
      <vt:lpstr>INTRODUCTION</vt:lpstr>
      <vt:lpstr>COMPANY BACKGROUND</vt:lpstr>
      <vt:lpstr>COMPANY: NATURE AND SCOPE The 5W2H METHOD</vt:lpstr>
      <vt:lpstr>PESTLE ANALYSIS: Green Haven Florists</vt:lpstr>
      <vt:lpstr>PESTLE ANALYSIS: Green Haven Florists</vt:lpstr>
      <vt:lpstr> Cause and Effect Analysis: Fishbone diagram</vt:lpstr>
      <vt:lpstr>Conclusion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Elizabett Dovbak (2436775)</dc:creator>
  <cp:lastModifiedBy>Elizabett Dovbak (2436775)</cp:lastModifiedBy>
  <cp:revision>33</cp:revision>
  <dcterms:created xsi:type="dcterms:W3CDTF">2025-10-19T10:41:06Z</dcterms:created>
  <dcterms:modified xsi:type="dcterms:W3CDTF">2025-11-08T11:18:40Z</dcterms:modified>
</cp:coreProperties>
</file>