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39D2EF-8127-B333-8A19-01CDD82F89B8}" v="2" dt="2026-03-09T17:49:13.9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rina Doca (2129306)" userId="S::2129306@student.uwtsd.ac.uk::435f51f5-7d05-4883-93a3-d1949e384c56" providerId="AD" clId="Web-{6839D2EF-8127-B333-8A19-01CDD82F89B8}"/>
    <pc:docChg chg="modSld">
      <pc:chgData name="Irina Doca (2129306)" userId="S::2129306@student.uwtsd.ac.uk::435f51f5-7d05-4883-93a3-d1949e384c56" providerId="AD" clId="Web-{6839D2EF-8127-B333-8A19-01CDD82F89B8}" dt="2026-03-09T17:49:13.968" v="1" actId="14100"/>
      <pc:docMkLst>
        <pc:docMk/>
      </pc:docMkLst>
      <pc:sldChg chg="modSp">
        <pc:chgData name="Irina Doca (2129306)" userId="S::2129306@student.uwtsd.ac.uk::435f51f5-7d05-4883-93a3-d1949e384c56" providerId="AD" clId="Web-{6839D2EF-8127-B333-8A19-01CDD82F89B8}" dt="2026-03-09T17:49:13.968" v="1" actId="14100"/>
        <pc:sldMkLst>
          <pc:docMk/>
          <pc:sldMk cId="3675174892" sldId="264"/>
        </pc:sldMkLst>
        <pc:picChg chg="mod">
          <ac:chgData name="Irina Doca (2129306)" userId="S::2129306@student.uwtsd.ac.uk::435f51f5-7d05-4883-93a3-d1949e384c56" providerId="AD" clId="Web-{6839D2EF-8127-B333-8A19-01CDD82F89B8}" dt="2026-03-09T17:49:13.968" v="1" actId="14100"/>
          <ac:picMkLst>
            <pc:docMk/>
            <pc:sldMk cId="3675174892" sldId="264"/>
            <ac:picMk id="4" creationId="{70E04275-6DF0-AF7A-DA5A-2246B8A1C7C5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F2903-B3B9-9759-8074-6B4B063AB8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4C8A0D-7530-2B05-9F46-F7B21DFB60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6F15BB-C52A-4D45-E04F-3F939581E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2BCC1-6E8B-419B-990B-C6AAE729B118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ED2F1C-4187-952A-B0E5-5A11A41B28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20E628-D220-B27D-9008-1236CACCD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4C840-BDB4-43A3-80B8-9C318C9FBD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7643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FA540-0168-6430-844B-1474A58211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4672D3-921C-21A0-29BD-9E6664C877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F057A3-753A-AFE1-5718-7B0381AA6D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2BCC1-6E8B-419B-990B-C6AAE729B118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D852C5-017F-FF46-216D-BA9C971812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2A245B-CBC2-718D-6C1C-4E0F97657F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4C840-BDB4-43A3-80B8-9C318C9FBD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420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03130-0E09-C146-0287-45E048519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B2A9E7-5676-098C-447E-9A96BCB1EC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ED5F52-BAE2-1D03-5608-3BBEDC57D9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2BCC1-6E8B-419B-990B-C6AAE729B118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9C9944-1BA3-CCD6-2D60-C1CEC94D34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4DCF32-1E74-86C2-9E63-EFCB2A801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4C840-BDB4-43A3-80B8-9C318C9FBD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2624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36CDA-2362-D4C8-4635-A63C60834C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892247-8C5D-E84E-66B8-6238FD9E3C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E5203D-03F2-7FEC-7C6F-1BE7F4CE12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23A549-FC2F-1F33-2C13-32EFA73BB6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2BCC1-6E8B-419B-990B-C6AAE729B118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8C2360-E387-B135-11A2-1A606B756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475D8B-BAFC-3C92-2071-026C3C9E2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4C840-BDB4-43A3-80B8-9C318C9FBD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407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47D5C-CE6D-8EA6-0AE9-0F740BA5C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3C8049-C3FE-6244-A79A-93A4C946AF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7F2793-3DB1-8BC8-A6C6-9804331C3E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C29361-B33F-0143-F93A-4CC1A3BE98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7033E1-9B24-08B9-F1F7-B9A8896EEC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35562E-4134-032E-0ECA-F3566930E5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2BCC1-6E8B-419B-990B-C6AAE729B118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F82020-83D0-DB0E-C714-C943522DE6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90D0135-D047-6460-4B99-733A65EF19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4C840-BDB4-43A3-80B8-9C318C9FBD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993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5A1DC-4ABF-D121-5100-46CEE5A67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CA34CC-BE8E-DF04-707C-0A4E9F719B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2BCC1-6E8B-419B-990B-C6AAE729B118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F73D41-F27D-6095-AD91-93B64F95F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664C30-AC87-A775-5003-72EA4D7BC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4C840-BDB4-43A3-80B8-9C318C9FBD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9644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82CAEB-0AA3-0163-0135-924DB0235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2BCC1-6E8B-419B-990B-C6AAE729B118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037817-A89B-4341-3C9B-DDF937982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AC935B-9C8C-8385-3450-8ED2AFA27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4C840-BDB4-43A3-80B8-9C318C9FBD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644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CAD64-9AF8-06F0-3889-B12F01924C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FEE5A5-7F5B-EC5C-331E-8ACC652D50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E927B1-0CAB-6A5A-107A-555275C122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E2DD64-AE99-494A-DC1E-ACC9A1B84B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2BCC1-6E8B-419B-990B-C6AAE729B118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F22AF7-CF2D-9626-034B-FDCE0FC767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A58B69-40BB-2D92-3D7B-872B1C1C1B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4C840-BDB4-43A3-80B8-9C318C9FBD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9258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D93B9-7CB8-7D48-65E9-42057AB74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9F4F12-20B9-BE37-9DE3-2063AAC5F23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5AB7C7-A292-971C-CF62-D75D3159BB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696C63-B4E1-F726-D544-B8D8EF42CB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2BCC1-6E8B-419B-990B-C6AAE729B118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ED50B2-6D0D-AA21-7DB4-0F6075B010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3B5DA5-F819-EC8D-5CB2-CAA92B126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4C840-BDB4-43A3-80B8-9C318C9FBD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15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291FB-14A8-E13B-D317-C7BAB6473B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A65925-982E-52A8-26B1-7BA8640F8A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489FC2-FFB6-D1A7-09A0-26E940315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2BCC1-6E8B-419B-990B-C6AAE729B118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8AF505-57A0-1FF1-80F5-97A7800B4C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490466-8E30-7A9B-1439-247DA1FC78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4C840-BDB4-43A3-80B8-9C318C9FBD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68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FE7EF03-0BD6-1DC5-787E-9B4232E498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D6BEB5-1993-77A7-76BF-3D239A2AB4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95AAF5-6034-17AA-8E06-2AF44AA8EC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2BCC1-6E8B-419B-990B-C6AAE729B118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EAA7A-424E-029E-5307-E221AA9BA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003F36-9E21-02E8-DF68-7A7C1B8C3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4C840-BDB4-43A3-80B8-9C318C9FBD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399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729629-A67B-CA5B-42DD-2FACE189E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299B48-8EA2-4489-2101-32DBFDC33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57FC25-8360-16FB-2DE9-0B97EA5F2F2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62BCC1-6E8B-419B-990B-C6AAE729B118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D75D80-62D4-32F5-5728-79B56C586F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DF0A21-933E-84B3-43DE-965EFD4309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24C840-BDB4-43A3-80B8-9C318C9FBD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049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B1384-C5FB-DB1C-A8D6-1331B16B78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552" y="406654"/>
            <a:ext cx="10515600" cy="1325563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Solar Panel Installation and Maintenance 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EC791-B524-DF17-4C37-FA758525B0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9427" y="1827467"/>
            <a:ext cx="10515600" cy="244925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Entrepreneurship (LCBB5013) </a:t>
            </a:r>
          </a:p>
          <a:p>
            <a:pPr marL="0" indent="0" algn="ctr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BA (Hons) Business Management</a:t>
            </a:r>
          </a:p>
          <a:p>
            <a:pPr marL="0" indent="0" algn="ctr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Irina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Doca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E04275-6DF0-AF7A-DA5A-2246B8A1C7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7750" y="3052096"/>
            <a:ext cx="4207277" cy="3175202"/>
          </a:xfrm>
          <a:prstGeom prst="rect">
            <a:avLst/>
          </a:prstGeom>
        </p:spPr>
      </p:pic>
      <p:pic>
        <p:nvPicPr>
          <p:cNvPr id="1026" name="Picture 2" descr="Exploring Solar System Maintenance: A Lucrative Career Opportunity – GREEN  Solar Academy">
            <a:extLst>
              <a:ext uri="{FF2B5EF4-FFF2-40B4-BE49-F238E27FC236}">
                <a16:creationId xmlns:a16="http://schemas.microsoft.com/office/drawing/2014/main" id="{9BB62296-7AC2-FB62-6175-FB616B384A3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42"/>
          <a:stretch>
            <a:fillRect/>
          </a:stretch>
        </p:blipFill>
        <p:spPr bwMode="auto">
          <a:xfrm>
            <a:off x="142875" y="3251201"/>
            <a:ext cx="4362452" cy="2866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51748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F1809A4-D6E9-A3E0-F2B8-F6503BBC2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 Idea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3D9573A-334A-C1DC-EA06-A5462BBBCD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124575" cy="4351338"/>
          </a:xfrm>
        </p:spPr>
        <p:txBody>
          <a:bodyPr/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Solar panel installation service.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Green business opportunity.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Minimise electricity cost solutions.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Household energy sustainability.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28233E-4895-33DA-2D65-8E4454AFC6B1}"/>
              </a:ext>
            </a:extLst>
          </p:cNvPr>
          <p:cNvSpPr txBox="1"/>
          <p:nvPr/>
        </p:nvSpPr>
        <p:spPr>
          <a:xfrm>
            <a:off x="4135374" y="5228582"/>
            <a:ext cx="518236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(Burns, 2016)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1DF235F-D889-79BF-1EC5-F571F7BC8C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0850" y="1905000"/>
            <a:ext cx="4762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59202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21C4DC-6126-CC3C-0BB4-8563B51E1D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7F091E8-2D26-48FE-03C8-D1FFBB7814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Products and Services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1C8CC59-FB5A-50F6-38A2-4B2191565C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610350" cy="4351338"/>
          </a:xfrm>
        </p:spPr>
        <p:txBody>
          <a:bodyPr/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Solar panel installation service.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Cleaning and maintenance service.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Optimisation of energy efficiency.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Savings on long-term electricity.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92D713E-87D2-4D20-8EB5-2E0FD9D1F406}"/>
              </a:ext>
            </a:extLst>
          </p:cNvPr>
          <p:cNvSpPr txBox="1"/>
          <p:nvPr/>
        </p:nvSpPr>
        <p:spPr>
          <a:xfrm>
            <a:off x="4135374" y="5228582"/>
            <a:ext cx="518236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(Kotler and Keller, 2016)</a:t>
            </a:r>
          </a:p>
        </p:txBody>
      </p:sp>
      <p:pic>
        <p:nvPicPr>
          <p:cNvPr id="2050" name="Picture 2" descr="Solar Panel Maintenance Service, Solar Panel Repair &amp; Services in  Ahmedabad, सोलर पैनल मेंटेनेंस सर्विस, अहमदाबाद">
            <a:extLst>
              <a:ext uri="{FF2B5EF4-FFF2-40B4-BE49-F238E27FC236}">
                <a16:creationId xmlns:a16="http://schemas.microsoft.com/office/drawing/2014/main" id="{F440E40B-0324-BC33-B5CC-13FF901652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4892" y="2018358"/>
            <a:ext cx="3751707" cy="2821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31023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8AFEB7-5E2C-075E-68B9-CFCB598E6A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A35658E-F503-E120-365C-8CBE63F4B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Target Market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62C0FC5-CEEB-1FB9-A5F0-F18A81028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610475" cy="2874391"/>
          </a:xfrm>
        </p:spPr>
        <p:txBody>
          <a:bodyPr/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Homeowners who have appropriate rooftops.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Minimal business energy consumers.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Average to high income customers.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Energy-conscious consumers.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9FE456F-06B8-B127-9366-FCD8BD1C22E9}"/>
              </a:ext>
            </a:extLst>
          </p:cNvPr>
          <p:cNvSpPr txBox="1"/>
          <p:nvPr/>
        </p:nvSpPr>
        <p:spPr>
          <a:xfrm>
            <a:off x="2430399" y="4943415"/>
            <a:ext cx="518236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(Armstrong et al., 2020)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4A16A3-E616-B661-C2C8-64DBF8CCD9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3737" y="2543174"/>
            <a:ext cx="5057777" cy="3371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2691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9F2B11-E4CC-BF4D-5AF7-3562A325BF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17F1D40-CC4C-7160-1671-A1D6CBF77B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DE95208-DC70-4E90-7618-A0AE947B8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546848" cy="2883535"/>
          </a:xfrm>
        </p:spPr>
        <p:txBody>
          <a:bodyPr/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promotion through social media.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Search engine optimisation plan.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Web-based customer service systems.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Renewable energy material in education.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00EB6C8-B8B4-362B-4579-2C307945AF1A}"/>
              </a:ext>
            </a:extLst>
          </p:cNvPr>
          <p:cNvSpPr txBox="1"/>
          <p:nvPr/>
        </p:nvSpPr>
        <p:spPr>
          <a:xfrm>
            <a:off x="4135374" y="5228582"/>
            <a:ext cx="518236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(Chaffey and Ellis-Chadwick, 2019)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DBE28F-8002-63D4-D441-3FEC5BF14B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1449" y="1948989"/>
            <a:ext cx="4257675" cy="2361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49429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1EEC96-B0EF-7683-A2C0-17CAD7756B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0017C12-2733-34DF-6045-EEF981934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Financial Overview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E6F1760-D9C4-60B8-C48C-96AB390299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474" y="1787525"/>
            <a:ext cx="7543800" cy="4351338"/>
          </a:xfrm>
        </p:spPr>
        <p:txBody>
          <a:bodyPr/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Estimated startup cost £5800 - £7300.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Initial funding of personal savings.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Bank loan financial support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Potential growth in revenues in the long run.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FB6F5D5-1EE6-265A-601F-85438D6FF74C}"/>
              </a:ext>
            </a:extLst>
          </p:cNvPr>
          <p:cNvSpPr txBox="1"/>
          <p:nvPr/>
        </p:nvSpPr>
        <p:spPr>
          <a:xfrm>
            <a:off x="4135374" y="5228582"/>
            <a:ext cx="518236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(Barringer and Ireland, 2019)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D0FFA6-2ED7-7B29-F271-4C2BF568EC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3825" y="1787525"/>
            <a:ext cx="4373118" cy="2917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126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9B8C92-39F8-C50B-BAC6-462FD18A8B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89A0A16-FBB4-C34E-AE11-14D683385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 Benefits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21D5C9B-58FC-5564-319A-06FDE936FB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867525" cy="4351338"/>
          </a:xfrm>
        </p:spPr>
        <p:txBody>
          <a:bodyPr/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Increasing renewable energy demand.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Green business model.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long-term profit opportunities.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Lower domestic electricity costs.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DD81F4-FC6B-EBE6-D185-C7608E3BFB4E}"/>
              </a:ext>
            </a:extLst>
          </p:cNvPr>
          <p:cNvSpPr txBox="1"/>
          <p:nvPr/>
        </p:nvSpPr>
        <p:spPr>
          <a:xfrm>
            <a:off x="4135374" y="5228582"/>
            <a:ext cx="518236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(Scarborough and Cornwall, 2019)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AD4DC8B-37C9-F9DB-011F-18D6D4B13E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5191" y="1798316"/>
            <a:ext cx="4535833" cy="3419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1342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19465F-EA03-D596-3343-A1810936F6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0A866E5-6931-9449-E3C0-029E2C2BC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AE94FDF-005B-7655-51B5-DFBD482837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225" y="1790636"/>
            <a:ext cx="7693152" cy="3276727"/>
          </a:xfrm>
        </p:spPr>
        <p:txBody>
          <a:bodyPr/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Increasing use of solar energy.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Sustainable energy projects.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Green business and sustainable business.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 growth prospects in the long run.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A556FF4-2D90-18A7-A576-42BCB11845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915" t="10000" r="8817" b="8055"/>
          <a:stretch>
            <a:fillRect/>
          </a:stretch>
        </p:blipFill>
        <p:spPr>
          <a:xfrm>
            <a:off x="7769352" y="1690688"/>
            <a:ext cx="4333875" cy="3062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4593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ED2239-6D20-7B0D-74CD-5AFBAF4689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64105CC-6429-6D56-E75F-A6BF5E2F1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4DDD7D5-FC0A-B26E-2219-68D23CEC2A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Armstrong, G., Kotler, P., Harker, M. and Brennan, R. (2020) Marketing: An Introduction. 4th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Barringer, B.R. and Ireland, R.D. (2019) Entrepreneurship: Successfully Launching New Ventures. 6th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Burns, P. (2016) Entrepreneurship and Small Business: Start-Up, Growth and Maturity. 4th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Palgrave Macmillan.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Chaffey, D. and Ellis-Chadwick, F. (2019) Digital Marketing. 7th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Kotler, P. and Keller, K.L. (2016) Marketing Management. 15th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Scarborough, N.M. and Cornwall, J.R. (2019) Essentials of Entrepreneurship and Small Business Management. 9th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</p:txBody>
      </p:sp>
    </p:spTree>
    <p:extLst>
      <p:ext uri="{BB962C8B-B14F-4D97-AF65-F5344CB8AC3E}">
        <p14:creationId xmlns:p14="http://schemas.microsoft.com/office/powerpoint/2010/main" val="15030480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391</Words>
  <Application>Microsoft Office PowerPoint</Application>
  <PresentationFormat>Widescreen</PresentationFormat>
  <Paragraphs>52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Solar Panel Installation and Maintenance Service</vt:lpstr>
      <vt:lpstr>Business Idea</vt:lpstr>
      <vt:lpstr>Products and Services</vt:lpstr>
      <vt:lpstr>Target Market</vt:lpstr>
      <vt:lpstr>Marketing Strategy</vt:lpstr>
      <vt:lpstr>Financial Overview</vt:lpstr>
      <vt:lpstr>Business Benefits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3</cp:revision>
  <dcterms:created xsi:type="dcterms:W3CDTF">2026-03-09T12:34:17Z</dcterms:created>
  <dcterms:modified xsi:type="dcterms:W3CDTF">2026-03-09T17:49:14Z</dcterms:modified>
</cp:coreProperties>
</file>