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A8690E-EB61-1577-A5DB-C5FECF9E29C5}" v="886" dt="2026-02-10T21:37:34.405"/>
    <p1510:client id="{AA8BB2D5-8650-1FD2-A481-CD17379D0203}" v="1480" dt="2026-02-11T18:31:17.821"/>
    <p1510:client id="{BA4CFF97-9C02-9E8E-49B5-165DDC6859D2}" v="4" dt="2026-02-12T19:53:34.73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76BFFC-9809-4C9B-B686-2A5B244D647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A8A121B-4157-4B41-AABE-24284138B654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GB" dirty="0">
              <a:latin typeface="Neue Haas Grotesk Text Pro"/>
            </a:rPr>
            <a:t>NEC. (2025) claims that online</a:t>
          </a:r>
          <a:r>
            <a:rPr lang="en-GB" dirty="0"/>
            <a:t> </a:t>
          </a:r>
          <a:r>
            <a:rPr lang="en-GB" dirty="0">
              <a:latin typeface="Neue Haas Grotesk Text Pro"/>
            </a:rPr>
            <a:t>learning is good and she does</a:t>
          </a:r>
          <a:r>
            <a:rPr lang="en-GB" dirty="0"/>
            <a:t> not have to </a:t>
          </a:r>
          <a:r>
            <a:rPr lang="en-GB" dirty="0">
              <a:latin typeface="Neue Haas Grotesk Text Pro"/>
            </a:rPr>
            <a:t>leave the</a:t>
          </a:r>
          <a:r>
            <a:rPr lang="en-GB" dirty="0"/>
            <a:t> house for education</a:t>
          </a:r>
          <a:r>
            <a:rPr lang="en-GB" dirty="0">
              <a:latin typeface="Neue Haas Grotesk Text Pro"/>
            </a:rPr>
            <a:t> and it is flexible</a:t>
          </a:r>
          <a:endParaRPr lang="en-US" dirty="0"/>
        </a:p>
      </dgm:t>
    </dgm:pt>
    <dgm:pt modelId="{D420BD49-E850-4383-AEE5-0935C15B3703}" type="parTrans" cxnId="{602DF15B-D5F7-464E-A0BC-AA9A5852298E}">
      <dgm:prSet/>
      <dgm:spPr/>
      <dgm:t>
        <a:bodyPr/>
        <a:lstStyle/>
        <a:p>
          <a:endParaRPr lang="en-US"/>
        </a:p>
      </dgm:t>
    </dgm:pt>
    <dgm:pt modelId="{805DC387-25DF-4E43-94EC-E6CCE5FDAA3C}" type="sibTrans" cxnId="{602DF15B-D5F7-464E-A0BC-AA9A5852298E}">
      <dgm:prSet/>
      <dgm:spPr/>
      <dgm:t>
        <a:bodyPr/>
        <a:lstStyle/>
        <a:p>
          <a:endParaRPr lang="en-US"/>
        </a:p>
      </dgm:t>
    </dgm:pt>
    <dgm:pt modelId="{39862DFF-73D4-4200-BF4B-349B9ABCF71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Future planning-her aspirations and goals for the future</a:t>
          </a:r>
          <a:endParaRPr lang="en-US" dirty="0"/>
        </a:p>
      </dgm:t>
    </dgm:pt>
    <dgm:pt modelId="{80C5CA40-73EB-4A46-9805-7E88DD8CA7E1}" type="parTrans" cxnId="{41214377-20A7-4DFF-B619-259C2A98E0E4}">
      <dgm:prSet/>
      <dgm:spPr/>
      <dgm:t>
        <a:bodyPr/>
        <a:lstStyle/>
        <a:p>
          <a:endParaRPr lang="en-US"/>
        </a:p>
      </dgm:t>
    </dgm:pt>
    <dgm:pt modelId="{7436DC1C-9B18-43F6-A8D5-954567C9D098}" type="sibTrans" cxnId="{41214377-20A7-4DFF-B619-259C2A98E0E4}">
      <dgm:prSet/>
      <dgm:spPr/>
      <dgm:t>
        <a:bodyPr/>
        <a:lstStyle/>
        <a:p>
          <a:endParaRPr lang="en-US"/>
        </a:p>
      </dgm:t>
    </dgm:pt>
    <dgm:pt modelId="{858B5704-357E-4603-9D41-517F9B81F95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Therapy-mentoring for mental health or wellbeing</a:t>
          </a:r>
          <a:endParaRPr lang="en-US" dirty="0"/>
        </a:p>
      </dgm:t>
    </dgm:pt>
    <dgm:pt modelId="{4A2DACD3-52A2-44F3-97E2-82604556D500}" type="parTrans" cxnId="{E60F619C-7B15-4300-A8BD-815BB072E679}">
      <dgm:prSet/>
      <dgm:spPr/>
      <dgm:t>
        <a:bodyPr/>
        <a:lstStyle/>
        <a:p>
          <a:endParaRPr lang="en-US"/>
        </a:p>
      </dgm:t>
    </dgm:pt>
    <dgm:pt modelId="{5B1D0B34-99F0-4ECE-A155-87C41B88BDBC}" type="sibTrans" cxnId="{E60F619C-7B15-4300-A8BD-815BB072E679}">
      <dgm:prSet/>
      <dgm:spPr/>
      <dgm:t>
        <a:bodyPr/>
        <a:lstStyle/>
        <a:p>
          <a:endParaRPr lang="en-US"/>
        </a:p>
      </dgm:t>
    </dgm:pt>
    <dgm:pt modelId="{3BFACC47-C158-4B6E-98DA-D16F8A2E179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Social services or nurses helping her mum daily- This allows her to space for development and have alone time</a:t>
          </a:r>
          <a:endParaRPr lang="en-US" dirty="0"/>
        </a:p>
      </dgm:t>
    </dgm:pt>
    <dgm:pt modelId="{9406A790-ADA7-4FA6-BD9B-81BEDD38E979}" type="parTrans" cxnId="{A6F555F8-7728-4627-A189-5A9116A9EEA6}">
      <dgm:prSet/>
      <dgm:spPr/>
      <dgm:t>
        <a:bodyPr/>
        <a:lstStyle/>
        <a:p>
          <a:endParaRPr lang="en-US"/>
        </a:p>
      </dgm:t>
    </dgm:pt>
    <dgm:pt modelId="{2CD646A4-3CA3-43E2-A2CC-6AA7C8386F96}" type="sibTrans" cxnId="{A6F555F8-7728-4627-A189-5A9116A9EEA6}">
      <dgm:prSet/>
      <dgm:spPr/>
      <dgm:t>
        <a:bodyPr/>
        <a:lstStyle/>
        <a:p>
          <a:endParaRPr lang="en-US"/>
        </a:p>
      </dgm:t>
    </dgm:pt>
    <dgm:pt modelId="{EC242892-3C64-45CC-8F17-8D64F3D0DD2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Piaget's theory supports the idea that active learning and encouragement improves cognitive development</a:t>
          </a:r>
          <a:endParaRPr lang="en-US" dirty="0"/>
        </a:p>
      </dgm:t>
    </dgm:pt>
    <dgm:pt modelId="{6B4FADE0-C352-4275-970F-B178645AACBA}" type="parTrans" cxnId="{E8054207-D002-4EF0-A795-40932717CDA8}">
      <dgm:prSet/>
      <dgm:spPr/>
      <dgm:t>
        <a:bodyPr/>
        <a:lstStyle/>
        <a:p>
          <a:endParaRPr lang="en-US"/>
        </a:p>
      </dgm:t>
    </dgm:pt>
    <dgm:pt modelId="{471D8BB9-C3BE-41DE-83BF-FF727CCAE217}" type="sibTrans" cxnId="{E8054207-D002-4EF0-A795-40932717CDA8}">
      <dgm:prSet/>
      <dgm:spPr/>
      <dgm:t>
        <a:bodyPr/>
        <a:lstStyle/>
        <a:p>
          <a:endParaRPr lang="en-US"/>
        </a:p>
      </dgm:t>
    </dgm:pt>
    <dgm:pt modelId="{ADFE52CD-4617-41DF-AF7F-F8F8A035E79F}" type="pres">
      <dgm:prSet presAssocID="{5A76BFFC-9809-4C9B-B686-2A5B244D6471}" presName="root" presStyleCnt="0">
        <dgm:presLayoutVars>
          <dgm:dir/>
          <dgm:resizeHandles val="exact"/>
        </dgm:presLayoutVars>
      </dgm:prSet>
      <dgm:spPr/>
    </dgm:pt>
    <dgm:pt modelId="{B0F4033F-3DF8-4D7A-8625-4F9819FFD65F}" type="pres">
      <dgm:prSet presAssocID="{BA8A121B-4157-4B41-AABE-24284138B654}" presName="compNode" presStyleCnt="0"/>
      <dgm:spPr/>
    </dgm:pt>
    <dgm:pt modelId="{BF86F8D4-A820-4516-A494-EAFAF1B5AF1A}" type="pres">
      <dgm:prSet presAssocID="{BA8A121B-4157-4B41-AABE-24284138B654}" presName="bgRect" presStyleLbl="bgShp" presStyleIdx="0" presStyleCnt="5"/>
      <dgm:spPr/>
    </dgm:pt>
    <dgm:pt modelId="{34C8AAC7-A77D-484A-8003-F2CE4238EDE9}" type="pres">
      <dgm:prSet presAssocID="{BA8A121B-4157-4B41-AABE-24284138B654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hoolhouse"/>
        </a:ext>
      </dgm:extLst>
    </dgm:pt>
    <dgm:pt modelId="{7577324C-8AF2-4E47-821E-028C45275CC6}" type="pres">
      <dgm:prSet presAssocID="{BA8A121B-4157-4B41-AABE-24284138B654}" presName="spaceRect" presStyleCnt="0"/>
      <dgm:spPr/>
    </dgm:pt>
    <dgm:pt modelId="{63C4CF74-6ADD-43FA-910B-048CC9D36CAC}" type="pres">
      <dgm:prSet presAssocID="{BA8A121B-4157-4B41-AABE-24284138B654}" presName="parTx" presStyleLbl="revTx" presStyleIdx="0" presStyleCnt="5">
        <dgm:presLayoutVars>
          <dgm:chMax val="0"/>
          <dgm:chPref val="0"/>
        </dgm:presLayoutVars>
      </dgm:prSet>
      <dgm:spPr/>
    </dgm:pt>
    <dgm:pt modelId="{1B9C6E6D-B1D9-415D-9D4F-3E9C1057985E}" type="pres">
      <dgm:prSet presAssocID="{805DC387-25DF-4E43-94EC-E6CCE5FDAA3C}" presName="sibTrans" presStyleCnt="0"/>
      <dgm:spPr/>
    </dgm:pt>
    <dgm:pt modelId="{0437DB21-F5FE-4A92-8FC5-C0D6A4C45ABF}" type="pres">
      <dgm:prSet presAssocID="{39862DFF-73D4-4200-BF4B-349B9ABCF715}" presName="compNode" presStyleCnt="0"/>
      <dgm:spPr/>
    </dgm:pt>
    <dgm:pt modelId="{4B1F06CA-774C-4F94-A72B-1F51994641C1}" type="pres">
      <dgm:prSet presAssocID="{39862DFF-73D4-4200-BF4B-349B9ABCF715}" presName="bgRect" presStyleLbl="bgShp" presStyleIdx="1" presStyleCnt="5"/>
      <dgm:spPr/>
    </dgm:pt>
    <dgm:pt modelId="{139AEE09-EE52-49B7-B4F5-FF739217F981}" type="pres">
      <dgm:prSet presAssocID="{39862DFF-73D4-4200-BF4B-349B9ABCF715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F253FABF-2530-4164-A6D2-7A860B4891AA}" type="pres">
      <dgm:prSet presAssocID="{39862DFF-73D4-4200-BF4B-349B9ABCF715}" presName="spaceRect" presStyleCnt="0"/>
      <dgm:spPr/>
    </dgm:pt>
    <dgm:pt modelId="{4CFD4BA6-366A-48D7-BB43-CFAEB83A7BBE}" type="pres">
      <dgm:prSet presAssocID="{39862DFF-73D4-4200-BF4B-349B9ABCF715}" presName="parTx" presStyleLbl="revTx" presStyleIdx="1" presStyleCnt="5">
        <dgm:presLayoutVars>
          <dgm:chMax val="0"/>
          <dgm:chPref val="0"/>
        </dgm:presLayoutVars>
      </dgm:prSet>
      <dgm:spPr/>
    </dgm:pt>
    <dgm:pt modelId="{7884184B-FD56-46F0-A42E-1EC2BAB5F910}" type="pres">
      <dgm:prSet presAssocID="{7436DC1C-9B18-43F6-A8D5-954567C9D098}" presName="sibTrans" presStyleCnt="0"/>
      <dgm:spPr/>
    </dgm:pt>
    <dgm:pt modelId="{A1DDC8BE-5243-40C2-AAE5-DE3ABC8B8E6C}" type="pres">
      <dgm:prSet presAssocID="{858B5704-357E-4603-9D41-517F9B81F954}" presName="compNode" presStyleCnt="0"/>
      <dgm:spPr/>
    </dgm:pt>
    <dgm:pt modelId="{2C35F40B-9DA1-4F4D-99A8-566589926A5A}" type="pres">
      <dgm:prSet presAssocID="{858B5704-357E-4603-9D41-517F9B81F954}" presName="bgRect" presStyleLbl="bgShp" presStyleIdx="2" presStyleCnt="5"/>
      <dgm:spPr/>
    </dgm:pt>
    <dgm:pt modelId="{26A9525A-E780-4D7F-B973-3C0C49231E5A}" type="pres">
      <dgm:prSet presAssocID="{858B5704-357E-4603-9D41-517F9B81F954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0E567952-8321-45E8-812A-C7AE846B8D48}" type="pres">
      <dgm:prSet presAssocID="{858B5704-357E-4603-9D41-517F9B81F954}" presName="spaceRect" presStyleCnt="0"/>
      <dgm:spPr/>
    </dgm:pt>
    <dgm:pt modelId="{C5B35C22-EF66-4ACF-926B-84F60247F397}" type="pres">
      <dgm:prSet presAssocID="{858B5704-357E-4603-9D41-517F9B81F954}" presName="parTx" presStyleLbl="revTx" presStyleIdx="2" presStyleCnt="5">
        <dgm:presLayoutVars>
          <dgm:chMax val="0"/>
          <dgm:chPref val="0"/>
        </dgm:presLayoutVars>
      </dgm:prSet>
      <dgm:spPr/>
    </dgm:pt>
    <dgm:pt modelId="{84CAD6DF-51A5-4680-9FA3-4F35C1E24D43}" type="pres">
      <dgm:prSet presAssocID="{5B1D0B34-99F0-4ECE-A155-87C41B88BDBC}" presName="sibTrans" presStyleCnt="0"/>
      <dgm:spPr/>
    </dgm:pt>
    <dgm:pt modelId="{653E9310-AD50-4EC0-AD78-AA722574A41F}" type="pres">
      <dgm:prSet presAssocID="{3BFACC47-C158-4B6E-98DA-D16F8A2E1799}" presName="compNode" presStyleCnt="0"/>
      <dgm:spPr/>
    </dgm:pt>
    <dgm:pt modelId="{764BCDD4-CAFF-4794-9204-6E2787598F6B}" type="pres">
      <dgm:prSet presAssocID="{3BFACC47-C158-4B6E-98DA-D16F8A2E1799}" presName="bgRect" presStyleLbl="bgShp" presStyleIdx="3" presStyleCnt="5"/>
      <dgm:spPr/>
    </dgm:pt>
    <dgm:pt modelId="{127B8C6C-07B6-4CD7-92B6-B087F9E99BA1}" type="pres">
      <dgm:prSet presAssocID="{3BFACC47-C158-4B6E-98DA-D16F8A2E1799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8598CA24-1B49-4FD3-B5B1-3857296B7973}" type="pres">
      <dgm:prSet presAssocID="{3BFACC47-C158-4B6E-98DA-D16F8A2E1799}" presName="spaceRect" presStyleCnt="0"/>
      <dgm:spPr/>
    </dgm:pt>
    <dgm:pt modelId="{98F0875F-A05A-451A-BA0E-86253AF468F2}" type="pres">
      <dgm:prSet presAssocID="{3BFACC47-C158-4B6E-98DA-D16F8A2E1799}" presName="parTx" presStyleLbl="revTx" presStyleIdx="3" presStyleCnt="5">
        <dgm:presLayoutVars>
          <dgm:chMax val="0"/>
          <dgm:chPref val="0"/>
        </dgm:presLayoutVars>
      </dgm:prSet>
      <dgm:spPr/>
    </dgm:pt>
    <dgm:pt modelId="{40BD319A-D5FA-4CCF-85F3-5F6CD71584EF}" type="pres">
      <dgm:prSet presAssocID="{2CD646A4-3CA3-43E2-A2CC-6AA7C8386F96}" presName="sibTrans" presStyleCnt="0"/>
      <dgm:spPr/>
    </dgm:pt>
    <dgm:pt modelId="{360491D4-DBCC-47F8-8F70-E8692083728F}" type="pres">
      <dgm:prSet presAssocID="{EC242892-3C64-45CC-8F17-8D64F3D0DD28}" presName="compNode" presStyleCnt="0"/>
      <dgm:spPr/>
    </dgm:pt>
    <dgm:pt modelId="{84E49476-87C2-40E7-B974-E589AB2F1E54}" type="pres">
      <dgm:prSet presAssocID="{EC242892-3C64-45CC-8F17-8D64F3D0DD28}" presName="bgRect" presStyleLbl="bgShp" presStyleIdx="4" presStyleCnt="5"/>
      <dgm:spPr/>
    </dgm:pt>
    <dgm:pt modelId="{DB25B8B1-B51A-41E8-AF3E-01E62FDFA972}" type="pres">
      <dgm:prSet presAssocID="{EC242892-3C64-45CC-8F17-8D64F3D0DD28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37DE7A11-A764-4932-A00B-3878FCE38432}" type="pres">
      <dgm:prSet presAssocID="{EC242892-3C64-45CC-8F17-8D64F3D0DD28}" presName="spaceRect" presStyleCnt="0"/>
      <dgm:spPr/>
    </dgm:pt>
    <dgm:pt modelId="{FEE1481F-477E-4F47-9577-2CCDF17163CE}" type="pres">
      <dgm:prSet presAssocID="{EC242892-3C64-45CC-8F17-8D64F3D0DD28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E8054207-D002-4EF0-A795-40932717CDA8}" srcId="{5A76BFFC-9809-4C9B-B686-2A5B244D6471}" destId="{EC242892-3C64-45CC-8F17-8D64F3D0DD28}" srcOrd="4" destOrd="0" parTransId="{6B4FADE0-C352-4275-970F-B178645AACBA}" sibTransId="{471D8BB9-C3BE-41DE-83BF-FF727CCAE217}"/>
    <dgm:cxn modelId="{8714EE1C-6788-4C1D-8843-4CE04C31803F}" type="presOf" srcId="{5A76BFFC-9809-4C9B-B686-2A5B244D6471}" destId="{ADFE52CD-4617-41DF-AF7F-F8F8A035E79F}" srcOrd="0" destOrd="0" presId="urn:microsoft.com/office/officeart/2018/2/layout/IconVerticalSolidList"/>
    <dgm:cxn modelId="{602DF15B-D5F7-464E-A0BC-AA9A5852298E}" srcId="{5A76BFFC-9809-4C9B-B686-2A5B244D6471}" destId="{BA8A121B-4157-4B41-AABE-24284138B654}" srcOrd="0" destOrd="0" parTransId="{D420BD49-E850-4383-AEE5-0935C15B3703}" sibTransId="{805DC387-25DF-4E43-94EC-E6CCE5FDAA3C}"/>
    <dgm:cxn modelId="{41214377-20A7-4DFF-B619-259C2A98E0E4}" srcId="{5A76BFFC-9809-4C9B-B686-2A5B244D6471}" destId="{39862DFF-73D4-4200-BF4B-349B9ABCF715}" srcOrd="1" destOrd="0" parTransId="{80C5CA40-73EB-4A46-9805-7E88DD8CA7E1}" sibTransId="{7436DC1C-9B18-43F6-A8D5-954567C9D098}"/>
    <dgm:cxn modelId="{920E338C-AFE0-4E3A-BD38-130BFEB44A80}" type="presOf" srcId="{39862DFF-73D4-4200-BF4B-349B9ABCF715}" destId="{4CFD4BA6-366A-48D7-BB43-CFAEB83A7BBE}" srcOrd="0" destOrd="0" presId="urn:microsoft.com/office/officeart/2018/2/layout/IconVerticalSolidList"/>
    <dgm:cxn modelId="{3EAAFF94-4256-43FE-A497-0D51D501B44B}" type="presOf" srcId="{3BFACC47-C158-4B6E-98DA-D16F8A2E1799}" destId="{98F0875F-A05A-451A-BA0E-86253AF468F2}" srcOrd="0" destOrd="0" presId="urn:microsoft.com/office/officeart/2018/2/layout/IconVerticalSolidList"/>
    <dgm:cxn modelId="{E60F619C-7B15-4300-A8BD-815BB072E679}" srcId="{5A76BFFC-9809-4C9B-B686-2A5B244D6471}" destId="{858B5704-357E-4603-9D41-517F9B81F954}" srcOrd="2" destOrd="0" parTransId="{4A2DACD3-52A2-44F3-97E2-82604556D500}" sibTransId="{5B1D0B34-99F0-4ECE-A155-87C41B88BDBC}"/>
    <dgm:cxn modelId="{3A408FA5-2D20-4AD6-A12D-C6CBE7C313DD}" type="presOf" srcId="{BA8A121B-4157-4B41-AABE-24284138B654}" destId="{63C4CF74-6ADD-43FA-910B-048CC9D36CAC}" srcOrd="0" destOrd="0" presId="urn:microsoft.com/office/officeart/2018/2/layout/IconVerticalSolidList"/>
    <dgm:cxn modelId="{2C507EC1-3697-40BB-AECC-6A10F68858DE}" type="presOf" srcId="{EC242892-3C64-45CC-8F17-8D64F3D0DD28}" destId="{FEE1481F-477E-4F47-9577-2CCDF17163CE}" srcOrd="0" destOrd="0" presId="urn:microsoft.com/office/officeart/2018/2/layout/IconVerticalSolidList"/>
    <dgm:cxn modelId="{E3FF9BC2-4B94-474D-B9A5-8E916E19D50A}" type="presOf" srcId="{858B5704-357E-4603-9D41-517F9B81F954}" destId="{C5B35C22-EF66-4ACF-926B-84F60247F397}" srcOrd="0" destOrd="0" presId="urn:microsoft.com/office/officeart/2018/2/layout/IconVerticalSolidList"/>
    <dgm:cxn modelId="{A6F555F8-7728-4627-A189-5A9116A9EEA6}" srcId="{5A76BFFC-9809-4C9B-B686-2A5B244D6471}" destId="{3BFACC47-C158-4B6E-98DA-D16F8A2E1799}" srcOrd="3" destOrd="0" parTransId="{9406A790-ADA7-4FA6-BD9B-81BEDD38E979}" sibTransId="{2CD646A4-3CA3-43E2-A2CC-6AA7C8386F96}"/>
    <dgm:cxn modelId="{5F3840B0-7D3A-458A-B05F-B06238BACD59}" type="presParOf" srcId="{ADFE52CD-4617-41DF-AF7F-F8F8A035E79F}" destId="{B0F4033F-3DF8-4D7A-8625-4F9819FFD65F}" srcOrd="0" destOrd="0" presId="urn:microsoft.com/office/officeart/2018/2/layout/IconVerticalSolidList"/>
    <dgm:cxn modelId="{BDEA7DA6-FB76-4AF2-AFF4-05045DA5D5EF}" type="presParOf" srcId="{B0F4033F-3DF8-4D7A-8625-4F9819FFD65F}" destId="{BF86F8D4-A820-4516-A494-EAFAF1B5AF1A}" srcOrd="0" destOrd="0" presId="urn:microsoft.com/office/officeart/2018/2/layout/IconVerticalSolidList"/>
    <dgm:cxn modelId="{0E3F155A-5EF1-45D0-A034-A4C498EAE1C4}" type="presParOf" srcId="{B0F4033F-3DF8-4D7A-8625-4F9819FFD65F}" destId="{34C8AAC7-A77D-484A-8003-F2CE4238EDE9}" srcOrd="1" destOrd="0" presId="urn:microsoft.com/office/officeart/2018/2/layout/IconVerticalSolidList"/>
    <dgm:cxn modelId="{D3CECD54-24CE-485A-B1BC-5C0412875832}" type="presParOf" srcId="{B0F4033F-3DF8-4D7A-8625-4F9819FFD65F}" destId="{7577324C-8AF2-4E47-821E-028C45275CC6}" srcOrd="2" destOrd="0" presId="urn:microsoft.com/office/officeart/2018/2/layout/IconVerticalSolidList"/>
    <dgm:cxn modelId="{A1E5B2AA-2F22-42B7-8860-8879D066974D}" type="presParOf" srcId="{B0F4033F-3DF8-4D7A-8625-4F9819FFD65F}" destId="{63C4CF74-6ADD-43FA-910B-048CC9D36CAC}" srcOrd="3" destOrd="0" presId="urn:microsoft.com/office/officeart/2018/2/layout/IconVerticalSolidList"/>
    <dgm:cxn modelId="{5A6FAFA3-B8E8-4BA1-95FE-F42E6D2D8986}" type="presParOf" srcId="{ADFE52CD-4617-41DF-AF7F-F8F8A035E79F}" destId="{1B9C6E6D-B1D9-415D-9D4F-3E9C1057985E}" srcOrd="1" destOrd="0" presId="urn:microsoft.com/office/officeart/2018/2/layout/IconVerticalSolidList"/>
    <dgm:cxn modelId="{55DA4DCA-AFA7-41F5-96E7-ED40EE1A51D2}" type="presParOf" srcId="{ADFE52CD-4617-41DF-AF7F-F8F8A035E79F}" destId="{0437DB21-F5FE-4A92-8FC5-C0D6A4C45ABF}" srcOrd="2" destOrd="0" presId="urn:microsoft.com/office/officeart/2018/2/layout/IconVerticalSolidList"/>
    <dgm:cxn modelId="{7FC0E01B-047D-489C-90F0-957F9FF33BB0}" type="presParOf" srcId="{0437DB21-F5FE-4A92-8FC5-C0D6A4C45ABF}" destId="{4B1F06CA-774C-4F94-A72B-1F51994641C1}" srcOrd="0" destOrd="0" presId="urn:microsoft.com/office/officeart/2018/2/layout/IconVerticalSolidList"/>
    <dgm:cxn modelId="{FDEB3E6E-F7ED-44E4-B9DD-300CE3CC1820}" type="presParOf" srcId="{0437DB21-F5FE-4A92-8FC5-C0D6A4C45ABF}" destId="{139AEE09-EE52-49B7-B4F5-FF739217F981}" srcOrd="1" destOrd="0" presId="urn:microsoft.com/office/officeart/2018/2/layout/IconVerticalSolidList"/>
    <dgm:cxn modelId="{7C6D275C-E030-4D84-AF37-581719B4F304}" type="presParOf" srcId="{0437DB21-F5FE-4A92-8FC5-C0D6A4C45ABF}" destId="{F253FABF-2530-4164-A6D2-7A860B4891AA}" srcOrd="2" destOrd="0" presId="urn:microsoft.com/office/officeart/2018/2/layout/IconVerticalSolidList"/>
    <dgm:cxn modelId="{C4A9EDC0-E73A-4446-B0F9-35FC8090C611}" type="presParOf" srcId="{0437DB21-F5FE-4A92-8FC5-C0D6A4C45ABF}" destId="{4CFD4BA6-366A-48D7-BB43-CFAEB83A7BBE}" srcOrd="3" destOrd="0" presId="urn:microsoft.com/office/officeart/2018/2/layout/IconVerticalSolidList"/>
    <dgm:cxn modelId="{ABCADEE7-854E-41AF-89F2-5FAF9F4D2DB8}" type="presParOf" srcId="{ADFE52CD-4617-41DF-AF7F-F8F8A035E79F}" destId="{7884184B-FD56-46F0-A42E-1EC2BAB5F910}" srcOrd="3" destOrd="0" presId="urn:microsoft.com/office/officeart/2018/2/layout/IconVerticalSolidList"/>
    <dgm:cxn modelId="{82FCB729-1129-47C0-BF96-F05F5BC42CA5}" type="presParOf" srcId="{ADFE52CD-4617-41DF-AF7F-F8F8A035E79F}" destId="{A1DDC8BE-5243-40C2-AAE5-DE3ABC8B8E6C}" srcOrd="4" destOrd="0" presId="urn:microsoft.com/office/officeart/2018/2/layout/IconVerticalSolidList"/>
    <dgm:cxn modelId="{9F426A7D-04C5-4A68-9FD6-65AB58FB1C30}" type="presParOf" srcId="{A1DDC8BE-5243-40C2-AAE5-DE3ABC8B8E6C}" destId="{2C35F40B-9DA1-4F4D-99A8-566589926A5A}" srcOrd="0" destOrd="0" presId="urn:microsoft.com/office/officeart/2018/2/layout/IconVerticalSolidList"/>
    <dgm:cxn modelId="{6F29176E-4342-4E9A-8BBE-BD042EF9499E}" type="presParOf" srcId="{A1DDC8BE-5243-40C2-AAE5-DE3ABC8B8E6C}" destId="{26A9525A-E780-4D7F-B973-3C0C49231E5A}" srcOrd="1" destOrd="0" presId="urn:microsoft.com/office/officeart/2018/2/layout/IconVerticalSolidList"/>
    <dgm:cxn modelId="{8810F8AB-C5A0-4004-91AC-9DB172EA6595}" type="presParOf" srcId="{A1DDC8BE-5243-40C2-AAE5-DE3ABC8B8E6C}" destId="{0E567952-8321-45E8-812A-C7AE846B8D48}" srcOrd="2" destOrd="0" presId="urn:microsoft.com/office/officeart/2018/2/layout/IconVerticalSolidList"/>
    <dgm:cxn modelId="{2951F95F-381E-463E-AC58-668AAFEF17D6}" type="presParOf" srcId="{A1DDC8BE-5243-40C2-AAE5-DE3ABC8B8E6C}" destId="{C5B35C22-EF66-4ACF-926B-84F60247F397}" srcOrd="3" destOrd="0" presId="urn:microsoft.com/office/officeart/2018/2/layout/IconVerticalSolidList"/>
    <dgm:cxn modelId="{F6AA7FF5-C153-492F-80B7-8043582FDCEA}" type="presParOf" srcId="{ADFE52CD-4617-41DF-AF7F-F8F8A035E79F}" destId="{84CAD6DF-51A5-4680-9FA3-4F35C1E24D43}" srcOrd="5" destOrd="0" presId="urn:microsoft.com/office/officeart/2018/2/layout/IconVerticalSolidList"/>
    <dgm:cxn modelId="{F836A033-1D21-4893-8565-E92EC76FCB11}" type="presParOf" srcId="{ADFE52CD-4617-41DF-AF7F-F8F8A035E79F}" destId="{653E9310-AD50-4EC0-AD78-AA722574A41F}" srcOrd="6" destOrd="0" presId="urn:microsoft.com/office/officeart/2018/2/layout/IconVerticalSolidList"/>
    <dgm:cxn modelId="{BEA094E9-CC10-44D3-AE8E-E19E46918374}" type="presParOf" srcId="{653E9310-AD50-4EC0-AD78-AA722574A41F}" destId="{764BCDD4-CAFF-4794-9204-6E2787598F6B}" srcOrd="0" destOrd="0" presId="urn:microsoft.com/office/officeart/2018/2/layout/IconVerticalSolidList"/>
    <dgm:cxn modelId="{2FD0D97A-3009-47B7-B30E-6F7DA082D669}" type="presParOf" srcId="{653E9310-AD50-4EC0-AD78-AA722574A41F}" destId="{127B8C6C-07B6-4CD7-92B6-B087F9E99BA1}" srcOrd="1" destOrd="0" presId="urn:microsoft.com/office/officeart/2018/2/layout/IconVerticalSolidList"/>
    <dgm:cxn modelId="{21F36CD0-D108-4206-ACA9-F4EF23CBC94B}" type="presParOf" srcId="{653E9310-AD50-4EC0-AD78-AA722574A41F}" destId="{8598CA24-1B49-4FD3-B5B1-3857296B7973}" srcOrd="2" destOrd="0" presId="urn:microsoft.com/office/officeart/2018/2/layout/IconVerticalSolidList"/>
    <dgm:cxn modelId="{6293D728-65E9-4573-8BC2-4E2B882D7246}" type="presParOf" srcId="{653E9310-AD50-4EC0-AD78-AA722574A41F}" destId="{98F0875F-A05A-451A-BA0E-86253AF468F2}" srcOrd="3" destOrd="0" presId="urn:microsoft.com/office/officeart/2018/2/layout/IconVerticalSolidList"/>
    <dgm:cxn modelId="{E343A66E-B32D-44A9-8A95-A14D407F5B17}" type="presParOf" srcId="{ADFE52CD-4617-41DF-AF7F-F8F8A035E79F}" destId="{40BD319A-D5FA-4CCF-85F3-5F6CD71584EF}" srcOrd="7" destOrd="0" presId="urn:microsoft.com/office/officeart/2018/2/layout/IconVerticalSolidList"/>
    <dgm:cxn modelId="{5854758C-08D2-4DF1-AEA2-15966DCC5E4B}" type="presParOf" srcId="{ADFE52CD-4617-41DF-AF7F-F8F8A035E79F}" destId="{360491D4-DBCC-47F8-8F70-E8692083728F}" srcOrd="8" destOrd="0" presId="urn:microsoft.com/office/officeart/2018/2/layout/IconVerticalSolidList"/>
    <dgm:cxn modelId="{9A22F7D8-7C0C-4E77-8511-C48FCA566CE9}" type="presParOf" srcId="{360491D4-DBCC-47F8-8F70-E8692083728F}" destId="{84E49476-87C2-40E7-B974-E589AB2F1E54}" srcOrd="0" destOrd="0" presId="urn:microsoft.com/office/officeart/2018/2/layout/IconVerticalSolidList"/>
    <dgm:cxn modelId="{9D18A263-5110-484E-92B7-7A4B6859DF32}" type="presParOf" srcId="{360491D4-DBCC-47F8-8F70-E8692083728F}" destId="{DB25B8B1-B51A-41E8-AF3E-01E62FDFA972}" srcOrd="1" destOrd="0" presId="urn:microsoft.com/office/officeart/2018/2/layout/IconVerticalSolidList"/>
    <dgm:cxn modelId="{6ECD8130-A0F7-4979-8481-F9877A33CBD5}" type="presParOf" srcId="{360491D4-DBCC-47F8-8F70-E8692083728F}" destId="{37DE7A11-A764-4932-A00B-3878FCE38432}" srcOrd="2" destOrd="0" presId="urn:microsoft.com/office/officeart/2018/2/layout/IconVerticalSolidList"/>
    <dgm:cxn modelId="{508D7E21-C088-45CE-9BA5-D297165A6CFE}" type="presParOf" srcId="{360491D4-DBCC-47F8-8F70-E8692083728F}" destId="{FEE1481F-477E-4F47-9577-2CCDF17163C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86F8D4-A820-4516-A494-EAFAF1B5AF1A}">
      <dsp:nvSpPr>
        <dsp:cNvPr id="0" name=""/>
        <dsp:cNvSpPr/>
      </dsp:nvSpPr>
      <dsp:spPr>
        <a:xfrm>
          <a:off x="0" y="4520"/>
          <a:ext cx="6949440" cy="9629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C8AAC7-A77D-484A-8003-F2CE4238EDE9}">
      <dsp:nvSpPr>
        <dsp:cNvPr id="0" name=""/>
        <dsp:cNvSpPr/>
      </dsp:nvSpPr>
      <dsp:spPr>
        <a:xfrm>
          <a:off x="291287" y="221180"/>
          <a:ext cx="529613" cy="52961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C4CF74-6ADD-43FA-910B-048CC9D36CAC}">
      <dsp:nvSpPr>
        <dsp:cNvPr id="0" name=""/>
        <dsp:cNvSpPr/>
      </dsp:nvSpPr>
      <dsp:spPr>
        <a:xfrm>
          <a:off x="1112187" y="4520"/>
          <a:ext cx="5837252" cy="962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910" tIns="101910" rIns="101910" bIns="101910" numCol="1" spcCol="1270" anchor="ctr" anchorCtr="0">
          <a:noAutofit/>
        </a:bodyPr>
        <a:lstStyle/>
        <a:p>
          <a:pPr marL="0" lvl="0" indent="0" algn="l" defTabSz="7112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Neue Haas Grotesk Text Pro"/>
            </a:rPr>
            <a:t>NEC. (2025) claims that online</a:t>
          </a:r>
          <a:r>
            <a:rPr lang="en-GB" sz="1600" kern="1200" dirty="0"/>
            <a:t> </a:t>
          </a:r>
          <a:r>
            <a:rPr lang="en-GB" sz="1600" kern="1200" dirty="0">
              <a:latin typeface="Neue Haas Grotesk Text Pro"/>
            </a:rPr>
            <a:t>learning is good and she does</a:t>
          </a:r>
          <a:r>
            <a:rPr lang="en-GB" sz="1600" kern="1200" dirty="0"/>
            <a:t> not have to </a:t>
          </a:r>
          <a:r>
            <a:rPr lang="en-GB" sz="1600" kern="1200" dirty="0">
              <a:latin typeface="Neue Haas Grotesk Text Pro"/>
            </a:rPr>
            <a:t>leave the</a:t>
          </a:r>
          <a:r>
            <a:rPr lang="en-GB" sz="1600" kern="1200" dirty="0"/>
            <a:t> house for education</a:t>
          </a:r>
          <a:r>
            <a:rPr lang="en-GB" sz="1600" kern="1200" dirty="0">
              <a:latin typeface="Neue Haas Grotesk Text Pro"/>
            </a:rPr>
            <a:t> and it is flexible</a:t>
          </a:r>
          <a:endParaRPr lang="en-US" sz="1600" kern="1200" dirty="0"/>
        </a:p>
      </dsp:txBody>
      <dsp:txXfrm>
        <a:off x="1112187" y="4520"/>
        <a:ext cx="5837252" cy="962932"/>
      </dsp:txXfrm>
    </dsp:sp>
    <dsp:sp modelId="{4B1F06CA-774C-4F94-A72B-1F51994641C1}">
      <dsp:nvSpPr>
        <dsp:cNvPr id="0" name=""/>
        <dsp:cNvSpPr/>
      </dsp:nvSpPr>
      <dsp:spPr>
        <a:xfrm>
          <a:off x="0" y="1208186"/>
          <a:ext cx="6949440" cy="9629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9AEE09-EE52-49B7-B4F5-FF739217F981}">
      <dsp:nvSpPr>
        <dsp:cNvPr id="0" name=""/>
        <dsp:cNvSpPr/>
      </dsp:nvSpPr>
      <dsp:spPr>
        <a:xfrm>
          <a:off x="291287" y="1424846"/>
          <a:ext cx="529613" cy="52961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FD4BA6-366A-48D7-BB43-CFAEB83A7BBE}">
      <dsp:nvSpPr>
        <dsp:cNvPr id="0" name=""/>
        <dsp:cNvSpPr/>
      </dsp:nvSpPr>
      <dsp:spPr>
        <a:xfrm>
          <a:off x="1112187" y="1208186"/>
          <a:ext cx="5837252" cy="962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910" tIns="101910" rIns="101910" bIns="10191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Future planning-her aspirations and goals for the future</a:t>
          </a:r>
          <a:endParaRPr lang="en-US" sz="1600" kern="1200" dirty="0"/>
        </a:p>
      </dsp:txBody>
      <dsp:txXfrm>
        <a:off x="1112187" y="1208186"/>
        <a:ext cx="5837252" cy="962932"/>
      </dsp:txXfrm>
    </dsp:sp>
    <dsp:sp modelId="{2C35F40B-9DA1-4F4D-99A8-566589926A5A}">
      <dsp:nvSpPr>
        <dsp:cNvPr id="0" name=""/>
        <dsp:cNvSpPr/>
      </dsp:nvSpPr>
      <dsp:spPr>
        <a:xfrm>
          <a:off x="0" y="2411852"/>
          <a:ext cx="6949440" cy="9629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A9525A-E780-4D7F-B973-3C0C49231E5A}">
      <dsp:nvSpPr>
        <dsp:cNvPr id="0" name=""/>
        <dsp:cNvSpPr/>
      </dsp:nvSpPr>
      <dsp:spPr>
        <a:xfrm>
          <a:off x="291287" y="2628512"/>
          <a:ext cx="529613" cy="52961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B35C22-EF66-4ACF-926B-84F60247F397}">
      <dsp:nvSpPr>
        <dsp:cNvPr id="0" name=""/>
        <dsp:cNvSpPr/>
      </dsp:nvSpPr>
      <dsp:spPr>
        <a:xfrm>
          <a:off x="1112187" y="2411852"/>
          <a:ext cx="5837252" cy="962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910" tIns="101910" rIns="101910" bIns="10191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Therapy-mentoring for mental health or wellbeing</a:t>
          </a:r>
          <a:endParaRPr lang="en-US" sz="1600" kern="1200" dirty="0"/>
        </a:p>
      </dsp:txBody>
      <dsp:txXfrm>
        <a:off x="1112187" y="2411852"/>
        <a:ext cx="5837252" cy="962932"/>
      </dsp:txXfrm>
    </dsp:sp>
    <dsp:sp modelId="{764BCDD4-CAFF-4794-9204-6E2787598F6B}">
      <dsp:nvSpPr>
        <dsp:cNvPr id="0" name=""/>
        <dsp:cNvSpPr/>
      </dsp:nvSpPr>
      <dsp:spPr>
        <a:xfrm>
          <a:off x="0" y="3615518"/>
          <a:ext cx="6949440" cy="9629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7B8C6C-07B6-4CD7-92B6-B087F9E99BA1}">
      <dsp:nvSpPr>
        <dsp:cNvPr id="0" name=""/>
        <dsp:cNvSpPr/>
      </dsp:nvSpPr>
      <dsp:spPr>
        <a:xfrm>
          <a:off x="291287" y="3832178"/>
          <a:ext cx="529613" cy="52961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F0875F-A05A-451A-BA0E-86253AF468F2}">
      <dsp:nvSpPr>
        <dsp:cNvPr id="0" name=""/>
        <dsp:cNvSpPr/>
      </dsp:nvSpPr>
      <dsp:spPr>
        <a:xfrm>
          <a:off x="1112187" y="3615518"/>
          <a:ext cx="5837252" cy="962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910" tIns="101910" rIns="101910" bIns="10191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Social services or nurses helping her mum daily- This allows her to space for development and have alone time</a:t>
          </a:r>
          <a:endParaRPr lang="en-US" sz="1600" kern="1200" dirty="0"/>
        </a:p>
      </dsp:txBody>
      <dsp:txXfrm>
        <a:off x="1112187" y="3615518"/>
        <a:ext cx="5837252" cy="962932"/>
      </dsp:txXfrm>
    </dsp:sp>
    <dsp:sp modelId="{84E49476-87C2-40E7-B974-E589AB2F1E54}">
      <dsp:nvSpPr>
        <dsp:cNvPr id="0" name=""/>
        <dsp:cNvSpPr/>
      </dsp:nvSpPr>
      <dsp:spPr>
        <a:xfrm>
          <a:off x="0" y="4819184"/>
          <a:ext cx="6949440" cy="9629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25B8B1-B51A-41E8-AF3E-01E62FDFA972}">
      <dsp:nvSpPr>
        <dsp:cNvPr id="0" name=""/>
        <dsp:cNvSpPr/>
      </dsp:nvSpPr>
      <dsp:spPr>
        <a:xfrm>
          <a:off x="291287" y="5035844"/>
          <a:ext cx="529613" cy="529613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E1481F-477E-4F47-9577-2CCDF17163CE}">
      <dsp:nvSpPr>
        <dsp:cNvPr id="0" name=""/>
        <dsp:cNvSpPr/>
      </dsp:nvSpPr>
      <dsp:spPr>
        <a:xfrm>
          <a:off x="1112187" y="4819184"/>
          <a:ext cx="5837252" cy="962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910" tIns="101910" rIns="101910" bIns="10191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Piaget's theory supports the idea that active learning and encouragement improves cognitive development</a:t>
          </a:r>
          <a:endParaRPr lang="en-US" sz="1600" kern="1200" dirty="0"/>
        </a:p>
      </dsp:txBody>
      <dsp:txXfrm>
        <a:off x="1112187" y="4819184"/>
        <a:ext cx="5837252" cy="9629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8FA71-3A18-48C0-980F-4B68F7F63042}" type="datetime1">
              <a:rPr lang="en-US" smtClean="0"/>
              <a:t>2/14/2026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462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210E-201E-4473-82AC-2466F5386C38}" type="datetime1">
              <a:rPr lang="en-US" smtClean="0"/>
              <a:t>2/14/2026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57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A198-6CAB-4B8F-B93F-1F9C8C4B6CE7}" type="datetime1">
              <a:rPr lang="en-US" smtClean="0"/>
              <a:t>2/14/2026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8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041F-4525-44D5-AA4F-332294BF1F56}" type="datetime1">
              <a:rPr lang="en-US" smtClean="0"/>
              <a:t>2/14/2026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666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091-BBDF-4EB9-BA6B-2BB67AC4FC0F}" type="datetime1">
              <a:rPr lang="en-US" smtClean="0"/>
              <a:t>2/14/2026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198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B226B-77A6-410C-9796-083F278E0125}" type="datetime1">
              <a:rPr lang="en-US" smtClean="0"/>
              <a:t>2/14/2026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178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578B-D289-4C40-8593-3D356C49DA58}" type="datetime1">
              <a:rPr lang="en-US" smtClean="0"/>
              <a:t>2/14/2026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745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FAE3-14DB-48A7-A80F-80DDB072CE3D}" type="datetime1">
              <a:rPr lang="en-US" smtClean="0"/>
              <a:t>2/14/2026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935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EAEF-6478-4102-8F5D-A5FE9FC97ACB}" type="datetime1">
              <a:rPr lang="en-US" smtClean="0"/>
              <a:t>2/14/2026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887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EDB3-C0E8-45F8-9E1D-1B6C8D1880C0}" type="datetime1">
              <a:rPr lang="en-US" smtClean="0"/>
              <a:t>2/14/2026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133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0EC4B-54ED-4041-B552-9BA760FA3DBA}" type="datetime1">
              <a:rPr lang="en-US" smtClean="0"/>
              <a:t>2/14/2026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773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2/14/2026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747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88" r:id="rId6"/>
    <p:sldLayoutId id="2147483684" r:id="rId7"/>
    <p:sldLayoutId id="2147483685" r:id="rId8"/>
    <p:sldLayoutId id="2147483686" r:id="rId9"/>
    <p:sldLayoutId id="2147483687" r:id="rId10"/>
    <p:sldLayoutId id="214748368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ourses.lumenlearning.com/wm-lifespandevelopment/chapter/introduction-to-human-development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ourses.lumenlearning.com/wm-lifespandevelopment/chapter/brain-development-during-adolescence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neu.org.uk/latest/library/impact-trauma-brain-development-and-functioning-children" TargetMode="External"/><Relationship Id="rId7" Type="http://schemas.openxmlformats.org/officeDocument/2006/relationships/hyperlink" Target="https://www.simplypsychology.org/attachment.html" TargetMode="External"/><Relationship Id="rId2" Type="http://schemas.openxmlformats.org/officeDocument/2006/relationships/hyperlink" Target="https://www.simplypsychology.org/piaget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implypsychology.org/piaget-vs-vygotsky.html" TargetMode="External"/><Relationship Id="rId5" Type="http://schemas.openxmlformats.org/officeDocument/2006/relationships/hyperlink" Target="https://engagetherapy.com/how-does-biological-factors-affect-cognitive-development-for-teens/" TargetMode="External"/><Relationship Id="rId4" Type="http://schemas.openxmlformats.org/officeDocument/2006/relationships/hyperlink" Target="https://www.nec.ac.uk/insight/is-home-education-right-for-your-famil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21E0DC6F-DB0E-DBE1-8178-AE81BC6B96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group of people walking&#10;&#10;AI-generated content may be incorrect.">
            <a:extLst>
              <a:ext uri="{FF2B5EF4-FFF2-40B4-BE49-F238E27FC236}">
                <a16:creationId xmlns:a16="http://schemas.microsoft.com/office/drawing/2014/main" id="{D614FCAA-8969-4BC8-EEA6-C4ADA1D024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9091" r="9091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84D07BF5-D29E-918E-55FE-747AF2A0E2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66726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1035" y="1424475"/>
            <a:ext cx="3424383" cy="2543448"/>
          </a:xfrm>
        </p:spPr>
        <p:txBody>
          <a:bodyPr anchor="t">
            <a:normAutofit/>
          </a:bodyPr>
          <a:lstStyle/>
          <a:p>
            <a:pPr algn="l"/>
            <a:r>
              <a:rPr lang="en-GB" sz="2700"/>
              <a:t>Applying Piaget's cognitive Development Theory to Jenny's Development and Support Needs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1035" y="4007796"/>
            <a:ext cx="3424382" cy="200004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GB" dirty="0"/>
              <a:t>Name-Majdah Bi</a:t>
            </a:r>
          </a:p>
          <a:p>
            <a:pPr algn="l"/>
            <a:r>
              <a:rPr lang="en-GB" dirty="0"/>
              <a:t>Student number-2420112</a:t>
            </a:r>
          </a:p>
          <a:p>
            <a:pPr algn="l"/>
            <a:r>
              <a:rPr lang="en-GB" dirty="0"/>
              <a:t>Assessment component- LCHS4010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579236B-27EB-9056-4055-509A6D7221BD}"/>
              </a:ext>
            </a:extLst>
          </p:cNvPr>
          <p:cNvSpPr txBox="1"/>
          <p:nvPr/>
        </p:nvSpPr>
        <p:spPr>
          <a:xfrm>
            <a:off x="0" y="6858000"/>
            <a:ext cx="6575425" cy="317500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700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C95C90-723A-8171-9DDB-FA9E440310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Scenario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EE2A9D-0C95-21FF-A396-335103EFF5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" panose="020B0604020202020204" pitchFamily="34" charset="0"/>
              <a:buChar char="Ø"/>
            </a:pPr>
            <a:r>
              <a:rPr lang="en-GB" dirty="0"/>
              <a:t>Jenny is a 16 years old girl</a:t>
            </a:r>
            <a:endParaRPr lang="en-US"/>
          </a:p>
          <a:p>
            <a:pPr>
              <a:buFont typeface="Wingdings" panose="020B0604020202020204" pitchFamily="34" charset="0"/>
              <a:buChar char="Ø"/>
            </a:pPr>
            <a:r>
              <a:rPr lang="en-GB" dirty="0"/>
              <a:t>She lost her Father 5 years ago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GB" dirty="0"/>
              <a:t>Jenny has been caring for her Mother since her Father's death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GB" dirty="0"/>
              <a:t>Her Mother needs help with household chores such as cooking, cleaning and shopping due to mobility problems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GB" dirty="0"/>
              <a:t>Her Mother also struggles due to forgetfulness and memory problems</a:t>
            </a:r>
          </a:p>
          <a:p>
            <a:pPr>
              <a:buFont typeface="Wingdings" panose="020B0604020202020204" pitchFamily="34" charset="0"/>
              <a:buChar char="Ø"/>
            </a:pPr>
            <a:endParaRPr lang="en-GB" dirty="0"/>
          </a:p>
          <a:p>
            <a:pPr>
              <a:buFont typeface="Wingdings" panose="020B0604020202020204" pitchFamily="34" charset="0"/>
              <a:buChar char="Ø"/>
            </a:pPr>
            <a:r>
              <a:rPr lang="en-GB" dirty="0"/>
              <a:t>This would be difficult for Jenny as she is still young having to deal with so many issues</a:t>
            </a:r>
          </a:p>
        </p:txBody>
      </p:sp>
    </p:spTree>
    <p:extLst>
      <p:ext uri="{BB962C8B-B14F-4D97-AF65-F5344CB8AC3E}">
        <p14:creationId xmlns:p14="http://schemas.microsoft.com/office/powerpoint/2010/main" val="10129445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7B65277-82C6-6D08-6DCA-4A7DCC3B7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E7465B-0D44-9790-5F82-ED975D37E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4064"/>
            <a:ext cx="5862396" cy="1527048"/>
          </a:xfrm>
        </p:spPr>
        <p:txBody>
          <a:bodyPr anchor="b">
            <a:normAutofit/>
          </a:bodyPr>
          <a:lstStyle/>
          <a:p>
            <a:r>
              <a:rPr lang="en-GB" dirty="0"/>
              <a:t>Piaget's Cognitive Development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F871AE-D167-9D13-D347-FE945860F7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1897888"/>
            <a:ext cx="5862396" cy="409651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0000"/>
              </a:lnSpc>
              <a:buFont typeface="Wingdings" panose="020B0604020202020204" pitchFamily="34" charset="0"/>
              <a:buChar char="Ø"/>
            </a:pPr>
            <a:r>
              <a:rPr lang="en-GB" sz="1500" dirty="0"/>
              <a:t>Piaget's theory claims that teenagers gain understanding of the world through the formal operational stage-this is through complex problem solving and systematic planning</a:t>
            </a:r>
            <a:endParaRPr lang="en-US" sz="1500" dirty="0"/>
          </a:p>
          <a:p>
            <a:pPr>
              <a:lnSpc>
                <a:spcPct val="110000"/>
              </a:lnSpc>
              <a:buFont typeface="Wingdings" panose="020B0604020202020204" pitchFamily="34" charset="0"/>
              <a:buChar char="Ø"/>
            </a:pPr>
            <a:r>
              <a:rPr lang="en-GB" sz="1500" dirty="0"/>
              <a:t>He believed that children were active learners and their development occurs after their interaction with the environment</a:t>
            </a:r>
          </a:p>
          <a:p>
            <a:pPr>
              <a:lnSpc>
                <a:spcPct val="110000"/>
              </a:lnSpc>
              <a:buFont typeface="Wingdings" panose="020B0604020202020204" pitchFamily="34" charset="0"/>
              <a:buChar char="Ø"/>
            </a:pPr>
            <a:endParaRPr lang="en-GB" sz="1500"/>
          </a:p>
          <a:p>
            <a:pPr>
              <a:lnSpc>
                <a:spcPct val="110000"/>
              </a:lnSpc>
              <a:buFont typeface="Wingdings" panose="020B0604020202020204" pitchFamily="34" charset="0"/>
              <a:buChar char="Ø"/>
            </a:pPr>
            <a:r>
              <a:rPr lang="en-GB" sz="1500" u="sng" dirty="0">
                <a:latin typeface="Neue Haas Grotesk Text Pro"/>
                <a:ea typeface="Calibri"/>
                <a:cs typeface="Calibri"/>
              </a:rPr>
              <a:t>McLeod, S.(2025)</a:t>
            </a:r>
            <a:r>
              <a:rPr lang="en-GB" sz="1500" dirty="0">
                <a:latin typeface="Neue Haas Grotesk Text Pro"/>
                <a:ea typeface="Calibri"/>
                <a:cs typeface="Calibri"/>
              </a:rPr>
              <a:t> shows </a:t>
            </a:r>
            <a:r>
              <a:rPr lang="en-GB" sz="1500" dirty="0">
                <a:ea typeface="Calibri"/>
                <a:cs typeface="Calibri"/>
              </a:rPr>
              <a:t>that younger </a:t>
            </a:r>
            <a:r>
              <a:rPr lang="en-GB" sz="1500" dirty="0"/>
              <a:t>people use- assimilation (fitting new experiences into existing schemas ) a schema is a framework</a:t>
            </a:r>
          </a:p>
          <a:p>
            <a:pPr>
              <a:lnSpc>
                <a:spcPct val="110000"/>
              </a:lnSpc>
              <a:buFont typeface="Wingdings" panose="020B0604020202020204" pitchFamily="34" charset="0"/>
              <a:buChar char="Ø"/>
            </a:pPr>
            <a:r>
              <a:rPr lang="en-GB" sz="1500" dirty="0"/>
              <a:t>Accommodation (changing the schemas when recent information is not suitable)</a:t>
            </a:r>
          </a:p>
          <a:p>
            <a:pPr>
              <a:lnSpc>
                <a:spcPct val="110000"/>
              </a:lnSpc>
              <a:buFont typeface="Wingdings" panose="020B0604020202020204" pitchFamily="34" charset="0"/>
              <a:buChar char="Ø"/>
            </a:pPr>
            <a:r>
              <a:rPr lang="en-GB" sz="1500" dirty="0"/>
              <a:t>When they learn something new</a:t>
            </a:r>
          </a:p>
          <a:p>
            <a:pPr>
              <a:lnSpc>
                <a:spcPct val="110000"/>
              </a:lnSpc>
              <a:buFont typeface="Wingdings" panose="020B0604020202020204" pitchFamily="34" charset="0"/>
              <a:buChar char="Ø"/>
            </a:pPr>
            <a:endParaRPr lang="en-GB" sz="1500"/>
          </a:p>
        </p:txBody>
      </p:sp>
      <p:pic>
        <p:nvPicPr>
          <p:cNvPr id="4" name="Picture 3" descr="A diagram of a child&amp;#39;s brain&#10;&#10;AI-generated content may be incorrect.">
            <a:extLst>
              <a:ext uri="{FF2B5EF4-FFF2-40B4-BE49-F238E27FC236}">
                <a16:creationId xmlns:a16="http://schemas.microsoft.com/office/drawing/2014/main" id="{C40DE867-8760-8459-D0BE-6A2F414B35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091395" y="1687628"/>
            <a:ext cx="4681506" cy="3511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3809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4D2207-AA67-DAD1-D42E-7A07328CA8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067E17-9081-4577-2B38-C9AB9A022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3657600" cy="1294374"/>
          </a:xfrm>
        </p:spPr>
        <p:txBody>
          <a:bodyPr>
            <a:normAutofit/>
          </a:bodyPr>
          <a:lstStyle/>
          <a:p>
            <a:r>
              <a:rPr lang="en-GB" sz="2800"/>
              <a:t>Application to Jenny's experiences</a:t>
            </a:r>
          </a:p>
        </p:txBody>
      </p:sp>
      <p:pic>
        <p:nvPicPr>
          <p:cNvPr id="4" name="Picture 3" descr="Thoughts">
            <a:extLst>
              <a:ext uri="{FF2B5EF4-FFF2-40B4-BE49-F238E27FC236}">
                <a16:creationId xmlns:a16="http://schemas.microsoft.com/office/drawing/2014/main" id="{85F56B91-C90D-ED97-BB3A-0271BB41B82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" b="1528"/>
          <a:stretch>
            <a:fillRect/>
          </a:stretch>
        </p:blipFill>
        <p:spPr>
          <a:xfrm>
            <a:off x="615870" y="2314752"/>
            <a:ext cx="2797363" cy="343704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5DF896-2CC7-8DC0-C2F0-6B08B1D851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13849" y="548637"/>
            <a:ext cx="6561437" cy="576072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sz="1700" dirty="0"/>
              <a:t>Jenny has been looking after her mother since 11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700" b="1" dirty="0"/>
              <a:t>According to Piaget:</a:t>
            </a:r>
          </a:p>
          <a:p>
            <a:pPr>
              <a:lnSpc>
                <a:spcPct val="110000"/>
              </a:lnSpc>
            </a:pPr>
            <a:r>
              <a:rPr lang="en-GB" sz="1700" dirty="0"/>
              <a:t>Stress and responsibilities affect the cognitive development</a:t>
            </a:r>
          </a:p>
          <a:p>
            <a:pPr>
              <a:lnSpc>
                <a:spcPct val="110000"/>
              </a:lnSpc>
            </a:pPr>
            <a:r>
              <a:rPr lang="en-GB" sz="1700" dirty="0"/>
              <a:t>Cognitive development is shaped through their interactions with the wider world</a:t>
            </a:r>
          </a:p>
          <a:p>
            <a:pPr>
              <a:lnSpc>
                <a:spcPct val="110000"/>
              </a:lnSpc>
            </a:pPr>
            <a:r>
              <a:rPr lang="en-GB" sz="1700" u="sng" dirty="0"/>
              <a:t>National Education Union(2024).</a:t>
            </a:r>
            <a:r>
              <a:rPr lang="en-GB" sz="1700" dirty="0"/>
              <a:t> Suggests that stress can cause anxiety disorders such as PTSD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700" b="1" dirty="0"/>
              <a:t>Negative impacts: </a:t>
            </a:r>
          </a:p>
          <a:p>
            <a:pPr>
              <a:lnSpc>
                <a:spcPct val="110000"/>
              </a:lnSpc>
            </a:pPr>
            <a:r>
              <a:rPr lang="en-GB" sz="1700" dirty="0"/>
              <a:t>Her opportunity to succeed  due to caring demands</a:t>
            </a:r>
          </a:p>
          <a:p>
            <a:pPr>
              <a:lnSpc>
                <a:spcPct val="110000"/>
              </a:lnSpc>
            </a:pPr>
            <a:r>
              <a:rPr lang="en-GB" sz="1700" dirty="0"/>
              <a:t>Her concentration due to being stressed constantly</a:t>
            </a:r>
          </a:p>
          <a:p>
            <a:pPr>
              <a:lnSpc>
                <a:spcPct val="110000"/>
              </a:lnSpc>
            </a:pPr>
            <a:r>
              <a:rPr lang="en-GB" sz="1700" dirty="0"/>
              <a:t>Loss of childhood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700" b="1" dirty="0"/>
              <a:t>Positive impacts:</a:t>
            </a:r>
            <a:endParaRPr lang="en-GB" sz="1700" dirty="0"/>
          </a:p>
          <a:p>
            <a:pPr>
              <a:lnSpc>
                <a:spcPct val="110000"/>
              </a:lnSpc>
            </a:pPr>
            <a:r>
              <a:rPr lang="en-GB" sz="1700" dirty="0"/>
              <a:t>Although she would become more responsible and independent </a:t>
            </a:r>
          </a:p>
          <a:p>
            <a:pPr>
              <a:lnSpc>
                <a:spcPct val="110000"/>
              </a:lnSpc>
            </a:pPr>
            <a:r>
              <a:rPr lang="en-GB" sz="1700" dirty="0"/>
              <a:t>She would be more mature than others her age </a:t>
            </a:r>
          </a:p>
          <a:p>
            <a:pPr>
              <a:lnSpc>
                <a:spcPct val="110000"/>
              </a:lnSpc>
            </a:pPr>
            <a:endParaRPr lang="en-GB" sz="1700"/>
          </a:p>
          <a:p>
            <a:pPr>
              <a:lnSpc>
                <a:spcPct val="110000"/>
              </a:lnSpc>
            </a:pPr>
            <a:endParaRPr lang="en-GB" sz="1700"/>
          </a:p>
        </p:txBody>
      </p:sp>
    </p:spTree>
    <p:extLst>
      <p:ext uri="{BB962C8B-B14F-4D97-AF65-F5344CB8AC3E}">
        <p14:creationId xmlns:p14="http://schemas.microsoft.com/office/powerpoint/2010/main" val="27919623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00DC1B0-7E1A-BD02-3F93-19E6B1B75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6E6335-8968-2C33-56B2-F03458A178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548638"/>
            <a:ext cx="3753203" cy="2154713"/>
          </a:xfrm>
        </p:spPr>
        <p:txBody>
          <a:bodyPr anchor="ctr">
            <a:normAutofit/>
          </a:bodyPr>
          <a:lstStyle/>
          <a:p>
            <a:r>
              <a:rPr lang="en-GB" sz="4000" dirty="0"/>
              <a:t>Practical strategies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FADB8AB-070A-7E07-D85F-57B910E2577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5577202"/>
              </p:ext>
            </p:extLst>
          </p:nvPr>
        </p:nvGraphicFramePr>
        <p:xfrm>
          <a:off x="4608246" y="548640"/>
          <a:ext cx="6949440" cy="578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2" name="Picture 21" descr="A white silhouette of a head with colorful gears coming out of it&#10;&#10;AI-generated content may be incorrect.">
            <a:extLst>
              <a:ext uri="{FF2B5EF4-FFF2-40B4-BE49-F238E27FC236}">
                <a16:creationId xmlns:a16="http://schemas.microsoft.com/office/drawing/2014/main" id="{CF1B7651-5915-3512-AD5D-EBD23A359AD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3544" y="2806391"/>
            <a:ext cx="2620084" cy="3930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631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7B65277-82C6-6D08-6DCA-4A7DCC3B7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4BD31D-4A72-02BF-68FF-1C9887622D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3504"/>
            <a:ext cx="5862396" cy="1006658"/>
          </a:xfrm>
        </p:spPr>
        <p:txBody>
          <a:bodyPr anchor="b">
            <a:normAutofit/>
          </a:bodyPr>
          <a:lstStyle/>
          <a:p>
            <a:r>
              <a:rPr lang="en-GB" dirty="0"/>
              <a:t>Nature vs Nurture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ABBE91-A370-C54C-2C73-86EC2770A5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502" y="1711044"/>
            <a:ext cx="6057542" cy="459831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800" dirty="0"/>
              <a:t>Nature refers to the biological influences</a:t>
            </a:r>
            <a:endParaRPr lang="en-US" sz="1800" dirty="0"/>
          </a:p>
          <a:p>
            <a:pPr marL="0" indent="0">
              <a:buNone/>
            </a:pPr>
            <a:r>
              <a:rPr lang="en-GB" sz="1800" dirty="0"/>
              <a:t>At 16, Jenny can use:</a:t>
            </a:r>
          </a:p>
          <a:p>
            <a:r>
              <a:rPr lang="en-GB" sz="1800" dirty="0"/>
              <a:t>Abstract thinking</a:t>
            </a:r>
          </a:p>
          <a:p>
            <a:r>
              <a:rPr lang="en-GB" sz="1800"/>
              <a:t>Hypothetical reasoning-finding the best way to solve an issue</a:t>
            </a:r>
          </a:p>
          <a:p>
            <a:r>
              <a:rPr lang="en-GB" sz="1800" dirty="0"/>
              <a:t>Future planning</a:t>
            </a:r>
          </a:p>
          <a:p>
            <a:pPr marL="0" indent="0">
              <a:buNone/>
            </a:pPr>
            <a:r>
              <a:rPr lang="en-GB" sz="1800"/>
              <a:t>Piaget argues that these abilities occur due to everyday life situations and that Nature alone is not enough for cognitive development</a:t>
            </a:r>
          </a:p>
          <a:p>
            <a:r>
              <a:rPr lang="en-GB" sz="1800" dirty="0"/>
              <a:t>Norman (2023). States that biological factors allows changes in one's ability to think</a:t>
            </a:r>
          </a:p>
          <a:p>
            <a:endParaRPr lang="en-GB" sz="1800"/>
          </a:p>
        </p:txBody>
      </p:sp>
      <p:pic>
        <p:nvPicPr>
          <p:cNvPr id="4" name="Picture 3" descr="A plant growing through a crack in the ground&#10;&#10;AI-generated content may be incorrect.">
            <a:extLst>
              <a:ext uri="{FF2B5EF4-FFF2-40B4-BE49-F238E27FC236}">
                <a16:creationId xmlns:a16="http://schemas.microsoft.com/office/drawing/2014/main" id="{B5C7FA28-1F82-994E-D6BA-00095613E0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1395" y="1904148"/>
            <a:ext cx="4681506" cy="3078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0693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7B65277-82C6-6D08-6DCA-4A7DCC3B7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E14410-F0EE-BD06-6553-AD58F8821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307179"/>
            <a:ext cx="5862396" cy="1527048"/>
          </a:xfrm>
        </p:spPr>
        <p:txBody>
          <a:bodyPr anchor="b">
            <a:normAutofit/>
          </a:bodyPr>
          <a:lstStyle/>
          <a:p>
            <a:r>
              <a:rPr lang="en-GB" dirty="0"/>
              <a:t>Nature vs Nurture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E75064-A797-58E8-3F2D-29BE25D6D1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087" y="1395092"/>
            <a:ext cx="5862396" cy="5388194"/>
          </a:xfrm>
          <a:solidFill>
            <a:schemeClr val="bg1"/>
          </a:solidFill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10000"/>
              </a:lnSpc>
            </a:pPr>
            <a:r>
              <a:rPr lang="en-GB" sz="1800" dirty="0"/>
              <a:t>Nurture refers to environmental influences 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800" dirty="0"/>
              <a:t>Piaget argues that a child's interaction with the environment is important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800" b="1" dirty="0"/>
              <a:t>Jenny's environment included: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800" dirty="0"/>
              <a:t>-stress due to father's death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800" dirty="0"/>
              <a:t>-responsibility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800" dirty="0"/>
              <a:t>-lack of education 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800" b="1" dirty="0"/>
              <a:t>These experiences have affected: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800" dirty="0"/>
              <a:t>-her opportunity to learn and gain knowledge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800" dirty="0"/>
              <a:t>Her mental state and physical wellbeing narrowing her cognitive development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800" dirty="0">
                <a:latin typeface="Calibri"/>
                <a:ea typeface="+mn-lt"/>
                <a:cs typeface="+mn-lt"/>
              </a:rPr>
              <a:t>Klingberg, T., Judd, N. and Sauce, B. (2022). States that environmental factors do impact brain development during childhood such as chronic stress</a:t>
            </a:r>
            <a:endParaRPr lang="en-GB" sz="1800"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1800" dirty="0"/>
          </a:p>
          <a:p>
            <a:pPr>
              <a:buNone/>
            </a:pPr>
            <a:br>
              <a:rPr lang="en-US" dirty="0"/>
            </a:br>
            <a:endParaRPr lang="en-US" dirty="0"/>
          </a:p>
          <a:p>
            <a:pPr>
              <a:buNone/>
            </a:pPr>
            <a:endParaRPr lang="en-US" dirty="0"/>
          </a:p>
          <a:p>
            <a:pPr>
              <a:buFont typeface="Arial"/>
              <a:buChar char="•"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 descr="Nurture Leads Into Sales">
            <a:extLst>
              <a:ext uri="{FF2B5EF4-FFF2-40B4-BE49-F238E27FC236}">
                <a16:creationId xmlns:a16="http://schemas.microsoft.com/office/drawing/2014/main" id="{500FD4BB-15C2-8CA5-5328-426B1D1A01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1395" y="2126520"/>
            <a:ext cx="4681506" cy="2633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4873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31272-A96F-9CBC-1B87-CE70A5A58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Critical evaluation of Piaget's Theory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62088E9-2695-6544-6195-C401312BFFA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9913860"/>
              </p:ext>
            </p:extLst>
          </p:nvPr>
        </p:nvGraphicFramePr>
        <p:xfrm>
          <a:off x="612775" y="1716088"/>
          <a:ext cx="10653712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6856">
                  <a:extLst>
                    <a:ext uri="{9D8B030D-6E8A-4147-A177-3AD203B41FA5}">
                      <a16:colId xmlns:a16="http://schemas.microsoft.com/office/drawing/2014/main" val="1251562335"/>
                    </a:ext>
                  </a:extLst>
                </a:gridCol>
                <a:gridCol w="5326856">
                  <a:extLst>
                    <a:ext uri="{9D8B030D-6E8A-4147-A177-3AD203B41FA5}">
                      <a16:colId xmlns:a16="http://schemas.microsoft.com/office/drawing/2014/main" val="3872740118"/>
                    </a:ext>
                  </a:extLst>
                </a:gridCol>
              </a:tblGrid>
              <a:tr h="3748603">
                <a:tc>
                  <a:txBody>
                    <a:bodyPr/>
                    <a:lstStyle/>
                    <a:p>
                      <a:r>
                        <a:rPr lang="en-GB" dirty="0"/>
                        <a:t>Usefulness</a:t>
                      </a:r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GB" dirty="0"/>
                        <a:t>Useful because it provides a clear framework for insight into Jenny's expectations and cognitive development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endParaRPr lang="en-GB" dirty="0"/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GB" dirty="0"/>
                        <a:t>Independent - Piaget's Theory allows us to recognise Jenny's abilities and her skills –we can see she is trustworthy and not helpless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endParaRPr lang="en-GB" dirty="0"/>
                    </a:p>
                    <a:p>
                      <a:pPr marL="285750" lvl="0" indent="-285750">
                        <a:buClr>
                          <a:srgbClr val="FFFFFF"/>
                        </a:buClr>
                        <a:buFont typeface="Arial,Sans-Serif"/>
                        <a:buChar char="•"/>
                      </a:pPr>
                      <a:r>
                        <a:rPr lang="en-GB" sz="1800" b="1" i="0" u="sng" strike="noStrike" noProof="0" dirty="0" err="1">
                          <a:solidFill>
                            <a:srgbClr val="FFFFFF"/>
                          </a:solidFill>
                          <a:latin typeface="Neue Haas Grotesk Text Pro"/>
                        </a:rPr>
                        <a:t>Mcleod</a:t>
                      </a:r>
                      <a:r>
                        <a:rPr lang="en-GB" sz="1800" b="1" i="0" u="sng" strike="noStrike" noProof="0" dirty="0">
                          <a:solidFill>
                            <a:srgbClr val="FFFFFF"/>
                          </a:solidFill>
                          <a:latin typeface="Neue Haas Grotesk Text Pro"/>
                        </a:rPr>
                        <a:t>, S. (2025)</a:t>
                      </a:r>
                      <a:r>
                        <a:rPr lang="en-GB" sz="1800" b="1" i="0" u="none" strike="noStrike" noProof="0" dirty="0">
                          <a:solidFill>
                            <a:srgbClr val="FFFFFF"/>
                          </a:solidFill>
                          <a:latin typeface="Neue Haas Grotesk Text Pro"/>
                        </a:rPr>
                        <a:t>- Bowlby's attachment theory emphasizes that the caregivers provide a sense of security, yet Jenny takes care of herself due to her Father's death and her Mother's mobility issues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endParaRPr lang="en-GB" dirty="0"/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endParaRPr lang="en-GB" dirty="0"/>
                    </a:p>
                  </a:txBody>
                  <a:tcPr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Limitations</a:t>
                      </a:r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GB" dirty="0"/>
                        <a:t>Underestimates her emotional stress and looking after her mum constantly at a young age  may affect her use of the formal operational stage – due to trauma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endParaRPr lang="en-GB" dirty="0"/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GB" dirty="0"/>
                        <a:t>Adults provide minimal support allowing children to discover alone- causes stress, confusion and anxiety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endParaRPr lang="en-GB" dirty="0"/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GB" sz="1800" b="1" i="0" u="sng" strike="noStrike" noProof="0" dirty="0" err="1">
                          <a:latin typeface="Neue Haas Grotesk Text Pro"/>
                        </a:rPr>
                        <a:t>Mcleod</a:t>
                      </a:r>
                      <a:r>
                        <a:rPr lang="en-GB" sz="1800" b="1" i="0" u="sng" strike="noStrike" noProof="0" dirty="0">
                          <a:latin typeface="Neue Haas Grotesk Text Pro"/>
                        </a:rPr>
                        <a:t>, S. (2024)</a:t>
                      </a:r>
                      <a:r>
                        <a:rPr lang="en-GB" sz="1800" b="1" i="0" u="none" strike="noStrike" noProof="0" dirty="0">
                          <a:latin typeface="Neue Haas Grotesk Text Pro"/>
                        </a:rPr>
                        <a:t> - Vygotsky claimed that Piaget's theory underestimated social interaction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endParaRPr lang="en-GB" sz="1800" b="0" i="0" u="none" strike="noStrike" noProof="0" dirty="0"/>
                    </a:p>
                  </a:txBody>
                  <a:tcPr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58272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8094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5B35A-7B14-17F3-56A8-E93191AE7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2E1214-F276-B359-5E58-A612FB35D3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1400" dirty="0">
                <a:latin typeface="Calibri"/>
                <a:ea typeface="Calibri"/>
                <a:cs typeface="Calibri"/>
              </a:rPr>
              <a:t>McLeod, S. (2025). </a:t>
            </a:r>
            <a:r>
              <a:rPr lang="en-GB" sz="1400" i="1" dirty="0">
                <a:latin typeface="Calibri"/>
                <a:ea typeface="Calibri"/>
                <a:cs typeface="Calibri"/>
              </a:rPr>
              <a:t>Piaget cognitive stages of development</a:t>
            </a:r>
            <a:r>
              <a:rPr lang="en-GB" sz="1400" dirty="0">
                <a:latin typeface="Calibri"/>
                <a:ea typeface="Calibri"/>
                <a:cs typeface="Calibri"/>
              </a:rPr>
              <a:t>. [online] Simply Psychology. Available at: </a:t>
            </a:r>
            <a:r>
              <a:rPr lang="en-GB" sz="1400" dirty="0">
                <a:latin typeface="Calibri"/>
                <a:ea typeface="Calibri"/>
                <a:cs typeface="Calibri"/>
                <a:hlinkClick r:id="rId2"/>
              </a:rPr>
              <a:t>https://www.simplypsychology.org/piaget.html</a:t>
            </a:r>
            <a:r>
              <a:rPr lang="en-GB" sz="1400" dirty="0">
                <a:latin typeface="Calibri"/>
                <a:ea typeface="Calibri"/>
                <a:cs typeface="Calibri"/>
              </a:rPr>
              <a:t>.</a:t>
            </a:r>
            <a:endParaRPr lang="en-GB"/>
          </a:p>
          <a:p>
            <a:r>
              <a:rPr lang="en-GB" sz="1400" dirty="0">
                <a:latin typeface="Calibri"/>
                <a:ea typeface="Calibri"/>
                <a:cs typeface="Calibri"/>
              </a:rPr>
              <a:t>National Education Union (2024). </a:t>
            </a:r>
            <a:r>
              <a:rPr lang="en-GB" sz="1400" i="1" dirty="0">
                <a:latin typeface="Calibri"/>
                <a:ea typeface="Calibri"/>
                <a:cs typeface="Calibri"/>
              </a:rPr>
              <a:t>Impact of trauma on brain development and functioning-children | National Education Union</a:t>
            </a:r>
            <a:r>
              <a:rPr lang="en-GB" sz="1400" dirty="0">
                <a:latin typeface="Calibri"/>
                <a:ea typeface="Calibri"/>
                <a:cs typeface="Calibri"/>
              </a:rPr>
              <a:t>. [online] National Education Union. Available at: </a:t>
            </a:r>
            <a:r>
              <a:rPr lang="en-GB" sz="1400" dirty="0">
                <a:latin typeface="Calibri"/>
                <a:ea typeface="Calibri"/>
                <a:cs typeface="Calibri"/>
                <a:hlinkClick r:id="rId3"/>
              </a:rPr>
              <a:t>https://neu.org.uk/latest/library/impact-trauma-brain-development-and-functioning-children</a:t>
            </a:r>
            <a:r>
              <a:rPr lang="en-GB" sz="1400" dirty="0">
                <a:latin typeface="Calibri"/>
                <a:ea typeface="Calibri"/>
                <a:cs typeface="Calibri"/>
              </a:rPr>
              <a:t>.</a:t>
            </a:r>
          </a:p>
          <a:p>
            <a:r>
              <a:rPr lang="en-GB" sz="1400" dirty="0">
                <a:latin typeface="Calibri"/>
                <a:ea typeface="Calibri"/>
                <a:cs typeface="Calibri"/>
              </a:rPr>
              <a:t>‌NEC. (2025). </a:t>
            </a:r>
            <a:r>
              <a:rPr lang="en-GB" sz="1400" i="1" dirty="0">
                <a:latin typeface="Calibri"/>
                <a:ea typeface="Calibri"/>
                <a:cs typeface="Calibri"/>
              </a:rPr>
              <a:t>Benefits Of Home Education - Is It Right For Your Family?</a:t>
            </a:r>
            <a:r>
              <a:rPr lang="en-GB" sz="1400" dirty="0">
                <a:latin typeface="Calibri"/>
                <a:ea typeface="Calibri"/>
                <a:cs typeface="Calibri"/>
              </a:rPr>
              <a:t> [online] Available at: </a:t>
            </a:r>
            <a:r>
              <a:rPr lang="en-GB" sz="1400" dirty="0">
                <a:latin typeface="Calibri"/>
                <a:ea typeface="Calibri"/>
                <a:cs typeface="Calibri"/>
                <a:hlinkClick r:id="rId4"/>
              </a:rPr>
              <a:t>https://www.nec.ac.uk/insight/is-home-education-right-for-your-family/</a:t>
            </a:r>
            <a:r>
              <a:rPr lang="en-GB" sz="1400" dirty="0">
                <a:latin typeface="Calibri"/>
                <a:ea typeface="Calibri"/>
                <a:cs typeface="Calibri"/>
              </a:rPr>
              <a:t>.</a:t>
            </a:r>
            <a:endParaRPr lang="en-GB">
              <a:latin typeface="Neue Haas Grotesk Text Pro"/>
              <a:ea typeface="Calibri"/>
              <a:cs typeface="Calibri"/>
            </a:endParaRPr>
          </a:p>
          <a:p>
            <a:r>
              <a:rPr lang="en-GB" sz="1400" dirty="0">
                <a:latin typeface="Calibri"/>
                <a:ea typeface="Calibri"/>
                <a:cs typeface="Calibri"/>
              </a:rPr>
              <a:t>Norman (2023). </a:t>
            </a:r>
            <a:r>
              <a:rPr lang="en-GB" sz="1400" i="1" dirty="0">
                <a:latin typeface="Calibri"/>
                <a:ea typeface="Calibri"/>
                <a:cs typeface="Calibri"/>
              </a:rPr>
              <a:t>How Does Biological Factors Affect Cognitive Development For Teens?</a:t>
            </a:r>
            <a:r>
              <a:rPr lang="en-GB" sz="1400" dirty="0">
                <a:latin typeface="Calibri"/>
                <a:ea typeface="Calibri"/>
                <a:cs typeface="Calibri"/>
              </a:rPr>
              <a:t> [online] Engage Treatment Program, Inc. Available at: </a:t>
            </a:r>
            <a:r>
              <a:rPr lang="en-GB" sz="1400" dirty="0">
                <a:latin typeface="Calibri"/>
                <a:ea typeface="Calibri"/>
                <a:cs typeface="Calibri"/>
                <a:hlinkClick r:id="rId5"/>
              </a:rPr>
              <a:t>https://engagetherapy.com/how-does-biological-factors-affect-cognitive-development-for-teens/</a:t>
            </a:r>
            <a:r>
              <a:rPr lang="en-GB" sz="1400" dirty="0">
                <a:latin typeface="Calibri"/>
                <a:ea typeface="Calibri"/>
                <a:cs typeface="Calibri"/>
              </a:rPr>
              <a:t>.</a:t>
            </a:r>
          </a:p>
          <a:p>
            <a:r>
              <a:rPr lang="en-GB" sz="1400" dirty="0">
                <a:latin typeface="Calibri"/>
                <a:ea typeface="Calibri"/>
                <a:cs typeface="Calibri"/>
              </a:rPr>
              <a:t>‌</a:t>
            </a:r>
            <a:r>
              <a:rPr lang="en-GB" sz="1400" dirty="0" err="1">
                <a:latin typeface="Calibri"/>
                <a:ea typeface="Calibri"/>
                <a:cs typeface="Calibri"/>
              </a:rPr>
              <a:t>Mcleod</a:t>
            </a:r>
            <a:r>
              <a:rPr lang="en-GB" sz="1400" dirty="0">
                <a:latin typeface="Calibri"/>
                <a:ea typeface="Calibri"/>
                <a:cs typeface="Calibri"/>
              </a:rPr>
              <a:t>, S. (2024). </a:t>
            </a:r>
            <a:r>
              <a:rPr lang="en-GB" sz="1400" i="1" dirty="0">
                <a:latin typeface="Calibri"/>
                <a:ea typeface="Calibri"/>
                <a:cs typeface="Calibri"/>
              </a:rPr>
              <a:t>Vygotsky vs. Piaget: A Paradigm Shift</a:t>
            </a:r>
            <a:r>
              <a:rPr lang="en-GB" sz="1400" dirty="0">
                <a:latin typeface="Calibri"/>
                <a:ea typeface="Calibri"/>
                <a:cs typeface="Calibri"/>
              </a:rPr>
              <a:t>. [online] Simply Psychology. Available at: </a:t>
            </a:r>
            <a:r>
              <a:rPr lang="en-GB" sz="1400" dirty="0">
                <a:latin typeface="Calibri"/>
                <a:ea typeface="Calibri"/>
                <a:cs typeface="Calibri"/>
                <a:hlinkClick r:id="rId6"/>
              </a:rPr>
              <a:t>https://www.simplypsychology.org/piaget-vs-vygotsky.html</a:t>
            </a:r>
            <a:r>
              <a:rPr lang="en-GB" sz="1400" dirty="0">
                <a:latin typeface="Calibri"/>
                <a:ea typeface="Calibri"/>
                <a:cs typeface="Calibri"/>
              </a:rPr>
              <a:t>.</a:t>
            </a:r>
            <a:endParaRPr lang="en-GB" dirty="0">
              <a:latin typeface="Neue Haas Grotesk Text Pro"/>
              <a:ea typeface="Calibri"/>
              <a:cs typeface="Calibri"/>
            </a:endParaRPr>
          </a:p>
          <a:p>
            <a:r>
              <a:rPr lang="en-GB" sz="1400" dirty="0">
                <a:latin typeface="Calibri"/>
                <a:ea typeface="Calibri"/>
                <a:cs typeface="Calibri"/>
              </a:rPr>
              <a:t>‌</a:t>
            </a:r>
            <a:r>
              <a:rPr lang="en-GB" sz="1400" dirty="0" err="1">
                <a:latin typeface="Calibri"/>
                <a:ea typeface="Calibri"/>
                <a:cs typeface="Calibri"/>
              </a:rPr>
              <a:t>Mcleod</a:t>
            </a:r>
            <a:r>
              <a:rPr lang="en-GB" sz="1400" dirty="0">
                <a:latin typeface="Calibri"/>
                <a:ea typeface="Calibri"/>
                <a:cs typeface="Calibri"/>
              </a:rPr>
              <a:t>, S. (2025). </a:t>
            </a:r>
            <a:r>
              <a:rPr lang="en-GB" sz="1400" i="1" dirty="0">
                <a:latin typeface="Calibri"/>
                <a:ea typeface="Calibri"/>
                <a:cs typeface="Calibri"/>
              </a:rPr>
              <a:t>Attachment Theory in Psychology</a:t>
            </a:r>
            <a:r>
              <a:rPr lang="en-GB" sz="1400" dirty="0">
                <a:latin typeface="Calibri"/>
                <a:ea typeface="Calibri"/>
                <a:cs typeface="Calibri"/>
              </a:rPr>
              <a:t>. [online] Simply Psychology. Available at: </a:t>
            </a:r>
            <a:r>
              <a:rPr lang="en-GB" sz="1400" dirty="0">
                <a:latin typeface="Calibri"/>
                <a:ea typeface="Calibri"/>
                <a:cs typeface="Calibri"/>
                <a:hlinkClick r:id="rId7"/>
              </a:rPr>
              <a:t>https://www.simplypsychology.org/attachment.html</a:t>
            </a:r>
            <a:r>
              <a:rPr lang="en-GB" sz="1400" dirty="0">
                <a:latin typeface="Calibri"/>
                <a:ea typeface="Calibri"/>
                <a:cs typeface="Calibri"/>
              </a:rPr>
              <a:t>.</a:t>
            </a:r>
            <a:endParaRPr lang="en-GB" dirty="0">
              <a:latin typeface="Neue Haas Grotesk Text Pro"/>
              <a:ea typeface="Calibri"/>
              <a:cs typeface="Calibri"/>
            </a:endParaRPr>
          </a:p>
          <a:p>
            <a:r>
              <a:rPr lang="en-GB" sz="1400" dirty="0">
                <a:latin typeface="Calibri"/>
                <a:ea typeface="Calibri"/>
                <a:cs typeface="Calibri"/>
              </a:rPr>
              <a:t>‌</a:t>
            </a:r>
            <a:endParaRPr lang="en-GB" dirty="0"/>
          </a:p>
          <a:p>
            <a:endParaRPr lang="en-GB" sz="1400" dirty="0">
              <a:latin typeface="Calibri"/>
              <a:ea typeface="Calibri"/>
              <a:cs typeface="Calibri"/>
            </a:endParaRPr>
          </a:p>
          <a:p>
            <a:endParaRPr lang="en-GB" sz="1400" dirty="0">
              <a:latin typeface="Calibri"/>
              <a:ea typeface="Calibri"/>
              <a:cs typeface="Calibri"/>
            </a:endParaRPr>
          </a:p>
          <a:p>
            <a:endParaRPr lang="en-GB" sz="1400" dirty="0">
              <a:latin typeface="Calibri"/>
              <a:ea typeface="Calibri"/>
              <a:cs typeface="Calibri"/>
            </a:endParaRPr>
          </a:p>
          <a:p>
            <a:endParaRPr lang="en-GB" sz="1400" dirty="0">
              <a:latin typeface="Calibri"/>
              <a:ea typeface="Calibri"/>
              <a:cs typeface="Calibri"/>
            </a:endParaRPr>
          </a:p>
          <a:p>
            <a:endParaRPr lang="en-GB" dirty="0">
              <a:latin typeface="Calibri"/>
              <a:ea typeface="Calibri"/>
              <a:cs typeface="Calibri"/>
            </a:endParaRPr>
          </a:p>
          <a:p>
            <a:endParaRPr lang="en-GB" dirty="0">
              <a:latin typeface="Calibri"/>
              <a:ea typeface="Calibri"/>
              <a:cs typeface="Calibri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017349"/>
      </p:ext>
    </p:extLst>
  </p:cSld>
  <p:clrMapOvr>
    <a:masterClrMapping/>
  </p:clrMapOvr>
</p:sld>
</file>

<file path=ppt/theme/theme1.xml><?xml version="1.0" encoding="utf-8"?>
<a:theme xmlns:a="http://schemas.openxmlformats.org/drawingml/2006/main" name="VanillaVTI">
  <a:themeElements>
    <a:clrScheme name="Vanill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54D376C6-1C9B-4C6B-8F3C-483BB307BB05}" vid="{7690D8A9-C071-45EF-BA7A-F7FA9779B11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VanillaVTI</vt:lpstr>
      <vt:lpstr>Applying Piaget's cognitive Development Theory to Jenny's Development and Support Needs</vt:lpstr>
      <vt:lpstr>Scenario overview</vt:lpstr>
      <vt:lpstr>Piaget's Cognitive Development Theory</vt:lpstr>
      <vt:lpstr>Application to Jenny's experiences</vt:lpstr>
      <vt:lpstr>Practical strategies</vt:lpstr>
      <vt:lpstr>Nature vs Nurture</vt:lpstr>
      <vt:lpstr>Nature vs Nurture</vt:lpstr>
      <vt:lpstr>Critical evaluation of Piaget's Theory</vt:lpstr>
      <vt:lpstr>References: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556</cp:revision>
  <dcterms:created xsi:type="dcterms:W3CDTF">2026-02-06T20:59:28Z</dcterms:created>
  <dcterms:modified xsi:type="dcterms:W3CDTF">2026-02-14T15:07:00Z</dcterms:modified>
</cp:coreProperties>
</file>