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73" r:id="rId19"/>
    <p:sldId id="275" r:id="rId20"/>
    <p:sldId id="274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594026-679B-4EBF-B546-D4B38ECA737B}" v="5" dt="2019-02-20T15:19:32.5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 showGuides="1">
      <p:cViewPr varScale="1">
        <p:scale>
          <a:sx n="65" d="100"/>
          <a:sy n="65" d="100"/>
        </p:scale>
        <p:origin x="66" y="2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mmot rizkki sima" userId="d881f2b06451edff" providerId="LiveId" clId="{63594026-679B-4EBF-B546-D4B38ECA737B}"/>
    <pc:docChg chg="custSel addSld modSld sldOrd">
      <pc:chgData name="musammot rizkki sima" userId="d881f2b06451edff" providerId="LiveId" clId="{63594026-679B-4EBF-B546-D4B38ECA737B}" dt="2019-02-20T15:19:47.936" v="26" actId="14100"/>
      <pc:docMkLst>
        <pc:docMk/>
      </pc:docMkLst>
      <pc:sldChg chg="ord">
        <pc:chgData name="musammot rizkki sima" userId="d881f2b06451edff" providerId="LiveId" clId="{63594026-679B-4EBF-B546-D4B38ECA737B}" dt="2019-02-20T15:08:56.209" v="1"/>
        <pc:sldMkLst>
          <pc:docMk/>
          <pc:sldMk cId="4130749743" sldId="256"/>
        </pc:sldMkLst>
      </pc:sldChg>
      <pc:sldChg chg="addSp delSp modSp">
        <pc:chgData name="musammot rizkki sima" userId="d881f2b06451edff" providerId="LiveId" clId="{63594026-679B-4EBF-B546-D4B38ECA737B}" dt="2019-02-20T15:19:47.936" v="26" actId="14100"/>
        <pc:sldMkLst>
          <pc:docMk/>
          <pc:sldMk cId="279643302" sldId="258"/>
        </pc:sldMkLst>
        <pc:spChg chg="mod">
          <ac:chgData name="musammot rizkki sima" userId="d881f2b06451edff" providerId="LiveId" clId="{63594026-679B-4EBF-B546-D4B38ECA737B}" dt="2019-02-20T15:19:40.050" v="22" actId="26606"/>
          <ac:spMkLst>
            <pc:docMk/>
            <pc:sldMk cId="279643302" sldId="258"/>
            <ac:spMk id="4" creationId="{D7BC07EA-8262-4AE6-A5F5-A77318BF8ED1}"/>
          </ac:spMkLst>
        </pc:spChg>
        <pc:spChg chg="add">
          <ac:chgData name="musammot rizkki sima" userId="d881f2b06451edff" providerId="LiveId" clId="{63594026-679B-4EBF-B546-D4B38ECA737B}" dt="2019-02-20T15:19:40.050" v="22" actId="26606"/>
          <ac:spMkLst>
            <pc:docMk/>
            <pc:sldMk cId="279643302" sldId="258"/>
            <ac:spMk id="13" creationId="{6753252F-4873-4F63-801D-CC719279A7D5}"/>
          </ac:spMkLst>
        </pc:spChg>
        <pc:spChg chg="add">
          <ac:chgData name="musammot rizkki sima" userId="d881f2b06451edff" providerId="LiveId" clId="{63594026-679B-4EBF-B546-D4B38ECA737B}" dt="2019-02-20T15:19:40.050" v="22" actId="26606"/>
          <ac:spMkLst>
            <pc:docMk/>
            <pc:sldMk cId="279643302" sldId="258"/>
            <ac:spMk id="15" creationId="{047C8CCB-F95D-4249-92DD-651249D3535A}"/>
          </ac:spMkLst>
        </pc:spChg>
        <pc:picChg chg="del">
          <ac:chgData name="musammot rizkki sima" userId="d881f2b06451edff" providerId="LiveId" clId="{63594026-679B-4EBF-B546-D4B38ECA737B}" dt="2019-02-20T15:19:24.119" v="19" actId="478"/>
          <ac:picMkLst>
            <pc:docMk/>
            <pc:sldMk cId="279643302" sldId="258"/>
            <ac:picMk id="3" creationId="{1BC6AC00-2F56-46DD-A2F1-6DF8C7032FA3}"/>
          </ac:picMkLst>
        </pc:picChg>
        <pc:picChg chg="add mod">
          <ac:chgData name="musammot rizkki sima" userId="d881f2b06451edff" providerId="LiveId" clId="{63594026-679B-4EBF-B546-D4B38ECA737B}" dt="2019-02-20T15:19:47.936" v="26" actId="14100"/>
          <ac:picMkLst>
            <pc:docMk/>
            <pc:sldMk cId="279643302" sldId="258"/>
            <ac:picMk id="6" creationId="{977416A1-64F1-4EC4-8EF5-4C210A33F43B}"/>
          </ac:picMkLst>
        </pc:picChg>
        <pc:cxnChg chg="del">
          <ac:chgData name="musammot rizkki sima" userId="d881f2b06451edff" providerId="LiveId" clId="{63594026-679B-4EBF-B546-D4B38ECA737B}" dt="2019-02-20T15:19:40.050" v="22" actId="26606"/>
          <ac:cxnSpMkLst>
            <pc:docMk/>
            <pc:sldMk cId="279643302" sldId="258"/>
            <ac:cxnSpMk id="8" creationId="{E12350F3-DB83-413A-980B-1CEB92498664}"/>
          </ac:cxnSpMkLst>
        </pc:cxnChg>
      </pc:sldChg>
      <pc:sldChg chg="modSp add">
        <pc:chgData name="musammot rizkki sima" userId="d881f2b06451edff" providerId="LiveId" clId="{63594026-679B-4EBF-B546-D4B38ECA737B}" dt="2019-02-20T15:09:18.285" v="18" actId="255"/>
        <pc:sldMkLst>
          <pc:docMk/>
          <pc:sldMk cId="1824456381" sldId="265"/>
        </pc:sldMkLst>
        <pc:spChg chg="mod">
          <ac:chgData name="musammot rizkki sima" userId="d881f2b06451edff" providerId="LiveId" clId="{63594026-679B-4EBF-B546-D4B38ECA737B}" dt="2019-02-20T15:09:18.285" v="18" actId="255"/>
          <ac:spMkLst>
            <pc:docMk/>
            <pc:sldMk cId="1824456381" sldId="265"/>
            <ac:spMk id="2" creationId="{25318E94-8BCA-4373-AC5F-59967F1CFCF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24.svg"/><Relationship Id="rId1" Type="http://schemas.openxmlformats.org/officeDocument/2006/relationships/image" Target="../media/image19.png"/><Relationship Id="rId6" Type="http://schemas.openxmlformats.org/officeDocument/2006/relationships/image" Target="../media/image28.svg"/><Relationship Id="rId5" Type="http://schemas.openxmlformats.org/officeDocument/2006/relationships/image" Target="../media/image21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24.svg"/><Relationship Id="rId1" Type="http://schemas.openxmlformats.org/officeDocument/2006/relationships/image" Target="../media/image19.png"/><Relationship Id="rId6" Type="http://schemas.openxmlformats.org/officeDocument/2006/relationships/image" Target="../media/image28.svg"/><Relationship Id="rId5" Type="http://schemas.openxmlformats.org/officeDocument/2006/relationships/image" Target="../media/image21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18C2AD-5C4B-4A8D-88D8-7CF9B5CD4C03}" type="doc">
      <dgm:prSet loTypeId="urn:microsoft.com/office/officeart/2018/2/layout/IconCircleList" loCatId="icon" qsTypeId="urn:microsoft.com/office/officeart/2005/8/quickstyle/simple4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6E30DA0E-2F1F-4BC1-A036-E166C67E95FC}">
      <dgm:prSet custT="1"/>
      <dgm:spPr/>
      <dgm:t>
        <a:bodyPr/>
        <a:lstStyle/>
        <a:p>
          <a:r>
            <a:rPr lang="en-GB" sz="2000" dirty="0"/>
            <a:t>Strength: M&amp;S inspire employees to make the right decisions at the right time focusing on customer needs</a:t>
          </a:r>
          <a:endParaRPr lang="en-US" sz="2000" dirty="0"/>
        </a:p>
      </dgm:t>
    </dgm:pt>
    <dgm:pt modelId="{B1BA5E3D-6A0A-4819-AEBD-BED046F4E4AD}" type="parTrans" cxnId="{1F5A588C-A9E0-407A-BF18-8A661A2CAA5D}">
      <dgm:prSet/>
      <dgm:spPr/>
      <dgm:t>
        <a:bodyPr/>
        <a:lstStyle/>
        <a:p>
          <a:endParaRPr lang="en-US"/>
        </a:p>
      </dgm:t>
    </dgm:pt>
    <dgm:pt modelId="{90364AC2-2F8F-4C7C-B275-D163FCD2512E}" type="sibTrans" cxnId="{1F5A588C-A9E0-407A-BF18-8A661A2CAA5D}">
      <dgm:prSet/>
      <dgm:spPr/>
      <dgm:t>
        <a:bodyPr/>
        <a:lstStyle/>
        <a:p>
          <a:endParaRPr lang="en-US"/>
        </a:p>
      </dgm:t>
    </dgm:pt>
    <dgm:pt modelId="{BDC5AC9E-6C7A-4C0C-A568-2AC8B1AB8EC0}">
      <dgm:prSet custT="1"/>
      <dgm:spPr/>
      <dgm:t>
        <a:bodyPr/>
        <a:lstStyle/>
        <a:p>
          <a:r>
            <a:rPr lang="en-GB" sz="2000" dirty="0"/>
            <a:t>Weakness: M&amp;S is not focused on all age groups and there's no options for casual wear or housewives.</a:t>
          </a:r>
          <a:endParaRPr lang="en-US" sz="2000" dirty="0"/>
        </a:p>
      </dgm:t>
    </dgm:pt>
    <dgm:pt modelId="{184EE079-08C8-4714-985F-376EE3101ACA}" type="parTrans" cxnId="{42B96D8D-AA80-4784-976E-69C5D3C7543E}">
      <dgm:prSet/>
      <dgm:spPr/>
      <dgm:t>
        <a:bodyPr/>
        <a:lstStyle/>
        <a:p>
          <a:endParaRPr lang="en-US"/>
        </a:p>
      </dgm:t>
    </dgm:pt>
    <dgm:pt modelId="{2A8BD825-9F2A-4C18-8DA9-3569A5B0B7CC}" type="sibTrans" cxnId="{42B96D8D-AA80-4784-976E-69C5D3C7543E}">
      <dgm:prSet/>
      <dgm:spPr/>
      <dgm:t>
        <a:bodyPr/>
        <a:lstStyle/>
        <a:p>
          <a:endParaRPr lang="en-US"/>
        </a:p>
      </dgm:t>
    </dgm:pt>
    <dgm:pt modelId="{7150D56D-B143-44E6-A708-108187D9AF46}">
      <dgm:prSet custT="1"/>
      <dgm:spPr/>
      <dgm:t>
        <a:bodyPr/>
        <a:lstStyle/>
        <a:p>
          <a:r>
            <a:rPr lang="en-GB" sz="2000" dirty="0"/>
            <a:t>Opportunities: New and improved website for M&amp;S can be a great technique which will attract more customers. </a:t>
          </a:r>
          <a:endParaRPr lang="en-US" sz="2000" dirty="0"/>
        </a:p>
      </dgm:t>
    </dgm:pt>
    <dgm:pt modelId="{C5E3DC28-1A94-45BC-8E2D-C40B4BD7B641}" type="parTrans" cxnId="{BC483E84-129E-44E6-A3CB-96721FB059ED}">
      <dgm:prSet/>
      <dgm:spPr/>
      <dgm:t>
        <a:bodyPr/>
        <a:lstStyle/>
        <a:p>
          <a:endParaRPr lang="en-US"/>
        </a:p>
      </dgm:t>
    </dgm:pt>
    <dgm:pt modelId="{3C0B73CF-012D-4919-BC49-3F0593039FBD}" type="sibTrans" cxnId="{BC483E84-129E-44E6-A3CB-96721FB059ED}">
      <dgm:prSet/>
      <dgm:spPr/>
      <dgm:t>
        <a:bodyPr/>
        <a:lstStyle/>
        <a:p>
          <a:endParaRPr lang="en-US"/>
        </a:p>
      </dgm:t>
    </dgm:pt>
    <dgm:pt modelId="{3B8A2493-0F6A-4C80-9A98-07D5D7FF874B}">
      <dgm:prSet custT="1"/>
      <dgm:spPr/>
      <dgm:t>
        <a:bodyPr/>
        <a:lstStyle/>
        <a:p>
          <a:r>
            <a:rPr lang="en-GB" sz="2000" dirty="0"/>
            <a:t>Threats: M&amp;S have not got any international suppliers which lowers their chances to gain more customers as they can not provide customers products with less cost rate. </a:t>
          </a:r>
          <a:endParaRPr lang="en-US" sz="2000" dirty="0"/>
        </a:p>
      </dgm:t>
    </dgm:pt>
    <dgm:pt modelId="{545F2A37-8D69-4283-BBA6-3960858586DA}" type="parTrans" cxnId="{F9DA27D8-2A5C-408C-9730-92E4712B76BA}">
      <dgm:prSet/>
      <dgm:spPr/>
      <dgm:t>
        <a:bodyPr/>
        <a:lstStyle/>
        <a:p>
          <a:endParaRPr lang="en-US"/>
        </a:p>
      </dgm:t>
    </dgm:pt>
    <dgm:pt modelId="{51B03A0E-3326-4792-917B-8D97F61BC506}" type="sibTrans" cxnId="{F9DA27D8-2A5C-408C-9730-92E4712B76BA}">
      <dgm:prSet/>
      <dgm:spPr/>
      <dgm:t>
        <a:bodyPr/>
        <a:lstStyle/>
        <a:p>
          <a:endParaRPr lang="en-US"/>
        </a:p>
      </dgm:t>
    </dgm:pt>
    <dgm:pt modelId="{CDF9862C-3B91-43CF-A771-F0670975B1B2}" type="pres">
      <dgm:prSet presAssocID="{3A18C2AD-5C4B-4A8D-88D8-7CF9B5CD4C0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4D330B6-6535-48C4-8ACF-CD141A0BA5F4}" type="pres">
      <dgm:prSet presAssocID="{3A18C2AD-5C4B-4A8D-88D8-7CF9B5CD4C03}" presName="container" presStyleCnt="0">
        <dgm:presLayoutVars>
          <dgm:dir/>
          <dgm:resizeHandles val="exact"/>
        </dgm:presLayoutVars>
      </dgm:prSet>
      <dgm:spPr/>
    </dgm:pt>
    <dgm:pt modelId="{62FFE0FD-726B-4AA2-B6A9-ACC07698CF4A}" type="pres">
      <dgm:prSet presAssocID="{6E30DA0E-2F1F-4BC1-A036-E166C67E95FC}" presName="compNode" presStyleCnt="0"/>
      <dgm:spPr/>
    </dgm:pt>
    <dgm:pt modelId="{E8EEFEEF-F667-4AC1-91B5-1F9F1511A5E4}" type="pres">
      <dgm:prSet presAssocID="{6E30DA0E-2F1F-4BC1-A036-E166C67E95FC}" presName="iconBgRect" presStyleLbl="bgShp" presStyleIdx="0" presStyleCnt="4"/>
      <dgm:spPr/>
    </dgm:pt>
    <dgm:pt modelId="{C62CB729-CD19-4CF4-8E75-879254E4399B}" type="pres">
      <dgm:prSet presAssocID="{6E30DA0E-2F1F-4BC1-A036-E166C67E95F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7600947-493A-4226-BD77-2EC7961B80AF}" type="pres">
      <dgm:prSet presAssocID="{6E30DA0E-2F1F-4BC1-A036-E166C67E95FC}" presName="spaceRect" presStyleCnt="0"/>
      <dgm:spPr/>
    </dgm:pt>
    <dgm:pt modelId="{A52D3213-3CE9-4603-B74F-C688413DF226}" type="pres">
      <dgm:prSet presAssocID="{6E30DA0E-2F1F-4BC1-A036-E166C67E95FC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DD9CD63-7733-4B03-A253-A32618DCF749}" type="pres">
      <dgm:prSet presAssocID="{90364AC2-2F8F-4C7C-B275-D163FCD2512E}" presName="sibTrans" presStyleLbl="sibTrans2D1" presStyleIdx="0" presStyleCnt="0"/>
      <dgm:spPr/>
      <dgm:t>
        <a:bodyPr/>
        <a:lstStyle/>
        <a:p>
          <a:endParaRPr lang="en-US"/>
        </a:p>
      </dgm:t>
    </dgm:pt>
    <dgm:pt modelId="{3397F748-4832-40EC-9982-EF1A17BF19F6}" type="pres">
      <dgm:prSet presAssocID="{BDC5AC9E-6C7A-4C0C-A568-2AC8B1AB8EC0}" presName="compNode" presStyleCnt="0"/>
      <dgm:spPr/>
    </dgm:pt>
    <dgm:pt modelId="{14ED6B9B-71ED-4919-8C12-9FF6516CADEE}" type="pres">
      <dgm:prSet presAssocID="{BDC5AC9E-6C7A-4C0C-A568-2AC8B1AB8EC0}" presName="iconBgRect" presStyleLbl="bgShp" presStyleIdx="1" presStyleCnt="4"/>
      <dgm:spPr/>
    </dgm:pt>
    <dgm:pt modelId="{57DEC0E4-6EA0-4114-BAEC-30B6039C79F0}" type="pres">
      <dgm:prSet presAssocID="{BDC5AC9E-6C7A-4C0C-A568-2AC8B1AB8EC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258BB92-67A6-47CE-82A2-E66E10B68412}" type="pres">
      <dgm:prSet presAssocID="{BDC5AC9E-6C7A-4C0C-A568-2AC8B1AB8EC0}" presName="spaceRect" presStyleCnt="0"/>
      <dgm:spPr/>
    </dgm:pt>
    <dgm:pt modelId="{2954B51A-4DAE-4553-8257-75F46C9C09D3}" type="pres">
      <dgm:prSet presAssocID="{BDC5AC9E-6C7A-4C0C-A568-2AC8B1AB8EC0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B8DDD2A-A7E2-47B8-98A5-D2DBE40DDEBA}" type="pres">
      <dgm:prSet presAssocID="{2A8BD825-9F2A-4C18-8DA9-3569A5B0B7CC}" presName="sibTrans" presStyleLbl="sibTrans2D1" presStyleIdx="0" presStyleCnt="0"/>
      <dgm:spPr/>
      <dgm:t>
        <a:bodyPr/>
        <a:lstStyle/>
        <a:p>
          <a:endParaRPr lang="en-US"/>
        </a:p>
      </dgm:t>
    </dgm:pt>
    <dgm:pt modelId="{0DAE3B85-6FEC-448D-968A-C6D6E6484D2E}" type="pres">
      <dgm:prSet presAssocID="{7150D56D-B143-44E6-A708-108187D9AF46}" presName="compNode" presStyleCnt="0"/>
      <dgm:spPr/>
    </dgm:pt>
    <dgm:pt modelId="{A910CF51-C080-4289-B7B0-2A69297CF1B7}" type="pres">
      <dgm:prSet presAssocID="{7150D56D-B143-44E6-A708-108187D9AF46}" presName="iconBgRect" presStyleLbl="bgShp" presStyleIdx="2" presStyleCnt="4"/>
      <dgm:spPr/>
    </dgm:pt>
    <dgm:pt modelId="{E0274F47-8A3B-4E57-9CD6-8BC55AF663CD}" type="pres">
      <dgm:prSet presAssocID="{7150D56D-B143-44E6-A708-108187D9AF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A8815F1-BC72-4FBB-8F52-ABCBF30E48E9}" type="pres">
      <dgm:prSet presAssocID="{7150D56D-B143-44E6-A708-108187D9AF46}" presName="spaceRect" presStyleCnt="0"/>
      <dgm:spPr/>
    </dgm:pt>
    <dgm:pt modelId="{03F262C2-6638-4A01-8219-C5263937CDA0}" type="pres">
      <dgm:prSet presAssocID="{7150D56D-B143-44E6-A708-108187D9AF46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AAAC112-6820-4E99-8E8E-9EAF62826832}" type="pres">
      <dgm:prSet presAssocID="{3C0B73CF-012D-4919-BC49-3F0593039FB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B8ED3E20-B648-42BF-92E4-2A3F93371179}" type="pres">
      <dgm:prSet presAssocID="{3B8A2493-0F6A-4C80-9A98-07D5D7FF874B}" presName="compNode" presStyleCnt="0"/>
      <dgm:spPr/>
    </dgm:pt>
    <dgm:pt modelId="{04E48C32-9777-46E6-B4DA-15DC81D08728}" type="pres">
      <dgm:prSet presAssocID="{3B8A2493-0F6A-4C80-9A98-07D5D7FF874B}" presName="iconBgRect" presStyleLbl="bgShp" presStyleIdx="3" presStyleCnt="4"/>
      <dgm:spPr/>
    </dgm:pt>
    <dgm:pt modelId="{1EE638D7-C954-44E2-B75D-49DCAE6877C8}" type="pres">
      <dgm:prSet presAssocID="{3B8A2493-0F6A-4C80-9A98-07D5D7FF87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25B2ED2-AC0B-46C7-B866-F6997C173696}" type="pres">
      <dgm:prSet presAssocID="{3B8A2493-0F6A-4C80-9A98-07D5D7FF874B}" presName="spaceRect" presStyleCnt="0"/>
      <dgm:spPr/>
    </dgm:pt>
    <dgm:pt modelId="{BE718FE2-1D48-49B1-BA9B-C0CFECB89C4D}" type="pres">
      <dgm:prSet presAssocID="{3B8A2493-0F6A-4C80-9A98-07D5D7FF874B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B862401-6656-4BFB-BB40-6E02541DC583}" type="presOf" srcId="{90364AC2-2F8F-4C7C-B275-D163FCD2512E}" destId="{3DD9CD63-7733-4B03-A253-A32618DCF749}" srcOrd="0" destOrd="0" presId="urn:microsoft.com/office/officeart/2018/2/layout/IconCircleList"/>
    <dgm:cxn modelId="{62768D53-721D-4E13-8DE7-9464B333CD08}" type="presOf" srcId="{2A8BD825-9F2A-4C18-8DA9-3569A5B0B7CC}" destId="{FB8DDD2A-A7E2-47B8-98A5-D2DBE40DDEBA}" srcOrd="0" destOrd="0" presId="urn:microsoft.com/office/officeart/2018/2/layout/IconCircleList"/>
    <dgm:cxn modelId="{42B96D8D-AA80-4784-976E-69C5D3C7543E}" srcId="{3A18C2AD-5C4B-4A8D-88D8-7CF9B5CD4C03}" destId="{BDC5AC9E-6C7A-4C0C-A568-2AC8B1AB8EC0}" srcOrd="1" destOrd="0" parTransId="{184EE079-08C8-4714-985F-376EE3101ACA}" sibTransId="{2A8BD825-9F2A-4C18-8DA9-3569A5B0B7CC}"/>
    <dgm:cxn modelId="{F9DA27D8-2A5C-408C-9730-92E4712B76BA}" srcId="{3A18C2AD-5C4B-4A8D-88D8-7CF9B5CD4C03}" destId="{3B8A2493-0F6A-4C80-9A98-07D5D7FF874B}" srcOrd="3" destOrd="0" parTransId="{545F2A37-8D69-4283-BBA6-3960858586DA}" sibTransId="{51B03A0E-3326-4792-917B-8D97F61BC506}"/>
    <dgm:cxn modelId="{1FEF3F47-E0F8-4484-BC11-CE3E678EEC1F}" type="presOf" srcId="{3B8A2493-0F6A-4C80-9A98-07D5D7FF874B}" destId="{BE718FE2-1D48-49B1-BA9B-C0CFECB89C4D}" srcOrd="0" destOrd="0" presId="urn:microsoft.com/office/officeart/2018/2/layout/IconCircleList"/>
    <dgm:cxn modelId="{995962D6-CC46-41A0-81A7-032B0237A327}" type="presOf" srcId="{6E30DA0E-2F1F-4BC1-A036-E166C67E95FC}" destId="{A52D3213-3CE9-4603-B74F-C688413DF226}" srcOrd="0" destOrd="0" presId="urn:microsoft.com/office/officeart/2018/2/layout/IconCircleList"/>
    <dgm:cxn modelId="{B35E8000-8ADA-49AB-BBE7-31EA4E557E88}" type="presOf" srcId="{7150D56D-B143-44E6-A708-108187D9AF46}" destId="{03F262C2-6638-4A01-8219-C5263937CDA0}" srcOrd="0" destOrd="0" presId="urn:microsoft.com/office/officeart/2018/2/layout/IconCircleList"/>
    <dgm:cxn modelId="{E551327D-9071-4AF5-9879-83AF8BC278F4}" type="presOf" srcId="{BDC5AC9E-6C7A-4C0C-A568-2AC8B1AB8EC0}" destId="{2954B51A-4DAE-4553-8257-75F46C9C09D3}" srcOrd="0" destOrd="0" presId="urn:microsoft.com/office/officeart/2018/2/layout/IconCircleList"/>
    <dgm:cxn modelId="{3A0856C8-DAFE-4433-97EF-050EB07B692A}" type="presOf" srcId="{3A18C2AD-5C4B-4A8D-88D8-7CF9B5CD4C03}" destId="{CDF9862C-3B91-43CF-A771-F0670975B1B2}" srcOrd="0" destOrd="0" presId="urn:microsoft.com/office/officeart/2018/2/layout/IconCircleList"/>
    <dgm:cxn modelId="{99FC4FE6-A08D-490B-9C63-B53B197516C2}" type="presOf" srcId="{3C0B73CF-012D-4919-BC49-3F0593039FBD}" destId="{3AAAC112-6820-4E99-8E8E-9EAF62826832}" srcOrd="0" destOrd="0" presId="urn:microsoft.com/office/officeart/2018/2/layout/IconCircleList"/>
    <dgm:cxn modelId="{1F5A588C-A9E0-407A-BF18-8A661A2CAA5D}" srcId="{3A18C2AD-5C4B-4A8D-88D8-7CF9B5CD4C03}" destId="{6E30DA0E-2F1F-4BC1-A036-E166C67E95FC}" srcOrd="0" destOrd="0" parTransId="{B1BA5E3D-6A0A-4819-AEBD-BED046F4E4AD}" sibTransId="{90364AC2-2F8F-4C7C-B275-D163FCD2512E}"/>
    <dgm:cxn modelId="{BC483E84-129E-44E6-A3CB-96721FB059ED}" srcId="{3A18C2AD-5C4B-4A8D-88D8-7CF9B5CD4C03}" destId="{7150D56D-B143-44E6-A708-108187D9AF46}" srcOrd="2" destOrd="0" parTransId="{C5E3DC28-1A94-45BC-8E2D-C40B4BD7B641}" sibTransId="{3C0B73CF-012D-4919-BC49-3F0593039FBD}"/>
    <dgm:cxn modelId="{D933BE78-D693-456B-AECB-C38FE897F577}" type="presParOf" srcId="{CDF9862C-3B91-43CF-A771-F0670975B1B2}" destId="{B4D330B6-6535-48C4-8ACF-CD141A0BA5F4}" srcOrd="0" destOrd="0" presId="urn:microsoft.com/office/officeart/2018/2/layout/IconCircleList"/>
    <dgm:cxn modelId="{D21C27E9-683B-4B7F-B011-FF409DBB9E44}" type="presParOf" srcId="{B4D330B6-6535-48C4-8ACF-CD141A0BA5F4}" destId="{62FFE0FD-726B-4AA2-B6A9-ACC07698CF4A}" srcOrd="0" destOrd="0" presId="urn:microsoft.com/office/officeart/2018/2/layout/IconCircleList"/>
    <dgm:cxn modelId="{144D08B6-62E5-47BE-8E76-D6899F3C6ACF}" type="presParOf" srcId="{62FFE0FD-726B-4AA2-B6A9-ACC07698CF4A}" destId="{E8EEFEEF-F667-4AC1-91B5-1F9F1511A5E4}" srcOrd="0" destOrd="0" presId="urn:microsoft.com/office/officeart/2018/2/layout/IconCircleList"/>
    <dgm:cxn modelId="{E3D87FC0-BE24-4277-A0EB-E6C6ABBA9503}" type="presParOf" srcId="{62FFE0FD-726B-4AA2-B6A9-ACC07698CF4A}" destId="{C62CB729-CD19-4CF4-8E75-879254E4399B}" srcOrd="1" destOrd="0" presId="urn:microsoft.com/office/officeart/2018/2/layout/IconCircleList"/>
    <dgm:cxn modelId="{677D2CCB-16E8-45FC-9084-77B1A2AC4D06}" type="presParOf" srcId="{62FFE0FD-726B-4AA2-B6A9-ACC07698CF4A}" destId="{B7600947-493A-4226-BD77-2EC7961B80AF}" srcOrd="2" destOrd="0" presId="urn:microsoft.com/office/officeart/2018/2/layout/IconCircleList"/>
    <dgm:cxn modelId="{1C7162B0-4E04-43CF-BCDA-0FDF588FEAF2}" type="presParOf" srcId="{62FFE0FD-726B-4AA2-B6A9-ACC07698CF4A}" destId="{A52D3213-3CE9-4603-B74F-C688413DF226}" srcOrd="3" destOrd="0" presId="urn:microsoft.com/office/officeart/2018/2/layout/IconCircleList"/>
    <dgm:cxn modelId="{4DA3807E-6078-44F1-8117-4FDAB20661B1}" type="presParOf" srcId="{B4D330B6-6535-48C4-8ACF-CD141A0BA5F4}" destId="{3DD9CD63-7733-4B03-A253-A32618DCF749}" srcOrd="1" destOrd="0" presId="urn:microsoft.com/office/officeart/2018/2/layout/IconCircleList"/>
    <dgm:cxn modelId="{957AF66C-F015-4A56-933B-69DCDE4C9B40}" type="presParOf" srcId="{B4D330B6-6535-48C4-8ACF-CD141A0BA5F4}" destId="{3397F748-4832-40EC-9982-EF1A17BF19F6}" srcOrd="2" destOrd="0" presId="urn:microsoft.com/office/officeart/2018/2/layout/IconCircleList"/>
    <dgm:cxn modelId="{14B35157-D4AA-4617-8C84-C50D94090BEA}" type="presParOf" srcId="{3397F748-4832-40EC-9982-EF1A17BF19F6}" destId="{14ED6B9B-71ED-4919-8C12-9FF6516CADEE}" srcOrd="0" destOrd="0" presId="urn:microsoft.com/office/officeart/2018/2/layout/IconCircleList"/>
    <dgm:cxn modelId="{050C5B84-860E-4305-BF77-780682C034FC}" type="presParOf" srcId="{3397F748-4832-40EC-9982-EF1A17BF19F6}" destId="{57DEC0E4-6EA0-4114-BAEC-30B6039C79F0}" srcOrd="1" destOrd="0" presId="urn:microsoft.com/office/officeart/2018/2/layout/IconCircleList"/>
    <dgm:cxn modelId="{3C71BAD7-B55F-465E-96FC-D1ACD60470DF}" type="presParOf" srcId="{3397F748-4832-40EC-9982-EF1A17BF19F6}" destId="{A258BB92-67A6-47CE-82A2-E66E10B68412}" srcOrd="2" destOrd="0" presId="urn:microsoft.com/office/officeart/2018/2/layout/IconCircleList"/>
    <dgm:cxn modelId="{9F1AF9B5-7018-4E33-A971-351C88F3321E}" type="presParOf" srcId="{3397F748-4832-40EC-9982-EF1A17BF19F6}" destId="{2954B51A-4DAE-4553-8257-75F46C9C09D3}" srcOrd="3" destOrd="0" presId="urn:microsoft.com/office/officeart/2018/2/layout/IconCircleList"/>
    <dgm:cxn modelId="{4FA5783E-7970-4262-9BF6-63300814DA1F}" type="presParOf" srcId="{B4D330B6-6535-48C4-8ACF-CD141A0BA5F4}" destId="{FB8DDD2A-A7E2-47B8-98A5-D2DBE40DDEBA}" srcOrd="3" destOrd="0" presId="urn:microsoft.com/office/officeart/2018/2/layout/IconCircleList"/>
    <dgm:cxn modelId="{E18BEE02-DA93-4B0F-9312-8BABCD1F9F2E}" type="presParOf" srcId="{B4D330B6-6535-48C4-8ACF-CD141A0BA5F4}" destId="{0DAE3B85-6FEC-448D-968A-C6D6E6484D2E}" srcOrd="4" destOrd="0" presId="urn:microsoft.com/office/officeart/2018/2/layout/IconCircleList"/>
    <dgm:cxn modelId="{C8CC3AC4-27C4-4CA2-9162-B6E059F9F4E8}" type="presParOf" srcId="{0DAE3B85-6FEC-448D-968A-C6D6E6484D2E}" destId="{A910CF51-C080-4289-B7B0-2A69297CF1B7}" srcOrd="0" destOrd="0" presId="urn:microsoft.com/office/officeart/2018/2/layout/IconCircleList"/>
    <dgm:cxn modelId="{7AA40FB2-3BC2-40A6-BF1A-C2E1360E7F92}" type="presParOf" srcId="{0DAE3B85-6FEC-448D-968A-C6D6E6484D2E}" destId="{E0274F47-8A3B-4E57-9CD6-8BC55AF663CD}" srcOrd="1" destOrd="0" presId="urn:microsoft.com/office/officeart/2018/2/layout/IconCircleList"/>
    <dgm:cxn modelId="{262B2F08-9F91-42BD-9A87-C70E13304BD7}" type="presParOf" srcId="{0DAE3B85-6FEC-448D-968A-C6D6E6484D2E}" destId="{9A8815F1-BC72-4FBB-8F52-ABCBF30E48E9}" srcOrd="2" destOrd="0" presId="urn:microsoft.com/office/officeart/2018/2/layout/IconCircleList"/>
    <dgm:cxn modelId="{39D4C20D-0913-4BEA-B237-F7C2821CE1AF}" type="presParOf" srcId="{0DAE3B85-6FEC-448D-968A-C6D6E6484D2E}" destId="{03F262C2-6638-4A01-8219-C5263937CDA0}" srcOrd="3" destOrd="0" presId="urn:microsoft.com/office/officeart/2018/2/layout/IconCircleList"/>
    <dgm:cxn modelId="{03D4EA69-21A5-4291-B59F-24D9104C8381}" type="presParOf" srcId="{B4D330B6-6535-48C4-8ACF-CD141A0BA5F4}" destId="{3AAAC112-6820-4E99-8E8E-9EAF62826832}" srcOrd="5" destOrd="0" presId="urn:microsoft.com/office/officeart/2018/2/layout/IconCircleList"/>
    <dgm:cxn modelId="{5A74FE9B-832E-4812-8970-B722CC6CF7F6}" type="presParOf" srcId="{B4D330B6-6535-48C4-8ACF-CD141A0BA5F4}" destId="{B8ED3E20-B648-42BF-92E4-2A3F93371179}" srcOrd="6" destOrd="0" presId="urn:microsoft.com/office/officeart/2018/2/layout/IconCircleList"/>
    <dgm:cxn modelId="{9F55B11B-9BC5-4985-BD53-051AC52BAB1D}" type="presParOf" srcId="{B8ED3E20-B648-42BF-92E4-2A3F93371179}" destId="{04E48C32-9777-46E6-B4DA-15DC81D08728}" srcOrd="0" destOrd="0" presId="urn:microsoft.com/office/officeart/2018/2/layout/IconCircleList"/>
    <dgm:cxn modelId="{9A78D221-3C45-4ECA-AA05-418A254E6C45}" type="presParOf" srcId="{B8ED3E20-B648-42BF-92E4-2A3F93371179}" destId="{1EE638D7-C954-44E2-B75D-49DCAE6877C8}" srcOrd="1" destOrd="0" presId="urn:microsoft.com/office/officeart/2018/2/layout/IconCircleList"/>
    <dgm:cxn modelId="{17A255EE-F7D1-4CAE-9ADC-F4DA084A630F}" type="presParOf" srcId="{B8ED3E20-B648-42BF-92E4-2A3F93371179}" destId="{525B2ED2-AC0B-46C7-B866-F6997C173696}" srcOrd="2" destOrd="0" presId="urn:microsoft.com/office/officeart/2018/2/layout/IconCircleList"/>
    <dgm:cxn modelId="{23113AA5-98F0-4634-A9C6-53D6008B7362}" type="presParOf" srcId="{B8ED3E20-B648-42BF-92E4-2A3F93371179}" destId="{BE718FE2-1D48-49B1-BA9B-C0CFECB89C4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EEFEEF-F667-4AC1-91B5-1F9F1511A5E4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62CB729-CD19-4CF4-8E75-879254E4399B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2D3213-3CE9-4603-B74F-C688413DF226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Strength: M&amp;S inspire employees to make the right decisions at the right time focusing on customer needs</a:t>
          </a:r>
          <a:endParaRPr lang="en-US" sz="2000" kern="1200" dirty="0"/>
        </a:p>
      </dsp:txBody>
      <dsp:txXfrm>
        <a:off x="1834517" y="469890"/>
        <a:ext cx="3148942" cy="1335915"/>
      </dsp:txXfrm>
    </dsp:sp>
    <dsp:sp modelId="{14ED6B9B-71ED-4919-8C12-9FF6516CADE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7DEC0E4-6EA0-4114-BAEC-30B6039C79F0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54B51A-4DAE-4553-8257-75F46C9C09D3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Weakness: M&amp;S is not focused on all age groups and there's no options for casual wear or housewives.</a:t>
          </a:r>
          <a:endParaRPr lang="en-US" sz="2000" kern="1200" dirty="0"/>
        </a:p>
      </dsp:txBody>
      <dsp:txXfrm>
        <a:off x="7154322" y="469890"/>
        <a:ext cx="3148942" cy="1335915"/>
      </dsp:txXfrm>
    </dsp:sp>
    <dsp:sp modelId="{A910CF51-C080-4289-B7B0-2A69297CF1B7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0274F47-8A3B-4E57-9CD6-8BC55AF663CD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F262C2-6638-4A01-8219-C5263937CDA0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Opportunities: New and improved website for M&amp;S can be a great technique which will attract more customers. </a:t>
          </a:r>
          <a:endParaRPr lang="en-US" sz="2000" kern="1200" dirty="0"/>
        </a:p>
      </dsp:txBody>
      <dsp:txXfrm>
        <a:off x="1834517" y="2545532"/>
        <a:ext cx="3148942" cy="1335915"/>
      </dsp:txXfrm>
    </dsp:sp>
    <dsp:sp modelId="{04E48C32-9777-46E6-B4DA-15DC81D08728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EE638D7-C954-44E2-B75D-49DCAE6877C8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718FE2-1D48-49B1-BA9B-C0CFECB89C4D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Threats: M&amp;S have not got any international suppliers which lowers their chances to gain more customers as they can not provide customers products with less cost rate. </a:t>
          </a:r>
          <a:endParaRPr lang="en-US" sz="2000" kern="1200" dirty="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32CD9-FA2E-4AA7-BA2A-B73E61EDB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6C707F-D5DC-4F73-818C-CF7C28A974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ECE1D-7B18-403A-A43C-D3F3B1F72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B1552-5CB7-4494-8489-FDCD3191E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647CD-1E69-4370-9809-B255080B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993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790D9-D868-43B8-A574-A81D5D94A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64029-D112-42BE-95B3-F6AABF14E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1373F-2773-4B38-BC7F-EC4727897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0AB86-2300-46CA-8784-1B0A08EFA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10E0D-D015-44A4-AD9E-0F37ACDFF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606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71256-D461-4207-B307-2CDCD3AC9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6493A-C54A-44E7-AF6E-6EEB953BD8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2FE78-726A-4503-BCDB-E0E993A62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DC9CB-C80D-472C-A367-4759087AD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33872-8155-43CC-B755-F7F67EF12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229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BE2CE-F590-4F7F-808A-F1806FFCC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F35D4-75A0-4951-BB2E-D2DC6A1061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398DA8-9802-4334-A181-88C077332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87B927-D803-46BA-AEA7-10E68DF1C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FA5459-DDEB-47F7-B2BF-BAE5D2453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E2CDC-8487-4796-AC43-F5FD7E70A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895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B047B-BAAB-4C45-BE0A-0AE93B50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D83293-997D-47A3-BA1E-F7E1F2834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A4F755-3C48-47A7-999A-B77CFADDA0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2759A8-7ADB-4DB5-AB92-B69ED384C4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399787-79F4-431E-B5E2-4C5807E191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0EE6C-F828-4A7A-9706-1D065D317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78459F-CD02-4861-BB27-D51207AA3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9B21C-1612-45C5-90B2-0319FD232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02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B3051-6607-4E0C-828A-B7DE28DB1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1A1D-791C-4450-89ED-3F028207D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D2E0AC-5F4D-4EFF-8677-999D47247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2F5304-133A-4589-8D6C-19DDACA68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65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A6993A-172F-4A17-B379-10AC243EE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065A8D-4F8B-488C-AFBB-31619BF4F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2DEB4-3BB8-47BF-AC32-C2CDF78F3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716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F27A2-CC90-4FB3-B1DC-FD2C28DCD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46E3D-ACE1-49D2-86AC-6153E52E4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D2AD13-CD42-4D1D-A95C-0E882A959B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E3863-4DAD-40D5-B2FE-6F0FC1AD3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93A4C-6F79-462C-8909-6F01459DC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97EB2A-A441-4E59-A1FB-D835A8DF7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489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0BA7A-EEC9-45E8-A3FE-E1012D22B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6D0FA0-0C54-4E42-BC5A-D6B0F7D362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A9300-250D-4746-9A0A-CAADA6ADB6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6647C-B476-4B59-951F-B7D3D25D6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3E4677-8468-4371-8B2D-D8D135D0A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627718-4A6D-4D5B-8D98-D09033388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939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DE40E-0C0C-47EB-9116-AB203F8D5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6993CB-19F5-4F10-95DC-A38D6DE9D7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3F629-74C3-4DED-8B7C-0C0B3D786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46FA7-5961-45FF-8853-31FD1E2EB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94A0B-0296-438A-A57B-4939F7A85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161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35DA71-757D-4331-9804-7327DF2464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BBC124-33AC-4A6F-953D-32C689E670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1DA10-CE0C-4F16-BAC7-30A3E64C2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E3F2A-F623-4EA6-AC15-68D1E0356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BE448-A7A1-4470-9278-00BCFEB0A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55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CB3612-92EC-40C3-8B2D-4876818B9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59F04B-78D2-4FC4-B35C-F058F1D4B5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94FF8-D593-4B34-92BE-C58BB7F722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B588ED-D929-4DCE-972D-0F1098AD75F4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24CE8-8FEB-4DC3-AC92-5B6555415F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60534-39E1-49AD-9F8A-6EC91124BC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7FDBF-C568-45F1-818E-17D6BBD774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826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Placeholder 7">
            <a:extLst>
              <a:ext uri="{FF2B5EF4-FFF2-40B4-BE49-F238E27FC236}">
                <a16:creationId xmlns:a16="http://schemas.microsoft.com/office/drawing/2014/main" id="{81CCF32C-A409-40B6-8B2B-36432F12B2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43467" y="702733"/>
            <a:ext cx="10905066" cy="5452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456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995B38-7BBC-4C58-B126-EE281367EF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484" y="1917264"/>
            <a:ext cx="4805996" cy="448651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400" spc="-150" dirty="0">
                <a:solidFill>
                  <a:srgbClr val="000000"/>
                </a:solidFill>
                <a:latin typeface="+mn-lt"/>
              </a:rPr>
              <a:t>M&amp;S  was  first  established  in  1884</a:t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/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>In 1931  a  food department  was  established. </a:t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/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>In  1999  online  shopping  was  introduced  via  the  website.</a:t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/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>Plan A was introduced first in January 2007</a:t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/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>Now M&amp;S introduced Plan A 2020 which consist of 100 new and existing commitments</a:t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150" dirty="0">
                <a:solidFill>
                  <a:srgbClr val="000000"/>
                </a:solidFill>
                <a:latin typeface="+mn-lt"/>
              </a:rPr>
              <a:t/>
            </a:r>
            <a:br>
              <a:rPr lang="en-GB" sz="2400" spc="-150" dirty="0">
                <a:solidFill>
                  <a:srgbClr val="000000"/>
                </a:solidFill>
                <a:latin typeface="+mn-lt"/>
              </a:rPr>
            </a:br>
            <a:r>
              <a:rPr lang="en-GB" sz="2400" spc="-300" dirty="0">
                <a:solidFill>
                  <a:srgbClr val="000000"/>
                </a:solidFill>
                <a:latin typeface="+mn-lt"/>
              </a:rPr>
              <a:t/>
            </a:r>
            <a:br>
              <a:rPr lang="en-GB" sz="2400" spc="-300" dirty="0">
                <a:solidFill>
                  <a:srgbClr val="000000"/>
                </a:solidFill>
                <a:latin typeface="+mn-lt"/>
              </a:rPr>
            </a:br>
            <a:r>
              <a:rPr lang="en-GB" sz="2400" spc="-300" dirty="0">
                <a:solidFill>
                  <a:srgbClr val="000000"/>
                </a:solidFill>
                <a:latin typeface="+mn-lt"/>
              </a:rPr>
              <a:t/>
            </a:r>
            <a:br>
              <a:rPr lang="en-GB" sz="2400" spc="-300" dirty="0">
                <a:solidFill>
                  <a:srgbClr val="000000"/>
                </a:solidFill>
                <a:latin typeface="+mn-lt"/>
              </a:rPr>
            </a:br>
            <a:r>
              <a:rPr lang="en-GB" sz="2100" b="1" spc="-3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2100" b="1" spc="-3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2100" b="1" spc="-3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4ADD0B-C7DD-4926-882E-97351FFD30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484" y="777753"/>
            <a:ext cx="4805691" cy="1008818"/>
          </a:xfrm>
        </p:spPr>
        <p:txBody>
          <a:bodyPr anchor="b">
            <a:noAutofit/>
          </a:bodyPr>
          <a:lstStyle/>
          <a:p>
            <a:pPr algn="l"/>
            <a:r>
              <a:rPr lang="en-GB" sz="6000" b="1" spc="-3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History of M&amp;S</a:t>
            </a:r>
          </a:p>
        </p:txBody>
      </p:sp>
      <p:sp>
        <p:nvSpPr>
          <p:cNvPr id="47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4" name="Graphic 39" descr="Handshake">
            <a:extLst>
              <a:ext uri="{FF2B5EF4-FFF2-40B4-BE49-F238E27FC236}">
                <a16:creationId xmlns:a16="http://schemas.microsoft.com/office/drawing/2014/main" id="{4F935433-1744-405F-BFB9-27AA32946F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709770" y="1815320"/>
            <a:ext cx="4141760" cy="41417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EF3130-E574-48F5-8966-1AFF7B9B37E8}"/>
              </a:ext>
            </a:extLst>
          </p:cNvPr>
          <p:cNvSpPr txBox="1"/>
          <p:nvPr/>
        </p:nvSpPr>
        <p:spPr>
          <a:xfrm>
            <a:off x="804484" y="404634"/>
            <a:ext cx="2806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315070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7572A34B-CB38-4543-8196-073FB2D8E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  <a:prstGeom prst="ellipse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b="1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M&amp;S MARKET SHARE FROM 2008 &amp; 2018</a:t>
            </a:r>
          </a:p>
        </p:txBody>
      </p:sp>
      <p:pic>
        <p:nvPicPr>
          <p:cNvPr id="17" name="Picture Placeholder 16" descr="A close up of a device&#10;&#10;Description automatically generated">
            <a:extLst>
              <a:ext uri="{FF2B5EF4-FFF2-40B4-BE49-F238E27FC236}">
                <a16:creationId xmlns:a16="http://schemas.microsoft.com/office/drawing/2014/main" id="{6B430FD9-96F7-4633-AFCD-F85AAD162B4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1" b="2351"/>
          <a:stretch>
            <a:fillRect/>
          </a:stretch>
        </p:blipFill>
        <p:spPr>
          <a:xfrm>
            <a:off x="2438401" y="1524000"/>
            <a:ext cx="7112000" cy="5036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474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close up of a logo&#10;&#10;Description automatically generated">
            <a:extLst>
              <a:ext uri="{FF2B5EF4-FFF2-40B4-BE49-F238E27FC236}">
                <a16:creationId xmlns:a16="http://schemas.microsoft.com/office/drawing/2014/main" id="{096BBA1A-7A99-485A-A1CB-E11239FAAF3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72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DF72C-209E-4CFA-90A5-F6AF118B640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M&amp;S use Porters 5 forces model; which was first introduced in 1985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1C4F8B9C-B120-47F1-A0A2-CE733E78E4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22" y="983584"/>
            <a:ext cx="6553545" cy="4898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80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4833FFB-EA78-4A92-836A-1E43A1192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1069145"/>
            <a:ext cx="6105194" cy="300557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800" b="1" kern="1200" dirty="0">
                <a:latin typeface="+mj-lt"/>
                <a:ea typeface="+mj-ea"/>
                <a:cs typeface="+mj-cs"/>
              </a:rPr>
              <a:t>WHAT IS CUSTOMER RELATIONSHIP MANAGEMENT SYSTEM?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54F487-F2BC-41AE-8161-BA90AAEDD1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13539" y="4074718"/>
            <a:ext cx="6559062" cy="16727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According to Josh (2010), ‘</a:t>
            </a:r>
            <a:r>
              <a:rPr lang="en-US" sz="2800" b="1" i="1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CRM system is to build a strong sense of trust and respect between an organization and stakeholders</a:t>
            </a: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.’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0AEEB8-6217-4D1C-8F6D-5654159A65D3}"/>
              </a:ext>
            </a:extLst>
          </p:cNvPr>
          <p:cNvSpPr txBox="1"/>
          <p:nvPr/>
        </p:nvSpPr>
        <p:spPr>
          <a:xfrm>
            <a:off x="10156874" y="5747510"/>
            <a:ext cx="1899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1/Sima</a:t>
            </a:r>
          </a:p>
        </p:txBody>
      </p:sp>
    </p:spTree>
    <p:extLst>
      <p:ext uri="{BB962C8B-B14F-4D97-AF65-F5344CB8AC3E}">
        <p14:creationId xmlns:p14="http://schemas.microsoft.com/office/powerpoint/2010/main" val="912057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DFFB0D-AE49-459E-81A3-92F668E8E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264" y="1013776"/>
            <a:ext cx="5285736" cy="179355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operating CRM system in TESCO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4685A9-C3D0-43B6-A8C9-6C080E9B40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11286" y="2913703"/>
            <a:ext cx="4805691" cy="2273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Tesco obtain their CRM system with their loyalty/club card scheme</a:t>
            </a:r>
          </a:p>
          <a:p>
            <a:r>
              <a:rPr lang="en-US" b="1" dirty="0">
                <a:solidFill>
                  <a:srgbClr val="000000"/>
                </a:solidFill>
              </a:rPr>
              <a:t>Tesco operate a CRM system called comment cards</a:t>
            </a:r>
          </a:p>
          <a:p>
            <a:endParaRPr lang="en-US" sz="1500" b="1" dirty="0">
              <a:solidFill>
                <a:srgbClr val="000000"/>
              </a:solidFill>
            </a:endParaRPr>
          </a:p>
          <a:p>
            <a:endParaRPr lang="en-US" sz="1500" b="1" dirty="0">
              <a:solidFill>
                <a:srgbClr val="000000"/>
              </a:solidFill>
            </a:endParaRP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6279B4D1-6991-4426-84B9-28035B9599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4" r="18442" b="1"/>
          <a:stretch/>
        </p:blipFill>
        <p:spPr>
          <a:xfrm>
            <a:off x="1" y="770037"/>
            <a:ext cx="5298683" cy="6097438"/>
          </a:xfrm>
          <a:custGeom>
            <a:avLst/>
            <a:gdLst>
              <a:gd name="connsiteX0" fmla="*/ 2178155 w 5298683"/>
              <a:gd name="connsiteY0" fmla="*/ 0 h 6097438"/>
              <a:gd name="connsiteX1" fmla="*/ 5298683 w 5298683"/>
              <a:gd name="connsiteY1" fmla="*/ 3120527 h 6097438"/>
              <a:gd name="connsiteX2" fmla="*/ 3392805 w 5298683"/>
              <a:gd name="connsiteY2" fmla="*/ 5995828 h 6097438"/>
              <a:gd name="connsiteX3" fmla="*/ 3115184 w 5298683"/>
              <a:gd name="connsiteY3" fmla="*/ 6097438 h 6097438"/>
              <a:gd name="connsiteX4" fmla="*/ 1241127 w 5298683"/>
              <a:gd name="connsiteY4" fmla="*/ 6097438 h 6097438"/>
              <a:gd name="connsiteX5" fmla="*/ 963506 w 5298683"/>
              <a:gd name="connsiteY5" fmla="*/ 5995828 h 6097438"/>
              <a:gd name="connsiteX6" fmla="*/ 193210 w 5298683"/>
              <a:gd name="connsiteY6" fmla="*/ 5528477 h 6097438"/>
              <a:gd name="connsiteX7" fmla="*/ 0 w 5298683"/>
              <a:gd name="connsiteY7" fmla="*/ 5352876 h 6097438"/>
              <a:gd name="connsiteX8" fmla="*/ 0 w 5298683"/>
              <a:gd name="connsiteY8" fmla="*/ 888178 h 6097438"/>
              <a:gd name="connsiteX9" fmla="*/ 193210 w 5298683"/>
              <a:gd name="connsiteY9" fmla="*/ 712577 h 6097438"/>
              <a:gd name="connsiteX10" fmla="*/ 2178155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C2BD99-BA06-4013-9D8B-3B2C898D1E11}"/>
              </a:ext>
            </a:extLst>
          </p:cNvPr>
          <p:cNvSpPr txBox="1"/>
          <p:nvPr/>
        </p:nvSpPr>
        <p:spPr>
          <a:xfrm>
            <a:off x="10311618" y="5992837"/>
            <a:ext cx="1880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2/Sima</a:t>
            </a:r>
          </a:p>
        </p:txBody>
      </p:sp>
    </p:spTree>
    <p:extLst>
      <p:ext uri="{BB962C8B-B14F-4D97-AF65-F5344CB8AC3E}">
        <p14:creationId xmlns:p14="http://schemas.microsoft.com/office/powerpoint/2010/main" val="3732153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in front of a store&#10;&#10;Description automatically generated">
            <a:extLst>
              <a:ext uri="{FF2B5EF4-FFF2-40B4-BE49-F238E27FC236}">
                <a16:creationId xmlns:a16="http://schemas.microsoft.com/office/drawing/2014/main" id="{C8DDC2F7-0A2F-442C-9CCC-F561979CA8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07" b="1323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69FFA9-2DAD-4651-9413-FF05CB9BC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998176"/>
            <a:ext cx="4204137" cy="206252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Drawbacks of operating CRM in Woolworth</a:t>
            </a:r>
          </a:p>
        </p:txBody>
      </p:sp>
      <p:cxnSp>
        <p:nvCxnSpPr>
          <p:cNvPr id="18" name="Straight Connector 1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2B76F1A-EF22-4530-BA31-124834F01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By not using CRM system well it leaded Woolworth to not being able to retain their loyal customers.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Receiving loss in customers loyalty due to increasing dissatisfaction from customers.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Not focusing on customers or consumers.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390314-1E8B-44D4-8D21-C3050105CBB3}"/>
              </a:ext>
            </a:extLst>
          </p:cNvPr>
          <p:cNvSpPr txBox="1"/>
          <p:nvPr/>
        </p:nvSpPr>
        <p:spPr>
          <a:xfrm>
            <a:off x="10775852" y="6037412"/>
            <a:ext cx="141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2/Sima</a:t>
            </a:r>
          </a:p>
        </p:txBody>
      </p:sp>
    </p:spTree>
    <p:extLst>
      <p:ext uri="{BB962C8B-B14F-4D97-AF65-F5344CB8AC3E}">
        <p14:creationId xmlns:p14="http://schemas.microsoft.com/office/powerpoint/2010/main" val="1152735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198866-9637-4986-9930-5FD2D04D93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2053641"/>
            <a:ext cx="3133635" cy="11830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 3 /Hena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48F985-98D8-4586-973D-B1EDF6AE64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u="sng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Purpose of having a CRM system in marks and spencer and its success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To increase sales from customers penetrating the same market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The M&amp;S CRM is down to consistent marketing of their own label food range.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Using data from loyalty cards and direct feedback for new product development into the consumer needs.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749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Downward trend">
            <a:extLst>
              <a:ext uri="{FF2B5EF4-FFF2-40B4-BE49-F238E27FC236}">
                <a16:creationId xmlns:a16="http://schemas.microsoft.com/office/drawing/2014/main" id="{161190C3-76A5-4C8F-8A5E-DD75C47793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ADBD842-51B2-415C-8A6E-C9DD6D93F40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50691" y="738619"/>
            <a:ext cx="6506847" cy="61193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FF0000"/>
                </a:solidFill>
              </a:rPr>
              <a:t>Purpose of having CRM system in M&amp;S and its failure</a:t>
            </a:r>
          </a:p>
          <a:p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dirty="0">
                <a:solidFill>
                  <a:srgbClr val="000000"/>
                </a:solidFill>
              </a:rPr>
              <a:t>M&amp;S culture has been criticised for being bureaucratic and having a top down management style</a:t>
            </a:r>
          </a:p>
          <a:p>
            <a:r>
              <a:rPr lang="en-US" dirty="0">
                <a:solidFill>
                  <a:srgbClr val="000000"/>
                </a:solidFill>
              </a:rPr>
              <a:t>M&amp;S had a strong band momentum by premium prices.</a:t>
            </a:r>
          </a:p>
          <a:p>
            <a:r>
              <a:rPr lang="en-US" dirty="0">
                <a:solidFill>
                  <a:srgbClr val="000000"/>
                </a:solidFill>
              </a:rPr>
              <a:t>There has been a decline of sale and share prices due to discounted price retailer being their competition. 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E6667C-FED6-402A-B86B-3F3EA0C4150E}"/>
              </a:ext>
            </a:extLst>
          </p:cNvPr>
          <p:cNvSpPr txBox="1"/>
          <p:nvPr/>
        </p:nvSpPr>
        <p:spPr>
          <a:xfrm>
            <a:off x="246743" y="6119381"/>
            <a:ext cx="2249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3/Hena</a:t>
            </a:r>
          </a:p>
        </p:txBody>
      </p:sp>
    </p:spTree>
    <p:extLst>
      <p:ext uri="{BB962C8B-B14F-4D97-AF65-F5344CB8AC3E}">
        <p14:creationId xmlns:p14="http://schemas.microsoft.com/office/powerpoint/2010/main" val="3646269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BC07EA-8262-4AE6-A5F5-A77318BF8ED1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b="1" u="sng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McKinsey 7 S Framework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7416A1-64F1-4EC4-8EF5-4C210A33F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686" y="232230"/>
            <a:ext cx="6110513" cy="645885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C1416D8-2CDF-4CA8-B4E0-0B532DCF6949}"/>
              </a:ext>
            </a:extLst>
          </p:cNvPr>
          <p:cNvSpPr txBox="1"/>
          <p:nvPr/>
        </p:nvSpPr>
        <p:spPr>
          <a:xfrm>
            <a:off x="261258" y="5500914"/>
            <a:ext cx="1650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3/Hena</a:t>
            </a:r>
          </a:p>
        </p:txBody>
      </p:sp>
    </p:spTree>
    <p:extLst>
      <p:ext uri="{BB962C8B-B14F-4D97-AF65-F5344CB8AC3E}">
        <p14:creationId xmlns:p14="http://schemas.microsoft.com/office/powerpoint/2010/main" val="279643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8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0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B99076-386F-40D0-96D0-C9A534AD1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3827" y="4984684"/>
            <a:ext cx="2378247" cy="115489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000000"/>
                </a:solidFill>
              </a:rPr>
              <a:t>Task 4/Jasminara</a:t>
            </a:r>
          </a:p>
        </p:txBody>
      </p:sp>
      <p:sp>
        <p:nvSpPr>
          <p:cNvPr id="23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80E8BD1B-A216-404F-939E-321570F53A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F92212D-1F29-472B-9629-C187947BA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0691" y="323556"/>
            <a:ext cx="5300398" cy="41618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ways CRM system support M&amp;S</a:t>
            </a:r>
          </a:p>
          <a:p>
            <a:r>
              <a:rPr lang="en-GB" sz="2000" b="1" dirty="0">
                <a:solidFill>
                  <a:srgbClr val="000000"/>
                </a:solidFill>
              </a:rPr>
              <a:t>They engage with their CRM system to cater the organisation and help offer exactly what the customers require.</a:t>
            </a:r>
          </a:p>
          <a:p>
            <a:r>
              <a:rPr lang="en-GB" sz="2000" b="1" dirty="0">
                <a:solidFill>
                  <a:srgbClr val="000000"/>
                </a:solidFill>
              </a:rPr>
              <a:t>CRM allows a platform for M&amp;S to cut down in cost and increase sales by providing surveys for customer satisfaction and quick feedback service. </a:t>
            </a:r>
          </a:p>
          <a:p>
            <a:r>
              <a:rPr lang="en-GB" sz="2000" b="1" dirty="0">
                <a:solidFill>
                  <a:srgbClr val="000000"/>
                </a:solidFill>
              </a:rPr>
              <a:t>M&amp;S provide sparks card which is the current key tool to support the CRM system. </a:t>
            </a:r>
          </a:p>
        </p:txBody>
      </p:sp>
    </p:spTree>
    <p:extLst>
      <p:ext uri="{BB962C8B-B14F-4D97-AF65-F5344CB8AC3E}">
        <p14:creationId xmlns:p14="http://schemas.microsoft.com/office/powerpoint/2010/main" val="3352857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A9581-E1BB-4996-BEBD-5C23C9378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Failure of using a CRM system in M&amp;S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45E90-0C3E-4727-8428-1A719CE06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2121762"/>
            <a:ext cx="6204984" cy="3626917"/>
          </a:xfrm>
        </p:spPr>
        <p:txBody>
          <a:bodyPr>
            <a:normAutofit/>
          </a:bodyPr>
          <a:lstStyle/>
          <a:p>
            <a:r>
              <a:rPr lang="en-GB" sz="2400" b="1" dirty="0"/>
              <a:t>New innovation brought into the organisation and its CRM system will slow down the process for short term but it might quickly picked up and worked on.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/>
              <a:t>M&amp;S will need to make their promotion clear and better so customers can take advantage. 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EDA4EF98-4869-49FE-B84D-3793A3496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4249" y="306909"/>
            <a:ext cx="3993013" cy="2286000"/>
          </a:xfrm>
          <a:prstGeom prst="rect">
            <a:avLst/>
          </a:prstGeom>
        </p:spPr>
      </p:pic>
      <p:pic>
        <p:nvPicPr>
          <p:cNvPr id="7" name="Graphic 6" descr="Lightbulb">
            <a:extLst>
              <a:ext uri="{FF2B5EF4-FFF2-40B4-BE49-F238E27FC236}">
                <a16:creationId xmlns:a16="http://schemas.microsoft.com/office/drawing/2014/main" id="{72CCFE0B-B899-473D-9773-22200D628E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156259" y="2828925"/>
            <a:ext cx="3388994" cy="33889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A9EC82-3574-47AE-BBD5-11014B90DCC5}"/>
              </a:ext>
            </a:extLst>
          </p:cNvPr>
          <p:cNvSpPr txBox="1"/>
          <p:nvPr/>
        </p:nvSpPr>
        <p:spPr>
          <a:xfrm>
            <a:off x="10247086" y="5965371"/>
            <a:ext cx="1943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Task4/Jasminara</a:t>
            </a:r>
          </a:p>
        </p:txBody>
      </p:sp>
    </p:spTree>
    <p:extLst>
      <p:ext uri="{BB962C8B-B14F-4D97-AF65-F5344CB8AC3E}">
        <p14:creationId xmlns:p14="http://schemas.microsoft.com/office/powerpoint/2010/main" val="413774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DB5869B-2320-43F0-B805-E4E01DFEC8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2693976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1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1F4A29-8D6E-4079-A77F-451B2378E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having a CRM system in M&amp;S</a:t>
            </a:r>
            <a:br>
              <a:rPr lang="en-GB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4000" b="1" u="sng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7C4BE-ECC2-4150-B2FC-44BDEC094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Marks and spencer success depends on their stakeholders and how they engage. </a:t>
            </a:r>
          </a:p>
          <a:p>
            <a:r>
              <a:rPr lang="en-GB" b="1" dirty="0">
                <a:solidFill>
                  <a:srgbClr val="000000"/>
                </a:solidFill>
              </a:rPr>
              <a:t>Spending more money on security has provided more awareness and customers from financial crime on technology driven well.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6249C9-2A91-4CA2-A793-D28497F09431}"/>
              </a:ext>
            </a:extLst>
          </p:cNvPr>
          <p:cNvSpPr txBox="1"/>
          <p:nvPr/>
        </p:nvSpPr>
        <p:spPr>
          <a:xfrm>
            <a:off x="9411286" y="6031320"/>
            <a:ext cx="2096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5/Jasminara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8349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2" name="Group 9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F3F2B3-8381-4CA3-952D-096B67C3F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228850"/>
            <a:ext cx="3451730" cy="2784475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Drawbacks of having a CRM system in M&amp;S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CE60-A382-43C9-9EBF-CCD9F0FDA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r>
              <a:rPr lang="en-GB" b="1" dirty="0"/>
              <a:t>Broken down system of M&amp;S are their Customer service call centre. </a:t>
            </a:r>
          </a:p>
          <a:p>
            <a:r>
              <a:rPr lang="en-GB" b="1" dirty="0"/>
              <a:t>M&amp;S is facing great competition as online shopping has been made easier and easy to compare prices around the world. </a:t>
            </a:r>
          </a:p>
          <a:p>
            <a:r>
              <a:rPr lang="en-GB" b="1" dirty="0"/>
              <a:t>M&amp;S have made a huge investment in home delivery warehouse.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2E3296-56AB-4D21-BC68-38F80AFE46BD}"/>
              </a:ext>
            </a:extLst>
          </p:cNvPr>
          <p:cNvSpPr txBox="1"/>
          <p:nvPr/>
        </p:nvSpPr>
        <p:spPr>
          <a:xfrm>
            <a:off x="9455152" y="5880295"/>
            <a:ext cx="2016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5/Jasminara</a:t>
            </a:r>
          </a:p>
        </p:txBody>
      </p:sp>
    </p:spTree>
    <p:extLst>
      <p:ext uri="{BB962C8B-B14F-4D97-AF65-F5344CB8AC3E}">
        <p14:creationId xmlns:p14="http://schemas.microsoft.com/office/powerpoint/2010/main" val="893587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410C1-F756-4270-AECE-83EFEC7EE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1773" y="5964701"/>
            <a:ext cx="3148817" cy="750254"/>
          </a:xfrm>
        </p:spPr>
        <p:txBody>
          <a:bodyPr>
            <a:normAutofit/>
          </a:bodyPr>
          <a:lstStyle/>
          <a:p>
            <a:r>
              <a:rPr lang="en-GB" dirty="0"/>
              <a:t>Task 6/Sima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408E7-DBDB-4BA8-9277-8C24FE261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Stella Cottrell stated; </a:t>
            </a:r>
          </a:p>
          <a:p>
            <a:pPr marL="0" indent="0">
              <a:buNone/>
            </a:pPr>
            <a:r>
              <a:rPr lang="en-GB" i="1" dirty="0"/>
              <a:t>A SWOT analysis is a useful way to record your situation. It is a simple way of recording the level of willingness for a new task.</a:t>
            </a:r>
          </a:p>
          <a:p>
            <a:pPr marL="0" indent="0">
              <a:buNone/>
            </a:pPr>
            <a:endParaRPr lang="en-GB" sz="1800" i="1" dirty="0"/>
          </a:p>
        </p:txBody>
      </p:sp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35F10E8-6F1F-403B-8CBC-2D0BBF9FB6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8" r="1077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01019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B20EF-34EC-4BC4-93BB-0B23C33FD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en-GB" sz="6600" b="1" u="sng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 ON M&amp;S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486E49-3D1B-4A65-9851-D718A479C2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1995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BB17C7E-C169-469F-A5A9-F71861829333}"/>
              </a:ext>
            </a:extLst>
          </p:cNvPr>
          <p:cNvSpPr txBox="1"/>
          <p:nvPr/>
        </p:nvSpPr>
        <p:spPr>
          <a:xfrm>
            <a:off x="10016197" y="6176963"/>
            <a:ext cx="191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6/Sima</a:t>
            </a:r>
          </a:p>
        </p:txBody>
      </p:sp>
    </p:spTree>
    <p:extLst>
      <p:ext uri="{BB962C8B-B14F-4D97-AF65-F5344CB8AC3E}">
        <p14:creationId xmlns:p14="http://schemas.microsoft.com/office/powerpoint/2010/main" val="913603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072E-B1E1-4E85-AAF4-0327D7318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Recommendations/Conclusion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9A5473-CE39-4F4E-AC86-6C8D451F7F64}"/>
              </a:ext>
            </a:extLst>
          </p:cNvPr>
          <p:cNvSpPr txBox="1"/>
          <p:nvPr/>
        </p:nvSpPr>
        <p:spPr>
          <a:xfrm>
            <a:off x="1130300" y="1905000"/>
            <a:ext cx="7747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Opportunities for M&amp;S can be how they take customers views and demands on boards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Keep updating their CRM system and what the customers needs 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 more innovative with their CRM system so they can stand out in the retail industry.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M&amp;S need to engage and provide customers with a commitment plan and get the customers more involved.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avoid loss they need an exit plan, where they have to plan ahead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Set measurable goals to achieve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M&amp;S should expand into Chinese and Indian markets.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M&amp;S should consider cultural differences among its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M&amp;S can gain more customers by having a Unique selling point.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3C4CC4-1D3D-4E19-9865-3CA9DA93F030}"/>
              </a:ext>
            </a:extLst>
          </p:cNvPr>
          <p:cNvSpPr txBox="1"/>
          <p:nvPr/>
        </p:nvSpPr>
        <p:spPr>
          <a:xfrm>
            <a:off x="10072468" y="6006905"/>
            <a:ext cx="1772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6/Sima</a:t>
            </a:r>
          </a:p>
        </p:txBody>
      </p:sp>
    </p:spTree>
    <p:extLst>
      <p:ext uri="{BB962C8B-B14F-4D97-AF65-F5344CB8AC3E}">
        <p14:creationId xmlns:p14="http://schemas.microsoft.com/office/powerpoint/2010/main" val="8123880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33A88E-181B-45C3-93EF-99DB16E6D36F}"/>
              </a:ext>
            </a:extLst>
          </p:cNvPr>
          <p:cNvSpPr txBox="1"/>
          <p:nvPr/>
        </p:nvSpPr>
        <p:spPr>
          <a:xfrm>
            <a:off x="190499" y="1231901"/>
            <a:ext cx="5187649" cy="41652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u="sng" kern="1200" spc="-1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ANY QUESTIONS?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7" descr="Help">
            <a:extLst>
              <a:ext uri="{FF2B5EF4-FFF2-40B4-BE49-F238E27FC236}">
                <a16:creationId xmlns:a16="http://schemas.microsoft.com/office/drawing/2014/main" id="{EB99C414-5A11-44B6-AE87-A9F2422CA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8399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F17AD9-7E06-4FDB-AB2F-70A951238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172" y="132735"/>
            <a:ext cx="4861027" cy="86063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9535BB-7872-49A5-A507-7F699F167E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172" y="993365"/>
            <a:ext cx="11179278" cy="5658158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en-GB" sz="4800" b="1" dirty="0">
                <a:solidFill>
                  <a:schemeClr val="tx1"/>
                </a:solidFill>
              </a:rPr>
              <a:t>(2014) </a:t>
            </a:r>
            <a:r>
              <a:rPr lang="en-GB" sz="4800" b="1" i="1" dirty="0">
                <a:solidFill>
                  <a:schemeClr val="tx1"/>
                </a:solidFill>
              </a:rPr>
              <a:t>Woolworth using CRM,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https://assignmentfirm.com/sample-assignment/literature-review-customer-relationship-management.php </a:t>
            </a:r>
            <a:r>
              <a:rPr lang="en-GB" sz="4800" b="1" dirty="0">
                <a:solidFill>
                  <a:schemeClr val="tx1"/>
                </a:solidFill>
              </a:rPr>
              <a:t>(Accessed: 13th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(2018) </a:t>
            </a:r>
            <a:r>
              <a:rPr lang="en-GB" sz="4800" b="1" i="1" dirty="0">
                <a:solidFill>
                  <a:schemeClr val="tx1"/>
                </a:solidFill>
              </a:rPr>
              <a:t>Global Data,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https://www.globaldata.com/ms-lose-decades-long-status-number-one-clothing-retailer-primark/ </a:t>
            </a:r>
            <a:r>
              <a:rPr lang="en-GB" sz="4800" b="1" dirty="0">
                <a:solidFill>
                  <a:schemeClr val="tx1"/>
                </a:solidFill>
              </a:rPr>
              <a:t>(Accessed: 10th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(2018) </a:t>
            </a:r>
            <a:r>
              <a:rPr lang="en-GB" sz="4800" b="1" i="1" dirty="0">
                <a:solidFill>
                  <a:schemeClr val="tx1"/>
                </a:solidFill>
              </a:rPr>
              <a:t>Marks &amp; Spencer Marketing Mix Strategy,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https://www.mbaskool.com/marketing-mix/services/17122-marks-and-spencer.html </a:t>
            </a:r>
            <a:r>
              <a:rPr lang="en-GB" sz="4800" b="1" dirty="0">
                <a:solidFill>
                  <a:schemeClr val="tx1"/>
                </a:solidFill>
              </a:rPr>
              <a:t>(Accessed: 10th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(2018) </a:t>
            </a:r>
            <a:r>
              <a:rPr lang="en-GB" sz="4800" b="1" i="1" dirty="0">
                <a:solidFill>
                  <a:schemeClr val="tx1"/>
                </a:solidFill>
              </a:rPr>
              <a:t>Marks and Spencer SWOT,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https://www.swotandpestle.com/marks-and-spencer/</a:t>
            </a:r>
            <a:r>
              <a:rPr lang="en-GB" sz="4800" b="1" dirty="0">
                <a:solidFill>
                  <a:schemeClr val="tx1"/>
                </a:solidFill>
              </a:rPr>
              <a:t> (Accessed: 18th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(2018) </a:t>
            </a:r>
            <a:r>
              <a:rPr lang="en-GB" sz="4800" b="1" i="1" dirty="0">
                <a:solidFill>
                  <a:schemeClr val="tx1"/>
                </a:solidFill>
              </a:rPr>
              <a:t>Marks and Spencer's short history,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https://marksintime.marksandspencer.com/download?id=996</a:t>
            </a:r>
            <a:r>
              <a:rPr lang="en-GB" sz="4800" b="1" dirty="0">
                <a:solidFill>
                  <a:schemeClr val="tx1"/>
                </a:solidFill>
              </a:rPr>
              <a:t> (Accessed: 6th February 2019).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 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>(2019) </a:t>
            </a:r>
            <a:r>
              <a:rPr lang="en-GB" sz="4800" b="1" i="1" dirty="0">
                <a:solidFill>
                  <a:schemeClr val="tx1"/>
                </a:solidFill>
              </a:rPr>
              <a:t>M&amp;S Bank,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https://bank.marksandspencer.com/</a:t>
            </a:r>
            <a:r>
              <a:rPr lang="en-GB" sz="4800" b="1" dirty="0">
                <a:solidFill>
                  <a:schemeClr val="tx1"/>
                </a:solidFill>
              </a:rPr>
              <a:t> (Accessed: 10th February 2019).</a:t>
            </a:r>
          </a:p>
          <a:p>
            <a:r>
              <a:rPr lang="en-GB" sz="4800" b="1" dirty="0">
                <a:solidFill>
                  <a:schemeClr val="tx1"/>
                </a:solidFill>
              </a:rPr>
              <a:t> 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>(2019) </a:t>
            </a:r>
            <a:r>
              <a:rPr lang="en-GB" sz="4800" b="1" i="1" dirty="0">
                <a:solidFill>
                  <a:schemeClr val="tx1"/>
                </a:solidFill>
              </a:rPr>
              <a:t>Potential drawbacks of CRM,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https://www.nibusinessinfo.co.uk/content/potential-drawbacks-crm-systems</a:t>
            </a:r>
            <a:r>
              <a:rPr lang="en-GB" sz="4800" b="1" dirty="0">
                <a:solidFill>
                  <a:schemeClr val="tx1"/>
                </a:solidFill>
              </a:rPr>
              <a:t> (Accessed: 12th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(2019) </a:t>
            </a:r>
            <a:r>
              <a:rPr lang="en-GB" sz="4800" b="1" i="1" dirty="0">
                <a:solidFill>
                  <a:schemeClr val="tx1"/>
                </a:solidFill>
              </a:rPr>
              <a:t>Tesco CRM System,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https://www.expertmarket.co.uk/crm-systems/tesco-crm-case-study</a:t>
            </a:r>
            <a:r>
              <a:rPr lang="en-GB" sz="4800" b="1" dirty="0">
                <a:solidFill>
                  <a:schemeClr val="tx1"/>
                </a:solidFill>
              </a:rPr>
              <a:t> (Accessed: 12th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(2019) </a:t>
            </a:r>
            <a:r>
              <a:rPr lang="en-GB" sz="4800" b="1" i="1" dirty="0">
                <a:solidFill>
                  <a:schemeClr val="tx1"/>
                </a:solidFill>
              </a:rPr>
              <a:t>what is CRM? - Customer Relationship Management,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https://www.salesforce.com/uk/learning-centre/crm/what-is-crm/</a:t>
            </a:r>
            <a:r>
              <a:rPr lang="en-GB" sz="4800" b="1" dirty="0">
                <a:solidFill>
                  <a:schemeClr val="tx1"/>
                </a:solidFill>
              </a:rPr>
              <a:t> (Accessed: 12th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Armour, H. (2018) </a:t>
            </a:r>
            <a:r>
              <a:rPr lang="en-GB" sz="4800" b="1" i="1" dirty="0">
                <a:solidFill>
                  <a:schemeClr val="tx1"/>
                </a:solidFill>
              </a:rPr>
              <a:t>Customer Relationship Management, </a:t>
            </a:r>
            <a:r>
              <a:rPr lang="en-GB" sz="4800" b="1" dirty="0">
                <a:solidFill>
                  <a:schemeClr val="tx1"/>
                </a:solidFill>
              </a:rPr>
              <a:t>and 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https://www.reallysimplesystems.com/blog/customer-relationship-management/</a:t>
            </a:r>
            <a:r>
              <a:rPr lang="en-GB" sz="4800" b="1" dirty="0">
                <a:solidFill>
                  <a:schemeClr val="tx1"/>
                </a:solidFill>
              </a:rPr>
              <a:t> (Accessed: 10th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>Brown, J., 2004. Luc </a:t>
            </a:r>
            <a:r>
              <a:rPr lang="en-GB" sz="4800" b="1" dirty="0" err="1">
                <a:solidFill>
                  <a:schemeClr val="tx1"/>
                </a:solidFill>
              </a:rPr>
              <a:t>Vandevelde</a:t>
            </a:r>
            <a:r>
              <a:rPr lang="en-GB" sz="4800" b="1" dirty="0">
                <a:solidFill>
                  <a:schemeClr val="tx1"/>
                </a:solidFill>
              </a:rPr>
              <a:t>, hailed as the Saviour of M&amp;S, is ousted by the Board. Independent, 10 May.  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Bunce, E. (2010) </a:t>
            </a:r>
            <a:r>
              <a:rPr lang="en-GB" sz="4800" b="1" i="1" dirty="0">
                <a:solidFill>
                  <a:schemeClr val="tx1"/>
                </a:solidFill>
              </a:rPr>
              <a:t>A Case Study Analysis Report of Marks and Spencer, </a:t>
            </a:r>
            <a:r>
              <a:rPr lang="en-GB" sz="4800" b="1" dirty="0">
                <a:solidFill>
                  <a:schemeClr val="tx1"/>
                </a:solidFill>
              </a:rPr>
              <a:t>Available at: </a:t>
            </a:r>
            <a:r>
              <a:rPr lang="en-GB" sz="4800" b="1" i="1" u="sng" dirty="0">
                <a:solidFill>
                  <a:schemeClr val="tx1"/>
                </a:solidFill>
              </a:rPr>
              <a:t>https://issuu.com/emmabunce/docs/m_s_case_study </a:t>
            </a:r>
            <a:r>
              <a:rPr lang="en-GB" sz="4800" b="1" dirty="0">
                <a:solidFill>
                  <a:schemeClr val="tx1"/>
                </a:solidFill>
              </a:rPr>
              <a:t>(Accessed: 18th February 2019).</a:t>
            </a:r>
          </a:p>
          <a:p>
            <a:pPr lvl="0"/>
            <a:r>
              <a:rPr lang="en-GB" sz="4800" b="1" dirty="0">
                <a:solidFill>
                  <a:schemeClr val="tx1"/>
                </a:solidFill>
              </a:rPr>
              <a:t/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Cottrell, S. (2015) </a:t>
            </a:r>
            <a:r>
              <a:rPr lang="en-GB" sz="4800" b="1" i="1" dirty="0">
                <a:solidFill>
                  <a:schemeClr val="tx1"/>
                </a:solidFill>
              </a:rPr>
              <a:t>Skills for success, career planning</a:t>
            </a:r>
            <a:r>
              <a:rPr lang="en-GB" sz="4800" b="1" dirty="0">
                <a:solidFill>
                  <a:schemeClr val="tx1"/>
                </a:solidFill>
              </a:rPr>
              <a:t>, 3rd edn. United Kingdom, Basingstoke: Palgrave Macmillan.</a:t>
            </a:r>
          </a:p>
          <a:p>
            <a:pPr lvl="0"/>
            <a:r>
              <a:rPr lang="en-GB" sz="4800" b="1" dirty="0" smtClean="0">
                <a:solidFill>
                  <a:schemeClr val="tx1"/>
                </a:solidFill>
              </a:rPr>
              <a:t>Incorporate wear, </a:t>
            </a:r>
            <a:r>
              <a:rPr lang="en-GB" sz="4800" b="1" dirty="0">
                <a:solidFill>
                  <a:schemeClr val="tx1"/>
                </a:solidFill>
              </a:rPr>
              <a:t>2019. Marks &amp; Spencer. [Online]  Available at: https://www.incorporatewear.co.uk/case_studies/marks-spencer/ [Accessed 17 February 2019].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824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889" y="147483"/>
            <a:ext cx="4492318" cy="89012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 List: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710" y="1165123"/>
            <a:ext cx="10978740" cy="4924527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sz="2500" b="1" dirty="0">
                <a:solidFill>
                  <a:schemeClr val="tx1"/>
                </a:solidFill>
              </a:rPr>
              <a:t>Josh, 2010. Marks and </a:t>
            </a:r>
            <a:r>
              <a:rPr lang="en-GB" sz="2500" b="1" dirty="0" smtClean="0">
                <a:solidFill>
                  <a:schemeClr val="tx1"/>
                </a:solidFill>
              </a:rPr>
              <a:t>Spencer's </a:t>
            </a:r>
            <a:r>
              <a:rPr lang="en-GB" sz="2500" b="1" dirty="0">
                <a:solidFill>
                  <a:schemeClr val="tx1"/>
                </a:solidFill>
              </a:rPr>
              <a:t>– Customer Relationship Marketing. [Online]  Available at: https://manifestedmarketing.wordpress.com/2010/07/23/marks-and-spencers-customer-relationship-marketing/ [Accessed 11 February 2019]. 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/>
            </a:r>
            <a:br>
              <a:rPr lang="en-GB" sz="2500" b="1" dirty="0">
                <a:solidFill>
                  <a:schemeClr val="tx1"/>
                </a:solidFill>
              </a:rPr>
            </a:br>
            <a:r>
              <a:rPr lang="en-GB" sz="2500" b="1" dirty="0">
                <a:solidFill>
                  <a:schemeClr val="tx1"/>
                </a:solidFill>
              </a:rPr>
              <a:t>Josh, A. (2010) </a:t>
            </a:r>
            <a:r>
              <a:rPr lang="en-GB" sz="2500" b="1" i="1" dirty="0">
                <a:solidFill>
                  <a:schemeClr val="tx1"/>
                </a:solidFill>
              </a:rPr>
              <a:t>Marks and Spencer’s - Customer Relationship Management, </a:t>
            </a:r>
            <a:r>
              <a:rPr lang="en-GB" sz="2500" b="1" dirty="0">
                <a:solidFill>
                  <a:schemeClr val="tx1"/>
                </a:solidFill>
              </a:rPr>
              <a:t>Available at: </a:t>
            </a:r>
            <a:r>
              <a:rPr lang="en-GB" sz="2500" b="1" i="1" u="sng" dirty="0">
                <a:solidFill>
                  <a:schemeClr val="tx1"/>
                </a:solidFill>
              </a:rPr>
              <a:t>https://manifestedmarketing.wordpress.com/2010/07/23/marks-and-spencers-customer-relationship-marketing/ </a:t>
            </a:r>
            <a:r>
              <a:rPr lang="en-GB" sz="2500" b="1" dirty="0">
                <a:solidFill>
                  <a:schemeClr val="tx1"/>
                </a:solidFill>
              </a:rPr>
              <a:t>(Accessed: 12th February 2019).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M&amp;S, 2018. Marks &amp; Spencer Announces New Customer Insight Partnership, London: Corporate Press Office. 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M&amp;S, 2019. Sustainability. [Online]  Available at: https://www.theguardian.com/business/2018/may/23/seven-reasons-why-marks-spencer-is-in-trouble [Accessed 11 February 2019]. 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M&amp;S, 2019. Supplier Management. [Online]  Available at: https://corporate.marksandspencer.com/sustainability/food-and-household/supplier-management [Accessed 17 February 2019]. 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Marks and Spencer (2019) </a:t>
            </a:r>
            <a:r>
              <a:rPr lang="en-GB" sz="2500" b="1" i="1" dirty="0">
                <a:solidFill>
                  <a:schemeClr val="tx1"/>
                </a:solidFill>
              </a:rPr>
              <a:t>Delivering Plan A, </a:t>
            </a:r>
            <a:r>
              <a:rPr lang="en-GB" sz="2500" b="1" dirty="0">
                <a:solidFill>
                  <a:schemeClr val="tx1"/>
                </a:solidFill>
              </a:rPr>
              <a:t>Available at: </a:t>
            </a:r>
            <a:r>
              <a:rPr lang="en-GB" sz="2500" b="1" i="1" u="sng" dirty="0">
                <a:solidFill>
                  <a:schemeClr val="tx1"/>
                </a:solidFill>
              </a:rPr>
              <a:t>https://corporate.marksandspencer.com/sustainability/delivering-plan-a</a:t>
            </a:r>
            <a:r>
              <a:rPr lang="en-GB" sz="2500" b="1" dirty="0">
                <a:solidFill>
                  <a:schemeClr val="tx1"/>
                </a:solidFill>
              </a:rPr>
              <a:t> (Accessed: 10th February 2019).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Marks and Spencer (2019) </a:t>
            </a:r>
            <a:r>
              <a:rPr lang="en-GB" sz="2500" b="1" i="1" dirty="0">
                <a:solidFill>
                  <a:schemeClr val="tx1"/>
                </a:solidFill>
              </a:rPr>
              <a:t>Document on Plan A, </a:t>
            </a:r>
            <a:r>
              <a:rPr lang="en-GB" sz="2500" b="1" dirty="0">
                <a:solidFill>
                  <a:schemeClr val="tx1"/>
                </a:solidFill>
              </a:rPr>
              <a:t>Available at: </a:t>
            </a:r>
            <a:r>
              <a:rPr lang="en-GB" sz="2500" b="1" i="1" u="sng" dirty="0">
                <a:solidFill>
                  <a:schemeClr val="tx1"/>
                </a:solidFill>
              </a:rPr>
              <a:t>https://corporate.marksandspencer.com/documentplan-a</a:t>
            </a:r>
            <a:r>
              <a:rPr lang="en-GB" sz="2500" b="1" dirty="0">
                <a:solidFill>
                  <a:schemeClr val="tx1"/>
                </a:solidFill>
              </a:rPr>
              <a:t> (Accessed: 10th February 2019).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/>
            </a:r>
            <a:br>
              <a:rPr lang="en-GB" sz="2500" b="1" dirty="0">
                <a:solidFill>
                  <a:schemeClr val="tx1"/>
                </a:solidFill>
              </a:rPr>
            </a:br>
            <a:r>
              <a:rPr lang="en-GB" sz="2500" b="1" dirty="0" err="1">
                <a:solidFill>
                  <a:schemeClr val="tx1"/>
                </a:solidFill>
              </a:rPr>
              <a:t>Maund</a:t>
            </a:r>
            <a:r>
              <a:rPr lang="en-GB" sz="2500" b="1" dirty="0">
                <a:solidFill>
                  <a:schemeClr val="tx1"/>
                </a:solidFill>
              </a:rPr>
              <a:t>, A. (2018) </a:t>
            </a:r>
            <a:r>
              <a:rPr lang="en-GB" sz="2500" b="1" i="1" dirty="0">
                <a:solidFill>
                  <a:schemeClr val="tx1"/>
                </a:solidFill>
              </a:rPr>
              <a:t>BA in Leadership and Management skills for the workplace</a:t>
            </a:r>
            <a:r>
              <a:rPr lang="en-GB" sz="2500" b="1" dirty="0">
                <a:solidFill>
                  <a:schemeClr val="tx1"/>
                </a:solidFill>
              </a:rPr>
              <a:t>, 1st edn. British Library: Sage Publications.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/>
            </a:r>
            <a:br>
              <a:rPr lang="en-GB" sz="2500" b="1" dirty="0">
                <a:solidFill>
                  <a:schemeClr val="tx1"/>
                </a:solidFill>
              </a:rPr>
            </a:br>
            <a:r>
              <a:rPr lang="en-GB" sz="2500" b="1" dirty="0">
                <a:solidFill>
                  <a:schemeClr val="tx1"/>
                </a:solidFill>
              </a:rPr>
              <a:t>Rodrigo (2012) </a:t>
            </a:r>
            <a:r>
              <a:rPr lang="en-GB" sz="2500" b="1" i="1" dirty="0">
                <a:solidFill>
                  <a:schemeClr val="tx1"/>
                </a:solidFill>
              </a:rPr>
              <a:t>Strategic Analysis of Marks and Spencer’s Plc (M&amp;S), </a:t>
            </a:r>
            <a:r>
              <a:rPr lang="en-GB" sz="2500" b="1" dirty="0">
                <a:solidFill>
                  <a:schemeClr val="tx1"/>
                </a:solidFill>
              </a:rPr>
              <a:t>Available at: </a:t>
            </a:r>
            <a:r>
              <a:rPr lang="en-GB" sz="2500" b="1" i="1" u="sng" dirty="0">
                <a:solidFill>
                  <a:schemeClr val="tx1"/>
                </a:solidFill>
              </a:rPr>
              <a:t>https://writepass.com/journal/2012/12/ms-and-modifies-its-business-strategies/ </a:t>
            </a:r>
            <a:r>
              <a:rPr lang="en-GB" sz="2500" b="1" dirty="0">
                <a:solidFill>
                  <a:schemeClr val="tx1"/>
                </a:solidFill>
              </a:rPr>
              <a:t>(Accessed: 9th February 2019).</a:t>
            </a:r>
          </a:p>
          <a:p>
            <a:pPr lvl="0"/>
            <a:r>
              <a:rPr lang="en-GB" sz="2500" b="1" dirty="0" err="1">
                <a:solidFill>
                  <a:schemeClr val="tx1"/>
                </a:solidFill>
              </a:rPr>
              <a:t>Sekinah</a:t>
            </a:r>
            <a:r>
              <a:rPr lang="en-GB" sz="2500" b="1" dirty="0">
                <a:solidFill>
                  <a:schemeClr val="tx1"/>
                </a:solidFill>
              </a:rPr>
              <a:t>, T., 2018. Marks and Spencer to train staff in data skills. [Online]  Available at: https://www.dataiq.co.uk/article/marks-and-spencer-train-staff-data-skills [Accessed 15 February 2019]. 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UK Essays, 2016. Marks and Spencer’s Organizational Structure Business Essay. [Online]  Available at: https://www.ukessays.com/essays/business/marks-and-spencers-organizational-structure-business-essay.php [Accessed 16 February 2019]. 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UK Essays, 2017. Marks Spencer’s Enterprise System. [Online]  Available at: https://www.ukessays.com/essays/business/marks-spencers-enterprise-system-business-essay.php [Accessed 12 February 2019]. </a:t>
            </a:r>
          </a:p>
          <a:p>
            <a:pPr lvl="0"/>
            <a:r>
              <a:rPr lang="en-GB" sz="2500" b="1" dirty="0">
                <a:solidFill>
                  <a:schemeClr val="tx1"/>
                </a:solidFill>
              </a:rPr>
              <a:t>Wood, Z. &amp; Butler, S., 2018. Seven Reasons why Marks &amp; Spencer is in Trouble. The Guardian, 23 May, pp. https://www.theguardian.com/business/2018/may/23/seven-reasons-why-marks-spencer-is-in-trouble.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0072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757</Words>
  <Application>Microsoft Office PowerPoint</Application>
  <PresentationFormat>Widescreen</PresentationFormat>
  <Paragraphs>101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M&amp;S  was  first  established  in  1884  In 1931  a  food department  was  established.   In  1999  online  shopping  was  introduced  via  the  website.  Plan A was introduced first in January 2007  Now M&amp;S introduced Plan A 2020 which consist of 100 new and existing commitments     </vt:lpstr>
      <vt:lpstr>M&amp;S MARKET SHARE FROM 2008 &amp; 2018</vt:lpstr>
      <vt:lpstr>PowerPoint Presentation</vt:lpstr>
      <vt:lpstr>M&amp;S use Porters 5 forces model; which was first introduced in 1985</vt:lpstr>
      <vt:lpstr>WHAT IS CUSTOMER RELATIONSHIP MANAGEMENT SYSTEM?</vt:lpstr>
      <vt:lpstr>Benefits of operating CRM system in TESCO</vt:lpstr>
      <vt:lpstr>Drawbacks of operating CRM in Woolworth</vt:lpstr>
      <vt:lpstr>Task 3 /Hena</vt:lpstr>
      <vt:lpstr>PowerPoint Presentation</vt:lpstr>
      <vt:lpstr>PowerPoint Presentation</vt:lpstr>
      <vt:lpstr>Task 4/Jasminara</vt:lpstr>
      <vt:lpstr>Failure of using a CRM system in M&amp;S</vt:lpstr>
      <vt:lpstr>Benefits of having a CRM system in M&amp;S </vt:lpstr>
      <vt:lpstr>Drawbacks of having a CRM system in M&amp;S</vt:lpstr>
      <vt:lpstr>Task 6/Sima</vt:lpstr>
      <vt:lpstr>             SWOT ON M&amp;S</vt:lpstr>
      <vt:lpstr>Recommendations/Conclusion</vt:lpstr>
      <vt:lpstr>PowerPoint Presentation</vt:lpstr>
      <vt:lpstr>Reference List: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musammot rizkki sima</dc:creator>
  <cp:lastModifiedBy>Musammot Sima (1705525)</cp:lastModifiedBy>
  <cp:revision>3</cp:revision>
  <dcterms:created xsi:type="dcterms:W3CDTF">2019-02-20T23:53:14Z</dcterms:created>
  <dcterms:modified xsi:type="dcterms:W3CDTF">2019-02-21T12:59:09Z</dcterms:modified>
</cp:coreProperties>
</file>