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notesMasterIdLst>
    <p:notesMasterId r:id="rId22"/>
  </p:notesMasterIdLst>
  <p:sldIdLst>
    <p:sldId id="256" r:id="rId2"/>
    <p:sldId id="258" r:id="rId3"/>
    <p:sldId id="259" r:id="rId4"/>
    <p:sldId id="261" r:id="rId5"/>
    <p:sldId id="281" r:id="rId6"/>
    <p:sldId id="262" r:id="rId7"/>
    <p:sldId id="268" r:id="rId8"/>
    <p:sldId id="266" r:id="rId9"/>
    <p:sldId id="271" r:id="rId10"/>
    <p:sldId id="273" r:id="rId11"/>
    <p:sldId id="272" r:id="rId12"/>
    <p:sldId id="269" r:id="rId13"/>
    <p:sldId id="274" r:id="rId14"/>
    <p:sldId id="264" r:id="rId15"/>
    <p:sldId id="265" r:id="rId16"/>
    <p:sldId id="263" r:id="rId17"/>
    <p:sldId id="260" r:id="rId18"/>
    <p:sldId id="279" r:id="rId19"/>
    <p:sldId id="267" r:id="rId20"/>
    <p:sldId id="28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86251" autoAdjust="0"/>
  </p:normalViewPr>
  <p:slideViewPr>
    <p:cSldViewPr snapToGrid="0">
      <p:cViewPr varScale="1">
        <p:scale>
          <a:sx n="98" d="100"/>
          <a:sy n="98" d="100"/>
        </p:scale>
        <p:origin x="10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45662E-6C15-4DFF-9CF9-5E6B7261B1BE}"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21FFED-53E3-4C6A-A103-DA668713711E}" type="slidenum">
              <a:rPr lang="en-GB" smtClean="0"/>
              <a:t>‹#›</a:t>
            </a:fld>
            <a:endParaRPr lang="en-GB"/>
          </a:p>
        </p:txBody>
      </p:sp>
    </p:spTree>
    <p:extLst>
      <p:ext uri="{BB962C8B-B14F-4D97-AF65-F5344CB8AC3E}">
        <p14:creationId xmlns:p14="http://schemas.microsoft.com/office/powerpoint/2010/main" val="3053050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all of the points that this presentation will cover in basic detail. </a:t>
            </a:r>
          </a:p>
        </p:txBody>
      </p:sp>
      <p:sp>
        <p:nvSpPr>
          <p:cNvPr id="4" name="Slide Number Placeholder 3"/>
          <p:cNvSpPr>
            <a:spLocks noGrp="1"/>
          </p:cNvSpPr>
          <p:nvPr>
            <p:ph type="sldNum" sz="quarter" idx="5"/>
          </p:nvPr>
        </p:nvSpPr>
        <p:spPr/>
        <p:txBody>
          <a:bodyPr/>
          <a:lstStyle/>
          <a:p>
            <a:fld id="{2321FFED-53E3-4C6A-A103-DA668713711E}" type="slidenum">
              <a:rPr lang="en-GB" smtClean="0"/>
              <a:t>2</a:t>
            </a:fld>
            <a:endParaRPr lang="en-GB"/>
          </a:p>
        </p:txBody>
      </p:sp>
    </p:spTree>
    <p:extLst>
      <p:ext uri="{BB962C8B-B14F-4D97-AF65-F5344CB8AC3E}">
        <p14:creationId xmlns:p14="http://schemas.microsoft.com/office/powerpoint/2010/main" val="3437535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more detailed summary of what during the project had been carried out in order to complete the tasks and to answer the original project question. </a:t>
            </a:r>
          </a:p>
        </p:txBody>
      </p:sp>
      <p:sp>
        <p:nvSpPr>
          <p:cNvPr id="4" name="Slide Number Placeholder 3"/>
          <p:cNvSpPr>
            <a:spLocks noGrp="1"/>
          </p:cNvSpPr>
          <p:nvPr>
            <p:ph type="sldNum" sz="quarter" idx="5"/>
          </p:nvPr>
        </p:nvSpPr>
        <p:spPr/>
        <p:txBody>
          <a:bodyPr/>
          <a:lstStyle/>
          <a:p>
            <a:fld id="{2321FFED-53E3-4C6A-A103-DA668713711E}" type="slidenum">
              <a:rPr lang="en-GB" smtClean="0"/>
              <a:t>3</a:t>
            </a:fld>
            <a:endParaRPr lang="en-GB"/>
          </a:p>
        </p:txBody>
      </p:sp>
    </p:spTree>
    <p:extLst>
      <p:ext uri="{BB962C8B-B14F-4D97-AF65-F5344CB8AC3E}">
        <p14:creationId xmlns:p14="http://schemas.microsoft.com/office/powerpoint/2010/main" val="379565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project was to see if technical support applications could in any way be of a benefit to tech illiterate people in terms of helping them solve technical issues.</a:t>
            </a:r>
          </a:p>
        </p:txBody>
      </p:sp>
      <p:sp>
        <p:nvSpPr>
          <p:cNvPr id="4" name="Slide Number Placeholder 3"/>
          <p:cNvSpPr>
            <a:spLocks noGrp="1"/>
          </p:cNvSpPr>
          <p:nvPr>
            <p:ph type="sldNum" sz="quarter" idx="5"/>
          </p:nvPr>
        </p:nvSpPr>
        <p:spPr/>
        <p:txBody>
          <a:bodyPr/>
          <a:lstStyle/>
          <a:p>
            <a:fld id="{2321FFED-53E3-4C6A-A103-DA668713711E}" type="slidenum">
              <a:rPr lang="en-GB" smtClean="0"/>
              <a:t>4</a:t>
            </a:fld>
            <a:endParaRPr lang="en-GB"/>
          </a:p>
        </p:txBody>
      </p:sp>
    </p:spTree>
    <p:extLst>
      <p:ext uri="{BB962C8B-B14F-4D97-AF65-F5344CB8AC3E}">
        <p14:creationId xmlns:p14="http://schemas.microsoft.com/office/powerpoint/2010/main" val="238078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objectives that were set out to be completed over the course of the project and include all components of the project phases. </a:t>
            </a:r>
          </a:p>
        </p:txBody>
      </p:sp>
      <p:sp>
        <p:nvSpPr>
          <p:cNvPr id="4" name="Slide Number Placeholder 3"/>
          <p:cNvSpPr>
            <a:spLocks noGrp="1"/>
          </p:cNvSpPr>
          <p:nvPr>
            <p:ph type="sldNum" sz="quarter" idx="5"/>
          </p:nvPr>
        </p:nvSpPr>
        <p:spPr/>
        <p:txBody>
          <a:bodyPr/>
          <a:lstStyle/>
          <a:p>
            <a:fld id="{2321FFED-53E3-4C6A-A103-DA668713711E}" type="slidenum">
              <a:rPr lang="en-GB" smtClean="0"/>
              <a:t>5</a:t>
            </a:fld>
            <a:endParaRPr lang="en-GB"/>
          </a:p>
        </p:txBody>
      </p:sp>
    </p:spTree>
    <p:extLst>
      <p:ext uri="{BB962C8B-B14F-4D97-AF65-F5344CB8AC3E}">
        <p14:creationId xmlns:p14="http://schemas.microsoft.com/office/powerpoint/2010/main" val="3078224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review has been split up in to seven headings, these are the headings that are displayed in the major project report. </a:t>
            </a:r>
          </a:p>
        </p:txBody>
      </p:sp>
      <p:sp>
        <p:nvSpPr>
          <p:cNvPr id="4" name="Slide Number Placeholder 3"/>
          <p:cNvSpPr>
            <a:spLocks noGrp="1"/>
          </p:cNvSpPr>
          <p:nvPr>
            <p:ph type="sldNum" sz="quarter" idx="5"/>
          </p:nvPr>
        </p:nvSpPr>
        <p:spPr/>
        <p:txBody>
          <a:bodyPr/>
          <a:lstStyle/>
          <a:p>
            <a:fld id="{2321FFED-53E3-4C6A-A103-DA668713711E}" type="slidenum">
              <a:rPr lang="en-GB" smtClean="0"/>
              <a:t>6</a:t>
            </a:fld>
            <a:endParaRPr lang="en-GB"/>
          </a:p>
        </p:txBody>
      </p:sp>
    </p:spTree>
    <p:extLst>
      <p:ext uri="{BB962C8B-B14F-4D97-AF65-F5344CB8AC3E}">
        <p14:creationId xmlns:p14="http://schemas.microsoft.com/office/powerpoint/2010/main" val="170424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Technical support is the process and service of helping someone through issues with technology. This can range from a hardware issue stopping a computer or device from starting, to a piece of software giving error messages, the tech support offers methods in how to overcome these issues.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7</a:t>
            </a:fld>
            <a:endParaRPr lang="en-GB"/>
          </a:p>
        </p:txBody>
      </p:sp>
    </p:spTree>
    <p:extLst>
      <p:ext uri="{BB962C8B-B14F-4D97-AF65-F5344CB8AC3E}">
        <p14:creationId xmlns:p14="http://schemas.microsoft.com/office/powerpoint/2010/main" val="1478913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Technical support is needed for a wide range of reasons. These can range from diagnosing a virus to finding the cause for a piece of hardware not working as intended. The main argument that technical support is needed is as a result of the high number of technical issues and viruses that run rampant. Giving people a way to contact someone that can lead to their issues being fixed in a simple and easy to understand manor has a large impact on how people interact with technology.  </a:t>
            </a:r>
          </a:p>
          <a:p>
            <a:endParaRPr lang="en-GB" dirty="0"/>
          </a:p>
        </p:txBody>
      </p:sp>
      <p:sp>
        <p:nvSpPr>
          <p:cNvPr id="4" name="Slide Number Placeholder 3"/>
          <p:cNvSpPr>
            <a:spLocks noGrp="1"/>
          </p:cNvSpPr>
          <p:nvPr>
            <p:ph type="sldNum" sz="quarter" idx="5"/>
          </p:nvPr>
        </p:nvSpPr>
        <p:spPr/>
        <p:txBody>
          <a:bodyPr/>
          <a:lstStyle/>
          <a:p>
            <a:fld id="{2321FFED-53E3-4C6A-A103-DA668713711E}" type="slidenum">
              <a:rPr lang="en-GB" smtClean="0"/>
              <a:t>8</a:t>
            </a:fld>
            <a:endParaRPr lang="en-GB"/>
          </a:p>
        </p:txBody>
      </p:sp>
    </p:spTree>
    <p:extLst>
      <p:ext uri="{BB962C8B-B14F-4D97-AF65-F5344CB8AC3E}">
        <p14:creationId xmlns:p14="http://schemas.microsoft.com/office/powerpoint/2010/main" val="3864057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common technical issues that users experience on a day-to-day basis. They can be problems of software, problems with hardware or errors could occur with the operating systems themselves. The project to be created aims to solve a range of these issues. A source written by Makerere University states the 10 most common problems that users face with their solutions. The source coming straight from an academic institution has credibility for the information being stated. Here are five common issues and their solutions from Makerere University.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9</a:t>
            </a:fld>
            <a:endParaRPr lang="en-GB"/>
          </a:p>
        </p:txBody>
      </p:sp>
    </p:spTree>
    <p:extLst>
      <p:ext uri="{BB962C8B-B14F-4D97-AF65-F5344CB8AC3E}">
        <p14:creationId xmlns:p14="http://schemas.microsoft.com/office/powerpoint/2010/main" val="64991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people require technical support, for a variety of reasons. Some of these reasons may include, unknown errors, help with new software and hardware or technical illiteracy. This means that the possible clients for this project could be, older people, people inexperienced with technology, people in a technology job and people who are having errors with their devices.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users are not the only people who benefit from technical support but are the most popular people who request the support. Anyone can benefit from using technical support and for this reason the design of the solution will need to be general so everyone can understand it and navigate it. </a:t>
            </a:r>
          </a:p>
          <a:p>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10</a:t>
            </a:fld>
            <a:endParaRPr lang="en-GB"/>
          </a:p>
        </p:txBody>
      </p:sp>
    </p:spTree>
    <p:extLst>
      <p:ext uri="{BB962C8B-B14F-4D97-AF65-F5344CB8AC3E}">
        <p14:creationId xmlns:p14="http://schemas.microsoft.com/office/powerpoint/2010/main" val="3102386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 few tech supports programs that currently exist, they are rare and don’t seem to be available to the public. The ones that do exist are not applications but are more just ways to get in to contact with someone that can help. They cannot be used at any time as they rely on someone to answer your queries. A similar service is available to the public, but they are just internet forums where you can ask a question, and someone may answer. There is a problem with both of these options rely on someone else to answer you problems. This is what the project aims to fix, offering a way for 24/7 access to resources that can help in solving any technical problems that may be encountered by a user. </a:t>
            </a:r>
          </a:p>
          <a:p>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11</a:t>
            </a:fld>
            <a:endParaRPr lang="en-GB"/>
          </a:p>
        </p:txBody>
      </p:sp>
    </p:spTree>
    <p:extLst>
      <p:ext uri="{BB962C8B-B14F-4D97-AF65-F5344CB8AC3E}">
        <p14:creationId xmlns:p14="http://schemas.microsoft.com/office/powerpoint/2010/main" val="587601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of the reasons that tech support services or applications fail are not because of the application or website that the company uses. It could be related to the Tech support agents. This could be as a result of a lack of training on the companies’ part or lack of resources leading to the agents not being equipped with the knowledge, skills, or resources necessary that they need to help customers. This can lead to frustrated customer, poor reviews and possibly worsening of the user’s problems once they get in contact with the agents.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Another reason that can relate to the response times that the customers are expected to wait. As if customers are forced to wait for extremely long periods of times then they may lose confidence in the company and take their business elsewhere, meaning if you are selling a product and providing the product then you may be losing customers if your agents are understaffed and underprepared. </a:t>
            </a:r>
          </a:p>
          <a:p>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Next, having no instructions on an app or web page can cause issues to users who may have a visual impairment or are tech illiterate. This could lead to the user abandoning the search for help or going to a rival application or company for help.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fourth reason is poor user experience, this stems from factors such as the previously discussed poor training and lack of resources. Poor user experience can lead to word of mouth of your company and service. If you don’t address the issues of you service and company, it could lead to a worse reputation for yourself and eventually lead to the service in question failing and in an extreme case could lead to your company shutting down.  </a:t>
            </a:r>
          </a:p>
          <a:p>
            <a:endParaRPr lang="en-GB" dirty="0"/>
          </a:p>
        </p:txBody>
      </p:sp>
      <p:sp>
        <p:nvSpPr>
          <p:cNvPr id="4" name="Slide Number Placeholder 3"/>
          <p:cNvSpPr>
            <a:spLocks noGrp="1"/>
          </p:cNvSpPr>
          <p:nvPr>
            <p:ph type="sldNum" sz="quarter" idx="5"/>
          </p:nvPr>
        </p:nvSpPr>
        <p:spPr/>
        <p:txBody>
          <a:bodyPr/>
          <a:lstStyle/>
          <a:p>
            <a:fld id="{2321FFED-53E3-4C6A-A103-DA668713711E}" type="slidenum">
              <a:rPr lang="en-GB" smtClean="0"/>
              <a:t>12</a:t>
            </a:fld>
            <a:endParaRPr lang="en-GB"/>
          </a:p>
        </p:txBody>
      </p:sp>
    </p:spTree>
    <p:extLst>
      <p:ext uri="{BB962C8B-B14F-4D97-AF65-F5344CB8AC3E}">
        <p14:creationId xmlns:p14="http://schemas.microsoft.com/office/powerpoint/2010/main" val="2830512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working with Tech support there are many problems that users may have in trusting the person giving them the tech support advice. This is as a result of scams. These are people who try and pose as a company or qualified person to try and get users personal information, like addresses or bank information. Another affects the previous tools, which is people not responding. </a:t>
            </a:r>
            <a:r>
              <a:rPr lang="en-GB" dirty="0"/>
              <a:t>Companies have to go out of their way to have dedicated support staff available at most hours</a:t>
            </a:r>
          </a:p>
          <a:p>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13</a:t>
            </a:fld>
            <a:endParaRPr lang="en-GB"/>
          </a:p>
        </p:txBody>
      </p:sp>
    </p:spTree>
    <p:extLst>
      <p:ext uri="{BB962C8B-B14F-4D97-AF65-F5344CB8AC3E}">
        <p14:creationId xmlns:p14="http://schemas.microsoft.com/office/powerpoint/2010/main" val="873042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Demonstration of my application, it is a fully narrated screencast and shows everything that the application can do as well as the database that it pulls data from. </a:t>
            </a:r>
          </a:p>
        </p:txBody>
      </p:sp>
      <p:sp>
        <p:nvSpPr>
          <p:cNvPr id="4" name="Slide Number Placeholder 3"/>
          <p:cNvSpPr>
            <a:spLocks noGrp="1"/>
          </p:cNvSpPr>
          <p:nvPr>
            <p:ph type="sldNum" sz="quarter" idx="5"/>
          </p:nvPr>
        </p:nvSpPr>
        <p:spPr/>
        <p:txBody>
          <a:bodyPr/>
          <a:lstStyle/>
          <a:p>
            <a:fld id="{2321FFED-53E3-4C6A-A103-DA668713711E}" type="slidenum">
              <a:rPr lang="en-GB" smtClean="0"/>
              <a:t>14</a:t>
            </a:fld>
            <a:endParaRPr lang="en-GB"/>
          </a:p>
        </p:txBody>
      </p:sp>
    </p:spTree>
    <p:extLst>
      <p:ext uri="{BB962C8B-B14F-4D97-AF65-F5344CB8AC3E}">
        <p14:creationId xmlns:p14="http://schemas.microsoft.com/office/powerpoint/2010/main" val="4269145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five question questionnaire was given out to 15 respondents</a:t>
            </a:r>
          </a:p>
          <a:p>
            <a:r>
              <a:rPr lang="en-GB" dirty="0"/>
              <a:t>From the responses I could see that the application was beneficial to all users that had used it. Some respondents got confused by the solutions, saying that they were too complex or that they simply didn’t understand what the solutions or descriptions of the issues were trying to tell them.  After some instructions, users were able to navigate the app well, but the initial learning is extremely steep. From this I can see that extra care needs to be taken in terms of the simplicity of the data held. </a:t>
            </a:r>
          </a:p>
          <a:p>
            <a:r>
              <a:rPr lang="en-GB" dirty="0"/>
              <a:t>Some new features were suggested</a:t>
            </a:r>
          </a:p>
          <a:p>
            <a:r>
              <a:rPr lang="en-GB" dirty="0"/>
              <a:t>	Simpler solutions</a:t>
            </a:r>
          </a:p>
          <a:p>
            <a:pPr lvl="2"/>
            <a:r>
              <a:rPr lang="en-GB" dirty="0"/>
              <a:t>Better search function</a:t>
            </a:r>
          </a:p>
          <a:p>
            <a:pPr lvl="2"/>
            <a:r>
              <a:rPr lang="en-GB" dirty="0"/>
              <a:t>More types of solutions E.G. Videos   </a:t>
            </a:r>
          </a:p>
          <a:p>
            <a:pPr lvl="2"/>
            <a:endParaRPr lang="en-GB" dirty="0"/>
          </a:p>
          <a:p>
            <a:pPr lvl="2"/>
            <a:r>
              <a:rPr lang="en-GB" dirty="0"/>
              <a:t>60% of the respondents said they would recommend the app to more people</a:t>
            </a:r>
          </a:p>
          <a:p>
            <a:endParaRPr lang="en-GB" dirty="0"/>
          </a:p>
        </p:txBody>
      </p:sp>
      <p:sp>
        <p:nvSpPr>
          <p:cNvPr id="4" name="Slide Number Placeholder 3"/>
          <p:cNvSpPr>
            <a:spLocks noGrp="1"/>
          </p:cNvSpPr>
          <p:nvPr>
            <p:ph type="sldNum" sz="quarter" idx="5"/>
          </p:nvPr>
        </p:nvSpPr>
        <p:spPr/>
        <p:txBody>
          <a:bodyPr/>
          <a:lstStyle/>
          <a:p>
            <a:fld id="{2321FFED-53E3-4C6A-A103-DA668713711E}" type="slidenum">
              <a:rPr lang="en-GB" smtClean="0"/>
              <a:t>15</a:t>
            </a:fld>
            <a:endParaRPr lang="en-GB"/>
          </a:p>
        </p:txBody>
      </p:sp>
    </p:spTree>
    <p:extLst>
      <p:ext uri="{BB962C8B-B14F-4D97-AF65-F5344CB8AC3E}">
        <p14:creationId xmlns:p14="http://schemas.microsoft.com/office/powerpoint/2010/main" val="3717680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conclusion tech support applications can definitely be of a benefit towards tech illiterate people, but extra care must be taken when creating such applications. As seen with the responses to the previously discussed questionnaire people can get confused easily so it is imperative that the solutions, descriptions, and their solutions are made as simple as possible so that everyone can understand them. The design must also be designed with extreme caution to make sure the user knows exactly where they need to go and what each component of the page does without having someone guide them through the app. </a:t>
            </a:r>
            <a:endParaRPr lang="en-GB" dirty="0"/>
          </a:p>
        </p:txBody>
      </p:sp>
      <p:sp>
        <p:nvSpPr>
          <p:cNvPr id="4" name="Slide Number Placeholder 3"/>
          <p:cNvSpPr>
            <a:spLocks noGrp="1"/>
          </p:cNvSpPr>
          <p:nvPr>
            <p:ph type="sldNum" sz="quarter" idx="5"/>
          </p:nvPr>
        </p:nvSpPr>
        <p:spPr/>
        <p:txBody>
          <a:bodyPr/>
          <a:lstStyle/>
          <a:p>
            <a:fld id="{2321FFED-53E3-4C6A-A103-DA668713711E}" type="slidenum">
              <a:rPr lang="en-GB" smtClean="0"/>
              <a:t>16</a:t>
            </a:fld>
            <a:endParaRPr lang="en-GB"/>
          </a:p>
        </p:txBody>
      </p:sp>
    </p:spTree>
    <p:extLst>
      <p:ext uri="{BB962C8B-B14F-4D97-AF65-F5344CB8AC3E}">
        <p14:creationId xmlns:p14="http://schemas.microsoft.com/office/powerpoint/2010/main" val="7483573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recommendations that can be made for this type of application or project in the future can start with the data. As previously stated the data must be priority when designing or developing something that anyone can use, as it needs to be simple enough for everyone to understand while still being complex enough to hold valuable information that can lead to the solutions of technical issues. </a:t>
            </a:r>
          </a:p>
          <a:p>
            <a:endParaRPr lang="en-GB" dirty="0"/>
          </a:p>
          <a:p>
            <a:r>
              <a:rPr lang="en-GB" dirty="0"/>
              <a:t>Another recommendation is that of these applications being specialized, as with this one being general, it may be confusing for users to navigate to find exactly what they are looking for. Applications focusing on either hardware or software may hold a greater benefit to these users as then they will be able to pull from a smaller data source to find their solutions. But if the general one would still be in use then an improved search function would be a major improvement, allowing the user to search for similar terms instead of matching their search term with a record in the database. </a:t>
            </a:r>
          </a:p>
          <a:p>
            <a:endParaRPr lang="en-GB" dirty="0"/>
          </a:p>
          <a:p>
            <a:r>
              <a:rPr lang="en-GB" dirty="0"/>
              <a:t>The final recommendation that can be made is linking the user to a tech agent or a support bot, this would add another layer that confused users could go to and be able to describe exactly what their issue is and to have a conversation that could possibly lead to a solution.  </a:t>
            </a:r>
          </a:p>
        </p:txBody>
      </p:sp>
      <p:sp>
        <p:nvSpPr>
          <p:cNvPr id="4" name="Slide Number Placeholder 3"/>
          <p:cNvSpPr>
            <a:spLocks noGrp="1"/>
          </p:cNvSpPr>
          <p:nvPr>
            <p:ph type="sldNum" sz="quarter" idx="5"/>
          </p:nvPr>
        </p:nvSpPr>
        <p:spPr/>
        <p:txBody>
          <a:bodyPr/>
          <a:lstStyle/>
          <a:p>
            <a:fld id="{2321FFED-53E3-4C6A-A103-DA668713711E}" type="slidenum">
              <a:rPr lang="en-GB" smtClean="0"/>
              <a:t>17</a:t>
            </a:fld>
            <a:endParaRPr lang="en-GB"/>
          </a:p>
        </p:txBody>
      </p:sp>
    </p:spTree>
    <p:extLst>
      <p:ext uri="{BB962C8B-B14F-4D97-AF65-F5344CB8AC3E}">
        <p14:creationId xmlns:p14="http://schemas.microsoft.com/office/powerpoint/2010/main" val="1453707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21FFED-53E3-4C6A-A103-DA668713711E}" type="slidenum">
              <a:rPr lang="en-GB" smtClean="0"/>
              <a:t>18</a:t>
            </a:fld>
            <a:endParaRPr lang="en-GB"/>
          </a:p>
        </p:txBody>
      </p:sp>
    </p:spTree>
    <p:extLst>
      <p:ext uri="{BB962C8B-B14F-4D97-AF65-F5344CB8AC3E}">
        <p14:creationId xmlns:p14="http://schemas.microsoft.com/office/powerpoint/2010/main" val="71714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43A76A3-ADC8-4477-8FC1-B9DD55D84908}" type="datetime1">
              <a:rPr lang="en-US" smtClean="0"/>
              <a:t>4/26/2021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469582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7F49BE-398D-479A-8A7E-5DDBCA61EDCB}" type="datetime1">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1181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693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45528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4/26/2021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1666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AF6CA6-7293-4AA2-A0E0-A3BF4416E786}" type="datetime1">
              <a:rPr lang="en-US" smtClean="0"/>
              <a:t>4/26/2021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77284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87016-7BCD-46FB-8EE3-AB6C369108B4}" type="datetime1">
              <a:rPr lang="en-US" smtClean="0"/>
              <a:t>4/26/2021</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0767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47011-1FFC-4EF8-9A2E-53B4AD2ADBD4}" type="datetime1">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43390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2EB47-45B4-4EF5-A743-B4885DD2F060}" type="datetime1">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61797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9091531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1632934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31093946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4887405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8" name="Footer Placeholder 7"/>
          <p:cNvSpPr>
            <a:spLocks noGrp="1"/>
          </p:cNvSpPr>
          <p:nvPr>
            <p:ph type="ftr" sz="quarter" idx="11"/>
          </p:nvPr>
        </p:nvSpPr>
        <p:spPr/>
        <p:txBody>
          <a:bodyPr/>
          <a:lstStyle/>
          <a:p>
            <a:endParaRPr lang="en-US" sz="1000"/>
          </a:p>
        </p:txBody>
      </p:sp>
      <p:sp>
        <p:nvSpPr>
          <p:cNvPr id="9" name="Slide Number Placeholder 8"/>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9157486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8D24A4-5FEC-4062-8995-EB21925B3B40}" type="datetime1">
              <a:rPr lang="en-US" smtClean="0"/>
              <a:t>4/26/2021</a:t>
            </a:fld>
            <a:endParaRPr lang="en-US" sz="1000" dirty="0"/>
          </a:p>
        </p:txBody>
      </p:sp>
      <p:sp>
        <p:nvSpPr>
          <p:cNvPr id="8" name="Footer Placeholder 7"/>
          <p:cNvSpPr>
            <a:spLocks noGrp="1"/>
          </p:cNvSpPr>
          <p:nvPr>
            <p:ph type="ftr" sz="quarter" idx="11"/>
          </p:nvPr>
        </p:nvSpPr>
        <p:spPr>
          <a:xfrm>
            <a:off x="561111" y="6391838"/>
            <a:ext cx="3644282" cy="304801"/>
          </a:xfrm>
        </p:spPr>
        <p:txBody>
          <a:bodyPr/>
          <a:lstStyle/>
          <a:p>
            <a:endParaRPr lang="en-US" sz="1000"/>
          </a:p>
        </p:txBody>
      </p:sp>
      <p:sp>
        <p:nvSpPr>
          <p:cNvPr id="9" name="Slide Number Placeholder 8"/>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74380806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6762538-DC4D-4667-96E5-B3278DDF8B12}" type="datetime1">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68816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5880548-5C08-4BE3-B63E-F2BB63B0B00C}" type="datetime1">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48194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A8D24A4-5FEC-4062-8995-EB21925B3B40}" type="datetime1">
              <a:rPr lang="en-US" smtClean="0"/>
              <a:t>4/26/2021</a:t>
            </a:fld>
            <a:endParaRPr lang="en-US" sz="1000"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sz="100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109362922"/>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lgL8dA9Bhq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youtube.com/watch?v=lgL8dA9BhqM"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www.theseus.fi/bitstream/handle/10024/352710/Almonkari_Julle_Thesis.pdf?sequence=2" TargetMode="External"/><Relationship Id="rId13" Type="http://schemas.openxmlformats.org/officeDocument/2006/relationships/hyperlink" Target="https://www.hongkiat.com/blog/pc-hardware-problems-solutions/" TargetMode="External"/><Relationship Id="rId3" Type="http://schemas.openxmlformats.org/officeDocument/2006/relationships/hyperlink" Target="https://www.consumer.ftc.gov/articles/how-spot-avoid-and-report-tech-support-scams" TargetMode="External"/><Relationship Id="rId7" Type="http://schemas.openxmlformats.org/officeDocument/2006/relationships/hyperlink" Target="https://ihmc.us/users/acanas/Publications/ElTech/El-TechFl.pdf" TargetMode="External"/><Relationship Id="rId12" Type="http://schemas.openxmlformats.org/officeDocument/2006/relationships/hyperlink" Target="https://leapfrogservices.com/16-common-computer-problems-how-to-tell-if-theyre-hardware-or-software/" TargetMode="External"/><Relationship Id="rId2" Type="http://schemas.openxmlformats.org/officeDocument/2006/relationships/hyperlink" Target="https://dictionary.cambridge.org/dictionary/english/technical-support" TargetMode="External"/><Relationship Id="rId1" Type="http://schemas.openxmlformats.org/officeDocument/2006/relationships/slideLayout" Target="../slideLayouts/slideLayout2.xml"/><Relationship Id="rId6" Type="http://schemas.openxmlformats.org/officeDocument/2006/relationships/hyperlink" Target="https://uk.pcmag.com/system-performance/9694/testing-the-top-tech-support-services" TargetMode="External"/><Relationship Id="rId11" Type="http://schemas.openxmlformats.org/officeDocument/2006/relationships/hyperlink" Target="https://www.pcworld.com/article/2047667/how-to-solve-the-10-most-common-tech-support-problems-yourself.html" TargetMode="External"/><Relationship Id="rId5" Type="http://schemas.openxmlformats.org/officeDocument/2006/relationships/hyperlink" Target="https://www.researchgate.net/profile/Allah_Nawaz/publication/267978168_Issues_of_Technical_Support_for_e-Learning_Systems_in_Higher_Education_Institutions/links/5603e06008ae460e2705046a.pdf" TargetMode="External"/><Relationship Id="rId10" Type="http://schemas.openxmlformats.org/officeDocument/2006/relationships/hyperlink" Target="https://docs.nomagic.com/display/MD190/Reporting+Issues" TargetMode="External"/><Relationship Id="rId4" Type="http://schemas.openxmlformats.org/officeDocument/2006/relationships/hyperlink" Target="https://answers.mak.ac.ug/computer-hardware/top-10-most-common-computer-problems" TargetMode="External"/><Relationship Id="rId9" Type="http://schemas.openxmlformats.org/officeDocument/2006/relationships/hyperlink" Target="https://stackoverflow.co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kayakostage.net/ticketing-software" TargetMode="External"/><Relationship Id="rId2" Type="http://schemas.openxmlformats.org/officeDocument/2006/relationships/hyperlink" Target="https://workspace.google.com/terms/tssg.html" TargetMode="External"/><Relationship Id="rId1" Type="http://schemas.openxmlformats.org/officeDocument/2006/relationships/slideLayout" Target="../slideLayouts/slideLayout2.xml"/><Relationship Id="rId4" Type="http://schemas.openxmlformats.org/officeDocument/2006/relationships/hyperlink" Target="https://dailycaring.com/coronavirus-scam-alert-7-tips-for-how-seniors-can-avoid-th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CFD0318-5121-487F-9FBE-5CDD867788A8}"/>
              </a:ext>
            </a:extLst>
          </p:cNvPr>
          <p:cNvSpPr>
            <a:spLocks noGrp="1"/>
          </p:cNvSpPr>
          <p:nvPr>
            <p:ph type="ctrTitle"/>
          </p:nvPr>
        </p:nvSpPr>
        <p:spPr>
          <a:xfrm>
            <a:off x="561110" y="1241266"/>
            <a:ext cx="4089633" cy="3153753"/>
          </a:xfrm>
        </p:spPr>
        <p:txBody>
          <a:bodyPr>
            <a:normAutofit/>
          </a:bodyPr>
          <a:lstStyle/>
          <a:p>
            <a:pPr>
              <a:lnSpc>
                <a:spcPct val="90000"/>
              </a:lnSpc>
            </a:pPr>
            <a:r>
              <a:rPr lang="en-GB" dirty="0">
                <a:solidFill>
                  <a:schemeClr val="tx2"/>
                </a:solidFill>
              </a:rPr>
              <a:t>Final Viva | Tech Support Application</a:t>
            </a:r>
          </a:p>
        </p:txBody>
      </p:sp>
      <p:sp>
        <p:nvSpPr>
          <p:cNvPr id="3" name="Subtitle 2">
            <a:extLst>
              <a:ext uri="{FF2B5EF4-FFF2-40B4-BE49-F238E27FC236}">
                <a16:creationId xmlns:a16="http://schemas.microsoft.com/office/drawing/2014/main" id="{3231E2D5-3143-4039-ABF7-B0188D105373}"/>
              </a:ext>
            </a:extLst>
          </p:cNvPr>
          <p:cNvSpPr>
            <a:spLocks noGrp="1"/>
          </p:cNvSpPr>
          <p:nvPr>
            <p:ph type="subTitle" idx="1"/>
          </p:nvPr>
        </p:nvSpPr>
        <p:spPr>
          <a:xfrm>
            <a:off x="561110" y="4591665"/>
            <a:ext cx="4089633" cy="1622322"/>
          </a:xfrm>
        </p:spPr>
        <p:txBody>
          <a:bodyPr>
            <a:normAutofit/>
          </a:bodyPr>
          <a:lstStyle/>
          <a:p>
            <a:r>
              <a:rPr lang="en-GB">
                <a:solidFill>
                  <a:schemeClr val="accent1"/>
                </a:solidFill>
              </a:rPr>
              <a:t>Tom McVeigh</a:t>
            </a:r>
          </a:p>
        </p:txBody>
      </p:sp>
      <p:pic>
        <p:nvPicPr>
          <p:cNvPr id="5" name="Picture 3" descr="Background pattern&#10;&#10;Description automatically generated">
            <a:extLst>
              <a:ext uri="{FF2B5EF4-FFF2-40B4-BE49-F238E27FC236}">
                <a16:creationId xmlns:a16="http://schemas.microsoft.com/office/drawing/2014/main" id="{B42BF986-5DC8-4533-A056-673DE0794D49}"/>
              </a:ext>
            </a:extLst>
          </p:cNvPr>
          <p:cNvPicPr>
            <a:picLocks noChangeAspect="1"/>
          </p:cNvPicPr>
          <p:nvPr/>
        </p:nvPicPr>
        <p:blipFill rotWithShape="1">
          <a:blip r:embed="rId2"/>
          <a:srcRect l="15448" r="15199" b="2"/>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33"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3059240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294DA-9EA2-428D-B00A-1C4FB5295C8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2A1E33F-2C54-439C-8164-FE7E98FA9B96}"/>
              </a:ext>
            </a:extLst>
          </p:cNvPr>
          <p:cNvSpPr>
            <a:spLocks noGrp="1"/>
          </p:cNvSpPr>
          <p:nvPr>
            <p:ph idx="1"/>
          </p:nvPr>
        </p:nvSpPr>
        <p:spPr/>
        <p:txBody>
          <a:bodyPr/>
          <a:lstStyle/>
          <a:p>
            <a:r>
              <a:rPr lang="en-GB" dirty="0"/>
              <a:t>This presentation will cover:</a:t>
            </a:r>
          </a:p>
          <a:p>
            <a:r>
              <a:rPr lang="en-GB" dirty="0"/>
              <a:t>A summary of the project</a:t>
            </a:r>
          </a:p>
          <a:p>
            <a:r>
              <a:rPr lang="en-GB" dirty="0"/>
              <a:t>The aims and objectives of the project</a:t>
            </a:r>
          </a:p>
          <a:p>
            <a:r>
              <a:rPr lang="en-GB" dirty="0"/>
              <a:t>Literature review findings</a:t>
            </a:r>
          </a:p>
          <a:p>
            <a:r>
              <a:rPr lang="en-GB" dirty="0"/>
              <a:t>Demo of completed application</a:t>
            </a:r>
          </a:p>
          <a:p>
            <a:r>
              <a:rPr lang="en-GB" dirty="0"/>
              <a:t>Primary research Findings</a:t>
            </a:r>
          </a:p>
          <a:p>
            <a:r>
              <a:rPr lang="en-GB" dirty="0"/>
              <a:t>Conclusions </a:t>
            </a:r>
          </a:p>
          <a:p>
            <a:r>
              <a:rPr lang="en-GB" dirty="0"/>
              <a:t>Recommendations</a:t>
            </a:r>
          </a:p>
          <a:p>
            <a:endParaRPr lang="en-GB" dirty="0"/>
          </a:p>
        </p:txBody>
      </p:sp>
    </p:spTree>
    <p:extLst>
      <p:ext uri="{BB962C8B-B14F-4D97-AF65-F5344CB8AC3E}">
        <p14:creationId xmlns:p14="http://schemas.microsoft.com/office/powerpoint/2010/main" val="4076011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Project Summary</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lstStyle/>
          <a:p>
            <a:r>
              <a:rPr lang="en-GB" dirty="0"/>
              <a:t>The project aimed to answer the question of “Do technical support applications help tech illiterate people in solving technical issues?”</a:t>
            </a:r>
          </a:p>
          <a:p>
            <a:r>
              <a:rPr lang="en-GB" dirty="0"/>
              <a:t>A literature review has been carried out looking in to already existing tools</a:t>
            </a:r>
          </a:p>
          <a:p>
            <a:r>
              <a:rPr lang="en-GB" dirty="0"/>
              <a:t>A new application has been designed and developed</a:t>
            </a:r>
          </a:p>
          <a:p>
            <a:r>
              <a:rPr lang="en-GB" dirty="0"/>
              <a:t>The application was sent out to potential users</a:t>
            </a:r>
          </a:p>
          <a:p>
            <a:r>
              <a:rPr lang="en-GB" dirty="0"/>
              <a:t>A questionnaire was also sent out and returned by the users</a:t>
            </a:r>
          </a:p>
          <a:p>
            <a:r>
              <a:rPr lang="en-GB" dirty="0"/>
              <a:t>These answers were analysed</a:t>
            </a:r>
          </a:p>
          <a:p>
            <a:r>
              <a:rPr lang="en-GB" dirty="0"/>
              <a:t>Then the project was concluded and recommendations were made</a:t>
            </a:r>
          </a:p>
        </p:txBody>
      </p:sp>
    </p:spTree>
    <p:extLst>
      <p:ext uri="{BB962C8B-B14F-4D97-AF65-F5344CB8AC3E}">
        <p14:creationId xmlns:p14="http://schemas.microsoft.com/office/powerpoint/2010/main" val="708053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H</a:t>
            </a:r>
            <a:r>
              <a:rPr lang="en-GB" sz="1800" dirty="0">
                <a:effectLst/>
                <a:latin typeface="Calibri" panose="020F0502020204030204" pitchFamily="34" charset="0"/>
                <a:ea typeface="Calibri" panose="020F0502020204030204" pitchFamily="34" charset="0"/>
                <a:cs typeface="Times New Roman" panose="02020603050405020304" pitchFamily="18" charset="0"/>
              </a:rPr>
              <a:t>ow effective tech support applications are in helping tech illiterate people in solving tech related issues?</a:t>
            </a:r>
          </a:p>
          <a:p>
            <a:pPr marL="0" lv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05135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normAutofit/>
          </a:bodyPr>
          <a:lstStyle/>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Conduct an initial literature Review.</a:t>
            </a:r>
          </a:p>
          <a:p>
            <a:pPr marL="742950" lvl="1" indent="-285750">
              <a:lnSpc>
                <a:spcPct val="107000"/>
              </a:lnSpc>
              <a:buFont typeface="+mj-lt"/>
              <a:buAutoNum type="alphaL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Investigate how non tech literate people respond to current tech support. </a:t>
            </a:r>
          </a:p>
          <a:p>
            <a:pPr marL="742950" lvl="1" indent="-285750">
              <a:lnSpc>
                <a:spcPct val="107000"/>
              </a:lnSpc>
              <a:buFont typeface="+mj-lt"/>
              <a:buAutoNum type="alphaL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Analyse Case Studies on Tech support Applications.</a:t>
            </a: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Define what is needed in a tech support application and Design a tech support application.</a:t>
            </a: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Create a Prototype tech support application. </a:t>
            </a: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Evaluate the use of the new software.</a:t>
            </a:r>
          </a:p>
          <a:p>
            <a:pPr marL="342900" lvl="0" indent="-342900">
              <a:lnSpc>
                <a:spcPct val="107000"/>
              </a:lnSpc>
              <a:spcAft>
                <a:spcPts val="80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Consider Future Developments</a:t>
            </a:r>
          </a:p>
          <a:p>
            <a:pPr marL="0" lvl="0" indent="0">
              <a:lnSpc>
                <a:spcPct val="107000"/>
              </a:lnSpc>
              <a:spcAft>
                <a:spcPts val="800"/>
              </a:spcAft>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08848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Literature Review - Overview</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lstStyle/>
          <a:p>
            <a:r>
              <a:rPr lang="en-GB" dirty="0"/>
              <a:t>The literature review looked into many areas surrounding the question area.</a:t>
            </a:r>
          </a:p>
          <a:p>
            <a:pPr lvl="1"/>
            <a:r>
              <a:rPr lang="en-GB" dirty="0"/>
              <a:t>What is Technical support?</a:t>
            </a:r>
          </a:p>
          <a:p>
            <a:pPr lvl="1"/>
            <a:r>
              <a:rPr lang="en-GB" dirty="0"/>
              <a:t>Why is tech support required? </a:t>
            </a:r>
          </a:p>
          <a:p>
            <a:pPr lvl="1"/>
            <a:r>
              <a:rPr lang="en-GB" dirty="0"/>
              <a:t>Typical issues and solutions</a:t>
            </a:r>
          </a:p>
          <a:p>
            <a:pPr lvl="1"/>
            <a:r>
              <a:rPr lang="en-GB" dirty="0"/>
              <a:t>Possible Clients</a:t>
            </a:r>
          </a:p>
          <a:p>
            <a:pPr lvl="1"/>
            <a:r>
              <a:rPr lang="en-GB" dirty="0"/>
              <a:t>Currently available tech support apps</a:t>
            </a:r>
          </a:p>
          <a:p>
            <a:pPr lvl="1"/>
            <a:r>
              <a:rPr lang="en-GB" dirty="0"/>
              <a:t>What leads to failed tech support apps? </a:t>
            </a:r>
          </a:p>
          <a:p>
            <a:pPr lvl="1"/>
            <a:r>
              <a:rPr lang="en-GB" dirty="0"/>
              <a:t>Problems facing tech support</a:t>
            </a:r>
          </a:p>
        </p:txBody>
      </p:sp>
    </p:spTree>
    <p:extLst>
      <p:ext uri="{BB962C8B-B14F-4D97-AF65-F5344CB8AC3E}">
        <p14:creationId xmlns:p14="http://schemas.microsoft.com/office/powerpoint/2010/main" val="2487820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What is technical Support? </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a:bodyPr>
          <a:lstStyle/>
          <a:p>
            <a:r>
              <a:rPr lang="en-GB" dirty="0"/>
              <a:t>Technical support is the process of helping with technology issues</a:t>
            </a:r>
          </a:p>
          <a:p>
            <a:r>
              <a:rPr lang="en-GB" dirty="0"/>
              <a:t>There are a wide range of issues</a:t>
            </a:r>
          </a:p>
          <a:p>
            <a:r>
              <a:rPr lang="en-GB" dirty="0"/>
              <a:t>Not many applications that carry out this task</a:t>
            </a:r>
          </a:p>
          <a:p>
            <a:r>
              <a:rPr lang="en-GB" dirty="0"/>
              <a:t>Customer support or support forums</a:t>
            </a:r>
          </a:p>
          <a:p>
            <a:endParaRPr lang="en-GB" dirty="0"/>
          </a:p>
          <a:p>
            <a:endParaRPr lang="en-GB" dirty="0"/>
          </a:p>
          <a:p>
            <a:endParaRPr lang="en-GB" dirty="0"/>
          </a:p>
          <a:p>
            <a:pPr marL="0" indent="0">
              <a:buNone/>
            </a:pPr>
            <a:r>
              <a:rPr lang="en-GB" dirty="0"/>
              <a:t>(1)</a:t>
            </a:r>
          </a:p>
          <a:p>
            <a:pPr marL="0" indent="0">
              <a:buNone/>
            </a:pPr>
            <a:endParaRPr lang="en-GB" dirty="0"/>
          </a:p>
        </p:txBody>
      </p:sp>
    </p:spTree>
    <p:extLst>
      <p:ext uri="{BB962C8B-B14F-4D97-AF65-F5344CB8AC3E}">
        <p14:creationId xmlns:p14="http://schemas.microsoft.com/office/powerpoint/2010/main" val="3608681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Literature Review – Why is tech support required?</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lstStyle/>
          <a:p>
            <a:r>
              <a:rPr lang="en-GB" dirty="0"/>
              <a:t>Help diagnosing any problem with Computers or other devices</a:t>
            </a:r>
          </a:p>
          <a:p>
            <a:r>
              <a:rPr lang="en-GB" dirty="0"/>
              <a:t>Solving issues with accounts or payment</a:t>
            </a:r>
          </a:p>
          <a:p>
            <a:r>
              <a:rPr lang="en-GB" dirty="0"/>
              <a:t>Helping diagnosing and removing viruses</a:t>
            </a:r>
          </a:p>
          <a:p>
            <a:r>
              <a:rPr lang="en-GB" dirty="0"/>
              <a:t>Teaching someone how to use a certain device or software</a:t>
            </a:r>
          </a:p>
        </p:txBody>
      </p:sp>
    </p:spTree>
    <p:extLst>
      <p:ext uri="{BB962C8B-B14F-4D97-AF65-F5344CB8AC3E}">
        <p14:creationId xmlns:p14="http://schemas.microsoft.com/office/powerpoint/2010/main" val="2920622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a:xfrm>
            <a:off x="803244" y="671729"/>
            <a:ext cx="4476806" cy="1188720"/>
          </a:xfrm>
        </p:spPr>
        <p:txBody>
          <a:bodyPr>
            <a:noAutofit/>
          </a:bodyPr>
          <a:lstStyle/>
          <a:p>
            <a:r>
              <a:rPr lang="en-GB" sz="2400" dirty="0"/>
              <a:t>Literature Review – Typical technical issues and solutions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a:xfrm>
            <a:off x="803244" y="2638044"/>
            <a:ext cx="4492932" cy="3263206"/>
          </a:xfrm>
        </p:spPr>
        <p:txBody>
          <a:bodyPr>
            <a:normAutofit fontScale="92500" lnSpcReduction="10000"/>
          </a:bodyPr>
          <a:lstStyle/>
          <a:p>
            <a:r>
              <a:rPr lang="en-GB" dirty="0"/>
              <a:t>There are many different technical issues</a:t>
            </a:r>
          </a:p>
          <a:p>
            <a:r>
              <a:rPr lang="en-GB" dirty="0"/>
              <a:t>These can affect hardware and software</a:t>
            </a:r>
          </a:p>
          <a:p>
            <a:r>
              <a:rPr lang="en-GB" dirty="0"/>
              <a:t>The most common include:</a:t>
            </a:r>
          </a:p>
          <a:p>
            <a:pPr lvl="1"/>
            <a:endParaRPr lang="en-GB" dirty="0"/>
          </a:p>
          <a:p>
            <a:pPr lvl="1"/>
            <a:endParaRPr lang="en-GB" dirty="0"/>
          </a:p>
          <a:p>
            <a:pPr lvl="1"/>
            <a:endParaRPr lang="en-GB" dirty="0"/>
          </a:p>
          <a:p>
            <a:pPr lvl="1"/>
            <a:endParaRPr lang="en-GB" dirty="0"/>
          </a:p>
          <a:p>
            <a:pPr marL="228600" lvl="1" indent="0">
              <a:buNone/>
            </a:pPr>
            <a:r>
              <a:rPr lang="en-GB" dirty="0"/>
              <a:t>(3), (10), (11), (12)</a:t>
            </a:r>
          </a:p>
        </p:txBody>
      </p:sp>
      <p:graphicFrame>
        <p:nvGraphicFramePr>
          <p:cNvPr id="4" name="Table 3">
            <a:extLst>
              <a:ext uri="{FF2B5EF4-FFF2-40B4-BE49-F238E27FC236}">
                <a16:creationId xmlns:a16="http://schemas.microsoft.com/office/drawing/2014/main" id="{240640B2-1549-4DF3-896C-EB0E92380B53}"/>
              </a:ext>
            </a:extLst>
          </p:cNvPr>
          <p:cNvGraphicFramePr>
            <a:graphicFrameLocks noGrp="1"/>
          </p:cNvGraphicFramePr>
          <p:nvPr/>
        </p:nvGraphicFramePr>
        <p:xfrm>
          <a:off x="6272789" y="1471998"/>
          <a:ext cx="4782313" cy="4042124"/>
        </p:xfrm>
        <a:graphic>
          <a:graphicData uri="http://schemas.openxmlformats.org/drawingml/2006/table">
            <a:tbl>
              <a:tblPr firstRow="1" firstCol="1" bandRow="1">
                <a:tableStyleId>{5C22544A-7EE6-4342-B048-85BDC9FD1C3A}</a:tableStyleId>
              </a:tblPr>
              <a:tblGrid>
                <a:gridCol w="1872984">
                  <a:extLst>
                    <a:ext uri="{9D8B030D-6E8A-4147-A177-3AD203B41FA5}">
                      <a16:colId xmlns:a16="http://schemas.microsoft.com/office/drawing/2014/main" val="2933917108"/>
                    </a:ext>
                  </a:extLst>
                </a:gridCol>
                <a:gridCol w="2909329">
                  <a:extLst>
                    <a:ext uri="{9D8B030D-6E8A-4147-A177-3AD203B41FA5}">
                      <a16:colId xmlns:a16="http://schemas.microsoft.com/office/drawing/2014/main" val="1937523776"/>
                    </a:ext>
                  </a:extLst>
                </a:gridCol>
              </a:tblGrid>
              <a:tr h="165706">
                <a:tc>
                  <a:txBody>
                    <a:bodyPr/>
                    <a:lstStyle/>
                    <a:p>
                      <a:pPr>
                        <a:lnSpc>
                          <a:spcPct val="107000"/>
                        </a:lnSpc>
                        <a:spcAft>
                          <a:spcPts val="800"/>
                        </a:spcAft>
                      </a:pPr>
                      <a:r>
                        <a:rPr lang="en-GB" sz="900">
                          <a:effectLst/>
                        </a:rPr>
                        <a:t>Problem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Solution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67289000"/>
                  </a:ext>
                </a:extLst>
              </a:tr>
              <a:tr h="306890">
                <a:tc>
                  <a:txBody>
                    <a:bodyPr/>
                    <a:lstStyle/>
                    <a:p>
                      <a:pPr>
                        <a:lnSpc>
                          <a:spcPct val="107000"/>
                        </a:lnSpc>
                        <a:spcAft>
                          <a:spcPts val="800"/>
                        </a:spcAft>
                      </a:pPr>
                      <a:r>
                        <a:rPr lang="en-GB" sz="900">
                          <a:effectLst/>
                        </a:rPr>
                        <a:t>Device not starting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Checking or replacing the Power Supply unit and checking cables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450888930"/>
                  </a:ext>
                </a:extLst>
              </a:tr>
              <a:tr h="165706">
                <a:tc>
                  <a:txBody>
                    <a:bodyPr/>
                    <a:lstStyle/>
                    <a:p>
                      <a:pPr>
                        <a:lnSpc>
                          <a:spcPct val="107000"/>
                        </a:lnSpc>
                        <a:spcAft>
                          <a:spcPts val="800"/>
                        </a:spcAft>
                      </a:pPr>
                      <a:r>
                        <a:rPr lang="en-GB" sz="900">
                          <a:effectLst/>
                        </a:rPr>
                        <a:t>Monitor not turning 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cables or replace connecting cables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690272202"/>
                  </a:ext>
                </a:extLst>
              </a:tr>
              <a:tr h="165706">
                <a:tc>
                  <a:txBody>
                    <a:bodyPr/>
                    <a:lstStyle/>
                    <a:p>
                      <a:pPr>
                        <a:lnSpc>
                          <a:spcPct val="107000"/>
                        </a:lnSpc>
                        <a:spcAft>
                          <a:spcPts val="800"/>
                        </a:spcAft>
                      </a:pPr>
                      <a:r>
                        <a:rPr lang="en-GB" sz="900">
                          <a:effectLst/>
                        </a:rPr>
                        <a:t>Operating system Issues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Use antivirus or reinstall the OS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937402666"/>
                  </a:ext>
                </a:extLst>
              </a:tr>
              <a:tr h="165706">
                <a:tc>
                  <a:txBody>
                    <a:bodyPr/>
                    <a:lstStyle/>
                    <a:p>
                      <a:pPr>
                        <a:lnSpc>
                          <a:spcPct val="107000"/>
                        </a:lnSpc>
                        <a:spcAft>
                          <a:spcPts val="800"/>
                        </a:spcAft>
                      </a:pPr>
                      <a:r>
                        <a:rPr lang="en-GB" sz="900">
                          <a:effectLst/>
                        </a:rPr>
                        <a:t>Windows not starting, BIOS Issues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Reinstall the OS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7131870"/>
                  </a:ext>
                </a:extLst>
              </a:tr>
              <a:tr h="165706">
                <a:tc>
                  <a:txBody>
                    <a:bodyPr/>
                    <a:lstStyle/>
                    <a:p>
                      <a:pPr>
                        <a:lnSpc>
                          <a:spcPct val="107000"/>
                        </a:lnSpc>
                        <a:spcAft>
                          <a:spcPts val="800"/>
                        </a:spcAft>
                      </a:pPr>
                      <a:r>
                        <a:rPr lang="en-GB" sz="900">
                          <a:effectLst/>
                        </a:rPr>
                        <a:t>Computer stuttering or freezing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Upgrade hardware (RAM, Motherboard, GPU)</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164434577"/>
                  </a:ext>
                </a:extLst>
              </a:tr>
              <a:tr h="306890">
                <a:tc>
                  <a:txBody>
                    <a:bodyPr/>
                    <a:lstStyle/>
                    <a:p>
                      <a:pPr>
                        <a:lnSpc>
                          <a:spcPct val="107000"/>
                        </a:lnSpc>
                        <a:spcAft>
                          <a:spcPts val="800"/>
                        </a:spcAft>
                      </a:pPr>
                      <a:r>
                        <a:rPr lang="en-GB" sz="900">
                          <a:effectLst/>
                        </a:rPr>
                        <a:t>Slow Internet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for network drivers, replace router or get an internet booster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57535320"/>
                  </a:ext>
                </a:extLst>
              </a:tr>
              <a:tr h="165706">
                <a:tc>
                  <a:txBody>
                    <a:bodyPr/>
                    <a:lstStyle/>
                    <a:p>
                      <a:pPr>
                        <a:lnSpc>
                          <a:spcPct val="107000"/>
                        </a:lnSpc>
                        <a:spcAft>
                          <a:spcPts val="800"/>
                        </a:spcAft>
                      </a:pPr>
                      <a:r>
                        <a:rPr lang="en-GB" sz="900">
                          <a:effectLst/>
                        </a:rPr>
                        <a:t>Computer Constantly restarting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Run antivirus, upgrade hardware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902023289"/>
                  </a:ext>
                </a:extLst>
              </a:tr>
              <a:tr h="306890">
                <a:tc>
                  <a:txBody>
                    <a:bodyPr/>
                    <a:lstStyle/>
                    <a:p>
                      <a:pPr>
                        <a:lnSpc>
                          <a:spcPct val="107000"/>
                        </a:lnSpc>
                        <a:spcAft>
                          <a:spcPts val="800"/>
                        </a:spcAft>
                      </a:pPr>
                      <a:r>
                        <a:rPr lang="en-GB" sz="900">
                          <a:effectLst/>
                        </a:rPr>
                        <a:t>Advertisements are appearing on desktop</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Run antivirus if severe format hard drive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145501656"/>
                  </a:ext>
                </a:extLst>
              </a:tr>
              <a:tr h="306890">
                <a:tc>
                  <a:txBody>
                    <a:bodyPr/>
                    <a:lstStyle/>
                    <a:p>
                      <a:pPr>
                        <a:lnSpc>
                          <a:spcPct val="107000"/>
                        </a:lnSpc>
                        <a:spcAft>
                          <a:spcPts val="800"/>
                        </a:spcAft>
                      </a:pPr>
                      <a:r>
                        <a:rPr lang="en-GB" sz="900">
                          <a:effectLst/>
                        </a:rPr>
                        <a:t>Internet connection keeps dropping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for network drivers, replace router or get an internet booster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93622722"/>
                  </a:ext>
                </a:extLst>
              </a:tr>
              <a:tr h="306890">
                <a:tc>
                  <a:txBody>
                    <a:bodyPr/>
                    <a:lstStyle/>
                    <a:p>
                      <a:pPr>
                        <a:lnSpc>
                          <a:spcPct val="107000"/>
                        </a:lnSpc>
                        <a:spcAft>
                          <a:spcPts val="800"/>
                        </a:spcAft>
                      </a:pPr>
                      <a:r>
                        <a:rPr lang="en-GB" sz="900">
                          <a:effectLst/>
                        </a:rPr>
                        <a:t>Devices such as mouse and keyboards not working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Update drivers for these devices, replace if previous step doesn’t work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898417732"/>
                  </a:ext>
                </a:extLst>
              </a:tr>
              <a:tr h="306890">
                <a:tc>
                  <a:txBody>
                    <a:bodyPr/>
                    <a:lstStyle/>
                    <a:p>
                      <a:pPr>
                        <a:lnSpc>
                          <a:spcPct val="107000"/>
                        </a:lnSpc>
                        <a:spcAft>
                          <a:spcPts val="800"/>
                        </a:spcAft>
                      </a:pPr>
                      <a:r>
                        <a:rPr lang="en-GB" sz="900">
                          <a:effectLst/>
                        </a:rPr>
                        <a:t>Corrupt files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Depending on what they are for, reinstall if a program, recreate if a document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753603623"/>
                  </a:ext>
                </a:extLst>
              </a:tr>
              <a:tr h="165706">
                <a:tc>
                  <a:txBody>
                    <a:bodyPr/>
                    <a:lstStyle/>
                    <a:p>
                      <a:pPr>
                        <a:lnSpc>
                          <a:spcPct val="107000"/>
                        </a:lnSpc>
                        <a:spcAft>
                          <a:spcPts val="800"/>
                        </a:spcAft>
                      </a:pPr>
                      <a:r>
                        <a:rPr lang="en-GB" sz="900">
                          <a:effectLst/>
                        </a:rPr>
                        <a:t>USB Port not working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Uninstall the ports driver and restart the computer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34232571"/>
                  </a:ext>
                </a:extLst>
              </a:tr>
              <a:tr h="448075">
                <a:tc>
                  <a:txBody>
                    <a:bodyPr/>
                    <a:lstStyle/>
                    <a:p>
                      <a:pPr>
                        <a:lnSpc>
                          <a:spcPct val="107000"/>
                        </a:lnSpc>
                        <a:spcAft>
                          <a:spcPts val="800"/>
                        </a:spcAft>
                      </a:pPr>
                      <a:r>
                        <a:rPr lang="en-GB" sz="900">
                          <a:effectLst/>
                        </a:rPr>
                        <a:t>PC beeping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If the computer beeps, it means something is wrong, it could be loose RAM or other loose hardware, make sure everything is secure to fix</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2712887598"/>
                  </a:ext>
                </a:extLst>
              </a:tr>
              <a:tr h="165706">
                <a:tc>
                  <a:txBody>
                    <a:bodyPr/>
                    <a:lstStyle/>
                    <a:p>
                      <a:pPr>
                        <a:lnSpc>
                          <a:spcPct val="107000"/>
                        </a:lnSpc>
                        <a:spcAft>
                          <a:spcPts val="800"/>
                        </a:spcAft>
                      </a:pPr>
                      <a:r>
                        <a:rPr lang="en-GB" sz="900">
                          <a:effectLst/>
                        </a:rPr>
                        <a:t>Loud PC</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Clean the components with air to get rid of dust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76151534"/>
                  </a:ext>
                </a:extLst>
              </a:tr>
              <a:tr h="306890">
                <a:tc>
                  <a:txBody>
                    <a:bodyPr/>
                    <a:lstStyle/>
                    <a:p>
                      <a:pPr>
                        <a:lnSpc>
                          <a:spcPct val="107000"/>
                        </a:lnSpc>
                        <a:spcAft>
                          <a:spcPts val="800"/>
                        </a:spcAft>
                      </a:pPr>
                      <a:r>
                        <a:rPr lang="en-GB" sz="900">
                          <a:effectLst/>
                        </a:rPr>
                        <a:t>Loud Hard drive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This is as a result of hard drive failure, get a new hard drive to solve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2210329183"/>
                  </a:ext>
                </a:extLst>
              </a:tr>
            </a:tbl>
          </a:graphicData>
        </a:graphic>
      </p:graphicFrame>
    </p:spTree>
    <p:extLst>
      <p:ext uri="{BB962C8B-B14F-4D97-AF65-F5344CB8AC3E}">
        <p14:creationId xmlns:p14="http://schemas.microsoft.com/office/powerpoint/2010/main" val="2487578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Possible Clients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There are many potential users of a technical support application</a:t>
            </a:r>
          </a:p>
          <a:p>
            <a:r>
              <a:rPr lang="en-GB" dirty="0"/>
              <a:t>These include:</a:t>
            </a:r>
          </a:p>
          <a:p>
            <a:pPr lvl="1"/>
            <a:r>
              <a:rPr lang="en-GB" dirty="0"/>
              <a:t>People new to technology</a:t>
            </a:r>
          </a:p>
          <a:p>
            <a:pPr lvl="1"/>
            <a:r>
              <a:rPr lang="en-GB" dirty="0"/>
              <a:t>Tech Illiterate people</a:t>
            </a:r>
          </a:p>
          <a:p>
            <a:pPr lvl="1"/>
            <a:r>
              <a:rPr lang="en-GB" dirty="0"/>
              <a:t>People working in technical jobs</a:t>
            </a:r>
          </a:p>
          <a:p>
            <a:pPr lvl="1"/>
            <a:r>
              <a:rPr lang="en-GB" dirty="0"/>
              <a:t>Older People</a:t>
            </a:r>
          </a:p>
        </p:txBody>
      </p:sp>
    </p:spTree>
    <p:extLst>
      <p:ext uri="{BB962C8B-B14F-4D97-AF65-F5344CB8AC3E}">
        <p14:creationId xmlns:p14="http://schemas.microsoft.com/office/powerpoint/2010/main" val="4191313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Currently available Technical support apps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Existing tech support tools</a:t>
            </a:r>
          </a:p>
          <a:p>
            <a:pPr lvl="1"/>
            <a:r>
              <a:rPr lang="en-GB" dirty="0"/>
              <a:t>Technical support applications</a:t>
            </a:r>
          </a:p>
          <a:p>
            <a:pPr lvl="1"/>
            <a:r>
              <a:rPr lang="en-GB" dirty="0"/>
              <a:t>Support Forums</a:t>
            </a:r>
          </a:p>
          <a:p>
            <a:pPr lvl="1"/>
            <a:r>
              <a:rPr lang="en-GB" dirty="0"/>
              <a:t>Support ticket system / Live Chat</a:t>
            </a:r>
          </a:p>
          <a:p>
            <a:pPr lvl="1"/>
            <a:r>
              <a:rPr lang="en-GB" dirty="0"/>
              <a:t>Chat Bots</a:t>
            </a:r>
          </a:p>
          <a:p>
            <a:r>
              <a:rPr lang="en-GB" dirty="0"/>
              <a:t>Used in a private setting </a:t>
            </a:r>
          </a:p>
          <a:p>
            <a:r>
              <a:rPr lang="en-GB" dirty="0"/>
              <a:t>Subscription model </a:t>
            </a:r>
          </a:p>
          <a:p>
            <a:r>
              <a:rPr lang="en-GB" dirty="0"/>
              <a:t>Virus or malware</a:t>
            </a:r>
          </a:p>
        </p:txBody>
      </p:sp>
      <p:pic>
        <p:nvPicPr>
          <p:cNvPr id="1028" name="Picture 4" descr="Best Ticketing System | Kayako Customer Support">
            <a:extLst>
              <a:ext uri="{FF2B5EF4-FFF2-40B4-BE49-F238E27FC236}">
                <a16:creationId xmlns:a16="http://schemas.microsoft.com/office/drawing/2014/main" id="{203F041A-4B9E-40ED-9EF9-B8715CB3D2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454275"/>
            <a:ext cx="5715000" cy="37147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32AC0F2-E76C-494A-A63A-3BD981A400CA}"/>
              </a:ext>
            </a:extLst>
          </p:cNvPr>
          <p:cNvSpPr txBox="1"/>
          <p:nvPr/>
        </p:nvSpPr>
        <p:spPr>
          <a:xfrm>
            <a:off x="10949585" y="6019800"/>
            <a:ext cx="6096000" cy="369332"/>
          </a:xfrm>
          <a:prstGeom prst="rect">
            <a:avLst/>
          </a:prstGeom>
          <a:noFill/>
        </p:spPr>
        <p:txBody>
          <a:bodyPr wrap="square">
            <a:spAutoFit/>
          </a:bodyPr>
          <a:lstStyle/>
          <a:p>
            <a:r>
              <a:rPr lang="en-GB" dirty="0"/>
              <a:t>(14)</a:t>
            </a:r>
          </a:p>
        </p:txBody>
      </p:sp>
    </p:spTree>
    <p:extLst>
      <p:ext uri="{BB962C8B-B14F-4D97-AF65-F5344CB8AC3E}">
        <p14:creationId xmlns:p14="http://schemas.microsoft.com/office/powerpoint/2010/main" val="2392900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1ADCD-2857-4DDF-920E-081A8847337B}"/>
              </a:ext>
            </a:extLst>
          </p:cNvPr>
          <p:cNvSpPr>
            <a:spLocks noGrp="1"/>
          </p:cNvSpPr>
          <p:nvPr>
            <p:ph type="title"/>
          </p:nvPr>
        </p:nvSpPr>
        <p:spPr/>
        <p:txBody>
          <a:bodyPr/>
          <a:lstStyle/>
          <a:p>
            <a:r>
              <a:rPr lang="en-GB" sz="2800" dirty="0"/>
              <a:t>Literature Review – What leads to failed Tech support Apps?</a:t>
            </a:r>
          </a:p>
        </p:txBody>
      </p:sp>
      <p:sp>
        <p:nvSpPr>
          <p:cNvPr id="3" name="Content Placeholder 2">
            <a:extLst>
              <a:ext uri="{FF2B5EF4-FFF2-40B4-BE49-F238E27FC236}">
                <a16:creationId xmlns:a16="http://schemas.microsoft.com/office/drawing/2014/main" id="{34A11F33-BBBC-4B1C-AA07-8EA915CC9997}"/>
              </a:ext>
            </a:extLst>
          </p:cNvPr>
          <p:cNvSpPr>
            <a:spLocks noGrp="1"/>
          </p:cNvSpPr>
          <p:nvPr>
            <p:ph idx="1"/>
          </p:nvPr>
        </p:nvSpPr>
        <p:spPr/>
        <p:txBody>
          <a:bodyPr/>
          <a:lstStyle/>
          <a:p>
            <a:r>
              <a:rPr lang="en-GB" dirty="0"/>
              <a:t>Ticket System</a:t>
            </a:r>
          </a:p>
          <a:p>
            <a:pPr lvl="1"/>
            <a:r>
              <a:rPr lang="en-GB" dirty="0"/>
              <a:t>Lack of trained employees</a:t>
            </a:r>
          </a:p>
          <a:p>
            <a:pPr lvl="1"/>
            <a:r>
              <a:rPr lang="en-GB" dirty="0"/>
              <a:t>Slow response times</a:t>
            </a:r>
          </a:p>
          <a:p>
            <a:r>
              <a:rPr lang="en-GB" dirty="0"/>
              <a:t>Support Application</a:t>
            </a:r>
          </a:p>
          <a:p>
            <a:pPr lvl="1"/>
            <a:r>
              <a:rPr lang="en-GB" dirty="0"/>
              <a:t>Little or no Instruction</a:t>
            </a:r>
          </a:p>
          <a:p>
            <a:pPr lvl="1"/>
            <a:r>
              <a:rPr lang="en-GB" dirty="0"/>
              <a:t>Poor Navigation</a:t>
            </a:r>
          </a:p>
          <a:p>
            <a:endParaRPr lang="en-GB" dirty="0"/>
          </a:p>
        </p:txBody>
      </p:sp>
    </p:spTree>
    <p:extLst>
      <p:ext uri="{BB962C8B-B14F-4D97-AF65-F5344CB8AC3E}">
        <p14:creationId xmlns:p14="http://schemas.microsoft.com/office/powerpoint/2010/main" val="1101552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Problems Facing Technical support</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fontScale="92500" lnSpcReduction="20000"/>
          </a:bodyPr>
          <a:lstStyle/>
          <a:p>
            <a:r>
              <a:rPr lang="en-GB" dirty="0"/>
              <a:t>Scams</a:t>
            </a:r>
          </a:p>
          <a:p>
            <a:r>
              <a:rPr lang="en-GB" dirty="0"/>
              <a:t>Viruses / Malware</a:t>
            </a:r>
          </a:p>
          <a:p>
            <a:r>
              <a:rPr lang="en-GB" dirty="0"/>
              <a:t>People not responding</a:t>
            </a:r>
          </a:p>
          <a:p>
            <a:endParaRPr lang="en-GB" dirty="0"/>
          </a:p>
          <a:p>
            <a:endParaRPr lang="en-GB" dirty="0"/>
          </a:p>
          <a:p>
            <a:endParaRPr lang="en-GB" dirty="0"/>
          </a:p>
          <a:p>
            <a:endParaRPr lang="en-GB" dirty="0"/>
          </a:p>
          <a:p>
            <a:endParaRPr lang="en-GB" dirty="0"/>
          </a:p>
          <a:p>
            <a:endParaRPr lang="en-GB" dirty="0"/>
          </a:p>
          <a:p>
            <a:pPr marL="0" indent="0">
              <a:buNone/>
            </a:pPr>
            <a:r>
              <a:rPr lang="en-GB" dirty="0"/>
              <a:t>(2), (13), (15)</a:t>
            </a:r>
          </a:p>
        </p:txBody>
      </p:sp>
      <p:pic>
        <p:nvPicPr>
          <p:cNvPr id="2050" name="Picture 2" descr="Coronavirus Scam Alert: 7 Tips for How Seniors Can Avoid Them – DailyCaring">
            <a:extLst>
              <a:ext uri="{FF2B5EF4-FFF2-40B4-BE49-F238E27FC236}">
                <a16:creationId xmlns:a16="http://schemas.microsoft.com/office/drawing/2014/main" id="{D0BC0ADA-2E1A-4E12-8D24-55A67F0DAE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7190" y="2692530"/>
            <a:ext cx="6243389" cy="359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126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FA44-6ABD-450B-8D3F-C49D5749A2DC}"/>
              </a:ext>
            </a:extLst>
          </p:cNvPr>
          <p:cNvSpPr>
            <a:spLocks noGrp="1"/>
          </p:cNvSpPr>
          <p:nvPr>
            <p:ph type="title"/>
          </p:nvPr>
        </p:nvSpPr>
        <p:spPr/>
        <p:txBody>
          <a:bodyPr/>
          <a:lstStyle/>
          <a:p>
            <a:r>
              <a:rPr lang="en-GB" dirty="0"/>
              <a:t>Demo of application</a:t>
            </a:r>
          </a:p>
        </p:txBody>
      </p:sp>
      <p:sp>
        <p:nvSpPr>
          <p:cNvPr id="3" name="Content Placeholder 2">
            <a:extLst>
              <a:ext uri="{FF2B5EF4-FFF2-40B4-BE49-F238E27FC236}">
                <a16:creationId xmlns:a16="http://schemas.microsoft.com/office/drawing/2014/main" id="{B878FA93-301A-469F-8FC5-363FFEC5ECA3}"/>
              </a:ext>
            </a:extLst>
          </p:cNvPr>
          <p:cNvSpPr>
            <a:spLocks noGrp="1"/>
          </p:cNvSpPr>
          <p:nvPr>
            <p:ph idx="1"/>
          </p:nvPr>
        </p:nvSpPr>
        <p:spPr>
          <a:xfrm>
            <a:off x="0" y="3441700"/>
            <a:ext cx="8825659" cy="3416300"/>
          </a:xfrm>
        </p:spPr>
        <p:txBody>
          <a:bodyPr>
            <a:normAutofit lnSpcReduction="10000"/>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hlinkClick r:id="rId3"/>
              </a:rPr>
              <a:t>https://youtu.be/lgL8dA9BhqM</a:t>
            </a:r>
            <a:r>
              <a:rPr lang="en-GB" dirty="0"/>
              <a:t> </a:t>
            </a:r>
          </a:p>
        </p:txBody>
      </p:sp>
      <p:pic>
        <p:nvPicPr>
          <p:cNvPr id="5" name="Picture 4">
            <a:hlinkClick r:id="rId4"/>
            <a:extLst>
              <a:ext uri="{FF2B5EF4-FFF2-40B4-BE49-F238E27FC236}">
                <a16:creationId xmlns:a16="http://schemas.microsoft.com/office/drawing/2014/main" id="{5FA35B2D-5153-4236-A3C0-0786F3BABAC3}"/>
              </a:ext>
            </a:extLst>
          </p:cNvPr>
          <p:cNvPicPr>
            <a:picLocks noChangeAspect="1"/>
          </p:cNvPicPr>
          <p:nvPr/>
        </p:nvPicPr>
        <p:blipFill>
          <a:blip r:embed="rId5"/>
          <a:stretch>
            <a:fillRect/>
          </a:stretch>
        </p:blipFill>
        <p:spPr>
          <a:xfrm>
            <a:off x="2624629" y="1776526"/>
            <a:ext cx="7207527" cy="4620347"/>
          </a:xfrm>
          <a:prstGeom prst="rect">
            <a:avLst/>
          </a:prstGeom>
        </p:spPr>
      </p:pic>
    </p:spTree>
    <p:extLst>
      <p:ext uri="{BB962C8B-B14F-4D97-AF65-F5344CB8AC3E}">
        <p14:creationId xmlns:p14="http://schemas.microsoft.com/office/powerpoint/2010/main" val="272544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1F64B-DCD3-4266-B8C1-BEB626B68700}"/>
              </a:ext>
            </a:extLst>
          </p:cNvPr>
          <p:cNvSpPr>
            <a:spLocks noGrp="1"/>
          </p:cNvSpPr>
          <p:nvPr>
            <p:ph type="title"/>
          </p:nvPr>
        </p:nvSpPr>
        <p:spPr/>
        <p:txBody>
          <a:bodyPr/>
          <a:lstStyle/>
          <a:p>
            <a:r>
              <a:rPr lang="en-GB" dirty="0"/>
              <a:t>Findings from primary research</a:t>
            </a:r>
          </a:p>
        </p:txBody>
      </p:sp>
      <p:sp>
        <p:nvSpPr>
          <p:cNvPr id="3" name="Content Placeholder 2">
            <a:extLst>
              <a:ext uri="{FF2B5EF4-FFF2-40B4-BE49-F238E27FC236}">
                <a16:creationId xmlns:a16="http://schemas.microsoft.com/office/drawing/2014/main" id="{C2629E00-8F28-4785-98FB-EE0F1B57F614}"/>
              </a:ext>
            </a:extLst>
          </p:cNvPr>
          <p:cNvSpPr>
            <a:spLocks noGrp="1"/>
          </p:cNvSpPr>
          <p:nvPr>
            <p:ph idx="1"/>
          </p:nvPr>
        </p:nvSpPr>
        <p:spPr/>
        <p:txBody>
          <a:bodyPr>
            <a:normAutofit/>
          </a:bodyPr>
          <a:lstStyle/>
          <a:p>
            <a:r>
              <a:rPr lang="en-GB" dirty="0"/>
              <a:t>A five question questionnaire was given out to 15 respondents</a:t>
            </a:r>
          </a:p>
          <a:p>
            <a:r>
              <a:rPr lang="en-GB" dirty="0"/>
              <a:t>From the responses I could see that</a:t>
            </a:r>
          </a:p>
          <a:p>
            <a:pPr lvl="1"/>
            <a:r>
              <a:rPr lang="en-GB" dirty="0"/>
              <a:t>The application was beneficial</a:t>
            </a:r>
          </a:p>
          <a:p>
            <a:pPr lvl="1"/>
            <a:r>
              <a:rPr lang="en-GB" dirty="0"/>
              <a:t>Some respondents got confused by the solutions</a:t>
            </a:r>
          </a:p>
          <a:p>
            <a:pPr lvl="1"/>
            <a:r>
              <a:rPr lang="en-GB" dirty="0"/>
              <a:t>Users were able to navigate the app well</a:t>
            </a:r>
          </a:p>
          <a:p>
            <a:pPr lvl="1"/>
            <a:endParaRPr lang="en-GB" dirty="0"/>
          </a:p>
          <a:p>
            <a:pPr lvl="1"/>
            <a:endParaRPr lang="en-GB" dirty="0"/>
          </a:p>
        </p:txBody>
      </p:sp>
    </p:spTree>
    <p:extLst>
      <p:ext uri="{BB962C8B-B14F-4D97-AF65-F5344CB8AC3E}">
        <p14:creationId xmlns:p14="http://schemas.microsoft.com/office/powerpoint/2010/main" val="431271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65952-B48F-4F89-A596-2F4726E6E16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F7BD86ED-FCCD-41F8-9A1B-9E73D1736AE5}"/>
              </a:ext>
            </a:extLst>
          </p:cNvPr>
          <p:cNvSpPr>
            <a:spLocks noGrp="1"/>
          </p:cNvSpPr>
          <p:nvPr>
            <p:ph idx="1"/>
          </p:nvPr>
        </p:nvSpPr>
        <p:spPr/>
        <p:txBody>
          <a:bodyPr/>
          <a:lstStyle/>
          <a:p>
            <a:r>
              <a:rPr lang="en-GB" dirty="0"/>
              <a:t>Tech support applications can definitely be beneficial</a:t>
            </a:r>
          </a:p>
          <a:p>
            <a:r>
              <a:rPr lang="en-GB" dirty="0"/>
              <a:t>Extra care must be taken</a:t>
            </a:r>
          </a:p>
          <a:p>
            <a:r>
              <a:rPr lang="en-GB" dirty="0"/>
              <a:t>Both in the information shown and design of the app</a:t>
            </a:r>
          </a:p>
        </p:txBody>
      </p:sp>
    </p:spTree>
    <p:extLst>
      <p:ext uri="{BB962C8B-B14F-4D97-AF65-F5344CB8AC3E}">
        <p14:creationId xmlns:p14="http://schemas.microsoft.com/office/powerpoint/2010/main" val="290906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835B-9E30-4D32-BFEE-D62766E8CDDC}"/>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65796A32-E58B-4452-A346-6F1199FF0032}"/>
              </a:ext>
            </a:extLst>
          </p:cNvPr>
          <p:cNvSpPr>
            <a:spLocks noGrp="1"/>
          </p:cNvSpPr>
          <p:nvPr>
            <p:ph idx="1"/>
          </p:nvPr>
        </p:nvSpPr>
        <p:spPr/>
        <p:txBody>
          <a:bodyPr/>
          <a:lstStyle/>
          <a:p>
            <a:r>
              <a:rPr lang="en-GB" dirty="0"/>
              <a:t>Data must be shown in a clear manor</a:t>
            </a:r>
          </a:p>
          <a:p>
            <a:r>
              <a:rPr lang="en-GB" dirty="0"/>
              <a:t>Tools such as the one developed must be specialized</a:t>
            </a:r>
          </a:p>
          <a:p>
            <a:r>
              <a:rPr lang="en-GB" dirty="0"/>
              <a:t>Have an improved search function to allow for similar terms</a:t>
            </a:r>
          </a:p>
          <a:p>
            <a:r>
              <a:rPr lang="en-GB" dirty="0"/>
              <a:t>Have a link to a support agent or support AI</a:t>
            </a:r>
          </a:p>
        </p:txBody>
      </p:sp>
    </p:spTree>
    <p:extLst>
      <p:ext uri="{BB962C8B-B14F-4D97-AF65-F5344CB8AC3E}">
        <p14:creationId xmlns:p14="http://schemas.microsoft.com/office/powerpoint/2010/main" val="3914996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6" name="Group 15">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7" name="Rectangle 16">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4" name="Title 1">
            <a:extLst>
              <a:ext uri="{FF2B5EF4-FFF2-40B4-BE49-F238E27FC236}">
                <a16:creationId xmlns:a16="http://schemas.microsoft.com/office/drawing/2014/main" id="{C2200BDA-A106-42A4-B2E1-F19466BE688A}"/>
              </a:ext>
            </a:extLst>
          </p:cNvPr>
          <p:cNvSpPr txBox="1">
            <a:spLocks/>
          </p:cNvSpPr>
          <p:nvPr/>
        </p:nvSpPr>
        <p:spPr bwMode="black">
          <a:xfrm>
            <a:off x="1683171" y="1169773"/>
            <a:ext cx="8825658" cy="287016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457200">
              <a:spcAft>
                <a:spcPts val="600"/>
              </a:spcAft>
            </a:pPr>
            <a:r>
              <a:rPr lang="en-US" sz="5400">
                <a:solidFill>
                  <a:schemeClr val="tx1"/>
                </a:solidFill>
              </a:rPr>
              <a:t>Any Questions?</a:t>
            </a:r>
          </a:p>
        </p:txBody>
      </p:sp>
      <p:cxnSp>
        <p:nvCxnSpPr>
          <p:cNvPr id="20" name="Straight Connector 19">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itle 1">
            <a:extLst>
              <a:ext uri="{FF2B5EF4-FFF2-40B4-BE49-F238E27FC236}">
                <a16:creationId xmlns:a16="http://schemas.microsoft.com/office/drawing/2014/main" id="{27818CCC-E934-42B5-93E3-57C8F484E3C9}"/>
              </a:ext>
            </a:extLst>
          </p:cNvPr>
          <p:cNvSpPr txBox="1">
            <a:spLocks/>
          </p:cNvSpPr>
          <p:nvPr/>
        </p:nvSpPr>
        <p:spPr bwMode="black">
          <a:xfrm>
            <a:off x="2231136" y="648146"/>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r>
              <a:rPr lang="en-GB" dirty="0"/>
              <a:t>Thank you for listening</a:t>
            </a:r>
            <a:endParaRPr lang="en-GB"/>
          </a:p>
        </p:txBody>
      </p:sp>
    </p:spTree>
    <p:extLst>
      <p:ext uri="{BB962C8B-B14F-4D97-AF65-F5344CB8AC3E}">
        <p14:creationId xmlns:p14="http://schemas.microsoft.com/office/powerpoint/2010/main" val="34041661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338D2-4EE9-441A-9815-ADBF15DD7F4F}"/>
              </a:ext>
            </a:extLst>
          </p:cNvPr>
          <p:cNvSpPr>
            <a:spLocks noGrp="1"/>
          </p:cNvSpPr>
          <p:nvPr>
            <p:ph idx="1"/>
          </p:nvPr>
        </p:nvSpPr>
        <p:spPr>
          <a:xfrm>
            <a:off x="2231136" y="2248678"/>
            <a:ext cx="7729728" cy="4609322"/>
          </a:xfrm>
        </p:spPr>
        <p:txBody>
          <a:bodyPr>
            <a:normAutofit fontScale="92500" lnSpcReduction="20000"/>
          </a:bodyPr>
          <a:lstStyle/>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TECHNICAL SUPPORT | meaning in the Cambridge English Dictionary. Dictionary.cambridge.org.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https://dictionary.cambridge.org/dictionary/english/technical-support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How to Spot, Avoid and Report Tech Support Scams. Consumer Information.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https://www.consumer.ftc.gov/articles/how-spot-avoid-and-report-tech-support-scams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chemeClr val="tx1"/>
                </a:solidFill>
                <a:latin typeface="Arial" panose="020B0604020202020204" pitchFamily="34" charset="0"/>
                <a:ea typeface="Calibri" panose="020F0502020204030204" pitchFamily="34" charset="0"/>
                <a:cs typeface="Times New Roman" panose="02020603050405020304" pitchFamily="18" charset="0"/>
              </a:rPr>
              <a:t>3.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Top 10 Most Common Computer Problems | Answers at Makerere (Knowledge Base). Answers.mak.ac.ug.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https://answers.mak.ac.ug/computer-hardware/top-10-most-common-computer-problems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rPr>
              <a:t>4. Nawaz A. Issues of Technical Support for e-Learning Systems in Higher Education Institutions. Reasearchgate.net.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https://www.researchgate.net/profile/Allah_Nawaz/publication/267978168_Issues_of_Technical_Support_for_e-Learning_Systems_in_Higher_Education_Institutions/links/5603e06008ae460e2705046a.pdf</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Muchmore M. Testing the Top Tech Support Services.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PCMag</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UK.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https://uk.pcmag.com/system-performance/9694/testing-the-top-tech-support-services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Hill G. El-Tech: A Performance Support System with Embedded Training for Electronics Technicians. Ihmc.us.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https://ihmc.us/users/acanas/Publications/ElTech/El-TechFl.pdf</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Almonkari</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Artificial intelligence in technical support environments. Theseus.fi.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https://www.theseus.fi/bitstream/handle/10024/352710/Almonkari_Julle_Thesis.pdf?sequence=2</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 Stack Overflow - Where Developers Learn, Share, &amp; Build Careers. Stack Overflow.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https://stackoverflow.com/</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 Reporting Issues. Documentation.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https://docs.nomagic.com/display/MD190/Reporting+Issues</a:t>
            </a:r>
            <a:endParaRPr lang="en-GB" sz="1000"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10</a:t>
            </a:r>
            <a:r>
              <a:rPr lang="en-GB" sz="10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Kim B. How to solve the 10 most common tech support problems yourself.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PCWorld</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1"/>
              </a:rPr>
              <a:t>https://www.pcworld.com/article/2047667/how-to-solve-the-10-most-common-tech-support-problems-yourself.html</a:t>
            </a:r>
            <a:endParaRPr lang="en-GB" sz="1000" u="sng" dirty="0">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11.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 Common Computer Problems: How To Tell If They’re Hardware or Software - Leapfrog IT Services. Leapfrog IT Services.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2"/>
              </a:rPr>
              <a:t>https://leapfrogservices.com/16-common-computer-problems-how-to-tell-if-theyre-hardware-or-software/</a:t>
            </a:r>
            <a:endParaRPr lang="en-GB" sz="1000" u="sng" dirty="0">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12.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Haider K. 15 Common PC Problems and How to Troubleshoot Them -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Hongkiat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Hongkiat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3"/>
              </a:rPr>
              <a:t>https://www.hongkiat.com/blog/pc-hardware-problems-solutions/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p>
        </p:txBody>
      </p:sp>
      <p:sp>
        <p:nvSpPr>
          <p:cNvPr id="4" name="Title 1">
            <a:extLst>
              <a:ext uri="{FF2B5EF4-FFF2-40B4-BE49-F238E27FC236}">
                <a16:creationId xmlns:a16="http://schemas.microsoft.com/office/drawing/2014/main" id="{5A8CF228-61CE-43EF-99F2-649527737819}"/>
              </a:ext>
            </a:extLst>
          </p:cNvPr>
          <p:cNvSpPr txBox="1">
            <a:spLocks/>
          </p:cNvSpPr>
          <p:nvPr/>
        </p:nvSpPr>
        <p:spPr bwMode="black">
          <a:xfrm>
            <a:off x="2231136" y="662748"/>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744855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338D2-4EE9-441A-9815-ADBF15DD7F4F}"/>
              </a:ext>
            </a:extLst>
          </p:cNvPr>
          <p:cNvSpPr>
            <a:spLocks noGrp="1"/>
          </p:cNvSpPr>
          <p:nvPr>
            <p:ph idx="1"/>
          </p:nvPr>
        </p:nvSpPr>
        <p:spPr>
          <a:xfrm>
            <a:off x="2231136" y="2248678"/>
            <a:ext cx="7729728" cy="4609322"/>
          </a:xfrm>
        </p:spPr>
        <p:txBody>
          <a:bodyPr>
            <a:normAutofit/>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 Google Workspace Terms of Service – Google Workspace. Workspace.google.com. 2021. [accessed 25 Feb 2021] Available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https://workspace.google.com/terms/tssg.html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r>
              <a:rPr lang="en-GB" b="0" i="0" dirty="0">
                <a:solidFill>
                  <a:srgbClr val="000000"/>
                </a:solidFill>
                <a:effectLst/>
                <a:latin typeface="Open Sans"/>
              </a:rPr>
              <a:t>14. </a:t>
            </a:r>
            <a:r>
              <a:rPr lang="en-GB" b="0" i="0" dirty="0" err="1">
                <a:solidFill>
                  <a:srgbClr val="000000"/>
                </a:solidFill>
                <a:effectLst/>
                <a:latin typeface="Open Sans"/>
              </a:rPr>
              <a:t>Kayako</a:t>
            </a:r>
            <a:r>
              <a:rPr lang="en-GB" b="0" i="0" dirty="0">
                <a:solidFill>
                  <a:srgbClr val="000000"/>
                </a:solidFill>
                <a:effectLst/>
                <a:latin typeface="Open Sans"/>
              </a:rPr>
              <a:t> live chat software helpdesk software and customer success solutions. </a:t>
            </a:r>
            <a:r>
              <a:rPr lang="en-GB" b="0" i="0" dirty="0" err="1">
                <a:solidFill>
                  <a:srgbClr val="000000"/>
                </a:solidFill>
                <a:effectLst/>
                <a:latin typeface="Open Sans"/>
              </a:rPr>
              <a:t>Kayako</a:t>
            </a:r>
            <a:r>
              <a:rPr lang="en-GB" b="0" i="0" dirty="0">
                <a:solidFill>
                  <a:srgbClr val="000000"/>
                </a:solidFill>
                <a:effectLst/>
                <a:latin typeface="Open Sans"/>
              </a:rPr>
              <a:t>. 2021. [accessed 19 Apr 2021] Available from: </a:t>
            </a:r>
            <a:r>
              <a:rPr lang="en-GB" b="0" i="0" dirty="0">
                <a:solidFill>
                  <a:srgbClr val="000000"/>
                </a:solidFill>
                <a:effectLst/>
                <a:latin typeface="Open Sans"/>
                <a:hlinkClick r:id="rId3"/>
              </a:rPr>
              <a:t>https://www.kayakostage.net/ticketing-software</a:t>
            </a:r>
            <a:r>
              <a:rPr lang="en-GB" b="0" i="0" dirty="0">
                <a:solidFill>
                  <a:srgbClr val="000000"/>
                </a:solidFill>
                <a:effectLst/>
                <a:latin typeface="Open Sans"/>
              </a:rPr>
              <a:t> </a:t>
            </a:r>
          </a:p>
          <a:p>
            <a:r>
              <a:rPr lang="en-GB" dirty="0">
                <a:solidFill>
                  <a:srgbClr val="000000"/>
                </a:solidFill>
                <a:latin typeface="Open Sans"/>
              </a:rPr>
              <a:t>15</a:t>
            </a:r>
            <a:r>
              <a:rPr lang="en-GB" b="0" i="0" dirty="0">
                <a:solidFill>
                  <a:srgbClr val="000000"/>
                </a:solidFill>
                <a:effectLst/>
                <a:latin typeface="Open Sans"/>
              </a:rPr>
              <a:t>. Coronavirus Scam Alert: 7 Tips for How Seniors Can Avoid Them – </a:t>
            </a:r>
            <a:r>
              <a:rPr lang="en-GB" b="0" i="0" dirty="0" err="1">
                <a:solidFill>
                  <a:srgbClr val="000000"/>
                </a:solidFill>
                <a:effectLst/>
                <a:latin typeface="Open Sans"/>
              </a:rPr>
              <a:t>DailyCaring</a:t>
            </a:r>
            <a:r>
              <a:rPr lang="en-GB" b="0" i="0" dirty="0">
                <a:solidFill>
                  <a:srgbClr val="000000"/>
                </a:solidFill>
                <a:effectLst/>
                <a:latin typeface="Open Sans"/>
              </a:rPr>
              <a:t>. </a:t>
            </a:r>
            <a:r>
              <a:rPr lang="en-GB" b="0" i="0" dirty="0" err="1">
                <a:solidFill>
                  <a:srgbClr val="000000"/>
                </a:solidFill>
                <a:effectLst/>
                <a:latin typeface="Open Sans"/>
              </a:rPr>
              <a:t>DailyCaring</a:t>
            </a:r>
            <a:r>
              <a:rPr lang="en-GB" b="0" i="0" dirty="0">
                <a:solidFill>
                  <a:srgbClr val="000000"/>
                </a:solidFill>
                <a:effectLst/>
                <a:latin typeface="Open Sans"/>
              </a:rPr>
              <a:t>. 2021. [accessed 19 Apr 2021] Available from: </a:t>
            </a:r>
            <a:r>
              <a:rPr lang="en-GB" b="0" i="0" dirty="0">
                <a:solidFill>
                  <a:srgbClr val="000000"/>
                </a:solidFill>
                <a:effectLst/>
                <a:latin typeface="Open Sans"/>
                <a:hlinkClick r:id="rId4"/>
              </a:rPr>
              <a:t>https://dailycaring.com/coronavirus-scam-alert-7-tips-for-how-seniors-can-avoid-them/</a:t>
            </a:r>
            <a:endParaRPr lang="en-GB" b="0" i="0" dirty="0">
              <a:solidFill>
                <a:srgbClr val="000000"/>
              </a:solidFill>
              <a:effectLst/>
              <a:latin typeface="Open Sans"/>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p>
        </p:txBody>
      </p:sp>
      <p:sp>
        <p:nvSpPr>
          <p:cNvPr id="4" name="Title 1">
            <a:extLst>
              <a:ext uri="{FF2B5EF4-FFF2-40B4-BE49-F238E27FC236}">
                <a16:creationId xmlns:a16="http://schemas.microsoft.com/office/drawing/2014/main" id="{5A8CF228-61CE-43EF-99F2-649527737819}"/>
              </a:ext>
            </a:extLst>
          </p:cNvPr>
          <p:cNvSpPr txBox="1">
            <a:spLocks/>
          </p:cNvSpPr>
          <p:nvPr/>
        </p:nvSpPr>
        <p:spPr bwMode="black">
          <a:xfrm>
            <a:off x="2231136" y="662748"/>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3756888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1613</TotalTime>
  <Words>3028</Words>
  <Application>Microsoft Office PowerPoint</Application>
  <PresentationFormat>Widescreen</PresentationFormat>
  <Paragraphs>238</Paragraphs>
  <Slides>20</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Open Sans</vt:lpstr>
      <vt:lpstr>Wingdings 3</vt:lpstr>
      <vt:lpstr>Ion Boardroom</vt:lpstr>
      <vt:lpstr>Final Viva | Tech Support Application</vt:lpstr>
      <vt:lpstr>Introduction</vt:lpstr>
      <vt:lpstr>Project Summary</vt:lpstr>
      <vt:lpstr>Aim</vt:lpstr>
      <vt:lpstr>Objectives</vt:lpstr>
      <vt:lpstr>Literature Review - Overview</vt:lpstr>
      <vt:lpstr>Literature Review – What is technical Support? </vt:lpstr>
      <vt:lpstr>Literature Review – Why is tech support required?</vt:lpstr>
      <vt:lpstr>Literature Review – Typical technical issues and solutions</vt:lpstr>
      <vt:lpstr>Literature Review – Possible Clients</vt:lpstr>
      <vt:lpstr>Literature Review – Currently available Technical support apps</vt:lpstr>
      <vt:lpstr>Literature Review – What leads to failed Tech support Apps?</vt:lpstr>
      <vt:lpstr>Literature Review – Problems Facing Technical support</vt:lpstr>
      <vt:lpstr>Demo of application</vt:lpstr>
      <vt:lpstr>Findings from primary research</vt:lpstr>
      <vt:lpstr>Conclusions</vt:lpstr>
      <vt:lpstr>Recommendations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Viva | Tech support application</dc:title>
  <dc:creator>Tom mcveigh</dc:creator>
  <cp:lastModifiedBy>Tom mcveigh</cp:lastModifiedBy>
  <cp:revision>58</cp:revision>
  <dcterms:created xsi:type="dcterms:W3CDTF">2021-04-12T10:14:00Z</dcterms:created>
  <dcterms:modified xsi:type="dcterms:W3CDTF">2021-04-26T17:45:19Z</dcterms:modified>
</cp:coreProperties>
</file>