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97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C8F082E-D7E0-4CDA-89C6-9355B0C15818}" type="datetimeFigureOut">
              <a:rPr lang="en-GB" smtClean="0"/>
              <a:t>06/07/2026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2216023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8F082E-D7E0-4CDA-89C6-9355B0C15818}"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4113191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C8F082E-D7E0-4CDA-89C6-9355B0C15818}" type="datetimeFigureOut">
              <a:rPr lang="en-GB" smtClean="0"/>
              <a:t>06/07/2026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125550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8F082E-D7E0-4CDA-89C6-9355B0C15818}"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1511327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8F082E-D7E0-4CDA-89C6-9355B0C15818}" type="datetimeFigureOut">
              <a:rPr lang="en-GB" smtClean="0"/>
              <a:t>06/07/2026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4247759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8F082E-D7E0-4CDA-89C6-9355B0C15818}"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455848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8F082E-D7E0-4CDA-89C6-9355B0C15818}" type="datetimeFigureOut">
              <a:rPr lang="en-GB" smtClean="0"/>
              <a:t>06/07/2026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1954612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8F082E-D7E0-4CDA-89C6-9355B0C15818}"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3972593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8F082E-D7E0-4CDA-89C6-9355B0C15818}"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4189800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8F082E-D7E0-4CDA-89C6-9355B0C15818}"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3240145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8F082E-D7E0-4CDA-89C6-9355B0C15818}" type="datetimeFigureOut">
              <a:rPr lang="en-GB" smtClean="0"/>
              <a:t>06/07/2026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195522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8F082E-D7E0-4CDA-89C6-9355B0C15818}" type="datetimeFigureOut">
              <a:rPr lang="en-GB" smtClean="0"/>
              <a:t>06/07/2026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2E8CDCB-B539-47AC-AABD-2ED7839B5C31}"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08127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C8F082E-D7E0-4CDA-89C6-9355B0C15818}" type="datetimeFigureOut">
              <a:rPr lang="en-GB" smtClean="0"/>
              <a:t>06/07/2026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2405626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8F082E-D7E0-4CDA-89C6-9355B0C15818}"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4001307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8F082E-D7E0-4CDA-89C6-9355B0C15818}"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832010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8F082E-D7E0-4CDA-89C6-9355B0C15818}"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1009630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C8F082E-D7E0-4CDA-89C6-9355B0C15818}" type="datetimeFigureOut">
              <a:rPr lang="en-GB" smtClean="0"/>
              <a:t>06/07/2026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2E8CDCB-B539-47AC-AABD-2ED7839B5C31}" type="slidenum">
              <a:rPr lang="en-GB" smtClean="0"/>
              <a:t>‹#›</a:t>
            </a:fld>
            <a:endParaRPr lang="en-GB"/>
          </a:p>
        </p:txBody>
      </p:sp>
    </p:spTree>
    <p:extLst>
      <p:ext uri="{BB962C8B-B14F-4D97-AF65-F5344CB8AC3E}">
        <p14:creationId xmlns:p14="http://schemas.microsoft.com/office/powerpoint/2010/main" val="3842577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8F082E-D7E0-4CDA-89C6-9355B0C15818}" type="datetimeFigureOut">
              <a:rPr lang="en-GB" smtClean="0"/>
              <a:t>06/07/2026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2E8CDCB-B539-47AC-AABD-2ED7839B5C31}" type="slidenum">
              <a:rPr lang="en-GB" smtClean="0"/>
              <a:t>‹#›</a:t>
            </a:fld>
            <a:endParaRPr lang="en-GB"/>
          </a:p>
        </p:txBody>
      </p:sp>
    </p:spTree>
    <p:extLst>
      <p:ext uri="{BB962C8B-B14F-4D97-AF65-F5344CB8AC3E}">
        <p14:creationId xmlns:p14="http://schemas.microsoft.com/office/powerpoint/2010/main" val="23589606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8BB9A-A6DB-6E1F-5BFD-EB31FBBDA600}"/>
              </a:ext>
            </a:extLst>
          </p:cNvPr>
          <p:cNvSpPr>
            <a:spLocks noGrp="1"/>
          </p:cNvSpPr>
          <p:nvPr>
            <p:ph type="ctrTitle"/>
          </p:nvPr>
        </p:nvSpPr>
        <p:spPr/>
        <p:txBody>
          <a:bodyPr/>
          <a:lstStyle/>
          <a:p>
            <a:r>
              <a:rPr lang="en-GB" dirty="0"/>
              <a:t>Digital Skills</a:t>
            </a:r>
            <a:br>
              <a:rPr lang="en-GB" dirty="0"/>
            </a:br>
            <a:r>
              <a:rPr lang="en-GB" dirty="0"/>
              <a:t>DS3- Portfolio</a:t>
            </a:r>
          </a:p>
        </p:txBody>
      </p:sp>
      <p:sp>
        <p:nvSpPr>
          <p:cNvPr id="3" name="Subtitle 2">
            <a:extLst>
              <a:ext uri="{FF2B5EF4-FFF2-40B4-BE49-F238E27FC236}">
                <a16:creationId xmlns:a16="http://schemas.microsoft.com/office/drawing/2014/main" id="{8E60DB72-111C-9D10-8FC3-88F09BE6396A}"/>
              </a:ext>
            </a:extLst>
          </p:cNvPr>
          <p:cNvSpPr>
            <a:spLocks noGrp="1"/>
          </p:cNvSpPr>
          <p:nvPr>
            <p:ph type="subTitle" idx="1"/>
          </p:nvPr>
        </p:nvSpPr>
        <p:spPr/>
        <p:txBody>
          <a:bodyPr>
            <a:normAutofit fontScale="92500" lnSpcReduction="10000"/>
          </a:bodyPr>
          <a:lstStyle/>
          <a:p>
            <a:r>
              <a:rPr lang="en-GB" dirty="0"/>
              <a:t>Student Name: Iulian Surdu</a:t>
            </a:r>
          </a:p>
          <a:p>
            <a:r>
              <a:rPr lang="en-GB" dirty="0"/>
              <a:t>Student ID:</a:t>
            </a:r>
          </a:p>
        </p:txBody>
      </p:sp>
    </p:spTree>
    <p:extLst>
      <p:ext uri="{BB962C8B-B14F-4D97-AF65-F5344CB8AC3E}">
        <p14:creationId xmlns:p14="http://schemas.microsoft.com/office/powerpoint/2010/main" val="2868277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4E3B869-3361-4E8C-87BB-27794406A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6A856AB-281D-45B5-B270-8EA6AC0CBD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B56918E1-5D69-D524-8A1E-11F06F3CD0CE}"/>
              </a:ext>
            </a:extLst>
          </p:cNvPr>
          <p:cNvSpPr>
            <a:spLocks noGrp="1"/>
          </p:cNvSpPr>
          <p:nvPr>
            <p:ph type="title"/>
          </p:nvPr>
        </p:nvSpPr>
        <p:spPr>
          <a:xfrm>
            <a:off x="685799" y="764373"/>
            <a:ext cx="4124396" cy="1600200"/>
          </a:xfrm>
        </p:spPr>
        <p:txBody>
          <a:bodyPr anchor="b">
            <a:normAutofit/>
          </a:bodyPr>
          <a:lstStyle/>
          <a:p>
            <a:pPr algn="l"/>
            <a:r>
              <a:rPr lang="en-GB" sz="2700" b="1"/>
              <a:t>Introduction-Portfolio Overview</a:t>
            </a:r>
            <a:br>
              <a:rPr lang="en-GB" sz="2700" b="1"/>
            </a:br>
            <a:endParaRPr lang="en-GB" sz="2700"/>
          </a:p>
        </p:txBody>
      </p:sp>
      <p:sp>
        <p:nvSpPr>
          <p:cNvPr id="3" name="Content Placeholder 2">
            <a:extLst>
              <a:ext uri="{FF2B5EF4-FFF2-40B4-BE49-F238E27FC236}">
                <a16:creationId xmlns:a16="http://schemas.microsoft.com/office/drawing/2014/main" id="{57612726-B143-D738-9C4C-55A66C8BAD4F}"/>
              </a:ext>
            </a:extLst>
          </p:cNvPr>
          <p:cNvSpPr>
            <a:spLocks noGrp="1"/>
          </p:cNvSpPr>
          <p:nvPr>
            <p:ph idx="1"/>
          </p:nvPr>
        </p:nvSpPr>
        <p:spPr>
          <a:xfrm>
            <a:off x="685800" y="2364573"/>
            <a:ext cx="4124395" cy="3854112"/>
          </a:xfrm>
        </p:spPr>
        <p:txBody>
          <a:bodyPr>
            <a:normAutofit lnSpcReduction="10000"/>
          </a:bodyPr>
          <a:lstStyle/>
          <a:p>
            <a:pPr marL="0" indent="0">
              <a:buNone/>
            </a:pPr>
            <a:r>
              <a:rPr lang="en-GB" sz="1100" dirty="0"/>
              <a:t>In this digital portfolio, I show how my digital skills have developed across three artefacts developed during this module. The chosen artefacts are:</a:t>
            </a:r>
          </a:p>
          <a:p>
            <a:r>
              <a:rPr lang="en-GB" sz="1100" dirty="0"/>
              <a:t>Microsoft PowerPoint Digital Menu.</a:t>
            </a:r>
            <a:br>
              <a:rPr lang="en-GB" sz="1100" dirty="0"/>
            </a:br>
            <a:endParaRPr lang="en-GB" sz="1100" dirty="0"/>
          </a:p>
          <a:p>
            <a:r>
              <a:rPr lang="en-GB" sz="1100" dirty="0"/>
              <a:t>Microsoft Excel Pivot Table.</a:t>
            </a:r>
            <a:br>
              <a:rPr lang="en-GB" sz="1100" dirty="0"/>
            </a:br>
            <a:endParaRPr lang="en-GB" sz="1100" dirty="0"/>
          </a:p>
          <a:p>
            <a:r>
              <a:rPr lang="en-GB" sz="1100" dirty="0"/>
              <a:t>Microsoft Excel Pie Chart</a:t>
            </a:r>
          </a:p>
          <a:p>
            <a:pPr marL="0" indent="0">
              <a:buNone/>
            </a:pPr>
            <a:r>
              <a:rPr lang="en-GB" sz="1100" dirty="0"/>
              <a:t>These artefacts show me how to create professional presentations, organise and analyse data using MS Excel and present this information visually using charts. During the process of this module, I have gained confidence in using the various applications of Microsoft Office to complete academic tasks and to present information about businesses effectively (Alexander and </a:t>
            </a:r>
            <a:r>
              <a:rPr lang="en-GB" sz="1100" dirty="0" err="1"/>
              <a:t>Kusleika</a:t>
            </a:r>
            <a:r>
              <a:rPr lang="en-GB" sz="1100" dirty="0"/>
              <a:t>, 2025).</a:t>
            </a:r>
          </a:p>
          <a:p>
            <a:pPr marL="0" indent="0">
              <a:buNone/>
            </a:pPr>
            <a:r>
              <a:rPr lang="en-GB" sz="1100" dirty="0"/>
              <a:t>I think the importance of developing digital skills is that they help to develop communication, organisation and decision-making skills. These skills will help me in my University studies and also in my future career, as Microsoft Office applications are widely used (Winston, 2016).</a:t>
            </a:r>
          </a:p>
          <a:p>
            <a:endParaRPr lang="en-GB" sz="1100" dirty="0"/>
          </a:p>
        </p:txBody>
      </p:sp>
      <p:pic>
        <p:nvPicPr>
          <p:cNvPr id="5" name="Picture 4" descr="Best Excel Courses &amp; Training | Codecademy">
            <a:extLst>
              <a:ext uri="{FF2B5EF4-FFF2-40B4-BE49-F238E27FC236}">
                <a16:creationId xmlns:a16="http://schemas.microsoft.com/office/drawing/2014/main" id="{CF09C62B-67D0-EAFF-88CA-BF8D07142D6B}"/>
              </a:ext>
            </a:extLst>
          </p:cNvPr>
          <p:cNvPicPr>
            <a:picLocks noChangeAspect="1"/>
          </p:cNvPicPr>
          <p:nvPr/>
        </p:nvPicPr>
        <p:blipFill>
          <a:blip r:embed="rId3"/>
          <a:srcRect r="8217" b="1"/>
          <a:stretch>
            <a:fillRect/>
          </a:stretch>
        </p:blipFill>
        <p:spPr>
          <a:xfrm>
            <a:off x="5349607" y="746125"/>
            <a:ext cx="3314451" cy="3358380"/>
          </a:xfrm>
          <a:prstGeom prst="rect">
            <a:avLst/>
          </a:prstGeom>
        </p:spPr>
      </p:pic>
      <p:sp>
        <p:nvSpPr>
          <p:cNvPr id="14" name="Round Single Corner Rectangle 17">
            <a:extLst>
              <a:ext uri="{FF2B5EF4-FFF2-40B4-BE49-F238E27FC236}">
                <a16:creationId xmlns:a16="http://schemas.microsoft.com/office/drawing/2014/main" id="{76B44A81-87EC-416C-8094-359C84FEF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10817" y="1002026"/>
            <a:ext cx="2309217" cy="1684338"/>
          </a:xfrm>
          <a:prstGeom prst="round1Rect">
            <a:avLst>
              <a:gd name="adj" fmla="val 11295"/>
            </a:avLst>
          </a:pr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 Single Corner Rectangle 16">
            <a:extLst>
              <a:ext uri="{FF2B5EF4-FFF2-40B4-BE49-F238E27FC236}">
                <a16:creationId xmlns:a16="http://schemas.microsoft.com/office/drawing/2014/main" id="{0C371495-4807-437C-B138-97390839F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241840" y="4259603"/>
            <a:ext cx="2417253" cy="1840846"/>
          </a:xfrm>
          <a:prstGeom prst="round1Rect">
            <a:avLst>
              <a:gd name="adj" fmla="val 11295"/>
            </a:avLst>
          </a:prstGeom>
          <a:solidFill>
            <a:schemeClr val="accent5">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le:Microsoft Office PowerPoint (2025–present).svg - Wikimedia Commons">
            <a:extLst>
              <a:ext uri="{FF2B5EF4-FFF2-40B4-BE49-F238E27FC236}">
                <a16:creationId xmlns:a16="http://schemas.microsoft.com/office/drawing/2014/main" id="{FF333D5E-4F5E-FCF0-958A-6034AB824AB3}"/>
              </a:ext>
            </a:extLst>
          </p:cNvPr>
          <p:cNvPicPr>
            <a:picLocks noChangeAspect="1"/>
          </p:cNvPicPr>
          <p:nvPr/>
        </p:nvPicPr>
        <p:blipFill>
          <a:blip r:embed="rId4"/>
          <a:srcRect r="26000" b="5"/>
          <a:stretch>
            <a:fillRect/>
          </a:stretch>
        </p:blipFill>
        <p:spPr>
          <a:xfrm>
            <a:off x="8810817" y="2822889"/>
            <a:ext cx="2695383" cy="3532955"/>
          </a:xfrm>
          <a:prstGeom prst="rect">
            <a:avLst/>
          </a:prstGeom>
        </p:spPr>
      </p:pic>
    </p:spTree>
    <p:extLst>
      <p:ext uri="{BB962C8B-B14F-4D97-AF65-F5344CB8AC3E}">
        <p14:creationId xmlns:p14="http://schemas.microsoft.com/office/powerpoint/2010/main" val="2629325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30E0E-B7BF-F517-11E4-DF573C4AE87C}"/>
              </a:ext>
            </a:extLst>
          </p:cNvPr>
          <p:cNvSpPr>
            <a:spLocks noGrp="1"/>
          </p:cNvSpPr>
          <p:nvPr>
            <p:ph type="title"/>
          </p:nvPr>
        </p:nvSpPr>
        <p:spPr>
          <a:xfrm>
            <a:off x="-633443" y="278660"/>
            <a:ext cx="12672306" cy="1293028"/>
          </a:xfrm>
        </p:spPr>
        <p:txBody>
          <a:bodyPr>
            <a:normAutofit fontScale="90000"/>
          </a:bodyPr>
          <a:lstStyle/>
          <a:p>
            <a:r>
              <a:rPr lang="en-GB" b="1" dirty="0"/>
              <a:t>Artefact 1 – </a:t>
            </a:r>
            <a:r>
              <a:rPr lang="en-GB" dirty="0"/>
              <a:t>Microsoft PowerPoint Digital Menu</a:t>
            </a:r>
            <a:br>
              <a:rPr lang="en-GB" dirty="0"/>
            </a:br>
            <a:r>
              <a:rPr lang="en-GB" b="1" dirty="0"/>
              <a:t> </a:t>
            </a:r>
            <a:br>
              <a:rPr lang="en-GB" dirty="0"/>
            </a:br>
            <a:endParaRPr lang="en-GB" dirty="0"/>
          </a:p>
        </p:txBody>
      </p:sp>
      <p:sp>
        <p:nvSpPr>
          <p:cNvPr id="3" name="Content Placeholder 2">
            <a:extLst>
              <a:ext uri="{FF2B5EF4-FFF2-40B4-BE49-F238E27FC236}">
                <a16:creationId xmlns:a16="http://schemas.microsoft.com/office/drawing/2014/main" id="{3A91AF9B-78C9-4368-3439-3C4A329CDC7C}"/>
              </a:ext>
            </a:extLst>
          </p:cNvPr>
          <p:cNvSpPr>
            <a:spLocks noGrp="1"/>
          </p:cNvSpPr>
          <p:nvPr>
            <p:ph idx="1"/>
          </p:nvPr>
        </p:nvSpPr>
        <p:spPr>
          <a:xfrm>
            <a:off x="312174" y="1127760"/>
            <a:ext cx="5390536" cy="5090925"/>
          </a:xfrm>
        </p:spPr>
        <p:txBody>
          <a:bodyPr>
            <a:normAutofit fontScale="40000" lnSpcReduction="20000"/>
          </a:bodyPr>
          <a:lstStyle/>
          <a:p>
            <a:pPr marL="0" indent="0">
              <a:buNone/>
            </a:pPr>
            <a:r>
              <a:rPr lang="en-GB" b="1" dirty="0"/>
              <a:t>Description</a:t>
            </a:r>
          </a:p>
          <a:p>
            <a:pPr marL="0" indent="0">
              <a:buNone/>
            </a:pPr>
            <a:r>
              <a:rPr lang="en-GB" dirty="0"/>
              <a:t>Produced a digital restaurant menu using Microsoft PowerPoint to display the menu items and cost of the food clearly, in an organised and visually appealing way.</a:t>
            </a:r>
          </a:p>
          <a:p>
            <a:pPr marL="0" indent="0">
              <a:buNone/>
            </a:pPr>
            <a:r>
              <a:rPr lang="en-GB" b="1" dirty="0"/>
              <a:t>Why I chose this artefact</a:t>
            </a:r>
          </a:p>
          <a:p>
            <a:pPr marL="0" indent="0">
              <a:buNone/>
            </a:pPr>
            <a:br>
              <a:rPr lang="en-GB" dirty="0"/>
            </a:br>
            <a:r>
              <a:rPr lang="en-GB" dirty="0"/>
              <a:t>Presents and demonstrates design skills.</a:t>
            </a:r>
          </a:p>
          <a:p>
            <a:pPr marL="0" indent="0">
              <a:buNone/>
            </a:pPr>
            <a:r>
              <a:rPr lang="en-GB" dirty="0"/>
              <a:t>Arranges information in a work-appropriate format.</a:t>
            </a:r>
          </a:p>
          <a:p>
            <a:pPr marL="0" indent="0">
              <a:buNone/>
            </a:pPr>
            <a:r>
              <a:rPr lang="en-GB" dirty="0"/>
              <a:t>Improves visual communication.</a:t>
            </a:r>
          </a:p>
          <a:p>
            <a:pPr marL="0" indent="0">
              <a:buNone/>
            </a:pPr>
            <a:r>
              <a:rPr lang="en-GB" b="1" dirty="0"/>
              <a:t>How I created it</a:t>
            </a:r>
          </a:p>
          <a:p>
            <a:pPr marL="0" indent="0">
              <a:buNone/>
            </a:pPr>
            <a:br>
              <a:rPr lang="en-GB" dirty="0"/>
            </a:br>
            <a:r>
              <a:rPr lang="en-GB" dirty="0"/>
              <a:t>Introduced new categories, foods and food prices.</a:t>
            </a:r>
          </a:p>
          <a:p>
            <a:pPr marL="0" indent="0">
              <a:buNone/>
            </a:pPr>
            <a:r>
              <a:rPr lang="en-GB" dirty="0"/>
              <a:t>Used appropriate lettering, colours and images.</a:t>
            </a:r>
          </a:p>
          <a:p>
            <a:pPr marL="0" indent="0">
              <a:buNone/>
            </a:pPr>
            <a:r>
              <a:rPr lang="en-GB" dirty="0"/>
              <a:t>Organised the content using a consistent layout.</a:t>
            </a:r>
          </a:p>
          <a:p>
            <a:pPr marL="0" indent="0">
              <a:buNone/>
            </a:pPr>
            <a:r>
              <a:rPr lang="en-GB" b="1" dirty="0"/>
              <a:t>Digital skills demonstrated</a:t>
            </a:r>
          </a:p>
          <a:p>
            <a:pPr marL="0" indent="0">
              <a:buNone/>
            </a:pPr>
            <a:r>
              <a:rPr lang="en-GB" dirty="0"/>
              <a:t>Microsoft PowerPoint</a:t>
            </a:r>
          </a:p>
          <a:p>
            <a:pPr marL="0" indent="0">
              <a:buNone/>
            </a:pPr>
            <a:r>
              <a:rPr lang="en-GB" dirty="0"/>
              <a:t>Slide design</a:t>
            </a:r>
          </a:p>
          <a:p>
            <a:pPr marL="0" indent="0">
              <a:buNone/>
            </a:pPr>
            <a:r>
              <a:rPr lang="en-GB" dirty="0"/>
              <a:t>Visual communication</a:t>
            </a:r>
          </a:p>
          <a:p>
            <a:pPr marL="0" indent="0">
              <a:buNone/>
            </a:pPr>
            <a:r>
              <a:rPr lang="en-GB" dirty="0"/>
              <a:t>Content organisation</a:t>
            </a:r>
          </a:p>
          <a:p>
            <a:pPr marL="0" indent="0">
              <a:buNone/>
            </a:pPr>
            <a:r>
              <a:rPr lang="en-GB" b="1" dirty="0"/>
              <a:t>Challenges and progress</a:t>
            </a:r>
          </a:p>
          <a:p>
            <a:pPr marL="0" indent="0">
              <a:buNone/>
            </a:pPr>
            <a:br>
              <a:rPr lang="en-GB" dirty="0"/>
            </a:br>
            <a:r>
              <a:rPr lang="en-GB" dirty="0"/>
              <a:t>At first, I struggled to design a well-balanced and attractive slideshow.</a:t>
            </a:r>
          </a:p>
          <a:p>
            <a:pPr marL="0" indent="0">
              <a:buNone/>
            </a:pPr>
            <a:r>
              <a:rPr lang="en-GB" dirty="0"/>
              <a:t>I am now able to make professional presentation slides independently.</a:t>
            </a:r>
          </a:p>
          <a:p>
            <a:pPr marL="0" indent="0">
              <a:buNone/>
            </a:pPr>
            <a:r>
              <a:rPr lang="en-GB" b="1" dirty="0"/>
              <a:t>Real-world application</a:t>
            </a:r>
          </a:p>
          <a:p>
            <a:pPr marL="0" indent="0">
              <a:buNone/>
            </a:pPr>
            <a:br>
              <a:rPr lang="en-GB" dirty="0"/>
            </a:br>
            <a:r>
              <a:rPr lang="en-GB" dirty="0"/>
              <a:t>Business presentations, digital menus, marketing and promotional materials are commonly used in PowerPoint.</a:t>
            </a:r>
          </a:p>
          <a:p>
            <a:endParaRPr lang="en-GB" dirty="0"/>
          </a:p>
        </p:txBody>
      </p:sp>
      <p:pic>
        <p:nvPicPr>
          <p:cNvPr id="5" name="Picture 4">
            <a:extLst>
              <a:ext uri="{FF2B5EF4-FFF2-40B4-BE49-F238E27FC236}">
                <a16:creationId xmlns:a16="http://schemas.microsoft.com/office/drawing/2014/main" id="{E05DCA76-C066-7373-19C8-E8F4B9D01096}"/>
              </a:ext>
            </a:extLst>
          </p:cNvPr>
          <p:cNvPicPr>
            <a:picLocks noChangeAspect="1"/>
          </p:cNvPicPr>
          <p:nvPr/>
        </p:nvPicPr>
        <p:blipFill>
          <a:blip r:embed="rId2"/>
          <a:stretch>
            <a:fillRect/>
          </a:stretch>
        </p:blipFill>
        <p:spPr>
          <a:xfrm>
            <a:off x="5061722" y="1763491"/>
            <a:ext cx="6818104" cy="3819462"/>
          </a:xfrm>
          <a:prstGeom prst="rect">
            <a:avLst/>
          </a:prstGeom>
        </p:spPr>
      </p:pic>
    </p:spTree>
    <p:extLst>
      <p:ext uri="{BB962C8B-B14F-4D97-AF65-F5344CB8AC3E}">
        <p14:creationId xmlns:p14="http://schemas.microsoft.com/office/powerpoint/2010/main" val="2599006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D2AF98-E113-49D6-8930-A503FC857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44C317F-ABAF-45D9-A663-47F48332C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47E226F-4677-4CBA-B1B3-95C50F923C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3EE7F33-5FCA-4461-18FE-3359A7E3973D}"/>
              </a:ext>
            </a:extLst>
          </p:cNvPr>
          <p:cNvSpPr>
            <a:spLocks noGrp="1"/>
          </p:cNvSpPr>
          <p:nvPr>
            <p:ph type="title"/>
          </p:nvPr>
        </p:nvSpPr>
        <p:spPr>
          <a:xfrm>
            <a:off x="2895600" y="764373"/>
            <a:ext cx="8610600" cy="1293028"/>
          </a:xfrm>
        </p:spPr>
        <p:txBody>
          <a:bodyPr>
            <a:normAutofit/>
          </a:bodyPr>
          <a:lstStyle/>
          <a:p>
            <a:r>
              <a:rPr lang="en-GB" sz="2800" b="1">
                <a:solidFill>
                  <a:schemeClr val="bg1"/>
                </a:solidFill>
              </a:rPr>
              <a:t>Artefact 2 </a:t>
            </a:r>
            <a:r>
              <a:rPr lang="en-GB" sz="2800">
                <a:solidFill>
                  <a:schemeClr val="bg1"/>
                </a:solidFill>
              </a:rPr>
              <a:t>– Microsoft Excel Pivot Table</a:t>
            </a:r>
            <a:br>
              <a:rPr lang="en-GB" sz="2800">
                <a:solidFill>
                  <a:schemeClr val="bg1"/>
                </a:solidFill>
              </a:rPr>
            </a:br>
            <a:endParaRPr lang="en-GB" sz="2800">
              <a:solidFill>
                <a:schemeClr val="bg1"/>
              </a:solidFill>
            </a:endParaRPr>
          </a:p>
        </p:txBody>
      </p:sp>
      <p:sp>
        <p:nvSpPr>
          <p:cNvPr id="6" name="Content Placeholder 5">
            <a:extLst>
              <a:ext uri="{FF2B5EF4-FFF2-40B4-BE49-F238E27FC236}">
                <a16:creationId xmlns:a16="http://schemas.microsoft.com/office/drawing/2014/main" id="{BA47941F-8743-EF50-FB89-24A35C38FE51}"/>
              </a:ext>
            </a:extLst>
          </p:cNvPr>
          <p:cNvSpPr>
            <a:spLocks noGrp="1"/>
          </p:cNvSpPr>
          <p:nvPr>
            <p:ph idx="1"/>
          </p:nvPr>
        </p:nvSpPr>
        <p:spPr>
          <a:xfrm>
            <a:off x="685800" y="2377440"/>
            <a:ext cx="4617720" cy="3841246"/>
          </a:xfrm>
        </p:spPr>
        <p:txBody>
          <a:bodyPr>
            <a:normAutofit fontScale="47500" lnSpcReduction="20000"/>
          </a:bodyPr>
          <a:lstStyle/>
          <a:p>
            <a:pPr marL="0" indent="0">
              <a:buNone/>
            </a:pPr>
            <a:r>
              <a:rPr lang="en-GB" b="1" dirty="0"/>
              <a:t>Description</a:t>
            </a:r>
          </a:p>
          <a:p>
            <a:pPr marL="0" indent="0">
              <a:buNone/>
            </a:pPr>
            <a:r>
              <a:rPr lang="en-GB" dirty="0"/>
              <a:t>Used a Pivot Table to summarise the overall price of the menu items by each category.</a:t>
            </a:r>
          </a:p>
          <a:p>
            <a:pPr marL="0" indent="0">
              <a:buNone/>
            </a:pPr>
            <a:r>
              <a:rPr lang="en-GB" b="1" dirty="0"/>
              <a:t>Why I chose this artefact</a:t>
            </a:r>
            <a:br>
              <a:rPr lang="en-GB" dirty="0"/>
            </a:br>
            <a:r>
              <a:rPr lang="en-GB" dirty="0"/>
              <a:t>Summarises information automatically.</a:t>
            </a:r>
            <a:br>
              <a:rPr lang="en-GB" dirty="0"/>
            </a:br>
            <a:r>
              <a:rPr lang="en-GB" dirty="0"/>
              <a:t>Makes data more easily analysed.</a:t>
            </a:r>
            <a:br>
              <a:rPr lang="en-GB" dirty="0"/>
            </a:br>
            <a:r>
              <a:rPr lang="en-GB" dirty="0"/>
              <a:t>Enhances productivity in handling business data.</a:t>
            </a:r>
          </a:p>
          <a:p>
            <a:pPr marL="0" indent="0">
              <a:buNone/>
            </a:pPr>
            <a:r>
              <a:rPr lang="en-GB" b="1" dirty="0"/>
              <a:t>How I created it</a:t>
            </a:r>
            <a:br>
              <a:rPr lang="en-GB" dirty="0"/>
            </a:br>
            <a:r>
              <a:rPr lang="en-GB" dirty="0"/>
              <a:t>Inputted the menu information into Microsoft Excel.</a:t>
            </a:r>
            <a:br>
              <a:rPr lang="en-GB" dirty="0"/>
            </a:br>
            <a:r>
              <a:rPr lang="en-GB" dirty="0"/>
              <a:t>Determined the data interval.</a:t>
            </a:r>
            <a:br>
              <a:rPr lang="en-GB" dirty="0"/>
            </a:br>
            <a:r>
              <a:rPr lang="en-GB" dirty="0"/>
              <a:t>Inserted a Pivot Table into the spreadsheet.</a:t>
            </a:r>
            <a:br>
              <a:rPr lang="en-GB" dirty="0"/>
            </a:br>
            <a:r>
              <a:rPr lang="en-GB" dirty="0"/>
              <a:t>Organised the menu items into categories.</a:t>
            </a:r>
            <a:br>
              <a:rPr lang="en-GB" dirty="0"/>
            </a:br>
            <a:r>
              <a:rPr lang="en-GB" dirty="0"/>
              <a:t>Automatically showed the total prices.</a:t>
            </a:r>
          </a:p>
          <a:p>
            <a:pPr marL="0" indent="0">
              <a:buNone/>
            </a:pPr>
            <a:r>
              <a:rPr lang="en-GB" b="1" dirty="0"/>
              <a:t>Digital skills demonstrated</a:t>
            </a:r>
            <a:br>
              <a:rPr lang="en-GB" dirty="0"/>
            </a:br>
            <a:r>
              <a:rPr lang="en-GB" dirty="0"/>
              <a:t>Pivot Tables</a:t>
            </a:r>
            <a:br>
              <a:rPr lang="en-GB" dirty="0"/>
            </a:br>
            <a:r>
              <a:rPr lang="en-GB" dirty="0"/>
              <a:t>Data analysis</a:t>
            </a:r>
            <a:br>
              <a:rPr lang="en-GB" dirty="0"/>
            </a:br>
            <a:r>
              <a:rPr lang="en-GB" dirty="0"/>
              <a:t>Data summarisation</a:t>
            </a:r>
          </a:p>
          <a:p>
            <a:pPr marL="0" indent="0">
              <a:buNone/>
            </a:pPr>
            <a:r>
              <a:rPr lang="en-GB" b="1" dirty="0"/>
              <a:t>Microsoft Excel</a:t>
            </a:r>
            <a:br>
              <a:rPr lang="en-GB" dirty="0"/>
            </a:br>
            <a:r>
              <a:rPr lang="en-GB" dirty="0"/>
              <a:t>Challenges and progress</a:t>
            </a:r>
            <a:br>
              <a:rPr lang="en-GB" dirty="0"/>
            </a:br>
            <a:r>
              <a:rPr lang="en-GB" dirty="0"/>
              <a:t>I was not very familiar with Pivot Tables at first.</a:t>
            </a:r>
            <a:br>
              <a:rPr lang="en-GB" dirty="0"/>
            </a:br>
            <a:r>
              <a:rPr lang="en-GB" dirty="0"/>
              <a:t>I am now able to confidently build Pivot Tables and independently analyse information.</a:t>
            </a:r>
          </a:p>
          <a:p>
            <a:pPr marL="0" indent="0">
              <a:buNone/>
            </a:pPr>
            <a:r>
              <a:rPr lang="en-GB" b="1" dirty="0"/>
              <a:t>Real-world application</a:t>
            </a:r>
            <a:br>
              <a:rPr lang="en-GB" dirty="0"/>
            </a:br>
            <a:r>
              <a:rPr lang="en-GB" dirty="0"/>
              <a:t>In business, pivot tables are commonly used to analyse sales, stock, budgets and financial information (Walkenbach, 2010).</a:t>
            </a:r>
          </a:p>
          <a:p>
            <a:endParaRPr lang="en-GB" dirty="0"/>
          </a:p>
        </p:txBody>
      </p:sp>
      <p:pic>
        <p:nvPicPr>
          <p:cNvPr id="8" name="Picture 7">
            <a:extLst>
              <a:ext uri="{FF2B5EF4-FFF2-40B4-BE49-F238E27FC236}">
                <a16:creationId xmlns:a16="http://schemas.microsoft.com/office/drawing/2014/main" id="{B18615B3-15E0-D5BA-FF18-EFE6F92D265E}"/>
              </a:ext>
            </a:extLst>
          </p:cNvPr>
          <p:cNvPicPr>
            <a:picLocks noChangeAspect="1"/>
          </p:cNvPicPr>
          <p:nvPr/>
        </p:nvPicPr>
        <p:blipFill>
          <a:blip r:embed="rId3"/>
          <a:stretch>
            <a:fillRect/>
          </a:stretch>
        </p:blipFill>
        <p:spPr>
          <a:xfrm>
            <a:off x="5919701" y="3050373"/>
            <a:ext cx="5929399" cy="2757202"/>
          </a:xfrm>
          <a:prstGeom prst="rect">
            <a:avLst/>
          </a:prstGeom>
        </p:spPr>
      </p:pic>
    </p:spTree>
    <p:extLst>
      <p:ext uri="{BB962C8B-B14F-4D97-AF65-F5344CB8AC3E}">
        <p14:creationId xmlns:p14="http://schemas.microsoft.com/office/powerpoint/2010/main" val="367143313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F23A-A14A-91F6-1F66-B15CFDBE7A00}"/>
              </a:ext>
            </a:extLst>
          </p:cNvPr>
          <p:cNvSpPr>
            <a:spLocks noGrp="1"/>
          </p:cNvSpPr>
          <p:nvPr>
            <p:ph type="title"/>
          </p:nvPr>
        </p:nvSpPr>
        <p:spPr>
          <a:xfrm>
            <a:off x="1584960" y="764373"/>
            <a:ext cx="9921240" cy="1293028"/>
          </a:xfrm>
        </p:spPr>
        <p:txBody>
          <a:bodyPr>
            <a:normAutofit fontScale="90000"/>
          </a:bodyPr>
          <a:lstStyle/>
          <a:p>
            <a:r>
              <a:rPr lang="en-GB" dirty="0"/>
              <a:t>Artefact 3 – Microsoft Excel Pie Chart</a:t>
            </a:r>
            <a:br>
              <a:rPr lang="en-GB" dirty="0"/>
            </a:br>
            <a:endParaRPr lang="en-GB" dirty="0"/>
          </a:p>
        </p:txBody>
      </p:sp>
      <p:sp>
        <p:nvSpPr>
          <p:cNvPr id="3" name="Content Placeholder 2">
            <a:extLst>
              <a:ext uri="{FF2B5EF4-FFF2-40B4-BE49-F238E27FC236}">
                <a16:creationId xmlns:a16="http://schemas.microsoft.com/office/drawing/2014/main" id="{8F188121-A478-566E-AF5D-6C1915BD4E18}"/>
              </a:ext>
            </a:extLst>
          </p:cNvPr>
          <p:cNvSpPr>
            <a:spLocks noGrp="1"/>
          </p:cNvSpPr>
          <p:nvPr>
            <p:ph idx="1"/>
          </p:nvPr>
        </p:nvSpPr>
        <p:spPr>
          <a:xfrm>
            <a:off x="685800" y="2194560"/>
            <a:ext cx="6700520" cy="4024125"/>
          </a:xfrm>
        </p:spPr>
        <p:txBody>
          <a:bodyPr>
            <a:normAutofit fontScale="47500" lnSpcReduction="20000"/>
          </a:bodyPr>
          <a:lstStyle/>
          <a:p>
            <a:pPr marL="0" indent="0">
              <a:buNone/>
            </a:pPr>
            <a:r>
              <a:rPr lang="en-GB" b="1" dirty="0"/>
              <a:t>Description</a:t>
            </a:r>
          </a:p>
          <a:p>
            <a:pPr marL="0" indent="0">
              <a:buNone/>
            </a:pPr>
            <a:r>
              <a:rPr lang="en-GB" dirty="0"/>
              <a:t>Produced a Pie Chart from the Pivot Table to show the percentage of menu prices by category.</a:t>
            </a:r>
          </a:p>
          <a:p>
            <a:pPr marL="0" indent="0">
              <a:buNone/>
            </a:pPr>
            <a:r>
              <a:rPr lang="en-GB" b="1" dirty="0"/>
              <a:t>Why I chose this artefact?</a:t>
            </a:r>
          </a:p>
          <a:p>
            <a:pPr marL="0" indent="0">
              <a:buNone/>
            </a:pPr>
            <a:br>
              <a:rPr lang="en-GB" dirty="0"/>
            </a:br>
            <a:r>
              <a:rPr lang="en-GB" dirty="0"/>
              <a:t>Presents information visually.</a:t>
            </a:r>
            <a:br>
              <a:rPr lang="en-GB" dirty="0"/>
            </a:br>
            <a:r>
              <a:rPr lang="en-GB" dirty="0"/>
              <a:t>Helps to make comparisons easier to comprehend.</a:t>
            </a:r>
            <a:br>
              <a:rPr lang="en-GB" dirty="0"/>
            </a:br>
            <a:r>
              <a:rPr lang="en-GB" dirty="0"/>
              <a:t>Improves communication of business information.</a:t>
            </a:r>
          </a:p>
          <a:p>
            <a:pPr marL="0" indent="0">
              <a:buNone/>
            </a:pPr>
            <a:br>
              <a:rPr lang="en-GB" dirty="0"/>
            </a:br>
            <a:r>
              <a:rPr lang="en-GB" b="1" dirty="0"/>
              <a:t>How I created it</a:t>
            </a:r>
            <a:br>
              <a:rPr lang="en-GB" dirty="0"/>
            </a:br>
            <a:r>
              <a:rPr lang="en-GB" dirty="0"/>
              <a:t>Chose Pivot Table summary.</a:t>
            </a:r>
            <a:br>
              <a:rPr lang="en-GB" dirty="0"/>
            </a:br>
            <a:r>
              <a:rPr lang="en-GB" dirty="0"/>
              <a:t>Inserted a Pie Chart.</a:t>
            </a:r>
            <a:br>
              <a:rPr lang="en-GB" dirty="0"/>
            </a:br>
            <a:r>
              <a:rPr lang="en-GB" dirty="0"/>
              <a:t>Added chart labels and a chart title.</a:t>
            </a:r>
            <a:br>
              <a:rPr lang="en-GB" dirty="0"/>
            </a:br>
            <a:r>
              <a:rPr lang="en-GB" dirty="0"/>
              <a:t>Formatted the chart to improve readability.</a:t>
            </a:r>
          </a:p>
          <a:p>
            <a:pPr marL="0" indent="0">
              <a:buNone/>
            </a:pPr>
            <a:br>
              <a:rPr lang="en-GB" b="1" dirty="0"/>
            </a:br>
            <a:r>
              <a:rPr lang="en-GB" b="1" dirty="0"/>
              <a:t>Digital skills demonstrated</a:t>
            </a:r>
            <a:br>
              <a:rPr lang="en-GB" dirty="0"/>
            </a:br>
            <a:r>
              <a:rPr lang="en-GB" dirty="0"/>
              <a:t>Data visualisation</a:t>
            </a:r>
            <a:br>
              <a:rPr lang="en-GB" dirty="0"/>
            </a:br>
            <a:r>
              <a:rPr lang="en-GB" dirty="0"/>
              <a:t>Chart creation</a:t>
            </a:r>
            <a:br>
              <a:rPr lang="en-GB" dirty="0"/>
            </a:br>
            <a:r>
              <a:rPr lang="en-GB" dirty="0"/>
              <a:t>Chart formatting</a:t>
            </a:r>
            <a:br>
              <a:rPr lang="en-GB" dirty="0"/>
            </a:br>
            <a:r>
              <a:rPr lang="en-GB" dirty="0"/>
              <a:t>Microsoft Excel</a:t>
            </a:r>
          </a:p>
          <a:p>
            <a:pPr marL="0" indent="0">
              <a:buNone/>
            </a:pPr>
            <a:br>
              <a:rPr lang="en-GB" b="1" dirty="0"/>
            </a:br>
            <a:r>
              <a:rPr lang="en-GB" b="1" dirty="0"/>
              <a:t>Challenges and progress</a:t>
            </a:r>
            <a:br>
              <a:rPr lang="en-GB" dirty="0"/>
            </a:br>
            <a:r>
              <a:rPr lang="en-GB" dirty="0"/>
              <a:t>At first, I wasn't sure which type of chart would be most suitable to display the information.</a:t>
            </a:r>
            <a:br>
              <a:rPr lang="en-GB" dirty="0"/>
            </a:br>
            <a:r>
              <a:rPr lang="en-GB" dirty="0"/>
              <a:t>I can now confidently choose appropriate charts for particular data and purpose.</a:t>
            </a:r>
          </a:p>
          <a:p>
            <a:pPr marL="0" indent="0">
              <a:buNone/>
            </a:pPr>
            <a:br>
              <a:rPr lang="en-GB" b="1" dirty="0"/>
            </a:br>
            <a:r>
              <a:rPr lang="en-GB" b="1" dirty="0"/>
              <a:t>Real-world application</a:t>
            </a:r>
            <a:br>
              <a:rPr lang="en-GB" dirty="0"/>
            </a:br>
            <a:r>
              <a:rPr lang="en-GB" dirty="0"/>
              <a:t>Charts are used in business to communicate reports, to compare data and as a tool for making decisions (</a:t>
            </a:r>
            <a:r>
              <a:rPr lang="en-GB" dirty="0" err="1"/>
              <a:t>Knaflic</a:t>
            </a:r>
            <a:r>
              <a:rPr lang="en-GB" dirty="0"/>
              <a:t>, 2025; </a:t>
            </a:r>
            <a:r>
              <a:rPr lang="en-GB" dirty="0" err="1"/>
              <a:t>AlexJerabek</a:t>
            </a:r>
            <a:r>
              <a:rPr lang="en-GB" dirty="0"/>
              <a:t>, 2024).</a:t>
            </a:r>
          </a:p>
          <a:p>
            <a:endParaRPr lang="en-GB" dirty="0"/>
          </a:p>
        </p:txBody>
      </p:sp>
      <p:pic>
        <p:nvPicPr>
          <p:cNvPr id="6" name="Picture 5">
            <a:extLst>
              <a:ext uri="{FF2B5EF4-FFF2-40B4-BE49-F238E27FC236}">
                <a16:creationId xmlns:a16="http://schemas.microsoft.com/office/drawing/2014/main" id="{EE0385E4-C376-AFC8-2D11-68E96DB17666}"/>
              </a:ext>
            </a:extLst>
          </p:cNvPr>
          <p:cNvPicPr>
            <a:picLocks noChangeAspect="1"/>
          </p:cNvPicPr>
          <p:nvPr/>
        </p:nvPicPr>
        <p:blipFill>
          <a:blip r:embed="rId2"/>
          <a:stretch>
            <a:fillRect/>
          </a:stretch>
        </p:blipFill>
        <p:spPr>
          <a:xfrm>
            <a:off x="6979708" y="2453510"/>
            <a:ext cx="4877223" cy="2987299"/>
          </a:xfrm>
          <a:prstGeom prst="rect">
            <a:avLst/>
          </a:prstGeom>
        </p:spPr>
      </p:pic>
    </p:spTree>
    <p:extLst>
      <p:ext uri="{BB962C8B-B14F-4D97-AF65-F5344CB8AC3E}">
        <p14:creationId xmlns:p14="http://schemas.microsoft.com/office/powerpoint/2010/main" val="209264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7CCC-AF6C-82A9-8B36-1934701140BC}"/>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8C7EAB75-35B2-9A5C-5B01-CD042BA7AB39}"/>
              </a:ext>
            </a:extLst>
          </p:cNvPr>
          <p:cNvSpPr>
            <a:spLocks noGrp="1"/>
          </p:cNvSpPr>
          <p:nvPr>
            <p:ph idx="1"/>
          </p:nvPr>
        </p:nvSpPr>
        <p:spPr>
          <a:xfrm>
            <a:off x="685800" y="2194560"/>
            <a:ext cx="5125720" cy="3899067"/>
          </a:xfrm>
        </p:spPr>
        <p:txBody>
          <a:bodyPr/>
          <a:lstStyle/>
          <a:p>
            <a:pPr marL="0" indent="0">
              <a:buNone/>
            </a:pPr>
            <a:r>
              <a:rPr lang="en-GB" dirty="0"/>
              <a:t>What I achieved</a:t>
            </a:r>
          </a:p>
          <a:p>
            <a:endParaRPr lang="en-GB" dirty="0"/>
          </a:p>
          <a:p>
            <a:r>
              <a:rPr lang="en-GB" dirty="0"/>
              <a:t>Enhanced the skills in the use of Microsoft PowerPoint and Microsoft Excel.</a:t>
            </a:r>
          </a:p>
          <a:p>
            <a:r>
              <a:rPr lang="en-GB" dirty="0"/>
              <a:t>Developed confidence creating Pivot Tables and charts.</a:t>
            </a:r>
          </a:p>
          <a:p>
            <a:r>
              <a:rPr lang="en-GB" dirty="0"/>
              <a:t>Developed the skills to present, analyse and organise business information professionally.</a:t>
            </a:r>
          </a:p>
          <a:p>
            <a:endParaRPr lang="en-GB" dirty="0"/>
          </a:p>
        </p:txBody>
      </p:sp>
      <p:sp>
        <p:nvSpPr>
          <p:cNvPr id="4" name="TextBox 3">
            <a:extLst>
              <a:ext uri="{FF2B5EF4-FFF2-40B4-BE49-F238E27FC236}">
                <a16:creationId xmlns:a16="http://schemas.microsoft.com/office/drawing/2014/main" id="{850D25AE-93CB-7DA8-1649-24F207C2595A}"/>
              </a:ext>
            </a:extLst>
          </p:cNvPr>
          <p:cNvSpPr txBox="1"/>
          <p:nvPr/>
        </p:nvSpPr>
        <p:spPr>
          <a:xfrm>
            <a:off x="6441440" y="2057401"/>
            <a:ext cx="5293360" cy="3970318"/>
          </a:xfrm>
          <a:prstGeom prst="rect">
            <a:avLst/>
          </a:prstGeom>
          <a:noFill/>
        </p:spPr>
        <p:txBody>
          <a:bodyPr wrap="square" rtlCol="0">
            <a:spAutoFit/>
          </a:bodyPr>
          <a:lstStyle/>
          <a:p>
            <a:r>
              <a:rPr lang="en-GB" dirty="0"/>
              <a:t>Future application</a:t>
            </a:r>
          </a:p>
          <a:p>
            <a:br>
              <a:rPr lang="en-GB" dirty="0"/>
            </a:br>
            <a:endParaRPr lang="en-GB" dirty="0"/>
          </a:p>
          <a:p>
            <a:pPr marL="285750" indent="-285750">
              <a:buFont typeface="Arial" panose="020B0604020202020204" pitchFamily="34" charset="0"/>
              <a:buChar char="•"/>
            </a:pPr>
            <a:r>
              <a:rPr lang="en-GB" dirty="0"/>
              <a:t>Do college and university work better.</a:t>
            </a:r>
          </a:p>
          <a:p>
            <a:pPr marL="285750" indent="-285750">
              <a:buFont typeface="Arial" panose="020B0604020202020204" pitchFamily="34" charset="0"/>
              <a:buChar char="•"/>
            </a:pPr>
            <a:r>
              <a:rPr lang="en-GB" dirty="0"/>
              <a:t>Analyse business information using Microsoft Excel.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Design professional presentations &amp; reports.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Apply Microsoft Office skills in future employment.</a:t>
            </a:r>
          </a:p>
          <a:p>
            <a:br>
              <a:rPr lang="en-GB" dirty="0"/>
            </a:br>
            <a:endParaRPr lang="en-GB" dirty="0"/>
          </a:p>
          <a:p>
            <a:endParaRPr lang="en-GB" dirty="0"/>
          </a:p>
        </p:txBody>
      </p:sp>
    </p:spTree>
    <p:extLst>
      <p:ext uri="{BB962C8B-B14F-4D97-AF65-F5344CB8AC3E}">
        <p14:creationId xmlns:p14="http://schemas.microsoft.com/office/powerpoint/2010/main" val="2587195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F6B9A-FCF4-E646-BCCE-A6D8D46AF914}"/>
              </a:ext>
            </a:extLst>
          </p:cNvPr>
          <p:cNvSpPr>
            <a:spLocks noGrp="1"/>
          </p:cNvSpPr>
          <p:nvPr>
            <p:ph type="title"/>
          </p:nvPr>
        </p:nvSpPr>
        <p:spPr/>
        <p:txBody>
          <a:bodyPr/>
          <a:lstStyle/>
          <a:p>
            <a:r>
              <a:rPr lang="en-GB" dirty="0"/>
              <a:t>Final Reflection</a:t>
            </a:r>
            <a:br>
              <a:rPr lang="en-GB" dirty="0"/>
            </a:br>
            <a:endParaRPr lang="en-GB" dirty="0"/>
          </a:p>
        </p:txBody>
      </p:sp>
      <p:sp>
        <p:nvSpPr>
          <p:cNvPr id="3" name="Content Placeholder 2">
            <a:extLst>
              <a:ext uri="{FF2B5EF4-FFF2-40B4-BE49-F238E27FC236}">
                <a16:creationId xmlns:a16="http://schemas.microsoft.com/office/drawing/2014/main" id="{FB184A0A-6D25-DE03-ABC8-B730A50161E9}"/>
              </a:ext>
            </a:extLst>
          </p:cNvPr>
          <p:cNvSpPr>
            <a:spLocks noGrp="1"/>
          </p:cNvSpPr>
          <p:nvPr>
            <p:ph idx="1"/>
          </p:nvPr>
        </p:nvSpPr>
        <p:spPr/>
        <p:txBody>
          <a:bodyPr/>
          <a:lstStyle/>
          <a:p>
            <a:pPr marL="0" indent="0">
              <a:buNone/>
            </a:pPr>
            <a:r>
              <a:rPr lang="en-GB" dirty="0"/>
              <a:t>This module has made me much more confident in using the Microsoft Office applications. I learned to create presentations with Microsoft PowerPoint and enhanced my analysis and presentation skills with Microsoft Excel. I have tried to enhance my knowledge of spreadsheet organisation, data analysis and data visualisation throughout the module using a variety of learning resources. I have used Microsoft Excel 365 Bible to learn how to enhance my spreadsheet skills and Microsoft Excel Data Analysis and Business Modelling to enhance my knowledge of analysing business data. I have learnt that storytelling with data is beneficial for the communication experience, and have been helped by the Microsoft recommendations provided on the type of charts to use for providing business information (Alexander and </a:t>
            </a:r>
            <a:r>
              <a:rPr lang="en-GB" dirty="0" err="1"/>
              <a:t>Kusleika</a:t>
            </a:r>
            <a:r>
              <a:rPr lang="en-GB" dirty="0"/>
              <a:t>, 2025; Winston, 2016; </a:t>
            </a:r>
            <a:r>
              <a:rPr lang="en-GB" dirty="0" err="1"/>
              <a:t>Knaflic</a:t>
            </a:r>
            <a:r>
              <a:rPr lang="en-GB" dirty="0"/>
              <a:t>, 2025; </a:t>
            </a:r>
            <a:r>
              <a:rPr lang="en-GB" dirty="0" err="1"/>
              <a:t>AlexJerabek</a:t>
            </a:r>
            <a:r>
              <a:rPr lang="en-GB" dirty="0"/>
              <a:t>, 2024).</a:t>
            </a:r>
          </a:p>
          <a:p>
            <a:endParaRPr lang="en-GB" dirty="0"/>
          </a:p>
        </p:txBody>
      </p:sp>
    </p:spTree>
    <p:extLst>
      <p:ext uri="{BB962C8B-B14F-4D97-AF65-F5344CB8AC3E}">
        <p14:creationId xmlns:p14="http://schemas.microsoft.com/office/powerpoint/2010/main" val="1813867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46F9E-B152-072D-271A-0980FC3B1B1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BBC14B8-D8EB-769D-33EF-20216D5648EB}"/>
              </a:ext>
            </a:extLst>
          </p:cNvPr>
          <p:cNvSpPr>
            <a:spLocks noGrp="1"/>
          </p:cNvSpPr>
          <p:nvPr>
            <p:ph idx="1"/>
          </p:nvPr>
        </p:nvSpPr>
        <p:spPr/>
        <p:txBody>
          <a:bodyPr>
            <a:normAutofit lnSpcReduction="10000"/>
          </a:bodyPr>
          <a:lstStyle/>
          <a:p>
            <a:pPr marL="457200" indent="-457200">
              <a:buFont typeface="+mj-lt"/>
              <a:buAutoNum type="arabicPeriod"/>
            </a:pPr>
            <a:r>
              <a:rPr lang="en-GB" dirty="0"/>
              <a:t>Alexander, M. and </a:t>
            </a:r>
            <a:r>
              <a:rPr lang="en-GB" dirty="0" err="1"/>
              <a:t>Kusleika</a:t>
            </a:r>
            <a:r>
              <a:rPr lang="en-GB" dirty="0"/>
              <a:t>, D., 2025. </a:t>
            </a:r>
            <a:r>
              <a:rPr lang="en-GB" i="1" dirty="0"/>
              <a:t>Microsoft Excel 365 Bible</a:t>
            </a:r>
            <a:r>
              <a:rPr lang="en-GB" dirty="0"/>
              <a:t>. John Wiley &amp; Sons.</a:t>
            </a:r>
          </a:p>
          <a:p>
            <a:pPr marL="457200" indent="-457200">
              <a:buFont typeface="+mj-lt"/>
              <a:buAutoNum type="arabicPeriod"/>
            </a:pPr>
            <a:r>
              <a:rPr lang="en-GB" dirty="0"/>
              <a:t>Walkenbach, J., 2010. </a:t>
            </a:r>
            <a:r>
              <a:rPr lang="en-GB" i="1" dirty="0"/>
              <a:t>Excel 2010 power programming with VBA</a:t>
            </a:r>
            <a:r>
              <a:rPr lang="en-GB" dirty="0"/>
              <a:t>. John Wiley &amp; Sons.</a:t>
            </a:r>
          </a:p>
          <a:p>
            <a:pPr marL="457200" indent="-457200">
              <a:buFont typeface="+mj-lt"/>
              <a:buAutoNum type="arabicPeriod"/>
            </a:pPr>
            <a:r>
              <a:rPr lang="en-GB" dirty="0" err="1"/>
              <a:t>Knaflic</a:t>
            </a:r>
            <a:r>
              <a:rPr lang="en-GB" dirty="0"/>
              <a:t>, C.N., 2025. </a:t>
            </a:r>
            <a:r>
              <a:rPr lang="en-GB" i="1" dirty="0"/>
              <a:t>Storytelling with data: A data visualization guide for business professionals</a:t>
            </a:r>
            <a:r>
              <a:rPr lang="en-GB" dirty="0"/>
              <a:t>. John Wiley &amp; Sons.</a:t>
            </a:r>
          </a:p>
          <a:p>
            <a:pPr marL="457200" indent="-457200">
              <a:buFont typeface="+mj-lt"/>
              <a:buAutoNum type="arabicPeriod"/>
            </a:pPr>
            <a:r>
              <a:rPr lang="en-GB" dirty="0" err="1"/>
              <a:t>AlexJerabek</a:t>
            </a:r>
            <a:r>
              <a:rPr lang="en-GB" dirty="0"/>
              <a:t>, 2024. </a:t>
            </a:r>
            <a:r>
              <a:rPr lang="en-GB" i="1" dirty="0"/>
              <a:t>Create a chart with recommended charts | Microsoft Support</a:t>
            </a:r>
            <a:r>
              <a:rPr lang="en-GB" dirty="0"/>
              <a:t>. [online] Microsoft.com. Available at: https://support.microsoft.com/en-us/excel/create-a-chart-with-recommended-charts [Accessed 6 July 2026].</a:t>
            </a:r>
          </a:p>
          <a:p>
            <a:pPr marL="457200" indent="-457200">
              <a:buFont typeface="+mj-lt"/>
              <a:buAutoNum type="arabicPeriod"/>
            </a:pPr>
            <a:r>
              <a:rPr lang="en-GB" dirty="0"/>
              <a:t>Winston, W., 2016. </a:t>
            </a:r>
            <a:r>
              <a:rPr lang="en-GB" i="1" dirty="0"/>
              <a:t>Microsoft Excel data analysis and business </a:t>
            </a:r>
            <a:r>
              <a:rPr lang="en-GB" i="1" dirty="0" err="1"/>
              <a:t>modeling</a:t>
            </a:r>
            <a:r>
              <a:rPr lang="en-GB" dirty="0"/>
              <a:t>. Microsoft press.</a:t>
            </a:r>
          </a:p>
          <a:p>
            <a:endParaRPr lang="en-GB" dirty="0"/>
          </a:p>
        </p:txBody>
      </p:sp>
    </p:spTree>
    <p:extLst>
      <p:ext uri="{BB962C8B-B14F-4D97-AF65-F5344CB8AC3E}">
        <p14:creationId xmlns:p14="http://schemas.microsoft.com/office/powerpoint/2010/main" val="21781634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52</TotalTime>
  <Words>1002</Words>
  <Application>Microsoft Office PowerPoint</Application>
  <PresentationFormat>Widescreen</PresentationFormat>
  <Paragraphs>71</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Century Gothic</vt:lpstr>
      <vt:lpstr>Vapor Trail</vt:lpstr>
      <vt:lpstr>Digital Skills DS3- Portfolio</vt:lpstr>
      <vt:lpstr>Introduction-Portfolio Overview </vt:lpstr>
      <vt:lpstr>Artefact 1 – Microsoft PowerPoint Digital Menu   </vt:lpstr>
      <vt:lpstr>Artefact 2 – Microsoft Excel Pivot Table </vt:lpstr>
      <vt:lpstr>Artefact 3 – Microsoft Excel Pie Chart </vt:lpstr>
      <vt:lpstr>Conclusion </vt:lpstr>
      <vt:lpstr>Final Reflection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2026-07-06T11:05:40Z</dcterms:created>
  <dcterms:modified xsi:type="dcterms:W3CDTF">2026-07-06T11:58:38Z</dcterms:modified>
</cp:coreProperties>
</file>