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347" r:id="rId6"/>
    <p:sldId id="372" r:id="rId7"/>
    <p:sldId id="389" r:id="rId8"/>
    <p:sldId id="368" r:id="rId9"/>
    <p:sldId id="351" r:id="rId10"/>
    <p:sldId id="353" r:id="rId11"/>
    <p:sldId id="354" r:id="rId12"/>
    <p:sldId id="339" r:id="rId13"/>
    <p:sldId id="362" r:id="rId14"/>
    <p:sldId id="338" r:id="rId15"/>
    <p:sldId id="388" r:id="rId16"/>
    <p:sldId id="355" r:id="rId17"/>
    <p:sldId id="325" r:id="rId18"/>
    <p:sldId id="356" r:id="rId19"/>
    <p:sldId id="369" r:id="rId20"/>
    <p:sldId id="385" r:id="rId21"/>
    <p:sldId id="330" r:id="rId22"/>
    <p:sldId id="359" r:id="rId23"/>
    <p:sldId id="360" r:id="rId24"/>
    <p:sldId id="357" r:id="rId25"/>
    <p:sldId id="343" r:id="rId26"/>
    <p:sldId id="326" r:id="rId27"/>
    <p:sldId id="390" r:id="rId28"/>
    <p:sldId id="358" r:id="rId29"/>
    <p:sldId id="364" r:id="rId30"/>
    <p:sldId id="363" r:id="rId31"/>
    <p:sldId id="370" r:id="rId32"/>
    <p:sldId id="383"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character%20animation&amp;displayField=all"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character%20animation&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search?query=any,contains,character%20animation&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fulldisplay?docid=alma99100339859502421&amp;context=L&amp;vid=44WHELF_UWTSD:44WHELF_UWTSD_VU1&amp;lang=en&amp;search_scope=MyInst_and_CI&amp;adaptor=Local%20Search%20Engine&amp;isFrbr=true&amp;tab=Everything&amp;query=any,contains,character%20animation&amp;facet=tlevel,include,online_resources&amp;pfilter=rtype,exact,books&amp;offset=0" TargetMode="Externa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search?query=any,contains,character%20animation&amp;tab=Everything&amp;search_scope=MyInst_and_CI&amp;vid=44WHELF_UWTSD:44WHELF_UWTSD_VU1&amp;facet=tlevel,include,online_resources&amp;facet=tlevel,include,peer_reviewed&amp;lang=en&amp;offset=0"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character%20animation&amp;displayField=all"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rt%20and%20media"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7.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5" Type="http://schemas.openxmlformats.org/officeDocument/2006/relationships/image" Target="../media/image32.png"/><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browzine.com/libraries/1422/subjects/57/bookcases/75?sort=title"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browzine.com/libraries/1422/subjects?query=Animation"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Wild</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fontScale="90000"/>
          </a:bodyPr>
          <a:lstStyle/>
          <a:p>
            <a:r>
              <a:rPr lang="en-GB" dirty="0"/>
              <a:t>Finding and Using Information</a:t>
            </a:r>
            <a:br>
              <a:rPr lang="en-GB" sz="3200" dirty="0"/>
            </a:br>
            <a:br>
              <a:rPr lang="en-GB" sz="3200" dirty="0"/>
            </a:br>
            <a:r>
              <a:rPr lang="en-GB" sz="3200" dirty="0"/>
              <a:t>Animation &amp; VFX</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normAutofit fontScale="90000"/>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Subject specific databases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5" y="2093571"/>
            <a:ext cx="5566670" cy="3225371"/>
          </a:xfrm>
        </p:spPr>
        <p:txBody>
          <a:bodyPr>
            <a:normAutofit lnSpcReduction="10000"/>
          </a:bodyPr>
          <a:lstStyle/>
          <a:p>
            <a:r>
              <a:rPr lang="en-GB" sz="2400" dirty="0"/>
              <a:t>Dedicated librarian to provide research support</a:t>
            </a:r>
          </a:p>
          <a:p>
            <a:r>
              <a:rPr lang="en-GB" sz="2400" dirty="0"/>
              <a:t>Online support via email </a:t>
            </a:r>
            <a:r>
              <a:rPr lang="en-GB" sz="2400"/>
              <a:t>or Teams</a:t>
            </a:r>
            <a:endParaRPr lang="en-GB" sz="2400" dirty="0"/>
          </a:p>
          <a:p>
            <a:r>
              <a:rPr lang="en-GB" sz="2400" dirty="0"/>
              <a:t>Book a 1-2-1 session via the website</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353726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771985" y="1892311"/>
            <a:ext cx="3364938" cy="4176650"/>
          </a:xfrm>
        </p:spPr>
        <p:txBody>
          <a:bodyPr>
            <a:normAutofit fontScale="92500" lnSpcReduction="10000"/>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pPr marL="0" indent="0">
              <a:buNone/>
            </a:pPr>
            <a:r>
              <a:rPr lang="en-US" dirty="0">
                <a:hlinkClick r:id="rId2"/>
              </a:rPr>
              <a:t>Library website</a:t>
            </a:r>
            <a:endParaRPr lang="en-US" dirty="0"/>
          </a:p>
          <a:p>
            <a:endParaRPr lang="en-US" dirty="0"/>
          </a:p>
          <a:p>
            <a:endParaRPr lang="en-US" dirty="0"/>
          </a:p>
          <a:p>
            <a:endParaRPr lang="en-US" dirty="0"/>
          </a:p>
        </p:txBody>
      </p:sp>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dirty="0"/>
              <a:t>Library Webpage</a:t>
            </a:r>
          </a:p>
        </p:txBody>
      </p:sp>
      <p:pic>
        <p:nvPicPr>
          <p:cNvPr id="12" name="Content Placeholder 11">
            <a:extLst>
              <a:ext uri="{FF2B5EF4-FFF2-40B4-BE49-F238E27FC236}">
                <a16:creationId xmlns:a16="http://schemas.microsoft.com/office/drawing/2014/main" id="{4B418EAD-B598-434B-F597-95A6339D7E5D}"/>
              </a:ext>
            </a:extLst>
          </p:cNvPr>
          <p:cNvPicPr>
            <a:picLocks noGrp="1" noChangeAspect="1"/>
          </p:cNvPicPr>
          <p:nvPr>
            <p:ph sz="quarter" idx="4"/>
          </p:nvPr>
        </p:nvPicPr>
        <p:blipFill rotWithShape="1">
          <a:blip r:embed="rId3"/>
          <a:srcRect l="58774" t="5305" r="379" b="43017"/>
          <a:stretch/>
        </p:blipFill>
        <p:spPr>
          <a:xfrm>
            <a:off x="4409807" y="1949097"/>
            <a:ext cx="7290544" cy="3613355"/>
          </a:xfrm>
        </p:spPr>
      </p:pic>
    </p:spTree>
    <p:extLst>
      <p:ext uri="{BB962C8B-B14F-4D97-AF65-F5344CB8AC3E}">
        <p14:creationId xmlns:p14="http://schemas.microsoft.com/office/powerpoint/2010/main" val="1552371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pic>
        <p:nvPicPr>
          <p:cNvPr id="7" name="Content Placeholder 6">
            <a:extLst>
              <a:ext uri="{FF2B5EF4-FFF2-40B4-BE49-F238E27FC236}">
                <a16:creationId xmlns:a16="http://schemas.microsoft.com/office/drawing/2014/main" id="{D4917629-4DA7-C023-E45F-AA6FC017F73E}"/>
              </a:ext>
            </a:extLst>
          </p:cNvPr>
          <p:cNvPicPr>
            <a:picLocks noGrp="1" noChangeAspect="1"/>
          </p:cNvPicPr>
          <p:nvPr>
            <p:ph sz="quarter" idx="4"/>
          </p:nvPr>
        </p:nvPicPr>
        <p:blipFill rotWithShape="1">
          <a:blip r:embed="rId2"/>
          <a:srcRect l="58885" t="5699" r="56" b="42686"/>
          <a:stretch/>
        </p:blipFill>
        <p:spPr>
          <a:xfrm>
            <a:off x="4779805" y="1961535"/>
            <a:ext cx="7210633" cy="3547632"/>
          </a:xfrm>
        </p:spPr>
      </p:pic>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16573" y="577120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6" name="Picture 5">
            <a:extLst>
              <a:ext uri="{FF2B5EF4-FFF2-40B4-BE49-F238E27FC236}">
                <a16:creationId xmlns:a16="http://schemas.microsoft.com/office/drawing/2014/main" id="{472F0776-3A61-B247-4587-3D27BCEFC13D}"/>
              </a:ext>
            </a:extLst>
          </p:cNvPr>
          <p:cNvPicPr>
            <a:picLocks noChangeAspect="1"/>
          </p:cNvPicPr>
          <p:nvPr/>
        </p:nvPicPr>
        <p:blipFill rotWithShape="1">
          <a:blip r:embed="rId3"/>
          <a:srcRect l="29339" t="27528" r="42501" b="21560"/>
          <a:stretch/>
        </p:blipFill>
        <p:spPr>
          <a:xfrm>
            <a:off x="3509236" y="1449650"/>
            <a:ext cx="8082664" cy="4053226"/>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Print Resources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6" name="Picture 5">
            <a:extLst>
              <a:ext uri="{FF2B5EF4-FFF2-40B4-BE49-F238E27FC236}">
                <a16:creationId xmlns:a16="http://schemas.microsoft.com/office/drawing/2014/main" id="{A52D5ABD-7637-7213-5FD3-B881F4509E1E}"/>
              </a:ext>
            </a:extLst>
          </p:cNvPr>
          <p:cNvPicPr>
            <a:picLocks noChangeAspect="1"/>
          </p:cNvPicPr>
          <p:nvPr/>
        </p:nvPicPr>
        <p:blipFill rotWithShape="1">
          <a:blip r:embed="rId3"/>
          <a:srcRect l="29275" t="27267" r="42592" b="21315"/>
          <a:stretch/>
        </p:blipFill>
        <p:spPr>
          <a:xfrm>
            <a:off x="535459" y="1631092"/>
            <a:ext cx="7400842" cy="3751789"/>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1600201"/>
            <a:ext cx="5233081" cy="4565650"/>
          </a:xfrm>
          <a:prstGeom prst="rect">
            <a:avLst/>
          </a:prstGeom>
        </p:spPr>
        <p:txBody>
          <a:bodyPr vert="horz" lIns="91440" tIns="45720" rIns="91440" bIns="45720" rtlCol="0">
            <a:normAutofit/>
          </a:bodyPr>
          <a:lstStyle/>
          <a:p>
            <a:pPr>
              <a:lnSpc>
                <a:spcPct val="90000"/>
              </a:lnSpc>
              <a:spcAft>
                <a:spcPts val="600"/>
              </a:spcAft>
            </a:pPr>
            <a:endParaRPr lang="en-GB" sz="2800" dirty="0"/>
          </a:p>
        </p:txBody>
      </p:sp>
      <p:sp>
        <p:nvSpPr>
          <p:cNvPr id="2" name="Title 1"/>
          <p:cNvSpPr>
            <a:spLocks noGrp="1"/>
          </p:cNvSpPr>
          <p:nvPr>
            <p:ph type="title"/>
          </p:nvPr>
        </p:nvSpPr>
        <p:spPr>
          <a:xfrm>
            <a:off x="718456" y="262866"/>
            <a:ext cx="10795518" cy="1003916"/>
          </a:xfrm>
        </p:spPr>
        <p:txBody>
          <a:bodyPr vert="horz" lIns="91440" tIns="45720" rIns="91440" bIns="45720" rtlCol="0" anchor="b">
            <a:normAutofit fontScale="90000"/>
          </a:bodyPr>
          <a:lstStyle/>
          <a:p>
            <a:r>
              <a:rPr lang="en-GB" dirty="0"/>
              <a:t>Limit Library Search to Ebooks Only</a:t>
            </a:r>
          </a:p>
        </p:txBody>
      </p:sp>
      <p:sp>
        <p:nvSpPr>
          <p:cNvPr id="10" name="TextBox 9">
            <a:extLst>
              <a:ext uri="{FF2B5EF4-FFF2-40B4-BE49-F238E27FC236}">
                <a16:creationId xmlns:a16="http://schemas.microsoft.com/office/drawing/2014/main" id="{BDFC8F90-384C-4A9C-8FC5-2905536CA0E5}"/>
              </a:ext>
            </a:extLst>
          </p:cNvPr>
          <p:cNvSpPr txBox="1"/>
          <p:nvPr/>
        </p:nvSpPr>
        <p:spPr>
          <a:xfrm>
            <a:off x="647806" y="2557424"/>
            <a:ext cx="3547350" cy="1754326"/>
          </a:xfrm>
          <a:prstGeom prst="rect">
            <a:avLst/>
          </a:prstGeom>
          <a:noFill/>
        </p:spPr>
        <p:txBody>
          <a:bodyPr wrap="square">
            <a:spAutoFit/>
          </a:bodyPr>
          <a:lstStyle/>
          <a:p>
            <a:r>
              <a:rPr lang="en-GB" dirty="0"/>
              <a:t>Example of a search limited to:</a:t>
            </a:r>
          </a:p>
          <a:p>
            <a:endParaRPr lang="en-GB" dirty="0"/>
          </a:p>
          <a:p>
            <a:pPr marL="285750" indent="-285750">
              <a:buFont typeface="Arial" panose="020B0604020202020204" pitchFamily="34" charset="0"/>
              <a:buChar char="•"/>
            </a:pPr>
            <a:r>
              <a:rPr lang="en-GB" dirty="0"/>
              <a:t>Full Text Online</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endParaRPr lang="en-GB" dirty="0"/>
          </a:p>
          <a:p>
            <a:r>
              <a:rPr lang="en-GB" dirty="0">
                <a:hlinkClick r:id="rId2"/>
              </a:rPr>
              <a:t>character animation ebooks</a:t>
            </a:r>
            <a:endParaRPr lang="en-GB" sz="1800" dirty="0"/>
          </a:p>
        </p:txBody>
      </p:sp>
      <p:pic>
        <p:nvPicPr>
          <p:cNvPr id="5" name="Picture 4">
            <a:extLst>
              <a:ext uri="{FF2B5EF4-FFF2-40B4-BE49-F238E27FC236}">
                <a16:creationId xmlns:a16="http://schemas.microsoft.com/office/drawing/2014/main" id="{F622A2BC-64E1-1D9F-40BB-DD9E5815324A}"/>
              </a:ext>
            </a:extLst>
          </p:cNvPr>
          <p:cNvPicPr>
            <a:picLocks noChangeAspect="1"/>
          </p:cNvPicPr>
          <p:nvPr/>
        </p:nvPicPr>
        <p:blipFill rotWithShape="1">
          <a:blip r:embed="rId3"/>
          <a:srcRect t="11075" r="2162" b="5591"/>
          <a:stretch/>
        </p:blipFill>
        <p:spPr>
          <a:xfrm>
            <a:off x="4195156" y="1547003"/>
            <a:ext cx="7318818" cy="4155880"/>
          </a:xfrm>
          <a:prstGeom prst="rect">
            <a:avLst/>
          </a:prstGeom>
        </p:spPr>
      </p:pic>
    </p:spTree>
    <p:extLst>
      <p:ext uri="{BB962C8B-B14F-4D97-AF65-F5344CB8AC3E}">
        <p14:creationId xmlns:p14="http://schemas.microsoft.com/office/powerpoint/2010/main" val="524714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3" y="1388676"/>
            <a:ext cx="4417414" cy="2120643"/>
          </a:xfrm>
        </p:spPr>
        <p:txBody>
          <a:bodyPr>
            <a:normAutofit fontScale="625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Item Record</a:t>
            </a:r>
          </a:p>
        </p:txBody>
      </p:sp>
      <p:sp>
        <p:nvSpPr>
          <p:cNvPr id="5" name="TextBox 4">
            <a:extLst>
              <a:ext uri="{FF2B5EF4-FFF2-40B4-BE49-F238E27FC236}">
                <a16:creationId xmlns:a16="http://schemas.microsoft.com/office/drawing/2014/main" id="{1C8A8002-E42F-442D-B230-EBD1C8D14605}"/>
              </a:ext>
            </a:extLst>
          </p:cNvPr>
          <p:cNvSpPr txBox="1"/>
          <p:nvPr/>
        </p:nvSpPr>
        <p:spPr>
          <a:xfrm>
            <a:off x="5396361" y="5524947"/>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7" name="Picture 6">
            <a:extLst>
              <a:ext uri="{FF2B5EF4-FFF2-40B4-BE49-F238E27FC236}">
                <a16:creationId xmlns:a16="http://schemas.microsoft.com/office/drawing/2014/main" id="{5EB241DA-564C-44D9-A64B-44B2A2C24A37}"/>
              </a:ext>
            </a:extLst>
          </p:cNvPr>
          <p:cNvPicPr>
            <a:picLocks noChangeAspect="1"/>
          </p:cNvPicPr>
          <p:nvPr/>
        </p:nvPicPr>
        <p:blipFill rotWithShape="1">
          <a:blip r:embed="rId3"/>
          <a:srcRect l="33446" t="27772" r="42635" b="21073"/>
          <a:stretch/>
        </p:blipFill>
        <p:spPr>
          <a:xfrm>
            <a:off x="5298111" y="1516062"/>
            <a:ext cx="6540102" cy="3879722"/>
          </a:xfrm>
          <a:prstGeom prst="rect">
            <a:avLst/>
          </a:prstGeom>
        </p:spPr>
      </p:pic>
      <p:pic>
        <p:nvPicPr>
          <p:cNvPr id="9" name="Picture 8">
            <a:extLst>
              <a:ext uri="{FF2B5EF4-FFF2-40B4-BE49-F238E27FC236}">
                <a16:creationId xmlns:a16="http://schemas.microsoft.com/office/drawing/2014/main" id="{1825481B-28D1-2F28-2DCC-927AAE921C8F}"/>
              </a:ext>
            </a:extLst>
          </p:cNvPr>
          <p:cNvPicPr>
            <a:picLocks noChangeAspect="1"/>
          </p:cNvPicPr>
          <p:nvPr/>
        </p:nvPicPr>
        <p:blipFill rotWithShape="1">
          <a:blip r:embed="rId4"/>
          <a:srcRect l="33379" t="35567" r="48581" b="25457"/>
          <a:stretch/>
        </p:blipFill>
        <p:spPr>
          <a:xfrm>
            <a:off x="583001" y="3429000"/>
            <a:ext cx="4350200" cy="2606861"/>
          </a:xfrm>
          <a:prstGeom prst="rect">
            <a:avLst/>
          </a:prstGeom>
        </p:spPr>
      </p:pic>
    </p:spTree>
    <p:extLst>
      <p:ext uri="{BB962C8B-B14F-4D97-AF65-F5344CB8AC3E}">
        <p14:creationId xmlns:p14="http://schemas.microsoft.com/office/powerpoint/2010/main" val="2936209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979B6949-6660-470A-A35B-0E7CB1A5251D}"/>
              </a:ext>
            </a:extLst>
          </p:cNvPr>
          <p:cNvSpPr>
            <a:spLocks noGrp="1"/>
          </p:cNvSpPr>
          <p:nvPr>
            <p:ph sz="half" idx="1"/>
          </p:nvPr>
        </p:nvSpPr>
        <p:spPr>
          <a:xfrm>
            <a:off x="678026" y="2372261"/>
            <a:ext cx="3208712" cy="2761211"/>
          </a:xfrm>
        </p:spPr>
        <p:txBody>
          <a:bodyPr>
            <a:normAutofit fontScale="70000" lnSpcReduction="20000"/>
          </a:bodyPr>
          <a:lstStyle/>
          <a:p>
            <a:pPr marL="0" indent="0">
              <a:buNone/>
            </a:pPr>
            <a:r>
              <a:rPr lang="en-GB" sz="3300" dirty="0"/>
              <a:t>Example of a search limited to:</a:t>
            </a:r>
          </a:p>
          <a:p>
            <a:endParaRPr lang="en-GB" sz="3300" dirty="0"/>
          </a:p>
          <a:p>
            <a:pPr marL="285750" indent="-285750">
              <a:buFont typeface="Arial" panose="020B0604020202020204" pitchFamily="34" charset="0"/>
              <a:buChar char="•"/>
            </a:pPr>
            <a:r>
              <a:rPr lang="en-GB" sz="3300" dirty="0"/>
              <a:t>Full Text Online</a:t>
            </a:r>
          </a:p>
          <a:p>
            <a:pPr marL="285750" indent="-285750">
              <a:buFont typeface="Arial" panose="020B0604020202020204" pitchFamily="34" charset="0"/>
              <a:buChar char="•"/>
            </a:pPr>
            <a:r>
              <a:rPr lang="en-GB" sz="3300" dirty="0"/>
              <a:t>Peer-reviewed Journals</a:t>
            </a:r>
          </a:p>
          <a:p>
            <a:pPr marL="0" indent="0">
              <a:buNone/>
            </a:pPr>
            <a:endParaRPr lang="en-GB" sz="3300" dirty="0"/>
          </a:p>
          <a:p>
            <a:pPr marL="0" indent="0">
              <a:buNone/>
            </a:pPr>
            <a:r>
              <a:rPr lang="en-GB" sz="3300" dirty="0">
                <a:hlinkClick r:id="rId2"/>
              </a:rPr>
              <a:t>Peer-reviewed articles</a:t>
            </a:r>
            <a:endParaRPr lang="en-GB" sz="3300" dirty="0"/>
          </a:p>
          <a:p>
            <a:endParaRPr lang="en-US" dirty="0"/>
          </a:p>
        </p:txBody>
      </p:sp>
      <p:sp>
        <p:nvSpPr>
          <p:cNvPr id="12" name="Title 2">
            <a:extLst>
              <a:ext uri="{FF2B5EF4-FFF2-40B4-BE49-F238E27FC236}">
                <a16:creationId xmlns:a16="http://schemas.microsoft.com/office/drawing/2014/main" id="{3147FEA7-CB4A-4011-8E49-EE1C2E15C086}"/>
              </a:ext>
            </a:extLst>
          </p:cNvPr>
          <p:cNvSpPr>
            <a:spLocks noGrp="1"/>
          </p:cNvSpPr>
          <p:nvPr>
            <p:ph type="title"/>
          </p:nvPr>
        </p:nvSpPr>
        <p:spPr>
          <a:xfrm>
            <a:off x="718456" y="262866"/>
            <a:ext cx="10795518" cy="1003916"/>
          </a:xfrm>
        </p:spPr>
        <p:txBody>
          <a:bodyPr>
            <a:normAutofit/>
          </a:bodyPr>
          <a:lstStyle/>
          <a:p>
            <a:r>
              <a:rPr lang="en-US" dirty="0"/>
              <a:t>Peer-Reviewed Journal Articles</a:t>
            </a:r>
          </a:p>
        </p:txBody>
      </p:sp>
      <p:pic>
        <p:nvPicPr>
          <p:cNvPr id="3" name="Picture 2">
            <a:extLst>
              <a:ext uri="{FF2B5EF4-FFF2-40B4-BE49-F238E27FC236}">
                <a16:creationId xmlns:a16="http://schemas.microsoft.com/office/drawing/2014/main" id="{C7F3D25B-3706-759D-575F-C8F58028269A}"/>
              </a:ext>
            </a:extLst>
          </p:cNvPr>
          <p:cNvPicPr>
            <a:picLocks noChangeAspect="1"/>
          </p:cNvPicPr>
          <p:nvPr/>
        </p:nvPicPr>
        <p:blipFill rotWithShape="1">
          <a:blip r:embed="rId3"/>
          <a:srcRect l="418" t="11291" r="6177" b="5162"/>
          <a:stretch/>
        </p:blipFill>
        <p:spPr>
          <a:xfrm>
            <a:off x="3886739" y="1396087"/>
            <a:ext cx="7742254" cy="4616832"/>
          </a:xfrm>
          <a:prstGeom prst="rect">
            <a:avLst/>
          </a:prstGeom>
        </p:spPr>
      </p:pic>
    </p:spTree>
    <p:extLst>
      <p:ext uri="{BB962C8B-B14F-4D97-AF65-F5344CB8AC3E}">
        <p14:creationId xmlns:p14="http://schemas.microsoft.com/office/powerpoint/2010/main" val="4286794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Your Account</a:t>
            </a:r>
          </a:p>
        </p:txBody>
      </p:sp>
      <p:sp>
        <p:nvSpPr>
          <p:cNvPr id="40" name="TextBox 39"/>
          <p:cNvSpPr txBox="1"/>
          <p:nvPr/>
        </p:nvSpPr>
        <p:spPr>
          <a:xfrm>
            <a:off x="8085892" y="2117993"/>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your account</a:t>
            </a:r>
          </a:p>
          <a:p>
            <a:endParaRPr lang="en-GB" dirty="0"/>
          </a:p>
          <a:p>
            <a:pPr marL="285750" indent="-285750">
              <a:buFont typeface="Arial" panose="020B0604020202020204" pitchFamily="34" charset="0"/>
              <a:buChar char="•"/>
            </a:pPr>
            <a:r>
              <a:rPr lang="en-GB" dirty="0"/>
              <a:t>Link, email, print and pin resources in your saved items, or send to RefWorks</a:t>
            </a:r>
          </a:p>
          <a:p>
            <a:endParaRPr lang="en-GB" dirty="0"/>
          </a:p>
          <a:p>
            <a:pPr marL="285750" indent="-285750">
              <a:buFont typeface="Arial" panose="020B0604020202020204" pitchFamily="34" charset="0"/>
              <a:buChar char="•"/>
            </a:pPr>
            <a:r>
              <a:rPr lang="en-GB" dirty="0"/>
              <a:t>Personalize your results by selecting your preferred discipline</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D684F3DE-7A4F-184F-4CA9-54C6BDBB6347}"/>
              </a:ext>
            </a:extLst>
          </p:cNvPr>
          <p:cNvPicPr>
            <a:picLocks noChangeAspect="1"/>
          </p:cNvPicPr>
          <p:nvPr/>
        </p:nvPicPr>
        <p:blipFill rotWithShape="1">
          <a:blip r:embed="rId3"/>
          <a:srcRect l="29339" t="27528" r="42501" b="21560"/>
          <a:stretch/>
        </p:blipFill>
        <p:spPr>
          <a:xfrm>
            <a:off x="531797" y="1457887"/>
            <a:ext cx="7491279" cy="3756663"/>
          </a:xfrm>
          <a:prstGeom prst="rect">
            <a:avLst/>
          </a:prstGeom>
        </p:spPr>
      </p:pic>
    </p:spTree>
    <p:extLst>
      <p:ext uri="{BB962C8B-B14F-4D97-AF65-F5344CB8AC3E}">
        <p14:creationId xmlns:p14="http://schemas.microsoft.com/office/powerpoint/2010/main" val="1322533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a:t>
            </a:r>
            <a:r>
              <a:rPr lang="en-GB" sz="2400" dirty="0" err="1"/>
              <a:t>eJournals</a:t>
            </a:r>
            <a:r>
              <a:rPr lang="en-GB" sz="2400" dirty="0"/>
              <a:t> / Browzine</a:t>
            </a:r>
          </a:p>
          <a:p>
            <a:pPr marL="285750" indent="-285750">
              <a:buFont typeface="Arial" panose="020B0604020202020204" pitchFamily="34" charset="0"/>
              <a:buChar char="•"/>
            </a:pPr>
            <a:r>
              <a:rPr lang="en-GB" sz="2400"/>
              <a:t>Database Search</a:t>
            </a:r>
            <a:endParaRPr lang="en-GB" sz="2400" dirty="0"/>
          </a:p>
          <a:p>
            <a:pPr marL="285750" indent="-285750">
              <a:buFont typeface="Arial" panose="020B0604020202020204" pitchFamily="34" charset="0"/>
              <a:buChar char="•"/>
            </a:pPr>
            <a:r>
              <a:rPr lang="en-GB" sz="2400" dirty="0"/>
              <a:t>NeedMore?</a:t>
            </a:r>
          </a:p>
        </p:txBody>
      </p:sp>
      <p:pic>
        <p:nvPicPr>
          <p:cNvPr id="7" name="Picture 6">
            <a:extLst>
              <a:ext uri="{FF2B5EF4-FFF2-40B4-BE49-F238E27FC236}">
                <a16:creationId xmlns:a16="http://schemas.microsoft.com/office/drawing/2014/main" id="{D3BB31F4-B3AC-213E-9279-74C00AC7C870}"/>
              </a:ext>
            </a:extLst>
          </p:cNvPr>
          <p:cNvPicPr>
            <a:picLocks noChangeAspect="1"/>
          </p:cNvPicPr>
          <p:nvPr/>
        </p:nvPicPr>
        <p:blipFill rotWithShape="1">
          <a:blip r:embed="rId3"/>
          <a:srcRect l="58632" t="6022" b="80854"/>
          <a:stretch/>
        </p:blipFill>
        <p:spPr>
          <a:xfrm>
            <a:off x="764875" y="3743040"/>
            <a:ext cx="10916984" cy="1356843"/>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799660" cy="4060483"/>
          </a:xfrm>
        </p:spPr>
        <p:txBody>
          <a:bodyPr>
            <a:normAutofit fontScale="92500"/>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Digimap</a:t>
            </a:r>
          </a:p>
          <a:p>
            <a:pPr lvl="1"/>
            <a:r>
              <a:rPr lang="en-GB" sz="1800" dirty="0"/>
              <a:t>Digital Theatre+</a:t>
            </a:r>
          </a:p>
          <a:p>
            <a:pPr lvl="1"/>
            <a:r>
              <a:rPr lang="en-GB" sz="1800" dirty="0"/>
              <a:t>Cite Them Right</a:t>
            </a:r>
          </a:p>
          <a:p>
            <a:r>
              <a:rPr lang="en-GB" sz="2200" dirty="0"/>
              <a:t>Go directly to subject specific databases:</a:t>
            </a:r>
          </a:p>
          <a:p>
            <a:pPr lvl="1"/>
            <a:r>
              <a:rPr lang="en-GB" sz="1800" dirty="0"/>
              <a:t>ACM Digital Library</a:t>
            </a:r>
          </a:p>
          <a:p>
            <a:pPr lvl="1"/>
            <a:r>
              <a:rPr lang="en-GB" sz="1800" dirty="0"/>
              <a:t>Art &amp; Architecture Source</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Arts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pPr lvl="1"/>
            <a:r>
              <a:rPr lang="en-GB" dirty="0"/>
              <a:t>Art &amp; Architecture Source</a:t>
            </a:r>
          </a:p>
          <a:p>
            <a:pPr lvl="1"/>
            <a:r>
              <a:rPr lang="en-GB" dirty="0"/>
              <a:t>ArtStor</a:t>
            </a:r>
          </a:p>
          <a:p>
            <a:pPr lvl="1"/>
            <a:r>
              <a:rPr lang="en-GB" dirty="0"/>
              <a:t>BFI Player</a:t>
            </a:r>
          </a:p>
          <a:p>
            <a:pPr lvl="1"/>
            <a:r>
              <a:rPr lang="en-GB" dirty="0"/>
              <a:t>Bridgeman Education</a:t>
            </a:r>
          </a:p>
          <a:p>
            <a:pPr lvl="1"/>
            <a:r>
              <a:rPr lang="en-GB" dirty="0"/>
              <a:t>Digital Theatre plus</a:t>
            </a:r>
          </a:p>
          <a:p>
            <a:pPr lvl="1"/>
            <a:r>
              <a:rPr lang="en-GB" dirty="0"/>
              <a:t>ProquestCentral - Arts &amp; Humanities Database</a:t>
            </a:r>
          </a:p>
          <a:p>
            <a:pPr lvl="1"/>
            <a:r>
              <a:rPr lang="en-GB" dirty="0"/>
              <a:t>Vogue Archive</a:t>
            </a:r>
          </a:p>
          <a:p>
            <a:pPr lvl="1"/>
            <a:r>
              <a:rPr lang="en-GB" dirty="0"/>
              <a:t>WGSN </a:t>
            </a:r>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 Databases</a:t>
            </a:r>
          </a:p>
        </p:txBody>
      </p:sp>
      <p:pic>
        <p:nvPicPr>
          <p:cNvPr id="5" name="Picture 4">
            <a:extLst>
              <a:ext uri="{FF2B5EF4-FFF2-40B4-BE49-F238E27FC236}">
                <a16:creationId xmlns:a16="http://schemas.microsoft.com/office/drawing/2014/main" id="{51E58298-442C-36C8-AF6F-BE2073816B3D}"/>
              </a:ext>
            </a:extLst>
          </p:cNvPr>
          <p:cNvPicPr>
            <a:picLocks noChangeAspect="1"/>
          </p:cNvPicPr>
          <p:nvPr/>
        </p:nvPicPr>
        <p:blipFill rotWithShape="1">
          <a:blip r:embed="rId3"/>
          <a:srcRect t="11621" r="1195" b="5660"/>
          <a:stretch/>
        </p:blipFill>
        <p:spPr>
          <a:xfrm>
            <a:off x="5497901" y="1654006"/>
            <a:ext cx="6360544" cy="3549988"/>
          </a:xfrm>
          <a:prstGeom prst="rect">
            <a:avLst/>
          </a:prstGeom>
        </p:spPr>
      </p:pic>
    </p:spTree>
    <p:extLst>
      <p:ext uri="{BB962C8B-B14F-4D97-AF65-F5344CB8AC3E}">
        <p14:creationId xmlns:p14="http://schemas.microsoft.com/office/powerpoint/2010/main" val="4153231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190558" y="5514546"/>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698242" y="2924432"/>
            <a:ext cx="4958298" cy="2837475"/>
          </a:xfrm>
          <a:prstGeom prst="rect">
            <a:avLst/>
          </a:prstGeom>
        </p:spPr>
      </p:pic>
      <p:sp>
        <p:nvSpPr>
          <p:cNvPr id="9" name="TextBox 8">
            <a:extLst>
              <a:ext uri="{FF2B5EF4-FFF2-40B4-BE49-F238E27FC236}">
                <a16:creationId xmlns:a16="http://schemas.microsoft.com/office/drawing/2014/main" id="{40755049-EBAA-DD2D-F16F-7007BCA07219}"/>
              </a:ext>
            </a:extLst>
          </p:cNvPr>
          <p:cNvSpPr txBox="1"/>
          <p:nvPr/>
        </p:nvSpPr>
        <p:spPr>
          <a:xfrm>
            <a:off x="706245" y="1625213"/>
            <a:ext cx="4335077" cy="1384995"/>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A466351-6178-66B6-390D-D8E4243B605D}"/>
              </a:ext>
            </a:extLst>
          </p:cNvPr>
          <p:cNvPicPr>
            <a:picLocks noChangeAspect="1"/>
          </p:cNvPicPr>
          <p:nvPr/>
        </p:nvPicPr>
        <p:blipFill rotWithShape="1">
          <a:blip r:embed="rId4"/>
          <a:srcRect l="64865" t="46862" r="5068" b="5665"/>
          <a:stretch/>
        </p:blipFill>
        <p:spPr>
          <a:xfrm>
            <a:off x="6190558" y="1524001"/>
            <a:ext cx="5737832" cy="3558746"/>
          </a:xfrm>
          <a:prstGeom prst="rect">
            <a:avLst/>
          </a:prstGeom>
        </p:spPr>
      </p:pic>
    </p:spTree>
    <p:extLst>
      <p:ext uri="{BB962C8B-B14F-4D97-AF65-F5344CB8AC3E}">
        <p14:creationId xmlns:p14="http://schemas.microsoft.com/office/powerpoint/2010/main" val="2256657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p:spPr>
      </p:pic>
    </p:spTree>
    <p:extLst>
      <p:ext uri="{BB962C8B-B14F-4D97-AF65-F5344CB8AC3E}">
        <p14:creationId xmlns:p14="http://schemas.microsoft.com/office/powerpoint/2010/main" val="3022508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p:txBody>
          <a:bodyPr>
            <a:normAutofit fontScale="92500" lnSpcReduction="20000"/>
          </a:bodyPr>
          <a:lstStyle/>
          <a:p>
            <a:r>
              <a:rPr lang="en-GB" sz="2400" dirty="0">
                <a:hlinkClick r:id="rId2"/>
              </a:rPr>
              <a:t>ACM Digital Library</a:t>
            </a:r>
            <a:endParaRPr lang="en-GB" sz="2400" dirty="0"/>
          </a:p>
          <a:p>
            <a:pPr marL="0" indent="0">
              <a:buNone/>
            </a:pPr>
            <a:r>
              <a:rPr lang="en-GB" sz="2200" b="0" i="0" dirty="0">
                <a:solidFill>
                  <a:srgbClr val="3A3A3A"/>
                </a:solidFill>
                <a:effectLst/>
              </a:rPr>
              <a:t>ACM Digital Library provides access to tables of contents, abstracts, reviews, and full texts to articles published by ACM, as well as bibliographic citations from publishers in computing.</a:t>
            </a:r>
          </a:p>
          <a:p>
            <a:r>
              <a:rPr lang="en-GB" sz="2400" dirty="0">
                <a:solidFill>
                  <a:srgbClr val="3A3A3A"/>
                </a:solidFill>
                <a:hlinkClick r:id="rId3"/>
              </a:rPr>
              <a:t>Digimap</a:t>
            </a:r>
            <a:endParaRPr lang="en-GB" sz="2400" dirty="0">
              <a:solidFill>
                <a:srgbClr val="3A3A3A"/>
              </a:solidFill>
            </a:endParaRPr>
          </a:p>
          <a:p>
            <a:pPr marL="0" indent="0">
              <a:buNone/>
            </a:pPr>
            <a:r>
              <a:rPr lang="en-GB" sz="2200" b="0" i="0" dirty="0">
                <a:solidFill>
                  <a:srgbClr val="3A3A3A"/>
                </a:solidFill>
                <a:effectLst/>
              </a:rPr>
              <a:t>A web mapping and online data delivery service developed by the EDINA national data centre for UK academia.</a:t>
            </a:r>
          </a:p>
          <a:p>
            <a:r>
              <a:rPr lang="en-GB" sz="2400" dirty="0">
                <a:solidFill>
                  <a:srgbClr val="3A3A3A"/>
                </a:solidFill>
                <a:hlinkClick r:id="rId4"/>
              </a:rPr>
              <a:t>IEEE Xplore Digital Library</a:t>
            </a:r>
            <a:endParaRPr lang="en-GB" sz="2400" dirty="0">
              <a:solidFill>
                <a:srgbClr val="3A3A3A"/>
              </a:solidFill>
            </a:endParaRPr>
          </a:p>
          <a:p>
            <a:pPr marL="0" indent="0">
              <a:buNone/>
            </a:pPr>
            <a:r>
              <a:rPr lang="en-GB" sz="2200" b="0" i="0" dirty="0">
                <a:solidFill>
                  <a:srgbClr val="3A3A3A"/>
                </a:solidFill>
                <a:effectLst/>
              </a:rPr>
              <a:t>Covers literature in electrical engineering, computer science, and electronics. Full text articles from IEEE journals, transactions, and magazines.</a:t>
            </a:r>
          </a:p>
          <a:p>
            <a:r>
              <a:rPr lang="en-GB" sz="2400" dirty="0">
                <a:solidFill>
                  <a:srgbClr val="3A3A3A"/>
                </a:solidFill>
                <a:hlinkClick r:id="rId5"/>
              </a:rPr>
              <a:t>Proquest Central</a:t>
            </a:r>
            <a:endParaRPr lang="en-GB" sz="2400" dirty="0">
              <a:solidFill>
                <a:srgbClr val="3A3A3A"/>
              </a:solidFill>
            </a:endParaRPr>
          </a:p>
          <a:p>
            <a:pPr marL="0" indent="0">
              <a:buNone/>
            </a:pPr>
            <a:r>
              <a:rPr lang="en-GB" sz="2200" b="0" i="0" dirty="0">
                <a:solidFill>
                  <a:srgbClr val="3A3A3A"/>
                </a:solidFill>
                <a:effectLst/>
              </a:rPr>
              <a:t>ProQuest Central is the largest single periodical resource available, bringing together complete databases across all major subject area - select the Computer Science Database</a:t>
            </a:r>
            <a:endParaRPr lang="en-GB" sz="2200" dirty="0">
              <a:solidFill>
                <a:srgbClr val="3A3A3A"/>
              </a:solidFill>
            </a:endParaRPr>
          </a:p>
          <a:p>
            <a:r>
              <a:rPr lang="en-GB" sz="2400" dirty="0">
                <a:solidFill>
                  <a:srgbClr val="3A3A3A"/>
                </a:solidFill>
                <a:hlinkClick r:id="rId6"/>
              </a:rPr>
              <a:t>Science Direct</a:t>
            </a:r>
            <a:endParaRPr lang="en-GB" sz="2400" dirty="0">
              <a:solidFill>
                <a:srgbClr val="3A3A3A"/>
              </a:solidFill>
            </a:endParaRPr>
          </a:p>
          <a:p>
            <a:pPr marL="0" indent="0">
              <a:buNone/>
            </a:pPr>
            <a:r>
              <a:rPr lang="en-GB" sz="2200" b="0" i="0" dirty="0">
                <a:solidFill>
                  <a:srgbClr val="3A3A3A"/>
                </a:solidFill>
                <a:effectLst/>
              </a:rPr>
              <a:t>Explore scientific, technical, and medical research on ScienceDirect.</a:t>
            </a:r>
            <a:endParaRPr lang="en-GB" sz="2200" dirty="0"/>
          </a:p>
        </p:txBody>
      </p:sp>
    </p:spTree>
    <p:extLst>
      <p:ext uri="{BB962C8B-B14F-4D97-AF65-F5344CB8AC3E}">
        <p14:creationId xmlns:p14="http://schemas.microsoft.com/office/powerpoint/2010/main" val="2936839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p:spPr>
      </p:pic>
    </p:spTree>
    <p:extLst>
      <p:ext uri="{BB962C8B-B14F-4D97-AF65-F5344CB8AC3E}">
        <p14:creationId xmlns:p14="http://schemas.microsoft.com/office/powerpoint/2010/main" val="41980494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p:spPr>
      </p:pic>
      <p:sp>
        <p:nvSpPr>
          <p:cNvPr id="4" name="TextBox 3">
            <a:extLst>
              <a:ext uri="{FF2B5EF4-FFF2-40B4-BE49-F238E27FC236}">
                <a16:creationId xmlns:a16="http://schemas.microsoft.com/office/drawing/2014/main" id="{BDA16251-5E6F-338C-6D00-A43227D9359E}"/>
              </a:ext>
            </a:extLst>
          </p:cNvPr>
          <p:cNvSpPr txBox="1"/>
          <p:nvPr/>
        </p:nvSpPr>
        <p:spPr>
          <a:xfrm>
            <a:off x="230037" y="1446247"/>
            <a:ext cx="4997139" cy="4524315"/>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latin typeface="Trebuchet MS"/>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4323582" cy="1938992"/>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30FBF785-1D6F-5922-B89C-2BB1D15E5A4E}"/>
              </a:ext>
            </a:extLst>
          </p:cNvPr>
          <p:cNvPicPr>
            <a:picLocks noChangeAspect="1"/>
          </p:cNvPicPr>
          <p:nvPr/>
        </p:nvPicPr>
        <p:blipFill rotWithShape="1">
          <a:blip r:embed="rId3"/>
          <a:srcRect l="64730" t="46690" r="14326" b="2913"/>
          <a:stretch/>
        </p:blipFill>
        <p:spPr>
          <a:xfrm>
            <a:off x="3918273" y="1544128"/>
            <a:ext cx="3906875" cy="3692997"/>
          </a:xfrm>
          <a:prstGeom prst="rect">
            <a:avLst/>
          </a:prstGeom>
        </p:spPr>
      </p:pic>
      <p:pic>
        <p:nvPicPr>
          <p:cNvPr id="10" name="Picture 9">
            <a:extLst>
              <a:ext uri="{FF2B5EF4-FFF2-40B4-BE49-F238E27FC236}">
                <a16:creationId xmlns:a16="http://schemas.microsoft.com/office/drawing/2014/main" id="{E316DC4A-5A16-1359-C515-A1A58E362158}"/>
              </a:ext>
            </a:extLst>
          </p:cNvPr>
          <p:cNvPicPr>
            <a:picLocks noChangeAspect="1"/>
          </p:cNvPicPr>
          <p:nvPr/>
        </p:nvPicPr>
        <p:blipFill rotWithShape="1">
          <a:blip r:embed="rId4"/>
          <a:srcRect l="65816" t="46172" r="11600" b="3774"/>
          <a:stretch/>
        </p:blipFill>
        <p:spPr>
          <a:xfrm>
            <a:off x="7747297" y="1963329"/>
            <a:ext cx="4399005" cy="3829775"/>
          </a:xfrm>
          <a:prstGeom prst="rect">
            <a:avLst/>
          </a:prstGeom>
        </p:spPr>
      </p:pic>
      <p:pic>
        <p:nvPicPr>
          <p:cNvPr id="13" name="Picture 12">
            <a:extLst>
              <a:ext uri="{FF2B5EF4-FFF2-40B4-BE49-F238E27FC236}">
                <a16:creationId xmlns:a16="http://schemas.microsoft.com/office/drawing/2014/main" id="{597FCCB5-BD39-C06E-39C9-64897428F712}"/>
              </a:ext>
            </a:extLst>
          </p:cNvPr>
          <p:cNvPicPr>
            <a:picLocks noChangeAspect="1"/>
          </p:cNvPicPr>
          <p:nvPr/>
        </p:nvPicPr>
        <p:blipFill rotWithShape="1">
          <a:blip r:embed="rId5"/>
          <a:srcRect l="63919" t="55806" r="7837" b="4118"/>
          <a:stretch/>
        </p:blipFill>
        <p:spPr>
          <a:xfrm>
            <a:off x="311413" y="3684671"/>
            <a:ext cx="4323582" cy="2410036"/>
          </a:xfrm>
          <a:prstGeom prst="rect">
            <a:avLst/>
          </a:prstGeom>
        </p:spPr>
      </p:pic>
    </p:spTree>
    <p:extLst>
      <p:ext uri="{BB962C8B-B14F-4D97-AF65-F5344CB8AC3E}">
        <p14:creationId xmlns:p14="http://schemas.microsoft.com/office/powerpoint/2010/main" val="287268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630DC16F-CA1F-BE3A-BB15-898EFC02D3C0}"/>
              </a:ext>
            </a:extLst>
          </p:cNvPr>
          <p:cNvPicPr>
            <a:picLocks noChangeAspect="1"/>
          </p:cNvPicPr>
          <p:nvPr/>
        </p:nvPicPr>
        <p:blipFill rotWithShape="1">
          <a:blip r:embed="rId3"/>
          <a:srcRect t="11183" r="3955" b="4838"/>
          <a:stretch/>
        </p:blipFill>
        <p:spPr>
          <a:xfrm>
            <a:off x="4109222" y="1543245"/>
            <a:ext cx="7590416" cy="4424517"/>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F4B5EEAA-207F-4377-AE91-E4C1F9822019}"/>
              </a:ext>
            </a:extLst>
          </p:cNvPr>
          <p:cNvPicPr>
            <a:picLocks noChangeAspect="1"/>
          </p:cNvPicPr>
          <p:nvPr/>
        </p:nvPicPr>
        <p:blipFill rotWithShape="1">
          <a:blip r:embed="rId3"/>
          <a:srcRect l="204" t="11182" r="800" b="8173"/>
          <a:stretch/>
        </p:blipFill>
        <p:spPr>
          <a:xfrm>
            <a:off x="3982065" y="1511712"/>
            <a:ext cx="7578063" cy="4115530"/>
          </a:xfrm>
          <a:prstGeom prst="rect">
            <a:avLst/>
          </a:prstGeom>
        </p:spPr>
      </p:pic>
    </p:spTree>
    <p:extLst>
      <p:ext uri="{BB962C8B-B14F-4D97-AF65-F5344CB8AC3E}">
        <p14:creationId xmlns:p14="http://schemas.microsoft.com/office/powerpoint/2010/main" val="2487503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cs typeface="Calibri"/>
              </a:rPr>
              <a:t>Search </a:t>
            </a:r>
            <a:r>
              <a:rPr lang="en-GB" sz="4800">
                <a:cs typeface="Calibri"/>
              </a:rPr>
              <a:t>for Journals </a:t>
            </a:r>
            <a:r>
              <a:rPr lang="en-GB" sz="4800" dirty="0">
                <a:cs typeface="Calibri"/>
              </a:rPr>
              <a:t>by Title in Browzine</a:t>
            </a:r>
            <a:endParaRPr lang="en-GB" sz="4800" dirty="0"/>
          </a:p>
        </p:txBody>
      </p:sp>
      <p:sp>
        <p:nvSpPr>
          <p:cNvPr id="3" name="Content Placeholder 2"/>
          <p:cNvSpPr>
            <a:spLocks noGrp="1"/>
          </p:cNvSpPr>
          <p:nvPr>
            <p:ph sz="quarter" idx="10"/>
          </p:nvPr>
        </p:nvSpPr>
        <p:spPr>
          <a:xfrm>
            <a:off x="374375" y="1654047"/>
            <a:ext cx="3379488" cy="4574040"/>
          </a:xfrm>
        </p:spPr>
        <p:txBody>
          <a:bodyPr>
            <a:normAutofit/>
          </a:bodyPr>
          <a:lstStyle/>
          <a:p>
            <a:pPr marL="0" indent="0">
              <a:buNone/>
            </a:pPr>
            <a:r>
              <a:rPr lang="en-GB" dirty="0">
                <a:latin typeface="Calibri"/>
                <a:cs typeface="Calibri"/>
              </a:rPr>
              <a:t>Search by journal title</a:t>
            </a:r>
          </a:p>
          <a:p>
            <a:pPr marL="0" indent="0">
              <a:buNone/>
            </a:pPr>
            <a:endParaRPr lang="en-GB" dirty="0">
              <a:latin typeface="Calibri"/>
              <a:cs typeface="Calibri"/>
            </a:endParaRPr>
          </a:p>
          <a:p>
            <a:pPr marL="0" indent="0">
              <a:buNone/>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D6E7D949-62F9-A339-9F25-C7A7A9766436}"/>
              </a:ext>
            </a:extLst>
          </p:cNvPr>
          <p:cNvPicPr>
            <a:picLocks noChangeAspect="1"/>
          </p:cNvPicPr>
          <p:nvPr/>
        </p:nvPicPr>
        <p:blipFill rotWithShape="1">
          <a:blip r:embed="rId3"/>
          <a:srcRect l="29317" t="27394" r="42499" b="23289"/>
          <a:stretch/>
        </p:blipFill>
        <p:spPr>
          <a:xfrm>
            <a:off x="4011827" y="1791699"/>
            <a:ext cx="7629417" cy="3702940"/>
          </a:xfrm>
          <a:prstGeom prst="rect">
            <a:avLst/>
          </a:prstGeom>
        </p:spPr>
      </p:pic>
    </p:spTree>
    <p:extLst>
      <p:ext uri="{BB962C8B-B14F-4D97-AF65-F5344CB8AC3E}">
        <p14:creationId xmlns:p14="http://schemas.microsoft.com/office/powerpoint/2010/main" val="31433714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5575</TotalTime>
  <Words>1143</Words>
  <Application>Microsoft Office PowerPoint</Application>
  <PresentationFormat>Widescreen</PresentationFormat>
  <Paragraphs>251</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Finding and Using Information  Animation &amp; VFX</vt:lpstr>
      <vt:lpstr>Overview of UWTSD Library Service</vt:lpstr>
      <vt:lpstr>Services and Support</vt:lpstr>
      <vt:lpstr>Library Webpage</vt:lpstr>
      <vt:lpstr>Online Resources</vt:lpstr>
      <vt:lpstr>The Library Search</vt:lpstr>
      <vt:lpstr>Filtering the Library Search</vt:lpstr>
      <vt:lpstr>Finding Print Resources</vt:lpstr>
      <vt:lpstr>Limit Library Search to Ebooks Only</vt:lpstr>
      <vt:lpstr>Item Record</vt:lpstr>
      <vt:lpstr>Peer-Reviewed Journal Articles</vt:lpstr>
      <vt:lpstr>Your Account</vt:lpstr>
      <vt:lpstr>Accessing Other Areas</vt:lpstr>
      <vt:lpstr>Database Search</vt:lpstr>
      <vt:lpstr>Arts Databases</vt:lpstr>
      <vt:lpstr>Exact Editions</vt:lpstr>
      <vt:lpstr>Artstor</vt:lpstr>
      <vt:lpstr>Computer Science Databases</vt:lpstr>
      <vt:lpstr>ACM Digital Library</vt:lpstr>
      <vt:lpstr>IEEE Xplore Digital Library</vt:lpstr>
      <vt:lpstr>Cite Them Right Online </vt:lpstr>
      <vt:lpstr>Audio Visual Resources</vt:lpstr>
      <vt:lpstr>Ebooks via Database Search</vt:lpstr>
      <vt:lpstr>Taylor &amp; Francis</vt:lpstr>
      <vt:lpstr>Online Resource Lists</vt:lpstr>
      <vt:lpstr>Browse Ejournals via Browzine</vt:lpstr>
      <vt:lpstr>Browse Ejournals via Browzine</vt:lpstr>
      <vt:lpstr>Search for Journals by Title in Browzine</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Wild</cp:lastModifiedBy>
  <cp:revision>118</cp:revision>
  <dcterms:created xsi:type="dcterms:W3CDTF">2019-09-13T10:04:54Z</dcterms:created>
  <dcterms:modified xsi:type="dcterms:W3CDTF">2023-10-20T10:40:45Z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