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2"/>
  </p:notesMasterIdLst>
  <p:sldIdLst>
    <p:sldId id="292" r:id="rId9"/>
    <p:sldId id="294" r:id="rId10"/>
    <p:sldId id="482" r:id="rId11"/>
    <p:sldId id="475" r:id="rId12"/>
    <p:sldId id="479" r:id="rId13"/>
    <p:sldId id="481" r:id="rId14"/>
    <p:sldId id="444" r:id="rId15"/>
    <p:sldId id="468" r:id="rId16"/>
    <p:sldId id="472" r:id="rId17"/>
    <p:sldId id="476" r:id="rId18"/>
    <p:sldId id="477" r:id="rId19"/>
    <p:sldId id="436" r:id="rId20"/>
    <p:sldId id="40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48E50A-52BD-4679-8693-19011AD85BDE}" v="1" dt="2023-03-15T09:03:15.7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074" autoAdjust="0"/>
  </p:normalViewPr>
  <p:slideViewPr>
    <p:cSldViewPr snapToGrid="0">
      <p:cViewPr varScale="1">
        <p:scale>
          <a:sx n="79" d="100"/>
          <a:sy n="79" d="100"/>
        </p:scale>
        <p:origin x="1716" y="9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4C48E50A-52BD-4679-8693-19011AD85BDE}"/>
    <pc:docChg chg="addSld delSld modSld">
      <pc:chgData name="Nitheesh Kaliyamurthy" userId="2821ebda-f4ac-4963-9a4e-a836dfc45829" providerId="ADAL" clId="{4C48E50A-52BD-4679-8693-19011AD85BDE}" dt="2023-03-15T09:03:23.727" v="9" actId="47"/>
      <pc:docMkLst>
        <pc:docMk/>
      </pc:docMkLst>
      <pc:sldChg chg="modSp del mod">
        <pc:chgData name="Nitheesh Kaliyamurthy" userId="2821ebda-f4ac-4963-9a4e-a836dfc45829" providerId="ADAL" clId="{4C48E50A-52BD-4679-8693-19011AD85BDE}" dt="2023-03-15T09:03:23.727" v="9" actId="47"/>
        <pc:sldMkLst>
          <pc:docMk/>
          <pc:sldMk cId="3229398234" sldId="295"/>
        </pc:sldMkLst>
        <pc:spChg chg="mod">
          <ac:chgData name="Nitheesh Kaliyamurthy" userId="2821ebda-f4ac-4963-9a4e-a836dfc45829" providerId="ADAL" clId="{4C48E50A-52BD-4679-8693-19011AD85BDE}" dt="2023-03-15T07:12:48.769" v="0" actId="20577"/>
          <ac:spMkLst>
            <pc:docMk/>
            <pc:sldMk cId="3229398234" sldId="295"/>
            <ac:spMk id="6" creationId="{685A0FC2-3CE5-A3BD-F0B8-A50A3881B55B}"/>
          </ac:spMkLst>
        </pc:spChg>
      </pc:sldChg>
      <pc:sldChg chg="modNotesTx">
        <pc:chgData name="Nitheesh Kaliyamurthy" userId="2821ebda-f4ac-4963-9a4e-a836dfc45829" providerId="ADAL" clId="{4C48E50A-52BD-4679-8693-19011AD85BDE}" dt="2023-03-15T07:13:03.440" v="4" actId="6549"/>
        <pc:sldMkLst>
          <pc:docMk/>
          <pc:sldMk cId="1200656802" sldId="444"/>
        </pc:sldMkLst>
      </pc:sldChg>
      <pc:sldChg chg="modNotesTx">
        <pc:chgData name="Nitheesh Kaliyamurthy" userId="2821ebda-f4ac-4963-9a4e-a836dfc45829" providerId="ADAL" clId="{4C48E50A-52BD-4679-8693-19011AD85BDE}" dt="2023-03-15T07:13:05.769" v="5" actId="6549"/>
        <pc:sldMkLst>
          <pc:docMk/>
          <pc:sldMk cId="1298496102" sldId="468"/>
        </pc:sldMkLst>
      </pc:sldChg>
      <pc:sldChg chg="modNotesTx">
        <pc:chgData name="Nitheesh Kaliyamurthy" userId="2821ebda-f4ac-4963-9a4e-a836dfc45829" providerId="ADAL" clId="{4C48E50A-52BD-4679-8693-19011AD85BDE}" dt="2023-03-15T07:12:54.701" v="1" actId="6549"/>
        <pc:sldMkLst>
          <pc:docMk/>
          <pc:sldMk cId="3874738528" sldId="475"/>
        </pc:sldMkLst>
      </pc:sldChg>
      <pc:sldChg chg="modNotesTx">
        <pc:chgData name="Nitheesh Kaliyamurthy" userId="2821ebda-f4ac-4963-9a4e-a836dfc45829" providerId="ADAL" clId="{4C48E50A-52BD-4679-8693-19011AD85BDE}" dt="2023-03-15T07:13:09.331" v="6" actId="6549"/>
        <pc:sldMkLst>
          <pc:docMk/>
          <pc:sldMk cId="2880338267" sldId="476"/>
        </pc:sldMkLst>
      </pc:sldChg>
      <pc:sldChg chg="modNotesTx">
        <pc:chgData name="Nitheesh Kaliyamurthy" userId="2821ebda-f4ac-4963-9a4e-a836dfc45829" providerId="ADAL" clId="{4C48E50A-52BD-4679-8693-19011AD85BDE}" dt="2023-03-15T07:13:12.791" v="7" actId="6549"/>
        <pc:sldMkLst>
          <pc:docMk/>
          <pc:sldMk cId="3736646216" sldId="477"/>
        </pc:sldMkLst>
      </pc:sldChg>
      <pc:sldChg chg="modNotesTx">
        <pc:chgData name="Nitheesh Kaliyamurthy" userId="2821ebda-f4ac-4963-9a4e-a836dfc45829" providerId="ADAL" clId="{4C48E50A-52BD-4679-8693-19011AD85BDE}" dt="2023-03-15T07:12:58.534" v="2" actId="6549"/>
        <pc:sldMkLst>
          <pc:docMk/>
          <pc:sldMk cId="3137603807" sldId="479"/>
        </pc:sldMkLst>
      </pc:sldChg>
      <pc:sldChg chg="modNotesTx">
        <pc:chgData name="Nitheesh Kaliyamurthy" userId="2821ebda-f4ac-4963-9a4e-a836dfc45829" providerId="ADAL" clId="{4C48E50A-52BD-4679-8693-19011AD85BDE}" dt="2023-03-15T07:13:01.082" v="3" actId="6549"/>
        <pc:sldMkLst>
          <pc:docMk/>
          <pc:sldMk cId="2809425628" sldId="481"/>
        </pc:sldMkLst>
      </pc:sldChg>
      <pc:sldChg chg="add">
        <pc:chgData name="Nitheesh Kaliyamurthy" userId="2821ebda-f4ac-4963-9a4e-a836dfc45829" providerId="ADAL" clId="{4C48E50A-52BD-4679-8693-19011AD85BDE}" dt="2023-03-15T09:03:15.741" v="8"/>
        <pc:sldMkLst>
          <pc:docMk/>
          <pc:sldMk cId="1503854221" sldId="48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489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7404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769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7147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4639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9093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2710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6286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057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5.svg"/><Relationship Id="rId12" Type="http://schemas.openxmlformats.org/officeDocument/2006/relationships/image" Target="../media/image22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14.png"/><Relationship Id="rId11" Type="http://schemas.openxmlformats.org/officeDocument/2006/relationships/image" Target="../media/image21.png"/><Relationship Id="rId5" Type="http://schemas.openxmlformats.org/officeDocument/2006/relationships/image" Target="../media/image12.png"/><Relationship Id="rId10" Type="http://schemas.openxmlformats.org/officeDocument/2006/relationships/image" Target="../media/image20.png"/><Relationship Id="rId4" Type="http://schemas.openxmlformats.org/officeDocument/2006/relationships/image" Target="../media/image8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2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6" Type="http://schemas.openxmlformats.org/officeDocument/2006/relationships/image" Target="../media/image24.png"/><Relationship Id="rId11" Type="http://schemas.openxmlformats.org/officeDocument/2006/relationships/image" Target="../media/image11.png"/><Relationship Id="rId5" Type="http://schemas.openxmlformats.org/officeDocument/2006/relationships/image" Target="../media/image22.png"/><Relationship Id="rId10" Type="http://schemas.openxmlformats.org/officeDocument/2006/relationships/image" Target="../media/image28.svg"/><Relationship Id="rId4" Type="http://schemas.openxmlformats.org/officeDocument/2006/relationships/image" Target="../media/image23.png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6" Type="http://schemas.openxmlformats.org/officeDocument/2006/relationships/hyperlink" Target="https://openclipart.org/detail/4454/beetle-car" TargetMode="External"/><Relationship Id="rId11" Type="http://schemas.openxmlformats.org/officeDocument/2006/relationships/image" Target="../media/image35.png"/><Relationship Id="rId5" Type="http://schemas.openxmlformats.org/officeDocument/2006/relationships/image" Target="../media/image30.png"/><Relationship Id="rId10" Type="http://schemas.openxmlformats.org/officeDocument/2006/relationships/image" Target="../media/image34.svg"/><Relationship Id="rId4" Type="http://schemas.openxmlformats.org/officeDocument/2006/relationships/image" Target="../media/image29.jpeg"/><Relationship Id="rId9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40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6" Type="http://schemas.openxmlformats.org/officeDocument/2006/relationships/image" Target="../media/image39.png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45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6" Type="http://schemas.openxmlformats.org/officeDocument/2006/relationships/image" Target="../media/image44.png"/><Relationship Id="rId11" Type="http://schemas.openxmlformats.org/officeDocument/2006/relationships/image" Target="../media/image38.svg"/><Relationship Id="rId5" Type="http://schemas.openxmlformats.org/officeDocument/2006/relationships/image" Target="../media/image43.png"/><Relationship Id="rId10" Type="http://schemas.openxmlformats.org/officeDocument/2006/relationships/image" Target="../media/image37.png"/><Relationship Id="rId4" Type="http://schemas.openxmlformats.org/officeDocument/2006/relationships/image" Target="../media/image42.jpeg"/><Relationship Id="rId9" Type="http://schemas.openxmlformats.org/officeDocument/2006/relationships/image" Target="../media/image4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4" Type="http://schemas.openxmlformats.org/officeDocument/2006/relationships/image" Target="../media/image4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and 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using APIs!!!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b="1" i="1"/>
              <a:t>Network Programmability</a:t>
            </a:r>
          </a:p>
          <a:p>
            <a:r>
              <a:rPr lang="en-GB" i="1"/>
              <a:t>(ACCB5029)</a:t>
            </a:r>
            <a:br>
              <a:rPr lang="en-GB" i="1"/>
            </a:br>
            <a:endParaRPr lang="en-GB" i="1"/>
          </a:p>
          <a:p>
            <a:r>
              <a:rPr lang="en-GB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27751" y="759604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Previously, we discussed about Devnet skills, and course work briefing. We discussed Software Development and Design. I hope you had a clarity on Software Development life cycle and its development methodologies. Followed by discussion on version control systems. The last week’s discussion on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importance of clean coding, Object oriented programming, Unit Testing must put you in a better platform to understand today’s discussion on APIs, its designs, its use, architectural styles etc</a:t>
            </a:r>
            <a:r>
              <a:rPr lang="en-GB" altLang="en-US" i="1" dirty="0">
                <a:solidFill>
                  <a:schemeClr val="tx1">
                    <a:lumMod val="50000"/>
                  </a:schemeClr>
                </a:solidFill>
              </a:rPr>
              <a:t>.</a:t>
            </a:r>
          </a:p>
          <a:p>
            <a:pPr algn="just"/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  	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892974"/>
            <a:ext cx="598428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GB" b="1" dirty="0">
                <a:solidFill>
                  <a:schemeClr val="bg1"/>
                </a:solidFill>
              </a:rPr>
              <a:t>Previously,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Overview, Linux and Python Skills Review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Devnet Developer Environment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Software Development &amp; Design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Implement software version control using GIT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Methods, Functions, Modules and Classes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Data Formats</a:t>
            </a:r>
            <a:endParaRPr lang="en-GB" b="1" dirty="0">
              <a:solidFill>
                <a:schemeClr val="bg1"/>
              </a:solidFill>
            </a:endParaRPr>
          </a:p>
          <a:p>
            <a:pPr fontAlgn="t"/>
            <a:endParaRPr lang="en-GB" b="1" dirty="0">
              <a:solidFill>
                <a:schemeClr val="bg1"/>
              </a:solidFill>
            </a:endParaRPr>
          </a:p>
          <a:p>
            <a:pPr fontAlgn="t"/>
            <a:r>
              <a:rPr lang="en-GB" b="1" dirty="0">
                <a:solidFill>
                  <a:schemeClr val="bg1"/>
                </a:solidFill>
              </a:rPr>
              <a:t>This week,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Introducing APIs, its Design, Architecture styles, 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REST APIs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US" b="1" dirty="0">
              <a:solidFill>
                <a:schemeClr val="bg1"/>
              </a:solidFill>
            </a:endParaRPr>
          </a:p>
          <a:p>
            <a:pPr fontAlgn="t"/>
            <a:r>
              <a:rPr lang="en-US" b="1" dirty="0">
                <a:solidFill>
                  <a:schemeClr val="bg1"/>
                </a:solidFill>
              </a:rPr>
              <a:t>Previous week’s Tutorial</a:t>
            </a:r>
            <a:endParaRPr lang="en-GB" b="1" dirty="0">
              <a:solidFill>
                <a:schemeClr val="bg1"/>
              </a:solidFill>
            </a:endParaRPr>
          </a:p>
          <a:p>
            <a:pPr marL="742950" lvl="1" indent="-285750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Setup Lab environments, Review Linux and Python, PIP, and Python virtual environments, Version Control Systems, OOPS, Code Review and Testing, Using Postman to make API calls, Parse Json in Python</a:t>
            </a:r>
          </a:p>
        </p:txBody>
      </p:sp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C2C015D5-B228-98C2-3B53-06C121DA00C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039061" y="181122"/>
            <a:ext cx="1869159" cy="4535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5A0FC2-3CE5-A3BD-F0B8-A50A3881B55B}"/>
              </a:ext>
            </a:extLst>
          </p:cNvPr>
          <p:cNvSpPr txBox="1"/>
          <p:nvPr/>
        </p:nvSpPr>
        <p:spPr>
          <a:xfrm>
            <a:off x="5950016" y="3656702"/>
            <a:ext cx="581419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This week’s Tutorial and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Independent learning</a:t>
            </a:r>
          </a:p>
          <a:p>
            <a:pPr marL="742950" lvl="1" indent="-285750" algn="just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Continue to work with your Group.</a:t>
            </a:r>
            <a:endParaRPr lang="en-US" b="1" i="1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742950" lvl="1" indent="-285750" algn="just" fontAlgn="t">
              <a:buFont typeface="Wingdings" panose="05000000000000000000" pitchFamily="2" charset="2"/>
              <a:buChar char="§"/>
            </a:pPr>
            <a:r>
              <a:rPr lang="en-US" b="1" i="1" dirty="0">
                <a:solidFill>
                  <a:srgbClr val="FF0000"/>
                </a:solidFill>
              </a:rPr>
              <a:t>Lab 6: Integrating REST API in a Python Application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i="1" dirty="0">
              <a:solidFill>
                <a:schemeClr val="tx1">
                  <a:lumMod val="50000"/>
                </a:schemeClr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Independent learning</a:t>
            </a:r>
          </a:p>
          <a:p>
            <a:pPr marL="742950" lvl="1" indent="-285750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Continue with Devnet Course in Cisco Networking Academy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854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GB" sz="2400" b="1" dirty="0"/>
              <a:t>Using APIs</a:t>
            </a:r>
            <a:endParaRPr lang="en-US" sz="3600" b="1" dirty="0"/>
          </a:p>
        </p:txBody>
      </p:sp>
      <p:pic>
        <p:nvPicPr>
          <p:cNvPr id="6" name="Picture 5" descr="Computer Database Network · Free vector graphic on Pixabay">
            <a:extLst>
              <a:ext uri="{FF2B5EF4-FFF2-40B4-BE49-F238E27FC236}">
                <a16:creationId xmlns:a16="http://schemas.microsoft.com/office/drawing/2014/main" id="{99DCB114-E14C-3A53-BCE2-F9FDD5C4AD2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8164" y="2730547"/>
            <a:ext cx="1282915" cy="1578972"/>
          </a:xfrm>
          <a:prstGeom prst="rect">
            <a:avLst/>
          </a:prstGeom>
        </p:spPr>
      </p:pic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CAAFB7C2-0A69-8A47-F127-C05AAAAA5FAB}"/>
              </a:ext>
            </a:extLst>
          </p:cNvPr>
          <p:cNvGraphicFramePr>
            <a:graphicFrameLocks noGrp="1"/>
          </p:cNvGraphicFramePr>
          <p:nvPr/>
        </p:nvGraphicFramePr>
        <p:xfrm>
          <a:off x="9174053" y="4302081"/>
          <a:ext cx="2615157" cy="10972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71719">
                  <a:extLst>
                    <a:ext uri="{9D8B030D-6E8A-4147-A177-3AD203B41FA5}">
                      <a16:colId xmlns:a16="http://schemas.microsoft.com/office/drawing/2014/main" val="128329438"/>
                    </a:ext>
                  </a:extLst>
                </a:gridCol>
                <a:gridCol w="871719">
                  <a:extLst>
                    <a:ext uri="{9D8B030D-6E8A-4147-A177-3AD203B41FA5}">
                      <a16:colId xmlns:a16="http://schemas.microsoft.com/office/drawing/2014/main" val="2125259556"/>
                    </a:ext>
                  </a:extLst>
                </a:gridCol>
                <a:gridCol w="871719">
                  <a:extLst>
                    <a:ext uri="{9D8B030D-6E8A-4147-A177-3AD203B41FA5}">
                      <a16:colId xmlns:a16="http://schemas.microsoft.com/office/drawing/2014/main" val="2140767344"/>
                    </a:ext>
                  </a:extLst>
                </a:gridCol>
              </a:tblGrid>
              <a:tr h="365536">
                <a:tc>
                  <a:txBody>
                    <a:bodyPr/>
                    <a:lstStyle/>
                    <a:p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578938"/>
                  </a:ext>
                </a:extLst>
              </a:tr>
              <a:tr h="365536">
                <a:tc>
                  <a:txBody>
                    <a:bodyPr/>
                    <a:lstStyle/>
                    <a:p>
                      <a:r>
                        <a:rPr lang="en-GB" b="1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50679"/>
                  </a:ext>
                </a:extLst>
              </a:tr>
              <a:tr h="365536">
                <a:tc>
                  <a:txBody>
                    <a:bodyPr/>
                    <a:lstStyle/>
                    <a:p>
                      <a:r>
                        <a:rPr lang="en-GB" b="1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Dave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4163078"/>
                  </a:ext>
                </a:extLst>
              </a:tr>
            </a:tbl>
          </a:graphicData>
        </a:graphic>
      </p:graphicFrame>
      <p:pic>
        <p:nvPicPr>
          <p:cNvPr id="9" name="Picture 8" descr="Storage media | Free SVG">
            <a:extLst>
              <a:ext uri="{FF2B5EF4-FFF2-40B4-BE49-F238E27FC236}">
                <a16:creationId xmlns:a16="http://schemas.microsoft.com/office/drawing/2014/main" id="{049C6D38-D540-F77D-E4F7-8E51858FBCF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684" r="63041"/>
          <a:stretch/>
        </p:blipFill>
        <p:spPr>
          <a:xfrm>
            <a:off x="6271363" y="1618802"/>
            <a:ext cx="2672219" cy="2087995"/>
          </a:xfrm>
          <a:prstGeom prst="rect">
            <a:avLst/>
          </a:prstGeom>
        </p:spPr>
      </p:pic>
      <p:pic>
        <p:nvPicPr>
          <p:cNvPr id="10" name="Picture 9" descr="Shifting roles – teachers and students | My journey ...">
            <a:extLst>
              <a:ext uri="{FF2B5EF4-FFF2-40B4-BE49-F238E27FC236}">
                <a16:creationId xmlns:a16="http://schemas.microsoft.com/office/drawing/2014/main" id="{85796608-5E96-23D6-712B-A7E911170DC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138" y="3397184"/>
            <a:ext cx="1254873" cy="1280409"/>
          </a:xfrm>
          <a:prstGeom prst="rect">
            <a:avLst/>
          </a:prstGeom>
        </p:spPr>
      </p:pic>
      <p:pic>
        <p:nvPicPr>
          <p:cNvPr id="11" name="Picture 10" descr="Cloud Security Vector Clipart image - Free stock photo ...">
            <a:extLst>
              <a:ext uri="{FF2B5EF4-FFF2-40B4-BE49-F238E27FC236}">
                <a16:creationId xmlns:a16="http://schemas.microsoft.com/office/drawing/2014/main" id="{576AB57A-A549-090D-1C69-647358B958C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6281" y="1837649"/>
            <a:ext cx="3603180" cy="1869148"/>
          </a:xfrm>
          <a:prstGeom prst="rect">
            <a:avLst/>
          </a:pr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8D367BB-BB94-9F96-055A-E0B071A98ECC}"/>
              </a:ext>
            </a:extLst>
          </p:cNvPr>
          <p:cNvSpPr>
            <a:spLocks/>
          </p:cNvSpPr>
          <p:nvPr/>
        </p:nvSpPr>
        <p:spPr>
          <a:xfrm>
            <a:off x="10671285" y="3440097"/>
            <a:ext cx="762000" cy="533400"/>
          </a:xfrm>
          <a:custGeom>
            <a:avLst/>
            <a:gdLst>
              <a:gd name="connsiteX0" fmla="*/ 704850 w 762000"/>
              <a:gd name="connsiteY0" fmla="*/ 209550 h 533400"/>
              <a:gd name="connsiteX1" fmla="*/ 57150 w 762000"/>
              <a:gd name="connsiteY1" fmla="*/ 209550 h 533400"/>
              <a:gd name="connsiteX2" fmla="*/ 57150 w 762000"/>
              <a:gd name="connsiteY2" fmla="*/ 57150 h 533400"/>
              <a:gd name="connsiteX3" fmla="*/ 704850 w 762000"/>
              <a:gd name="connsiteY3" fmla="*/ 57150 h 533400"/>
              <a:gd name="connsiteX4" fmla="*/ 704850 w 762000"/>
              <a:gd name="connsiteY4" fmla="*/ 209550 h 533400"/>
              <a:gd name="connsiteX5" fmla="*/ 704850 w 762000"/>
              <a:gd name="connsiteY5" fmla="*/ 476250 h 533400"/>
              <a:gd name="connsiteX6" fmla="*/ 57150 w 762000"/>
              <a:gd name="connsiteY6" fmla="*/ 476250 h 533400"/>
              <a:gd name="connsiteX7" fmla="*/ 57150 w 762000"/>
              <a:gd name="connsiteY7" fmla="*/ 323850 h 533400"/>
              <a:gd name="connsiteX8" fmla="*/ 704850 w 762000"/>
              <a:gd name="connsiteY8" fmla="*/ 323850 h 533400"/>
              <a:gd name="connsiteX9" fmla="*/ 704850 w 762000"/>
              <a:gd name="connsiteY9" fmla="*/ 476250 h 533400"/>
              <a:gd name="connsiteX10" fmla="*/ 723900 w 762000"/>
              <a:gd name="connsiteY10" fmla="*/ 0 h 533400"/>
              <a:gd name="connsiteX11" fmla="*/ 38100 w 762000"/>
              <a:gd name="connsiteY11" fmla="*/ 0 h 533400"/>
              <a:gd name="connsiteX12" fmla="*/ 0 w 762000"/>
              <a:gd name="connsiteY12" fmla="*/ 38100 h 533400"/>
              <a:gd name="connsiteX13" fmla="*/ 0 w 762000"/>
              <a:gd name="connsiteY13" fmla="*/ 495300 h 533400"/>
              <a:gd name="connsiteX14" fmla="*/ 38100 w 762000"/>
              <a:gd name="connsiteY14" fmla="*/ 533400 h 533400"/>
              <a:gd name="connsiteX15" fmla="*/ 723900 w 762000"/>
              <a:gd name="connsiteY15" fmla="*/ 533400 h 533400"/>
              <a:gd name="connsiteX16" fmla="*/ 762000 w 762000"/>
              <a:gd name="connsiteY16" fmla="*/ 495300 h 533400"/>
              <a:gd name="connsiteX17" fmla="*/ 762000 w 762000"/>
              <a:gd name="connsiteY17" fmla="*/ 38100 h 533400"/>
              <a:gd name="connsiteX18" fmla="*/ 723900 w 762000"/>
              <a:gd name="connsiteY18" fmla="*/ 0 h 53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62000" h="533400">
                <a:moveTo>
                  <a:pt x="704850" y="209550"/>
                </a:moveTo>
                <a:lnTo>
                  <a:pt x="57150" y="209550"/>
                </a:lnTo>
                <a:lnTo>
                  <a:pt x="57150" y="57150"/>
                </a:lnTo>
                <a:lnTo>
                  <a:pt x="704850" y="57150"/>
                </a:lnTo>
                <a:lnTo>
                  <a:pt x="704850" y="209550"/>
                </a:lnTo>
                <a:close/>
                <a:moveTo>
                  <a:pt x="704850" y="476250"/>
                </a:moveTo>
                <a:lnTo>
                  <a:pt x="57150" y="476250"/>
                </a:lnTo>
                <a:lnTo>
                  <a:pt x="57150" y="323850"/>
                </a:lnTo>
                <a:lnTo>
                  <a:pt x="704850" y="323850"/>
                </a:lnTo>
                <a:lnTo>
                  <a:pt x="704850" y="476250"/>
                </a:lnTo>
                <a:close/>
                <a:moveTo>
                  <a:pt x="723900" y="0"/>
                </a:moveTo>
                <a:lnTo>
                  <a:pt x="38100" y="0"/>
                </a:lnTo>
                <a:cubicBezTo>
                  <a:pt x="17145" y="0"/>
                  <a:pt x="0" y="17145"/>
                  <a:pt x="0" y="38100"/>
                </a:cubicBezTo>
                <a:lnTo>
                  <a:pt x="0" y="495300"/>
                </a:lnTo>
                <a:cubicBezTo>
                  <a:pt x="0" y="516255"/>
                  <a:pt x="17145" y="533400"/>
                  <a:pt x="38100" y="533400"/>
                </a:cubicBezTo>
                <a:lnTo>
                  <a:pt x="723900" y="533400"/>
                </a:lnTo>
                <a:cubicBezTo>
                  <a:pt x="744855" y="533400"/>
                  <a:pt x="762000" y="516255"/>
                  <a:pt x="762000" y="495300"/>
                </a:cubicBezTo>
                <a:lnTo>
                  <a:pt x="762000" y="38100"/>
                </a:lnTo>
                <a:cubicBezTo>
                  <a:pt x="762000" y="17145"/>
                  <a:pt x="744855" y="0"/>
                  <a:pt x="723900" y="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595937D-98B1-C1A4-D1D5-3D96C86DBA86}"/>
              </a:ext>
            </a:extLst>
          </p:cNvPr>
          <p:cNvSpPr>
            <a:spLocks/>
          </p:cNvSpPr>
          <p:nvPr/>
        </p:nvSpPr>
        <p:spPr>
          <a:xfrm>
            <a:off x="10785585" y="3821097"/>
            <a:ext cx="152400" cy="38100"/>
          </a:xfrm>
          <a:custGeom>
            <a:avLst/>
            <a:gdLst>
              <a:gd name="connsiteX0" fmla="*/ 0 w 152400"/>
              <a:gd name="connsiteY0" fmla="*/ 0 h 38100"/>
              <a:gd name="connsiteX1" fmla="*/ 152400 w 152400"/>
              <a:gd name="connsiteY1" fmla="*/ 0 h 38100"/>
              <a:gd name="connsiteX2" fmla="*/ 152400 w 152400"/>
              <a:gd name="connsiteY2" fmla="*/ 38100 h 38100"/>
              <a:gd name="connsiteX3" fmla="*/ 0 w 152400"/>
              <a:gd name="connsiteY3" fmla="*/ 38100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400" h="38100">
                <a:moveTo>
                  <a:pt x="0" y="0"/>
                </a:moveTo>
                <a:lnTo>
                  <a:pt x="152400" y="0"/>
                </a:lnTo>
                <a:lnTo>
                  <a:pt x="152400" y="38100"/>
                </a:lnTo>
                <a:lnTo>
                  <a:pt x="0" y="38100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4C3D3284-6420-A513-4EA5-9E4E1D941996}"/>
              </a:ext>
            </a:extLst>
          </p:cNvPr>
          <p:cNvSpPr>
            <a:spLocks/>
          </p:cNvSpPr>
          <p:nvPr/>
        </p:nvSpPr>
        <p:spPr>
          <a:xfrm>
            <a:off x="10976085" y="3821097"/>
            <a:ext cx="76200" cy="38100"/>
          </a:xfrm>
          <a:custGeom>
            <a:avLst/>
            <a:gdLst>
              <a:gd name="connsiteX0" fmla="*/ 0 w 76200"/>
              <a:gd name="connsiteY0" fmla="*/ 0 h 38100"/>
              <a:gd name="connsiteX1" fmla="*/ 76200 w 76200"/>
              <a:gd name="connsiteY1" fmla="*/ 0 h 38100"/>
              <a:gd name="connsiteX2" fmla="*/ 76200 w 76200"/>
              <a:gd name="connsiteY2" fmla="*/ 38100 h 38100"/>
              <a:gd name="connsiteX3" fmla="*/ 0 w 76200"/>
              <a:gd name="connsiteY3" fmla="*/ 38100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" h="38100">
                <a:moveTo>
                  <a:pt x="0" y="0"/>
                </a:moveTo>
                <a:lnTo>
                  <a:pt x="76200" y="0"/>
                </a:lnTo>
                <a:lnTo>
                  <a:pt x="76200" y="38100"/>
                </a:lnTo>
                <a:lnTo>
                  <a:pt x="0" y="38100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1" name="Graphic 16" descr="Badge with solid fill">
            <a:extLst>
              <a:ext uri="{FF2B5EF4-FFF2-40B4-BE49-F238E27FC236}">
                <a16:creationId xmlns:a16="http://schemas.microsoft.com/office/drawing/2014/main" id="{5D0B18FA-B4AA-90F7-D9CA-44718E138616}"/>
              </a:ext>
            </a:extLst>
          </p:cNvPr>
          <p:cNvSpPr>
            <a:spLocks/>
          </p:cNvSpPr>
          <p:nvPr/>
        </p:nvSpPr>
        <p:spPr>
          <a:xfrm>
            <a:off x="11095607" y="2673685"/>
            <a:ext cx="723499" cy="723499"/>
          </a:xfrm>
          <a:custGeom>
            <a:avLst/>
            <a:gdLst>
              <a:gd name="connsiteX0" fmla="*/ 361750 w 723499"/>
              <a:gd name="connsiteY0" fmla="*/ 0 h 723499"/>
              <a:gd name="connsiteX1" fmla="*/ 0 w 723499"/>
              <a:gd name="connsiteY1" fmla="*/ 361750 h 723499"/>
              <a:gd name="connsiteX2" fmla="*/ 361750 w 723499"/>
              <a:gd name="connsiteY2" fmla="*/ 723500 h 723499"/>
              <a:gd name="connsiteX3" fmla="*/ 723500 w 723499"/>
              <a:gd name="connsiteY3" fmla="*/ 361750 h 723499"/>
              <a:gd name="connsiteX4" fmla="*/ 723500 w 723499"/>
              <a:gd name="connsiteY4" fmla="*/ 361721 h 723499"/>
              <a:gd name="connsiteX5" fmla="*/ 362026 w 723499"/>
              <a:gd name="connsiteY5" fmla="*/ 0 h 723499"/>
              <a:gd name="connsiteX6" fmla="*/ 361750 w 723499"/>
              <a:gd name="connsiteY6" fmla="*/ 0 h 723499"/>
              <a:gd name="connsiteX7" fmla="*/ 465172 w 723499"/>
              <a:gd name="connsiteY7" fmla="*/ 523961 h 723499"/>
              <a:gd name="connsiteX8" fmla="*/ 258337 w 723499"/>
              <a:gd name="connsiteY8" fmla="*/ 523961 h 723499"/>
              <a:gd name="connsiteX9" fmla="*/ 258337 w 723499"/>
              <a:gd name="connsiteY9" fmla="*/ 493605 h 723499"/>
              <a:gd name="connsiteX10" fmla="*/ 265290 w 723499"/>
              <a:gd name="connsiteY10" fmla="*/ 456457 h 723499"/>
              <a:gd name="connsiteX11" fmla="*/ 284417 w 723499"/>
              <a:gd name="connsiteY11" fmla="*/ 425977 h 723499"/>
              <a:gd name="connsiteX12" fmla="*/ 312734 w 723499"/>
              <a:gd name="connsiteY12" fmla="*/ 400050 h 723499"/>
              <a:gd name="connsiteX13" fmla="*/ 347520 w 723499"/>
              <a:gd name="connsiteY13" fmla="*/ 376647 h 723499"/>
              <a:gd name="connsiteX14" fmla="*/ 377047 w 723499"/>
              <a:gd name="connsiteY14" fmla="*/ 355454 h 723499"/>
              <a:gd name="connsiteX15" fmla="*/ 395421 w 723499"/>
              <a:gd name="connsiteY15" fmla="*/ 335280 h 723499"/>
              <a:gd name="connsiteX16" fmla="*/ 404765 w 723499"/>
              <a:gd name="connsiteY16" fmla="*/ 314877 h 723499"/>
              <a:gd name="connsiteX17" fmla="*/ 407289 w 723499"/>
              <a:gd name="connsiteY17" fmla="*/ 292103 h 723499"/>
              <a:gd name="connsiteX18" fmla="*/ 404127 w 723499"/>
              <a:gd name="connsiteY18" fmla="*/ 272501 h 723499"/>
              <a:gd name="connsiteX19" fmla="*/ 394792 w 723499"/>
              <a:gd name="connsiteY19" fmla="*/ 255899 h 723499"/>
              <a:gd name="connsiteX20" fmla="*/ 378981 w 723499"/>
              <a:gd name="connsiteY20" fmla="*/ 244469 h 723499"/>
              <a:gd name="connsiteX21" fmla="*/ 356692 w 723499"/>
              <a:gd name="connsiteY21" fmla="*/ 240201 h 723499"/>
              <a:gd name="connsiteX22" fmla="*/ 313677 w 723499"/>
              <a:gd name="connsiteY22" fmla="*/ 250327 h 723499"/>
              <a:gd name="connsiteX23" fmla="*/ 275415 w 723499"/>
              <a:gd name="connsiteY23" fmla="*/ 277520 h 723499"/>
              <a:gd name="connsiteX24" fmla="*/ 275415 w 723499"/>
              <a:gd name="connsiteY24" fmla="*/ 228181 h 723499"/>
              <a:gd name="connsiteX25" fmla="*/ 313830 w 723499"/>
              <a:gd name="connsiteY25" fmla="*/ 206045 h 723499"/>
              <a:gd name="connsiteX26" fmla="*/ 361455 w 723499"/>
              <a:gd name="connsiteY26" fmla="*/ 199377 h 723499"/>
              <a:gd name="connsiteX27" fmla="*/ 399402 w 723499"/>
              <a:gd name="connsiteY27" fmla="*/ 205092 h 723499"/>
              <a:gd name="connsiteX28" fmla="*/ 430397 w 723499"/>
              <a:gd name="connsiteY28" fmla="*/ 221694 h 723499"/>
              <a:gd name="connsiteX29" fmla="*/ 451275 w 723499"/>
              <a:gd name="connsiteY29" fmla="*/ 248888 h 723499"/>
              <a:gd name="connsiteX30" fmla="*/ 458895 w 723499"/>
              <a:gd name="connsiteY30" fmla="*/ 286036 h 723499"/>
              <a:gd name="connsiteX31" fmla="*/ 454924 w 723499"/>
              <a:gd name="connsiteY31" fmla="*/ 320183 h 723499"/>
              <a:gd name="connsiteX32" fmla="*/ 441893 w 723499"/>
              <a:gd name="connsiteY32" fmla="*/ 349701 h 723499"/>
              <a:gd name="connsiteX33" fmla="*/ 418348 w 723499"/>
              <a:gd name="connsiteY33" fmla="*/ 376590 h 723499"/>
              <a:gd name="connsiteX34" fmla="*/ 382924 w 723499"/>
              <a:gd name="connsiteY34" fmla="*/ 402831 h 723499"/>
              <a:gd name="connsiteX35" fmla="*/ 352558 w 723499"/>
              <a:gd name="connsiteY35" fmla="*/ 422758 h 723499"/>
              <a:gd name="connsiteX36" fmla="*/ 329936 w 723499"/>
              <a:gd name="connsiteY36" fmla="*/ 440941 h 723499"/>
              <a:gd name="connsiteX37" fmla="*/ 315878 w 723499"/>
              <a:gd name="connsiteY37" fmla="*/ 459600 h 723499"/>
              <a:gd name="connsiteX38" fmla="*/ 311115 w 723499"/>
              <a:gd name="connsiteY38" fmla="*/ 480955 h 723499"/>
              <a:gd name="connsiteX39" fmla="*/ 465134 w 723499"/>
              <a:gd name="connsiteY39" fmla="*/ 480955 h 72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723499" h="723499">
                <a:moveTo>
                  <a:pt x="361750" y="0"/>
                </a:moveTo>
                <a:cubicBezTo>
                  <a:pt x="161961" y="0"/>
                  <a:pt x="0" y="161961"/>
                  <a:pt x="0" y="361750"/>
                </a:cubicBezTo>
                <a:cubicBezTo>
                  <a:pt x="0" y="561539"/>
                  <a:pt x="161961" y="723500"/>
                  <a:pt x="361750" y="723500"/>
                </a:cubicBezTo>
                <a:cubicBezTo>
                  <a:pt x="561539" y="723500"/>
                  <a:pt x="723500" y="561539"/>
                  <a:pt x="723500" y="361750"/>
                </a:cubicBezTo>
                <a:cubicBezTo>
                  <a:pt x="723500" y="361740"/>
                  <a:pt x="723500" y="361731"/>
                  <a:pt x="723500" y="361721"/>
                </a:cubicBezTo>
                <a:cubicBezTo>
                  <a:pt x="723569" y="162016"/>
                  <a:pt x="561731" y="69"/>
                  <a:pt x="362026" y="0"/>
                </a:cubicBezTo>
                <a:cubicBezTo>
                  <a:pt x="361934" y="0"/>
                  <a:pt x="361842" y="0"/>
                  <a:pt x="361750" y="0"/>
                </a:cubicBezTo>
                <a:close/>
                <a:moveTo>
                  <a:pt x="465172" y="523961"/>
                </a:moveTo>
                <a:lnTo>
                  <a:pt x="258337" y="523961"/>
                </a:lnTo>
                <a:lnTo>
                  <a:pt x="258337" y="493605"/>
                </a:lnTo>
                <a:cubicBezTo>
                  <a:pt x="258148" y="480882"/>
                  <a:pt x="260513" y="468250"/>
                  <a:pt x="265290" y="456457"/>
                </a:cubicBezTo>
                <a:cubicBezTo>
                  <a:pt x="269973" y="445328"/>
                  <a:pt x="276432" y="435033"/>
                  <a:pt x="284417" y="425977"/>
                </a:cubicBezTo>
                <a:cubicBezTo>
                  <a:pt x="292914" y="416360"/>
                  <a:pt x="302406" y="407669"/>
                  <a:pt x="312734" y="400050"/>
                </a:cubicBezTo>
                <a:cubicBezTo>
                  <a:pt x="323491" y="392042"/>
                  <a:pt x="335087" y="384241"/>
                  <a:pt x="347520" y="376647"/>
                </a:cubicBezTo>
                <a:cubicBezTo>
                  <a:pt x="357931" y="370412"/>
                  <a:pt x="367808" y="363324"/>
                  <a:pt x="377047" y="355454"/>
                </a:cubicBezTo>
                <a:cubicBezTo>
                  <a:pt x="383994" y="349527"/>
                  <a:pt x="390167" y="342749"/>
                  <a:pt x="395421" y="335280"/>
                </a:cubicBezTo>
                <a:cubicBezTo>
                  <a:pt x="399745" y="329101"/>
                  <a:pt x="402911" y="322188"/>
                  <a:pt x="404765" y="314877"/>
                </a:cubicBezTo>
                <a:cubicBezTo>
                  <a:pt x="406502" y="307413"/>
                  <a:pt x="407350" y="299768"/>
                  <a:pt x="407289" y="292103"/>
                </a:cubicBezTo>
                <a:cubicBezTo>
                  <a:pt x="407300" y="285441"/>
                  <a:pt x="406233" y="278822"/>
                  <a:pt x="404127" y="272501"/>
                </a:cubicBezTo>
                <a:cubicBezTo>
                  <a:pt x="402144" y="266404"/>
                  <a:pt x="398971" y="260761"/>
                  <a:pt x="394792" y="255899"/>
                </a:cubicBezTo>
                <a:cubicBezTo>
                  <a:pt x="390438" y="250959"/>
                  <a:pt x="385037" y="247054"/>
                  <a:pt x="378981" y="244469"/>
                </a:cubicBezTo>
                <a:cubicBezTo>
                  <a:pt x="371932" y="241502"/>
                  <a:pt x="364339" y="240047"/>
                  <a:pt x="356692" y="240201"/>
                </a:cubicBezTo>
                <a:cubicBezTo>
                  <a:pt x="341757" y="240145"/>
                  <a:pt x="327019" y="243614"/>
                  <a:pt x="313677" y="250327"/>
                </a:cubicBezTo>
                <a:cubicBezTo>
                  <a:pt x="299647" y="257446"/>
                  <a:pt x="286752" y="266610"/>
                  <a:pt x="275415" y="277520"/>
                </a:cubicBezTo>
                <a:lnTo>
                  <a:pt x="275415" y="228181"/>
                </a:lnTo>
                <a:cubicBezTo>
                  <a:pt x="286370" y="217977"/>
                  <a:pt x="299508" y="210405"/>
                  <a:pt x="313830" y="206045"/>
                </a:cubicBezTo>
                <a:cubicBezTo>
                  <a:pt x="329284" y="201462"/>
                  <a:pt x="345336" y="199214"/>
                  <a:pt x="361455" y="199377"/>
                </a:cubicBezTo>
                <a:cubicBezTo>
                  <a:pt x="374325" y="199288"/>
                  <a:pt x="387129" y="201217"/>
                  <a:pt x="399402" y="205092"/>
                </a:cubicBezTo>
                <a:cubicBezTo>
                  <a:pt x="410695" y="208606"/>
                  <a:pt x="421215" y="214241"/>
                  <a:pt x="430397" y="221694"/>
                </a:cubicBezTo>
                <a:cubicBezTo>
                  <a:pt x="439324" y="229062"/>
                  <a:pt x="446463" y="238360"/>
                  <a:pt x="451275" y="248888"/>
                </a:cubicBezTo>
                <a:cubicBezTo>
                  <a:pt x="456514" y="260560"/>
                  <a:pt x="459115" y="273244"/>
                  <a:pt x="458895" y="286036"/>
                </a:cubicBezTo>
                <a:cubicBezTo>
                  <a:pt x="459007" y="297540"/>
                  <a:pt x="457672" y="309012"/>
                  <a:pt x="454924" y="320183"/>
                </a:cubicBezTo>
                <a:cubicBezTo>
                  <a:pt x="452230" y="330671"/>
                  <a:pt x="447828" y="340644"/>
                  <a:pt x="441893" y="349701"/>
                </a:cubicBezTo>
                <a:cubicBezTo>
                  <a:pt x="435278" y="359673"/>
                  <a:pt x="427359" y="368716"/>
                  <a:pt x="418348" y="376590"/>
                </a:cubicBezTo>
                <a:cubicBezTo>
                  <a:pt x="407255" y="386264"/>
                  <a:pt x="395409" y="395038"/>
                  <a:pt x="382924" y="402831"/>
                </a:cubicBezTo>
                <a:cubicBezTo>
                  <a:pt x="371532" y="410006"/>
                  <a:pt x="361410" y="416649"/>
                  <a:pt x="352558" y="422758"/>
                </a:cubicBezTo>
                <a:cubicBezTo>
                  <a:pt x="344540" y="428200"/>
                  <a:pt x="336975" y="434281"/>
                  <a:pt x="329936" y="440941"/>
                </a:cubicBezTo>
                <a:cubicBezTo>
                  <a:pt x="324212" y="446306"/>
                  <a:pt x="319456" y="452619"/>
                  <a:pt x="315878" y="459600"/>
                </a:cubicBezTo>
                <a:cubicBezTo>
                  <a:pt x="312659" y="466254"/>
                  <a:pt x="311029" y="473564"/>
                  <a:pt x="311115" y="480955"/>
                </a:cubicBezTo>
                <a:lnTo>
                  <a:pt x="465134" y="480955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F4538320-0703-A641-34DD-AD8E315CF0A4}"/>
              </a:ext>
            </a:extLst>
          </p:cNvPr>
          <p:cNvGrpSpPr/>
          <p:nvPr/>
        </p:nvGrpSpPr>
        <p:grpSpPr>
          <a:xfrm>
            <a:off x="930422" y="661498"/>
            <a:ext cx="6529663" cy="3828210"/>
            <a:chOff x="982224" y="910623"/>
            <a:chExt cx="6529663" cy="3828210"/>
          </a:xfrm>
        </p:grpSpPr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C821436C-84E3-3637-B96E-22A407265042}"/>
                </a:ext>
              </a:extLst>
            </p:cNvPr>
            <p:cNvGrpSpPr/>
            <p:nvPr/>
          </p:nvGrpSpPr>
          <p:grpSpPr>
            <a:xfrm>
              <a:off x="982224" y="910623"/>
              <a:ext cx="4938414" cy="723500"/>
              <a:chOff x="982224" y="910623"/>
              <a:chExt cx="4938414" cy="723500"/>
            </a:xfrm>
          </p:grpSpPr>
          <p:pic>
            <p:nvPicPr>
              <p:cNvPr id="12" name="Picture 11" descr="Berkas:Flowchart Line.svg - Wikipedia bahasa Indonesia ...">
                <a:extLst>
                  <a:ext uri="{FF2B5EF4-FFF2-40B4-BE49-F238E27FC236}">
                    <a16:creationId xmlns:a16="http://schemas.microsoft.com/office/drawing/2014/main" id="{54C944FD-6183-C17B-5D41-05C1CFAE0ED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81152" y="1080936"/>
                <a:ext cx="4339486" cy="383277"/>
              </a:xfrm>
              <a:prstGeom prst="rect">
                <a:avLst/>
              </a:prstGeom>
            </p:spPr>
          </p:pic>
          <p:sp>
            <p:nvSpPr>
              <p:cNvPr id="36" name="Graphic 14" descr="Badge 1 with solid fill">
                <a:extLst>
                  <a:ext uri="{FF2B5EF4-FFF2-40B4-BE49-F238E27FC236}">
                    <a16:creationId xmlns:a16="http://schemas.microsoft.com/office/drawing/2014/main" id="{D0C8031D-7E09-1754-5A09-7196E72D7BC6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82224" y="910623"/>
                <a:ext cx="723499" cy="723500"/>
              </a:xfrm>
              <a:custGeom>
                <a:avLst/>
                <a:gdLst>
                  <a:gd name="connsiteX0" fmla="*/ 361750 w 723499"/>
                  <a:gd name="connsiteY0" fmla="*/ 0 h 723500"/>
                  <a:gd name="connsiteX1" fmla="*/ 0 w 723499"/>
                  <a:gd name="connsiteY1" fmla="*/ 361750 h 723500"/>
                  <a:gd name="connsiteX2" fmla="*/ 361750 w 723499"/>
                  <a:gd name="connsiteY2" fmla="*/ 723500 h 723500"/>
                  <a:gd name="connsiteX3" fmla="*/ 723500 w 723499"/>
                  <a:gd name="connsiteY3" fmla="*/ 361750 h 723500"/>
                  <a:gd name="connsiteX4" fmla="*/ 723500 w 723499"/>
                  <a:gd name="connsiteY4" fmla="*/ 361712 h 723500"/>
                  <a:gd name="connsiteX5" fmla="*/ 362036 w 723499"/>
                  <a:gd name="connsiteY5" fmla="*/ 0 h 723500"/>
                  <a:gd name="connsiteX6" fmla="*/ 361750 w 723499"/>
                  <a:gd name="connsiteY6" fmla="*/ 0 h 723500"/>
                  <a:gd name="connsiteX7" fmla="*/ 401431 w 723499"/>
                  <a:gd name="connsiteY7" fmla="*/ 515303 h 723500"/>
                  <a:gd name="connsiteX8" fmla="*/ 346405 w 723499"/>
                  <a:gd name="connsiteY8" fmla="*/ 515303 h 723500"/>
                  <a:gd name="connsiteX9" fmla="*/ 346405 w 723499"/>
                  <a:gd name="connsiteY9" fmla="*/ 252498 h 723500"/>
                  <a:gd name="connsiteX10" fmla="*/ 331689 w 723499"/>
                  <a:gd name="connsiteY10" fmla="*/ 261671 h 723500"/>
                  <a:gd name="connsiteX11" fmla="*/ 315725 w 723499"/>
                  <a:gd name="connsiteY11" fmla="*/ 269577 h 723500"/>
                  <a:gd name="connsiteX12" fmla="*/ 297066 w 723499"/>
                  <a:gd name="connsiteY12" fmla="*/ 276063 h 723500"/>
                  <a:gd name="connsiteX13" fmla="*/ 275558 w 723499"/>
                  <a:gd name="connsiteY13" fmla="*/ 281912 h 723500"/>
                  <a:gd name="connsiteX14" fmla="*/ 275558 w 723499"/>
                  <a:gd name="connsiteY14" fmla="*/ 237954 h 723500"/>
                  <a:gd name="connsiteX15" fmla="*/ 289941 w 723499"/>
                  <a:gd name="connsiteY15" fmla="*/ 233524 h 723500"/>
                  <a:gd name="connsiteX16" fmla="*/ 302762 w 723499"/>
                  <a:gd name="connsiteY16" fmla="*/ 229095 h 723500"/>
                  <a:gd name="connsiteX17" fmla="*/ 315411 w 723499"/>
                  <a:gd name="connsiteY17" fmla="*/ 223876 h 723500"/>
                  <a:gd name="connsiteX18" fmla="*/ 328060 w 723499"/>
                  <a:gd name="connsiteY18" fmla="*/ 218656 h 723500"/>
                  <a:gd name="connsiteX19" fmla="*/ 340224 w 723499"/>
                  <a:gd name="connsiteY19" fmla="*/ 212331 h 723500"/>
                  <a:gd name="connsiteX20" fmla="*/ 352415 w 723499"/>
                  <a:gd name="connsiteY20" fmla="*/ 205664 h 723500"/>
                  <a:gd name="connsiteX21" fmla="*/ 365531 w 723499"/>
                  <a:gd name="connsiteY21" fmla="*/ 198044 h 723500"/>
                  <a:gd name="connsiteX22" fmla="*/ 378666 w 723499"/>
                  <a:gd name="connsiteY22" fmla="*/ 190424 h 723500"/>
                  <a:gd name="connsiteX23" fmla="*/ 401431 w 723499"/>
                  <a:gd name="connsiteY23" fmla="*/ 190424 h 723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723499" h="723500">
                    <a:moveTo>
                      <a:pt x="361750" y="0"/>
                    </a:moveTo>
                    <a:cubicBezTo>
                      <a:pt x="161961" y="0"/>
                      <a:pt x="0" y="161961"/>
                      <a:pt x="0" y="361750"/>
                    </a:cubicBezTo>
                    <a:cubicBezTo>
                      <a:pt x="0" y="561539"/>
                      <a:pt x="161961" y="723500"/>
                      <a:pt x="361750" y="723500"/>
                    </a:cubicBezTo>
                    <a:cubicBezTo>
                      <a:pt x="561539" y="723500"/>
                      <a:pt x="723500" y="561539"/>
                      <a:pt x="723500" y="361750"/>
                    </a:cubicBezTo>
                    <a:cubicBezTo>
                      <a:pt x="723500" y="361738"/>
                      <a:pt x="723500" y="361724"/>
                      <a:pt x="723500" y="361712"/>
                    </a:cubicBezTo>
                    <a:cubicBezTo>
                      <a:pt x="723569" y="162013"/>
                      <a:pt x="561735" y="69"/>
                      <a:pt x="362036" y="0"/>
                    </a:cubicBezTo>
                    <a:cubicBezTo>
                      <a:pt x="361940" y="0"/>
                      <a:pt x="361845" y="0"/>
                      <a:pt x="361750" y="0"/>
                    </a:cubicBezTo>
                    <a:close/>
                    <a:moveTo>
                      <a:pt x="401431" y="515303"/>
                    </a:moveTo>
                    <a:lnTo>
                      <a:pt x="346405" y="515303"/>
                    </a:lnTo>
                    <a:lnTo>
                      <a:pt x="346405" y="252498"/>
                    </a:lnTo>
                    <a:cubicBezTo>
                      <a:pt x="341757" y="255673"/>
                      <a:pt x="336852" y="258731"/>
                      <a:pt x="331689" y="261671"/>
                    </a:cubicBezTo>
                    <a:cubicBezTo>
                      <a:pt x="326529" y="264621"/>
                      <a:pt x="321198" y="267260"/>
                      <a:pt x="315725" y="269577"/>
                    </a:cubicBezTo>
                    <a:cubicBezTo>
                      <a:pt x="309807" y="271901"/>
                      <a:pt x="303587" y="274063"/>
                      <a:pt x="297066" y="276063"/>
                    </a:cubicBezTo>
                    <a:cubicBezTo>
                      <a:pt x="290544" y="278063"/>
                      <a:pt x="283375" y="280013"/>
                      <a:pt x="275558" y="281912"/>
                    </a:cubicBezTo>
                    <a:lnTo>
                      <a:pt x="275558" y="237954"/>
                    </a:lnTo>
                    <a:cubicBezTo>
                      <a:pt x="280828" y="236474"/>
                      <a:pt x="285623" y="234998"/>
                      <a:pt x="289941" y="233524"/>
                    </a:cubicBezTo>
                    <a:cubicBezTo>
                      <a:pt x="294259" y="232051"/>
                      <a:pt x="298533" y="230575"/>
                      <a:pt x="302762" y="229095"/>
                    </a:cubicBezTo>
                    <a:cubicBezTo>
                      <a:pt x="306962" y="227409"/>
                      <a:pt x="311191" y="225676"/>
                      <a:pt x="315411" y="223876"/>
                    </a:cubicBezTo>
                    <a:cubicBezTo>
                      <a:pt x="319630" y="222075"/>
                      <a:pt x="323840" y="220351"/>
                      <a:pt x="328060" y="218656"/>
                    </a:cubicBezTo>
                    <a:cubicBezTo>
                      <a:pt x="332061" y="216548"/>
                      <a:pt x="336115" y="214439"/>
                      <a:pt x="340224" y="212331"/>
                    </a:cubicBezTo>
                    <a:cubicBezTo>
                      <a:pt x="344332" y="210224"/>
                      <a:pt x="348396" y="208000"/>
                      <a:pt x="352415" y="205664"/>
                    </a:cubicBezTo>
                    <a:cubicBezTo>
                      <a:pt x="356861" y="203352"/>
                      <a:pt x="361233" y="200813"/>
                      <a:pt x="365531" y="198044"/>
                    </a:cubicBezTo>
                    <a:cubicBezTo>
                      <a:pt x="369830" y="195275"/>
                      <a:pt x="374209" y="192736"/>
                      <a:pt x="378666" y="190424"/>
                    </a:cubicBezTo>
                    <a:lnTo>
                      <a:pt x="401431" y="190424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CFE5502D-6B3B-1D2B-3BEA-87C6777A7E49}"/>
                </a:ext>
              </a:extLst>
            </p:cNvPr>
            <p:cNvGrpSpPr/>
            <p:nvPr/>
          </p:nvGrpSpPr>
          <p:grpSpPr>
            <a:xfrm>
              <a:off x="2462530" y="4015314"/>
              <a:ext cx="5049357" cy="723519"/>
              <a:chOff x="2462530" y="4015314"/>
              <a:chExt cx="5049357" cy="723519"/>
            </a:xfrm>
          </p:grpSpPr>
          <p:pic>
            <p:nvPicPr>
              <p:cNvPr id="14" name="Picture 13" descr="Berkas:Flowchart Line.svg - Wikipedia bahasa Indonesia ...">
                <a:extLst>
                  <a:ext uri="{FF2B5EF4-FFF2-40B4-BE49-F238E27FC236}">
                    <a16:creationId xmlns:a16="http://schemas.microsoft.com/office/drawing/2014/main" id="{E168395A-5064-0AB8-C444-38D6045A2F2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0800000">
                <a:off x="2462530" y="4185626"/>
                <a:ext cx="4339485" cy="383277"/>
              </a:xfrm>
              <a:prstGeom prst="rect">
                <a:avLst/>
              </a:prstGeom>
            </p:spPr>
          </p:pic>
          <p:sp>
            <p:nvSpPr>
              <p:cNvPr id="42" name="Graphic 18" descr="Badge 3 with solid fill">
                <a:extLst>
                  <a:ext uri="{FF2B5EF4-FFF2-40B4-BE49-F238E27FC236}">
                    <a16:creationId xmlns:a16="http://schemas.microsoft.com/office/drawing/2014/main" id="{CE0DDFAC-94ED-7919-023F-FAB9F524ED3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788369" y="4015314"/>
                <a:ext cx="723518" cy="723519"/>
              </a:xfrm>
              <a:custGeom>
                <a:avLst/>
                <a:gdLst>
                  <a:gd name="connsiteX0" fmla="*/ 361769 w 723518"/>
                  <a:gd name="connsiteY0" fmla="*/ 0 h 723519"/>
                  <a:gd name="connsiteX1" fmla="*/ 0 w 723518"/>
                  <a:gd name="connsiteY1" fmla="*/ 361750 h 723519"/>
                  <a:gd name="connsiteX2" fmla="*/ 361750 w 723518"/>
                  <a:gd name="connsiteY2" fmla="*/ 723519 h 723519"/>
                  <a:gd name="connsiteX3" fmla="*/ 723519 w 723518"/>
                  <a:gd name="connsiteY3" fmla="*/ 361769 h 723519"/>
                  <a:gd name="connsiteX4" fmla="*/ 723519 w 723518"/>
                  <a:gd name="connsiteY4" fmla="*/ 361731 h 723519"/>
                  <a:gd name="connsiteX5" fmla="*/ 362055 w 723518"/>
                  <a:gd name="connsiteY5" fmla="*/ 0 h 723519"/>
                  <a:gd name="connsiteX6" fmla="*/ 361769 w 723518"/>
                  <a:gd name="connsiteY6" fmla="*/ 0 h 723519"/>
                  <a:gd name="connsiteX7" fmla="*/ 457476 w 723518"/>
                  <a:gd name="connsiteY7" fmla="*/ 471792 h 723519"/>
                  <a:gd name="connsiteX8" fmla="*/ 430425 w 723518"/>
                  <a:gd name="connsiteY8" fmla="*/ 501520 h 723519"/>
                  <a:gd name="connsiteX9" fmla="*/ 390744 w 723518"/>
                  <a:gd name="connsiteY9" fmla="*/ 519703 h 723519"/>
                  <a:gd name="connsiteX10" fmla="*/ 343119 w 723518"/>
                  <a:gd name="connsiteY10" fmla="*/ 525875 h 723519"/>
                  <a:gd name="connsiteX11" fmla="*/ 294732 w 723518"/>
                  <a:gd name="connsiteY11" fmla="*/ 521599 h 723519"/>
                  <a:gd name="connsiteX12" fmla="*/ 256470 w 723518"/>
                  <a:gd name="connsiteY12" fmla="*/ 508797 h 723519"/>
                  <a:gd name="connsiteX13" fmla="*/ 256470 w 723518"/>
                  <a:gd name="connsiteY13" fmla="*/ 460058 h 723519"/>
                  <a:gd name="connsiteX14" fmla="*/ 298380 w 723518"/>
                  <a:gd name="connsiteY14" fmla="*/ 479355 h 723519"/>
                  <a:gd name="connsiteX15" fmla="*/ 344700 w 723518"/>
                  <a:gd name="connsiteY15" fmla="*/ 485680 h 723519"/>
                  <a:gd name="connsiteX16" fmla="*/ 367160 w 723518"/>
                  <a:gd name="connsiteY16" fmla="*/ 483461 h 723519"/>
                  <a:gd name="connsiteX17" fmla="*/ 389468 w 723518"/>
                  <a:gd name="connsiteY17" fmla="*/ 475402 h 723519"/>
                  <a:gd name="connsiteX18" fmla="*/ 406546 w 723518"/>
                  <a:gd name="connsiteY18" fmla="*/ 459429 h 723519"/>
                  <a:gd name="connsiteX19" fmla="*/ 413328 w 723518"/>
                  <a:gd name="connsiteY19" fmla="*/ 433816 h 723519"/>
                  <a:gd name="connsiteX20" fmla="*/ 406860 w 723518"/>
                  <a:gd name="connsiteY20" fmla="*/ 407403 h 723519"/>
                  <a:gd name="connsiteX21" fmla="*/ 388830 w 723518"/>
                  <a:gd name="connsiteY21" fmla="*/ 389696 h 723519"/>
                  <a:gd name="connsiteX22" fmla="*/ 361636 w 723518"/>
                  <a:gd name="connsiteY22" fmla="*/ 379733 h 723519"/>
                  <a:gd name="connsiteX23" fmla="*/ 327622 w 723518"/>
                  <a:gd name="connsiteY23" fmla="*/ 376571 h 723519"/>
                  <a:gd name="connsiteX24" fmla="*/ 298228 w 723518"/>
                  <a:gd name="connsiteY24" fmla="*/ 376571 h 723519"/>
                  <a:gd name="connsiteX25" fmla="*/ 298228 w 723518"/>
                  <a:gd name="connsiteY25" fmla="*/ 336090 h 723519"/>
                  <a:gd name="connsiteX26" fmla="*/ 326060 w 723518"/>
                  <a:gd name="connsiteY26" fmla="*/ 336090 h 723519"/>
                  <a:gd name="connsiteX27" fmla="*/ 356273 w 723518"/>
                  <a:gd name="connsiteY27" fmla="*/ 333232 h 723519"/>
                  <a:gd name="connsiteX28" fmla="*/ 379990 w 723518"/>
                  <a:gd name="connsiteY28" fmla="*/ 323907 h 723519"/>
                  <a:gd name="connsiteX29" fmla="*/ 395488 w 723518"/>
                  <a:gd name="connsiteY29" fmla="*/ 307296 h 723519"/>
                  <a:gd name="connsiteX30" fmla="*/ 401022 w 723518"/>
                  <a:gd name="connsiteY30" fmla="*/ 282635 h 723519"/>
                  <a:gd name="connsiteX31" fmla="*/ 395811 w 723518"/>
                  <a:gd name="connsiteY31" fmla="*/ 260337 h 723519"/>
                  <a:gd name="connsiteX32" fmla="*/ 382476 w 723518"/>
                  <a:gd name="connsiteY32" fmla="*/ 246736 h 723519"/>
                  <a:gd name="connsiteX33" fmla="*/ 364912 w 723518"/>
                  <a:gd name="connsiteY33" fmla="*/ 239935 h 723519"/>
                  <a:gd name="connsiteX34" fmla="*/ 346577 w 723518"/>
                  <a:gd name="connsiteY34" fmla="*/ 238030 h 723519"/>
                  <a:gd name="connsiteX35" fmla="*/ 307353 w 723518"/>
                  <a:gd name="connsiteY35" fmla="*/ 243745 h 723519"/>
                  <a:gd name="connsiteX36" fmla="*/ 270034 w 723518"/>
                  <a:gd name="connsiteY36" fmla="*/ 260814 h 723519"/>
                  <a:gd name="connsiteX37" fmla="*/ 270034 w 723518"/>
                  <a:gd name="connsiteY37" fmla="*/ 215941 h 723519"/>
                  <a:gd name="connsiteX38" fmla="*/ 307610 w 723518"/>
                  <a:gd name="connsiteY38" fmla="*/ 202178 h 723519"/>
                  <a:gd name="connsiteX39" fmla="*/ 351082 w 723518"/>
                  <a:gd name="connsiteY39" fmla="*/ 197596 h 723519"/>
                  <a:gd name="connsiteX40" fmla="*/ 389839 w 723518"/>
                  <a:gd name="connsiteY40" fmla="*/ 202178 h 723519"/>
                  <a:gd name="connsiteX41" fmla="*/ 423177 w 723518"/>
                  <a:gd name="connsiteY41" fmla="*/ 216256 h 723519"/>
                  <a:gd name="connsiteX42" fmla="*/ 446427 w 723518"/>
                  <a:gd name="connsiteY42" fmla="*/ 240287 h 723519"/>
                  <a:gd name="connsiteX43" fmla="*/ 455114 w 723518"/>
                  <a:gd name="connsiteY43" fmla="*/ 274758 h 723519"/>
                  <a:gd name="connsiteX44" fmla="*/ 436940 w 723518"/>
                  <a:gd name="connsiteY44" fmla="*/ 326631 h 723519"/>
                  <a:gd name="connsiteX45" fmla="*/ 387125 w 723518"/>
                  <a:gd name="connsiteY45" fmla="*/ 354140 h 723519"/>
                  <a:gd name="connsiteX46" fmla="*/ 417166 w 723518"/>
                  <a:gd name="connsiteY46" fmla="*/ 361760 h 723519"/>
                  <a:gd name="connsiteX47" fmla="*/ 442951 w 723518"/>
                  <a:gd name="connsiteY47" fmla="*/ 377733 h 723519"/>
                  <a:gd name="connsiteX48" fmla="*/ 460810 w 723518"/>
                  <a:gd name="connsiteY48" fmla="*/ 401136 h 723519"/>
                  <a:gd name="connsiteX49" fmla="*/ 467477 w 723518"/>
                  <a:gd name="connsiteY49" fmla="*/ 430711 h 723519"/>
                  <a:gd name="connsiteX50" fmla="*/ 457476 w 723518"/>
                  <a:gd name="connsiteY50" fmla="*/ 471792 h 723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723518" h="723519">
                    <a:moveTo>
                      <a:pt x="361769" y="0"/>
                    </a:moveTo>
                    <a:cubicBezTo>
                      <a:pt x="161975" y="-5"/>
                      <a:pt x="6" y="161956"/>
                      <a:pt x="0" y="361750"/>
                    </a:cubicBezTo>
                    <a:cubicBezTo>
                      <a:pt x="-6" y="561545"/>
                      <a:pt x="161955" y="723513"/>
                      <a:pt x="361750" y="723519"/>
                    </a:cubicBezTo>
                    <a:cubicBezTo>
                      <a:pt x="561545" y="723524"/>
                      <a:pt x="723513" y="561564"/>
                      <a:pt x="723519" y="361769"/>
                    </a:cubicBezTo>
                    <a:cubicBezTo>
                      <a:pt x="723519" y="361757"/>
                      <a:pt x="723519" y="361743"/>
                      <a:pt x="723519" y="361731"/>
                    </a:cubicBezTo>
                    <a:cubicBezTo>
                      <a:pt x="723592" y="162026"/>
                      <a:pt x="561760" y="73"/>
                      <a:pt x="362055" y="0"/>
                    </a:cubicBezTo>
                    <a:cubicBezTo>
                      <a:pt x="361960" y="0"/>
                      <a:pt x="361864" y="0"/>
                      <a:pt x="361769" y="0"/>
                    </a:cubicBezTo>
                    <a:close/>
                    <a:moveTo>
                      <a:pt x="457476" y="471792"/>
                    </a:moveTo>
                    <a:cubicBezTo>
                      <a:pt x="450821" y="483618"/>
                      <a:pt x="441572" y="493782"/>
                      <a:pt x="430425" y="501520"/>
                    </a:cubicBezTo>
                    <a:cubicBezTo>
                      <a:pt x="418360" y="509849"/>
                      <a:pt x="404930" y="516002"/>
                      <a:pt x="390744" y="519703"/>
                    </a:cubicBezTo>
                    <a:cubicBezTo>
                      <a:pt x="375215" y="523877"/>
                      <a:pt x="359198" y="525953"/>
                      <a:pt x="343119" y="525875"/>
                    </a:cubicBezTo>
                    <a:cubicBezTo>
                      <a:pt x="326893" y="525932"/>
                      <a:pt x="310697" y="524500"/>
                      <a:pt x="294732" y="521599"/>
                    </a:cubicBezTo>
                    <a:cubicBezTo>
                      <a:pt x="281366" y="519445"/>
                      <a:pt x="268441" y="515121"/>
                      <a:pt x="256470" y="508797"/>
                    </a:cubicBezTo>
                    <a:lnTo>
                      <a:pt x="256470" y="460058"/>
                    </a:lnTo>
                    <a:cubicBezTo>
                      <a:pt x="269181" y="468931"/>
                      <a:pt x="283374" y="475466"/>
                      <a:pt x="298380" y="479355"/>
                    </a:cubicBezTo>
                    <a:cubicBezTo>
                      <a:pt x="313475" y="483490"/>
                      <a:pt x="329050" y="485617"/>
                      <a:pt x="344700" y="485680"/>
                    </a:cubicBezTo>
                    <a:cubicBezTo>
                      <a:pt x="352239" y="485627"/>
                      <a:pt x="359757" y="484884"/>
                      <a:pt x="367160" y="483461"/>
                    </a:cubicBezTo>
                    <a:cubicBezTo>
                      <a:pt x="374997" y="482052"/>
                      <a:pt x="382540" y="479328"/>
                      <a:pt x="389468" y="475402"/>
                    </a:cubicBezTo>
                    <a:cubicBezTo>
                      <a:pt x="396330" y="471486"/>
                      <a:pt x="402180" y="466015"/>
                      <a:pt x="406546" y="459429"/>
                    </a:cubicBezTo>
                    <a:cubicBezTo>
                      <a:pt x="411320" y="451763"/>
                      <a:pt x="413682" y="442840"/>
                      <a:pt x="413328" y="433816"/>
                    </a:cubicBezTo>
                    <a:cubicBezTo>
                      <a:pt x="413607" y="424588"/>
                      <a:pt x="411371" y="415459"/>
                      <a:pt x="406860" y="407403"/>
                    </a:cubicBezTo>
                    <a:cubicBezTo>
                      <a:pt x="402457" y="400061"/>
                      <a:pt x="396250" y="393965"/>
                      <a:pt x="388830" y="389696"/>
                    </a:cubicBezTo>
                    <a:cubicBezTo>
                      <a:pt x="380382" y="384887"/>
                      <a:pt x="371191" y="381520"/>
                      <a:pt x="361636" y="379733"/>
                    </a:cubicBezTo>
                    <a:cubicBezTo>
                      <a:pt x="350430" y="377554"/>
                      <a:pt x="339037" y="376495"/>
                      <a:pt x="327622" y="376571"/>
                    </a:cubicBezTo>
                    <a:lnTo>
                      <a:pt x="298228" y="376571"/>
                    </a:lnTo>
                    <a:lnTo>
                      <a:pt x="298228" y="336090"/>
                    </a:lnTo>
                    <a:lnTo>
                      <a:pt x="326060" y="336090"/>
                    </a:lnTo>
                    <a:cubicBezTo>
                      <a:pt x="336202" y="336164"/>
                      <a:pt x="346325" y="335207"/>
                      <a:pt x="356273" y="333232"/>
                    </a:cubicBezTo>
                    <a:cubicBezTo>
                      <a:pt x="364693" y="331638"/>
                      <a:pt x="372739" y="328474"/>
                      <a:pt x="379990" y="323907"/>
                    </a:cubicBezTo>
                    <a:cubicBezTo>
                      <a:pt x="386469" y="319759"/>
                      <a:pt x="391799" y="314047"/>
                      <a:pt x="395488" y="307296"/>
                    </a:cubicBezTo>
                    <a:cubicBezTo>
                      <a:pt x="399380" y="299673"/>
                      <a:pt x="401284" y="291191"/>
                      <a:pt x="401022" y="282635"/>
                    </a:cubicBezTo>
                    <a:cubicBezTo>
                      <a:pt x="401339" y="274868"/>
                      <a:pt x="399539" y="267160"/>
                      <a:pt x="395811" y="260337"/>
                    </a:cubicBezTo>
                    <a:cubicBezTo>
                      <a:pt x="392555" y="254774"/>
                      <a:pt x="387974" y="250102"/>
                      <a:pt x="382476" y="246736"/>
                    </a:cubicBezTo>
                    <a:cubicBezTo>
                      <a:pt x="377066" y="243456"/>
                      <a:pt x="371121" y="241154"/>
                      <a:pt x="364912" y="239935"/>
                    </a:cubicBezTo>
                    <a:cubicBezTo>
                      <a:pt x="358878" y="238697"/>
                      <a:pt x="352736" y="238058"/>
                      <a:pt x="346577" y="238030"/>
                    </a:cubicBezTo>
                    <a:cubicBezTo>
                      <a:pt x="333304" y="238153"/>
                      <a:pt x="320109" y="240076"/>
                      <a:pt x="307353" y="243745"/>
                    </a:cubicBezTo>
                    <a:cubicBezTo>
                      <a:pt x="294062" y="247351"/>
                      <a:pt x="281454" y="253117"/>
                      <a:pt x="270034" y="260814"/>
                    </a:cubicBezTo>
                    <a:lnTo>
                      <a:pt x="270034" y="215941"/>
                    </a:lnTo>
                    <a:cubicBezTo>
                      <a:pt x="281875" y="209666"/>
                      <a:pt x="294517" y="205036"/>
                      <a:pt x="307610" y="202178"/>
                    </a:cubicBezTo>
                    <a:cubicBezTo>
                      <a:pt x="321888" y="199054"/>
                      <a:pt x="336467" y="197518"/>
                      <a:pt x="351082" y="197596"/>
                    </a:cubicBezTo>
                    <a:cubicBezTo>
                      <a:pt x="364138" y="197572"/>
                      <a:pt x="377149" y="199111"/>
                      <a:pt x="389839" y="202178"/>
                    </a:cubicBezTo>
                    <a:cubicBezTo>
                      <a:pt x="401669" y="204946"/>
                      <a:pt x="412943" y="209706"/>
                      <a:pt x="423177" y="216256"/>
                    </a:cubicBezTo>
                    <a:cubicBezTo>
                      <a:pt x="432670" y="222374"/>
                      <a:pt x="440627" y="230597"/>
                      <a:pt x="446427" y="240287"/>
                    </a:cubicBezTo>
                    <a:cubicBezTo>
                      <a:pt x="452420" y="250768"/>
                      <a:pt x="455425" y="262690"/>
                      <a:pt x="455114" y="274758"/>
                    </a:cubicBezTo>
                    <a:cubicBezTo>
                      <a:pt x="455868" y="293730"/>
                      <a:pt x="449370" y="312278"/>
                      <a:pt x="436940" y="326631"/>
                    </a:cubicBezTo>
                    <a:cubicBezTo>
                      <a:pt x="423629" y="340796"/>
                      <a:pt x="406203" y="350419"/>
                      <a:pt x="387125" y="354140"/>
                    </a:cubicBezTo>
                    <a:cubicBezTo>
                      <a:pt x="397455" y="355207"/>
                      <a:pt x="407576" y="357774"/>
                      <a:pt x="417166" y="361760"/>
                    </a:cubicBezTo>
                    <a:cubicBezTo>
                      <a:pt x="426593" y="365607"/>
                      <a:pt x="435309" y="371005"/>
                      <a:pt x="442951" y="377733"/>
                    </a:cubicBezTo>
                    <a:cubicBezTo>
                      <a:pt x="450369" y="384299"/>
                      <a:pt x="456435" y="392248"/>
                      <a:pt x="460810" y="401136"/>
                    </a:cubicBezTo>
                    <a:cubicBezTo>
                      <a:pt x="465303" y="410341"/>
                      <a:pt x="467586" y="420468"/>
                      <a:pt x="467477" y="430711"/>
                    </a:cubicBezTo>
                    <a:cubicBezTo>
                      <a:pt x="467777" y="445042"/>
                      <a:pt x="464329" y="459202"/>
                      <a:pt x="457476" y="47179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0E1BE90-5204-7428-41E0-73CA961D643E}"/>
              </a:ext>
            </a:extLst>
          </p:cNvPr>
          <p:cNvSpPr>
            <a:spLocks/>
          </p:cNvSpPr>
          <p:nvPr/>
        </p:nvSpPr>
        <p:spPr>
          <a:xfrm>
            <a:off x="9630870" y="2901868"/>
            <a:ext cx="152125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Resource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7C672A3-5475-F19F-209D-592A7A6E8AD2}"/>
              </a:ext>
            </a:extLst>
          </p:cNvPr>
          <p:cNvSpPr>
            <a:spLocks/>
          </p:cNvSpPr>
          <p:nvPr/>
        </p:nvSpPr>
        <p:spPr>
          <a:xfrm>
            <a:off x="3167006" y="500028"/>
            <a:ext cx="221188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HTTP Request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26F28B7-ADC0-B821-967B-461495ED6CE3}"/>
              </a:ext>
            </a:extLst>
          </p:cNvPr>
          <p:cNvSpPr>
            <a:spLocks/>
          </p:cNvSpPr>
          <p:nvPr/>
        </p:nvSpPr>
        <p:spPr>
          <a:xfrm>
            <a:off x="2953216" y="4092277"/>
            <a:ext cx="15794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Response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F2C06E-A6CC-9869-6FBE-E3D513DF4810}"/>
              </a:ext>
            </a:extLst>
          </p:cNvPr>
          <p:cNvSpPr>
            <a:spLocks/>
          </p:cNvSpPr>
          <p:nvPr/>
        </p:nvSpPr>
        <p:spPr>
          <a:xfrm>
            <a:off x="7185495" y="1693320"/>
            <a:ext cx="6687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BB04CFE-451A-4D04-9FB9-AE36DA26BE0A}"/>
              </a:ext>
            </a:extLst>
          </p:cNvPr>
          <p:cNvSpPr>
            <a:spLocks/>
          </p:cNvSpPr>
          <p:nvPr/>
        </p:nvSpPr>
        <p:spPr>
          <a:xfrm>
            <a:off x="10562295" y="3953777"/>
            <a:ext cx="1114839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Students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Arrow: Bent 4">
            <a:extLst>
              <a:ext uri="{FF2B5EF4-FFF2-40B4-BE49-F238E27FC236}">
                <a16:creationId xmlns:a16="http://schemas.microsoft.com/office/drawing/2014/main" id="{F751AEA4-B915-4B30-8A61-4F36588CD452}"/>
              </a:ext>
            </a:extLst>
          </p:cNvPr>
          <p:cNvSpPr>
            <a:spLocks/>
          </p:cNvSpPr>
          <p:nvPr/>
        </p:nvSpPr>
        <p:spPr>
          <a:xfrm rot="5400000">
            <a:off x="6902316" y="-25774"/>
            <a:ext cx="566356" cy="2421327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DCB6BA00-47D6-4DF3-9500-6BF170207432}"/>
              </a:ext>
            </a:extLst>
          </p:cNvPr>
          <p:cNvSpPr>
            <a:spLocks/>
          </p:cNvSpPr>
          <p:nvPr/>
        </p:nvSpPr>
        <p:spPr>
          <a:xfrm>
            <a:off x="9508029" y="2730547"/>
            <a:ext cx="1556175" cy="41122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D426B0A-4CD9-4182-9ED1-5924132F44E3}"/>
              </a:ext>
            </a:extLst>
          </p:cNvPr>
          <p:cNvSpPr>
            <a:spLocks/>
          </p:cNvSpPr>
          <p:nvPr/>
        </p:nvSpPr>
        <p:spPr>
          <a:xfrm>
            <a:off x="6757469" y="2763809"/>
            <a:ext cx="158869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Responds to the Client Request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F8158C6-53EC-8F16-FACE-4C0BDE1833F4}"/>
              </a:ext>
            </a:extLst>
          </p:cNvPr>
          <p:cNvSpPr>
            <a:spLocks/>
          </p:cNvSpPr>
          <p:nvPr/>
        </p:nvSpPr>
        <p:spPr>
          <a:xfrm>
            <a:off x="7491488" y="3820326"/>
            <a:ext cx="126323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ACCB5029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4" name="Picture 43" descr="Tyska hackergruppen CCC kringgår Samsung Galaxy S8 iris ...">
            <a:extLst>
              <a:ext uri="{FF2B5EF4-FFF2-40B4-BE49-F238E27FC236}">
                <a16:creationId xmlns:a16="http://schemas.microsoft.com/office/drawing/2014/main" id="{DFD6E1DB-5254-F46A-C98E-7CAFB6C433E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V="1">
            <a:off x="6463010" y="1725145"/>
            <a:ext cx="944374" cy="844137"/>
          </a:xfrm>
          <a:prstGeom prst="rect">
            <a:avLst/>
          </a:prstGeom>
        </p:spPr>
      </p:pic>
      <p:pic>
        <p:nvPicPr>
          <p:cNvPr id="45" name="Picture 44" descr="Tyska hackergruppen CCC kringgår Samsung Galaxy S8 iris ...">
            <a:extLst>
              <a:ext uri="{FF2B5EF4-FFF2-40B4-BE49-F238E27FC236}">
                <a16:creationId xmlns:a16="http://schemas.microsoft.com/office/drawing/2014/main" id="{B369F541-FEA0-67B8-CB8B-F163EA0B5B9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08425" y="1681622"/>
            <a:ext cx="944374" cy="686146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4C8E2B8B-0F28-20CA-4FDE-B0AF44554242}"/>
              </a:ext>
            </a:extLst>
          </p:cNvPr>
          <p:cNvSpPr>
            <a:spLocks/>
          </p:cNvSpPr>
          <p:nvPr/>
        </p:nvSpPr>
        <p:spPr>
          <a:xfrm>
            <a:off x="7577256" y="2476713"/>
            <a:ext cx="125996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 Endpoint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D5AE8BF-F5FB-D921-4852-A7542F1DED2A}"/>
              </a:ext>
            </a:extLst>
          </p:cNvPr>
          <p:cNvSpPr>
            <a:spLocks/>
          </p:cNvSpPr>
          <p:nvPr/>
        </p:nvSpPr>
        <p:spPr>
          <a:xfrm>
            <a:off x="6074485" y="1385566"/>
            <a:ext cx="125996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 Endpoint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AD4D6259-885E-0E28-37D4-0BC41D0C3E53}"/>
              </a:ext>
            </a:extLst>
          </p:cNvPr>
          <p:cNvGrpSpPr/>
          <p:nvPr/>
        </p:nvGrpSpPr>
        <p:grpSpPr>
          <a:xfrm>
            <a:off x="56734" y="1917218"/>
            <a:ext cx="2463593" cy="1164630"/>
            <a:chOff x="492688" y="4153832"/>
            <a:chExt cx="2463593" cy="1164630"/>
          </a:xfrm>
        </p:grpSpPr>
        <p:pic>
          <p:nvPicPr>
            <p:cNvPr id="50" name="Picture 49" descr="Vector graphics of shiny yellow document web icon | Free SVG">
              <a:extLst>
                <a:ext uri="{FF2B5EF4-FFF2-40B4-BE49-F238E27FC236}">
                  <a16:creationId xmlns:a16="http://schemas.microsoft.com/office/drawing/2014/main" id="{4A7509F5-B6CB-EA7A-44F9-8BE09BFBD72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2688" y="4153832"/>
              <a:ext cx="1044380" cy="1044380"/>
            </a:xfrm>
            <a:prstGeom prst="rect">
              <a:avLst/>
            </a:prstGeom>
          </p:spPr>
        </p:pic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738B6334-CDAE-0766-D363-805AAAC69270}"/>
                </a:ext>
              </a:extLst>
            </p:cNvPr>
            <p:cNvSpPr txBox="1"/>
            <p:nvPr/>
          </p:nvSpPr>
          <p:spPr>
            <a:xfrm>
              <a:off x="587018" y="481290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</a:t>
              </a:r>
              <a:endParaRPr lang="en-GB" sz="1400" b="1" dirty="0"/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F7DB4647-4943-748E-9CC0-EEA327888273}"/>
                </a:ext>
              </a:extLst>
            </p:cNvPr>
            <p:cNvSpPr txBox="1"/>
            <p:nvPr/>
          </p:nvSpPr>
          <p:spPr>
            <a:xfrm>
              <a:off x="587018" y="501068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http://accb5029/students/1</a:t>
              </a:r>
              <a:endParaRPr lang="en-GB" sz="1400" b="1" dirty="0"/>
            </a:p>
          </p:txBody>
        </p:sp>
      </p:grpSp>
      <p:sp>
        <p:nvSpPr>
          <p:cNvPr id="55" name="Rectangle 54">
            <a:extLst>
              <a:ext uri="{FF2B5EF4-FFF2-40B4-BE49-F238E27FC236}">
                <a16:creationId xmlns:a16="http://schemas.microsoft.com/office/drawing/2014/main" id="{3423BF83-4FC9-A569-FE65-1ECD5B08CA15}"/>
              </a:ext>
            </a:extLst>
          </p:cNvPr>
          <p:cNvSpPr>
            <a:spLocks/>
          </p:cNvSpPr>
          <p:nvPr/>
        </p:nvSpPr>
        <p:spPr>
          <a:xfrm>
            <a:off x="1610377" y="1094866"/>
            <a:ext cx="145475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Get Method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B91001F-8AFD-E2E5-E022-0880142D55DE}"/>
              </a:ext>
            </a:extLst>
          </p:cNvPr>
          <p:cNvSpPr txBox="1"/>
          <p:nvPr/>
        </p:nvSpPr>
        <p:spPr>
          <a:xfrm>
            <a:off x="8800053" y="49495"/>
            <a:ext cx="3182883" cy="14773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API will Parse and get info:</a:t>
            </a: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http://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HTTP Request</a:t>
            </a:r>
            <a:endParaRPr lang="en-GB" sz="1800" b="1" i="0" dirty="0">
              <a:solidFill>
                <a:srgbClr val="343541"/>
              </a:solidFill>
              <a:effectLst/>
              <a:latin typeface="Söhne"/>
            </a:endParaRP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accb5029/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</a:t>
            </a:r>
            <a:r>
              <a:rPr lang="en-GB" b="1" dirty="0">
                <a:solidFill>
                  <a:srgbClr val="343541"/>
                </a:solidFill>
                <a:latin typeface="Söhne"/>
                <a:sym typeface="Wingdings" panose="05000000000000000000" pitchFamily="2" charset="2"/>
              </a:rPr>
              <a:t>Server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Hostname</a:t>
            </a:r>
            <a:endParaRPr lang="en-GB" sz="1800" b="1" i="0" dirty="0">
              <a:solidFill>
                <a:srgbClr val="343541"/>
              </a:solidFill>
              <a:effectLst/>
              <a:latin typeface="Söhne"/>
            </a:endParaRP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students/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Resource name</a:t>
            </a:r>
            <a:endParaRPr lang="en-GB" sz="1800" b="1" i="0" dirty="0">
              <a:solidFill>
                <a:srgbClr val="343541"/>
              </a:solidFill>
              <a:effectLst/>
              <a:latin typeface="Söhne"/>
            </a:endParaRP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1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unique identifier</a:t>
            </a:r>
            <a:endParaRPr lang="en-GB" sz="1800" b="1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5DBEEA7-C793-3E47-E37B-425D3BBDC466}"/>
              </a:ext>
            </a:extLst>
          </p:cNvPr>
          <p:cNvSpPr txBox="1"/>
          <p:nvPr/>
        </p:nvSpPr>
        <p:spPr>
          <a:xfrm>
            <a:off x="8800053" y="1632590"/>
            <a:ext cx="3182883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Use this info to create a </a:t>
            </a:r>
            <a:r>
              <a:rPr lang="en-GB" sz="1800" b="1" i="0" dirty="0" err="1">
                <a:solidFill>
                  <a:srgbClr val="343541"/>
                </a:solidFill>
                <a:effectLst/>
                <a:latin typeface="Söhne"/>
              </a:rPr>
              <a:t>db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 query to get the id equal to 1 and execute</a:t>
            </a:r>
            <a:endParaRPr lang="en-GB" sz="1800" b="1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488E43A-DAD8-768E-E669-FE940D23DC34}"/>
              </a:ext>
            </a:extLst>
          </p:cNvPr>
          <p:cNvSpPr txBox="1"/>
          <p:nvPr/>
        </p:nvSpPr>
        <p:spPr>
          <a:xfrm>
            <a:off x="5920638" y="4462419"/>
            <a:ext cx="3182883" cy="12003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Create a Response</a:t>
            </a:r>
          </a:p>
          <a:p>
            <a:r>
              <a:rPr lang="en-GB" b="1" dirty="0">
                <a:solidFill>
                  <a:srgbClr val="343541"/>
                </a:solidFill>
                <a:latin typeface="Söhne"/>
              </a:rPr>
              <a:t>Status Code: 200 OK</a:t>
            </a:r>
          </a:p>
          <a:p>
            <a:r>
              <a:rPr lang="en-GB" sz="1800" b="1" dirty="0">
                <a:solidFill>
                  <a:srgbClr val="343541"/>
                </a:solidFill>
                <a:latin typeface="Söhne"/>
              </a:rPr>
              <a:t>Headers: Added info</a:t>
            </a:r>
          </a:p>
          <a:p>
            <a:r>
              <a:rPr lang="en-GB" b="1" dirty="0">
                <a:solidFill>
                  <a:srgbClr val="343541"/>
                </a:solidFill>
                <a:latin typeface="Söhne"/>
              </a:rPr>
              <a:t>Body: 1 Sam 70</a:t>
            </a:r>
            <a:endParaRPr lang="en-GB" sz="1800" b="1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B8F7346A-68FD-C308-72AE-95E94095411D}"/>
              </a:ext>
            </a:extLst>
          </p:cNvPr>
          <p:cNvSpPr>
            <a:spLocks/>
          </p:cNvSpPr>
          <p:nvPr/>
        </p:nvSpPr>
        <p:spPr>
          <a:xfrm>
            <a:off x="37628" y="4925906"/>
            <a:ext cx="5831208" cy="73866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 Endpoint will point to a resource for each action or operation</a:t>
            </a:r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/>
            <a:r>
              <a:rPr lang="en-US" sz="1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.Her</a:t>
            </a:r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e, for </a:t>
            </a:r>
            <a:r>
              <a:rPr lang="en-US" sz="1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eg</a:t>
            </a:r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 2 End points are placed. One to read and another to add. If you need to delete, update, you need to create more endpoints</a:t>
            </a:r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1" name="Graphic 60" descr="Woman holding a laptop">
            <a:extLst>
              <a:ext uri="{FF2B5EF4-FFF2-40B4-BE49-F238E27FC236}">
                <a16:creationId xmlns:a16="http://schemas.microsoft.com/office/drawing/2014/main" id="{35E31057-E0F5-4514-8045-01A0C9E0458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flipH="1">
            <a:off x="977693" y="1404033"/>
            <a:ext cx="1141216" cy="1308655"/>
          </a:xfrm>
          <a:prstGeom prst="rect">
            <a:avLst/>
          </a:prstGeom>
        </p:spPr>
      </p:pic>
      <p:pic>
        <p:nvPicPr>
          <p:cNvPr id="62" name="Picture 61" descr="Welcome to the Bread Book - thebreadbook.org">
            <a:extLst>
              <a:ext uri="{FF2B5EF4-FFF2-40B4-BE49-F238E27FC236}">
                <a16:creationId xmlns:a16="http://schemas.microsoft.com/office/drawing/2014/main" id="{C92B20EA-0400-41AA-15E1-DF041E3DC7BD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397461" y="4702191"/>
            <a:ext cx="756911" cy="944733"/>
          </a:xfrm>
          <a:prstGeom prst="rect">
            <a:avLst/>
          </a:prstGeom>
        </p:spPr>
      </p:pic>
      <p:pic>
        <p:nvPicPr>
          <p:cNvPr id="63" name="Graphic 62" descr="Man in business attire">
            <a:extLst>
              <a:ext uri="{FF2B5EF4-FFF2-40B4-BE49-F238E27FC236}">
                <a16:creationId xmlns:a16="http://schemas.microsoft.com/office/drawing/2014/main" id="{A5F640EF-4F53-F570-C26C-F4C6FE10017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flipH="1">
            <a:off x="7292075" y="787899"/>
            <a:ext cx="700377" cy="979517"/>
          </a:xfrm>
          <a:prstGeom prst="rect">
            <a:avLst/>
          </a:prstGeom>
        </p:spPr>
      </p:pic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BBD88AAC-C22E-F4C9-9C51-EEEC70E9C2E0}"/>
              </a:ext>
            </a:extLst>
          </p:cNvPr>
          <p:cNvCxnSpPr/>
          <p:nvPr/>
        </p:nvCxnSpPr>
        <p:spPr>
          <a:xfrm flipH="1">
            <a:off x="1335695" y="2961598"/>
            <a:ext cx="318226" cy="7451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 65">
            <a:extLst>
              <a:ext uri="{FF2B5EF4-FFF2-40B4-BE49-F238E27FC236}">
                <a16:creationId xmlns:a16="http://schemas.microsoft.com/office/drawing/2014/main" id="{F22848CA-A17E-D4AC-6A57-5FD31AAA997B}"/>
              </a:ext>
            </a:extLst>
          </p:cNvPr>
          <p:cNvSpPr>
            <a:spLocks/>
          </p:cNvSpPr>
          <p:nvPr/>
        </p:nvSpPr>
        <p:spPr>
          <a:xfrm>
            <a:off x="1907525" y="1729591"/>
            <a:ext cx="663644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Client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A9BF7041-BEC4-29C8-2E77-5039E88C5F41}"/>
              </a:ext>
            </a:extLst>
          </p:cNvPr>
          <p:cNvSpPr>
            <a:spLocks/>
          </p:cNvSpPr>
          <p:nvPr/>
        </p:nvSpPr>
        <p:spPr>
          <a:xfrm>
            <a:off x="602024" y="4311062"/>
            <a:ext cx="93326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End User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EC4E75-208D-AF9C-33FA-5F855DBC2277}"/>
              </a:ext>
            </a:extLst>
          </p:cNvPr>
          <p:cNvSpPr>
            <a:spLocks/>
          </p:cNvSpPr>
          <p:nvPr/>
        </p:nvSpPr>
        <p:spPr>
          <a:xfrm>
            <a:off x="7167055" y="503765"/>
            <a:ext cx="1044068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Developer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FB31A909-A60D-707E-9758-966DC4112533}"/>
              </a:ext>
            </a:extLst>
          </p:cNvPr>
          <p:cNvSpPr>
            <a:spLocks/>
          </p:cNvSpPr>
          <p:nvPr/>
        </p:nvSpPr>
        <p:spPr>
          <a:xfrm>
            <a:off x="10685897" y="5395434"/>
            <a:ext cx="75052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Owner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0" name="Lightning Bolt 69">
            <a:extLst>
              <a:ext uri="{FF2B5EF4-FFF2-40B4-BE49-F238E27FC236}">
                <a16:creationId xmlns:a16="http://schemas.microsoft.com/office/drawing/2014/main" id="{464291E0-0ED8-F2FD-7D2F-14AD4ADB069B}"/>
              </a:ext>
            </a:extLst>
          </p:cNvPr>
          <p:cNvSpPr/>
          <p:nvPr/>
        </p:nvSpPr>
        <p:spPr>
          <a:xfrm rot="11158556">
            <a:off x="7934064" y="1912620"/>
            <a:ext cx="3855469" cy="2719750"/>
          </a:xfrm>
          <a:prstGeom prst="lightningBol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2B7649E-3B54-5EF6-284B-9934DA95D840}"/>
              </a:ext>
            </a:extLst>
          </p:cNvPr>
          <p:cNvSpPr txBox="1"/>
          <p:nvPr/>
        </p:nvSpPr>
        <p:spPr>
          <a:xfrm>
            <a:off x="2461786" y="2139099"/>
            <a:ext cx="3182883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There are two </a:t>
            </a:r>
            <a:r>
              <a:rPr lang="en-GB" sz="1800" b="1" i="0" dirty="0" err="1">
                <a:solidFill>
                  <a:srgbClr val="343541"/>
                </a:solidFill>
                <a:effectLst/>
                <a:latin typeface="Söhne"/>
              </a:rPr>
              <a:t>urls</a:t>
            </a:r>
            <a:r>
              <a:rPr lang="en-GB" b="1" dirty="0">
                <a:solidFill>
                  <a:srgbClr val="343541"/>
                </a:solidFill>
                <a:latin typeface="Söhne"/>
              </a:rPr>
              <a:t>. One to add a record and other to view a record with 1</a:t>
            </a:r>
            <a:endParaRPr lang="en-GB" sz="1800" b="1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69F9722-E15D-9CF5-788D-8225403AEF57}"/>
              </a:ext>
            </a:extLst>
          </p:cNvPr>
          <p:cNvSpPr txBox="1"/>
          <p:nvPr/>
        </p:nvSpPr>
        <p:spPr>
          <a:xfrm>
            <a:off x="1803708" y="3594661"/>
            <a:ext cx="3182883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It the end user wants to view, uses 2</a:t>
            </a:r>
            <a:r>
              <a:rPr lang="en-GB" sz="1800" b="1" i="0" baseline="30000" dirty="0">
                <a:solidFill>
                  <a:srgbClr val="343541"/>
                </a:solidFill>
                <a:effectLst/>
                <a:latin typeface="Söhne"/>
              </a:rPr>
              <a:t>nd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 URL and this happens.</a:t>
            </a:r>
            <a:endParaRPr lang="en-GB" sz="1800" b="1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BC163003-CABB-F0E0-0A5E-DF9916D67624}"/>
              </a:ext>
            </a:extLst>
          </p:cNvPr>
          <p:cNvSpPr txBox="1"/>
          <p:nvPr/>
        </p:nvSpPr>
        <p:spPr>
          <a:xfrm>
            <a:off x="9403149" y="5399688"/>
            <a:ext cx="13824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Google Maps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8C3FC009-AAB6-621D-8B2C-D735320EB1CA}"/>
              </a:ext>
            </a:extLst>
          </p:cNvPr>
          <p:cNvSpPr txBox="1"/>
          <p:nvPr/>
        </p:nvSpPr>
        <p:spPr>
          <a:xfrm>
            <a:off x="6880986" y="244772"/>
            <a:ext cx="17171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Google Maps API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9138C89B-3ED8-1B6B-CFEE-B49C8EB339DE}"/>
              </a:ext>
            </a:extLst>
          </p:cNvPr>
          <p:cNvSpPr txBox="1"/>
          <p:nvPr/>
        </p:nvSpPr>
        <p:spPr>
          <a:xfrm>
            <a:off x="1899543" y="1419182"/>
            <a:ext cx="17171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ABC Cabs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68B4714D-F2C1-3491-7DBE-3F4EB34F1DAC}"/>
              </a:ext>
            </a:extLst>
          </p:cNvPr>
          <p:cNvSpPr txBox="1"/>
          <p:nvPr/>
        </p:nvSpPr>
        <p:spPr>
          <a:xfrm>
            <a:off x="550551" y="4559375"/>
            <a:ext cx="17171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Hirer/Customer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473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31" grpId="0"/>
      <p:bldP spid="46" grpId="0"/>
      <p:bldP spid="55" grpId="0"/>
      <p:bldP spid="57" grpId="0" animBg="1"/>
      <p:bldP spid="58" grpId="0" animBg="1"/>
      <p:bldP spid="59" grpId="0" animBg="1"/>
      <p:bldP spid="66" grpId="0"/>
      <p:bldP spid="67" grpId="0"/>
      <p:bldP spid="68" grpId="0"/>
      <p:bldP spid="69" grpId="0"/>
      <p:bldP spid="70" grpId="0" animBg="1"/>
      <p:bldP spid="73" grpId="0" animBg="1"/>
      <p:bldP spid="73" grpId="1" animBg="1"/>
      <p:bldP spid="74" grpId="0" animBg="1"/>
      <p:bldP spid="74" grpId="1" animBg="1"/>
      <p:bldP spid="75" grpId="0"/>
      <p:bldP spid="76" grpId="0"/>
      <p:bldP spid="77" grpId="0"/>
      <p:bldP spid="7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Using APIs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8FF3FD-E800-F448-C6FA-20EE16CB59EC}"/>
              </a:ext>
            </a:extLst>
          </p:cNvPr>
          <p:cNvSpPr txBox="1"/>
          <p:nvPr/>
        </p:nvSpPr>
        <p:spPr>
          <a:xfrm>
            <a:off x="2756994" y="546565"/>
            <a:ext cx="461870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rgbClr val="343541"/>
                </a:solidFill>
                <a:latin typeface="Söhne"/>
              </a:rPr>
              <a:t>Identity of the user/ application to make a request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rgbClr val="343541"/>
                </a:solidFill>
                <a:latin typeface="Söhne"/>
              </a:rPr>
              <a:t>Authorize the user/ application to make a request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rgbClr val="343541"/>
                </a:solidFill>
                <a:latin typeface="Söhne"/>
              </a:rPr>
              <a:t>Account the user the level of access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615A19A-C444-94BF-BE49-A5966D986C78}"/>
              </a:ext>
            </a:extLst>
          </p:cNvPr>
          <p:cNvGrpSpPr/>
          <p:nvPr/>
        </p:nvGrpSpPr>
        <p:grpSpPr>
          <a:xfrm>
            <a:off x="115656" y="549770"/>
            <a:ext cx="2741547" cy="1562749"/>
            <a:chOff x="115656" y="549770"/>
            <a:chExt cx="2741547" cy="1562749"/>
          </a:xfrm>
        </p:grpSpPr>
        <p:pic>
          <p:nvPicPr>
            <p:cNvPr id="15" name="Picture 14" descr="Storage media | Free SVG">
              <a:extLst>
                <a:ext uri="{FF2B5EF4-FFF2-40B4-BE49-F238E27FC236}">
                  <a16:creationId xmlns:a16="http://schemas.microsoft.com/office/drawing/2014/main" id="{95085A8A-2F10-F963-259E-DC7E9E2245A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7684" r="63041"/>
            <a:stretch/>
          </p:blipFill>
          <p:spPr>
            <a:xfrm>
              <a:off x="115656" y="629453"/>
              <a:ext cx="1898030" cy="1483066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6F30132-9D24-2317-CD9A-ED5B3EF7894A}"/>
                </a:ext>
              </a:extLst>
            </p:cNvPr>
            <p:cNvSpPr>
              <a:spLocks/>
            </p:cNvSpPr>
            <p:nvPr/>
          </p:nvSpPr>
          <p:spPr>
            <a:xfrm>
              <a:off x="928469" y="1576993"/>
              <a:ext cx="668773" cy="52322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API</a:t>
              </a:r>
            </a:p>
          </p:txBody>
        </p:sp>
        <p:pic>
          <p:nvPicPr>
            <p:cNvPr id="17" name="Picture 16" descr="Tyska hackergruppen CCC kringgår Samsung Galaxy S8 iris ...">
              <a:extLst>
                <a:ext uri="{FF2B5EF4-FFF2-40B4-BE49-F238E27FC236}">
                  <a16:creationId xmlns:a16="http://schemas.microsoft.com/office/drawing/2014/main" id="{57FABD0A-03B1-0AA9-973A-87EB67BEC0E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482372" y="1263659"/>
              <a:ext cx="944374" cy="686146"/>
            </a:xfrm>
            <a:prstGeom prst="rect">
              <a:avLst/>
            </a:prstGeom>
          </p:spPr>
        </p:pic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BFAFB5E-6718-0807-8D2D-C5E0C0EE180B}"/>
                </a:ext>
              </a:extLst>
            </p:cNvPr>
            <p:cNvSpPr>
              <a:spLocks/>
            </p:cNvSpPr>
            <p:nvPr/>
          </p:nvSpPr>
          <p:spPr>
            <a:xfrm>
              <a:off x="1597242" y="549770"/>
              <a:ext cx="1259961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16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Directions</a:t>
              </a:r>
            </a:p>
            <a:p>
              <a:pPr algn="ctr"/>
              <a:r>
                <a:rPr lang="en-US" sz="16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API Endpoint</a:t>
              </a:r>
              <a:endParaRPr lang="en-US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B5A680D7-3FFA-A132-95B5-B6BDF676C201}"/>
                </a:ext>
              </a:extLst>
            </p:cNvPr>
            <p:cNvSpPr txBox="1"/>
            <p:nvPr/>
          </p:nvSpPr>
          <p:spPr>
            <a:xfrm>
              <a:off x="399602" y="1134545"/>
              <a:ext cx="1330137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lvl="2">
                <a:spcBef>
                  <a:spcPct val="20000"/>
                </a:spcBef>
                <a:spcAft>
                  <a:spcPts val="400"/>
                </a:spcAft>
                <a:buSzPct val="100000"/>
              </a:pPr>
              <a:r>
                <a:rPr lang="en-US" altLang="en-US" sz="1600" b="1" dirty="0">
                  <a:ln/>
                  <a:solidFill>
                    <a:schemeClr val="accent2">
                      <a:lumMod val="50000"/>
                    </a:schemeClr>
                  </a:solidFill>
                </a:rPr>
                <a:t>MAPQUEST</a:t>
              </a:r>
            </a:p>
          </p:txBody>
        </p:sp>
      </p:grpSp>
      <p:pic>
        <p:nvPicPr>
          <p:cNvPr id="21" name="Graphic 20" descr="Woman holding a laptop">
            <a:extLst>
              <a:ext uri="{FF2B5EF4-FFF2-40B4-BE49-F238E27FC236}">
                <a16:creationId xmlns:a16="http://schemas.microsoft.com/office/drawing/2014/main" id="{01A8851F-9034-3A3E-BF9F-E0347A8D56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6353976" y="736754"/>
            <a:ext cx="1141216" cy="1308655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B1197542-DB1D-ABAE-136D-F38C471775BE}"/>
              </a:ext>
            </a:extLst>
          </p:cNvPr>
          <p:cNvGrpSpPr/>
          <p:nvPr/>
        </p:nvGrpSpPr>
        <p:grpSpPr>
          <a:xfrm>
            <a:off x="2857203" y="1729999"/>
            <a:ext cx="3436480" cy="395061"/>
            <a:chOff x="3132535" y="781118"/>
            <a:chExt cx="3436480" cy="395061"/>
          </a:xfrm>
        </p:grpSpPr>
        <p:sp>
          <p:nvSpPr>
            <p:cNvPr id="13" name="Graphic 14" descr="Badge 1 with solid fill">
              <a:extLst>
                <a:ext uri="{FF2B5EF4-FFF2-40B4-BE49-F238E27FC236}">
                  <a16:creationId xmlns:a16="http://schemas.microsoft.com/office/drawing/2014/main" id="{DDB93502-A647-18A5-79A7-0B529CEFC937}"/>
                </a:ext>
              </a:extLst>
            </p:cNvPr>
            <p:cNvSpPr>
              <a:spLocks/>
            </p:cNvSpPr>
            <p:nvPr/>
          </p:nvSpPr>
          <p:spPr>
            <a:xfrm>
              <a:off x="3132535" y="781118"/>
              <a:ext cx="388892" cy="388893"/>
            </a:xfrm>
            <a:custGeom>
              <a:avLst/>
              <a:gdLst>
                <a:gd name="connsiteX0" fmla="*/ 361750 w 723499"/>
                <a:gd name="connsiteY0" fmla="*/ 0 h 723500"/>
                <a:gd name="connsiteX1" fmla="*/ 0 w 723499"/>
                <a:gd name="connsiteY1" fmla="*/ 361750 h 723500"/>
                <a:gd name="connsiteX2" fmla="*/ 361750 w 723499"/>
                <a:gd name="connsiteY2" fmla="*/ 723500 h 723500"/>
                <a:gd name="connsiteX3" fmla="*/ 723500 w 723499"/>
                <a:gd name="connsiteY3" fmla="*/ 361750 h 723500"/>
                <a:gd name="connsiteX4" fmla="*/ 723500 w 723499"/>
                <a:gd name="connsiteY4" fmla="*/ 361712 h 723500"/>
                <a:gd name="connsiteX5" fmla="*/ 362036 w 723499"/>
                <a:gd name="connsiteY5" fmla="*/ 0 h 723500"/>
                <a:gd name="connsiteX6" fmla="*/ 361750 w 723499"/>
                <a:gd name="connsiteY6" fmla="*/ 0 h 723500"/>
                <a:gd name="connsiteX7" fmla="*/ 401431 w 723499"/>
                <a:gd name="connsiteY7" fmla="*/ 515303 h 723500"/>
                <a:gd name="connsiteX8" fmla="*/ 346405 w 723499"/>
                <a:gd name="connsiteY8" fmla="*/ 515303 h 723500"/>
                <a:gd name="connsiteX9" fmla="*/ 346405 w 723499"/>
                <a:gd name="connsiteY9" fmla="*/ 252498 h 723500"/>
                <a:gd name="connsiteX10" fmla="*/ 331689 w 723499"/>
                <a:gd name="connsiteY10" fmla="*/ 261671 h 723500"/>
                <a:gd name="connsiteX11" fmla="*/ 315725 w 723499"/>
                <a:gd name="connsiteY11" fmla="*/ 269577 h 723500"/>
                <a:gd name="connsiteX12" fmla="*/ 297066 w 723499"/>
                <a:gd name="connsiteY12" fmla="*/ 276063 h 723500"/>
                <a:gd name="connsiteX13" fmla="*/ 275558 w 723499"/>
                <a:gd name="connsiteY13" fmla="*/ 281912 h 723500"/>
                <a:gd name="connsiteX14" fmla="*/ 275558 w 723499"/>
                <a:gd name="connsiteY14" fmla="*/ 237954 h 723500"/>
                <a:gd name="connsiteX15" fmla="*/ 289941 w 723499"/>
                <a:gd name="connsiteY15" fmla="*/ 233524 h 723500"/>
                <a:gd name="connsiteX16" fmla="*/ 302762 w 723499"/>
                <a:gd name="connsiteY16" fmla="*/ 229095 h 723500"/>
                <a:gd name="connsiteX17" fmla="*/ 315411 w 723499"/>
                <a:gd name="connsiteY17" fmla="*/ 223876 h 723500"/>
                <a:gd name="connsiteX18" fmla="*/ 328060 w 723499"/>
                <a:gd name="connsiteY18" fmla="*/ 218656 h 723500"/>
                <a:gd name="connsiteX19" fmla="*/ 340224 w 723499"/>
                <a:gd name="connsiteY19" fmla="*/ 212331 h 723500"/>
                <a:gd name="connsiteX20" fmla="*/ 352415 w 723499"/>
                <a:gd name="connsiteY20" fmla="*/ 205664 h 723500"/>
                <a:gd name="connsiteX21" fmla="*/ 365531 w 723499"/>
                <a:gd name="connsiteY21" fmla="*/ 198044 h 723500"/>
                <a:gd name="connsiteX22" fmla="*/ 378666 w 723499"/>
                <a:gd name="connsiteY22" fmla="*/ 190424 h 723500"/>
                <a:gd name="connsiteX23" fmla="*/ 401431 w 723499"/>
                <a:gd name="connsiteY23" fmla="*/ 190424 h 72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723499" h="723500">
                  <a:moveTo>
                    <a:pt x="361750" y="0"/>
                  </a:moveTo>
                  <a:cubicBezTo>
                    <a:pt x="161961" y="0"/>
                    <a:pt x="0" y="161961"/>
                    <a:pt x="0" y="361750"/>
                  </a:cubicBezTo>
                  <a:cubicBezTo>
                    <a:pt x="0" y="561539"/>
                    <a:pt x="161961" y="723500"/>
                    <a:pt x="361750" y="723500"/>
                  </a:cubicBezTo>
                  <a:cubicBezTo>
                    <a:pt x="561539" y="723500"/>
                    <a:pt x="723500" y="561539"/>
                    <a:pt x="723500" y="361750"/>
                  </a:cubicBezTo>
                  <a:cubicBezTo>
                    <a:pt x="723500" y="361738"/>
                    <a:pt x="723500" y="361724"/>
                    <a:pt x="723500" y="361712"/>
                  </a:cubicBezTo>
                  <a:cubicBezTo>
                    <a:pt x="723569" y="162013"/>
                    <a:pt x="561735" y="69"/>
                    <a:pt x="362036" y="0"/>
                  </a:cubicBezTo>
                  <a:cubicBezTo>
                    <a:pt x="361940" y="0"/>
                    <a:pt x="361845" y="0"/>
                    <a:pt x="361750" y="0"/>
                  </a:cubicBezTo>
                  <a:close/>
                  <a:moveTo>
                    <a:pt x="401431" y="515303"/>
                  </a:moveTo>
                  <a:lnTo>
                    <a:pt x="346405" y="515303"/>
                  </a:lnTo>
                  <a:lnTo>
                    <a:pt x="346405" y="252498"/>
                  </a:lnTo>
                  <a:cubicBezTo>
                    <a:pt x="341757" y="255673"/>
                    <a:pt x="336852" y="258731"/>
                    <a:pt x="331689" y="261671"/>
                  </a:cubicBezTo>
                  <a:cubicBezTo>
                    <a:pt x="326529" y="264621"/>
                    <a:pt x="321198" y="267260"/>
                    <a:pt x="315725" y="269577"/>
                  </a:cubicBezTo>
                  <a:cubicBezTo>
                    <a:pt x="309807" y="271901"/>
                    <a:pt x="303587" y="274063"/>
                    <a:pt x="297066" y="276063"/>
                  </a:cubicBezTo>
                  <a:cubicBezTo>
                    <a:pt x="290544" y="278063"/>
                    <a:pt x="283375" y="280013"/>
                    <a:pt x="275558" y="281912"/>
                  </a:cubicBezTo>
                  <a:lnTo>
                    <a:pt x="275558" y="237954"/>
                  </a:lnTo>
                  <a:cubicBezTo>
                    <a:pt x="280828" y="236474"/>
                    <a:pt x="285623" y="234998"/>
                    <a:pt x="289941" y="233524"/>
                  </a:cubicBezTo>
                  <a:cubicBezTo>
                    <a:pt x="294259" y="232051"/>
                    <a:pt x="298533" y="230575"/>
                    <a:pt x="302762" y="229095"/>
                  </a:cubicBezTo>
                  <a:cubicBezTo>
                    <a:pt x="306962" y="227409"/>
                    <a:pt x="311191" y="225676"/>
                    <a:pt x="315411" y="223876"/>
                  </a:cubicBezTo>
                  <a:cubicBezTo>
                    <a:pt x="319630" y="222075"/>
                    <a:pt x="323840" y="220351"/>
                    <a:pt x="328060" y="218656"/>
                  </a:cubicBezTo>
                  <a:cubicBezTo>
                    <a:pt x="332061" y="216548"/>
                    <a:pt x="336115" y="214439"/>
                    <a:pt x="340224" y="212331"/>
                  </a:cubicBezTo>
                  <a:cubicBezTo>
                    <a:pt x="344332" y="210224"/>
                    <a:pt x="348396" y="208000"/>
                    <a:pt x="352415" y="205664"/>
                  </a:cubicBezTo>
                  <a:cubicBezTo>
                    <a:pt x="356861" y="203352"/>
                    <a:pt x="361233" y="200813"/>
                    <a:pt x="365531" y="198044"/>
                  </a:cubicBezTo>
                  <a:cubicBezTo>
                    <a:pt x="369830" y="195275"/>
                    <a:pt x="374209" y="192736"/>
                    <a:pt x="378666" y="190424"/>
                  </a:cubicBezTo>
                  <a:lnTo>
                    <a:pt x="401431" y="190424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9FB58A7C-004E-3E93-27F3-626BC6BCC4D4}"/>
                </a:ext>
              </a:extLst>
            </p:cNvPr>
            <p:cNvSpPr txBox="1"/>
            <p:nvPr/>
          </p:nvSpPr>
          <p:spPr>
            <a:xfrm>
              <a:off x="3495272" y="806847"/>
              <a:ext cx="307374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effectLst/>
                  <a:latin typeface="Arial" panose="020B0604020202020204" pitchFamily="34" charset="0"/>
                  <a:ea typeface="SimSun" panose="02010600030101010101" pitchFamily="2" charset="-122"/>
                </a:rPr>
                <a:t>Get a MapQuest API Key</a:t>
              </a:r>
              <a:endParaRPr lang="en-GB" dirty="0"/>
            </a:p>
          </p:txBody>
        </p:sp>
      </p:grpSp>
      <p:sp>
        <p:nvSpPr>
          <p:cNvPr id="24" name="Arrow: Left-Right 23">
            <a:extLst>
              <a:ext uri="{FF2B5EF4-FFF2-40B4-BE49-F238E27FC236}">
                <a16:creationId xmlns:a16="http://schemas.microsoft.com/office/drawing/2014/main" id="{7E09F3A4-E10F-2A48-92CC-2139DB243487}"/>
              </a:ext>
            </a:extLst>
          </p:cNvPr>
          <p:cNvSpPr/>
          <p:nvPr/>
        </p:nvSpPr>
        <p:spPr>
          <a:xfrm>
            <a:off x="3272349" y="1329977"/>
            <a:ext cx="2673231" cy="38889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21A25A6-8613-6C8E-EE41-25B0D87446FD}"/>
              </a:ext>
            </a:extLst>
          </p:cNvPr>
          <p:cNvSpPr txBox="1"/>
          <p:nvPr/>
        </p:nvSpPr>
        <p:spPr>
          <a:xfrm>
            <a:off x="2637501" y="246964"/>
            <a:ext cx="35969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111827"/>
                </a:solidFill>
                <a:effectLst/>
                <a:latin typeface="Raleway" pitchFamily="2" charset="0"/>
              </a:rPr>
              <a:t>Mr10jQeogjS7dRHSL8up8XXX</a:t>
            </a:r>
            <a:endParaRPr lang="en-GB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6AF52CA-04A2-734D-C798-0769A87B659D}"/>
              </a:ext>
            </a:extLst>
          </p:cNvPr>
          <p:cNvGrpSpPr/>
          <p:nvPr/>
        </p:nvGrpSpPr>
        <p:grpSpPr>
          <a:xfrm>
            <a:off x="7651297" y="227064"/>
            <a:ext cx="1790706" cy="1065769"/>
            <a:chOff x="7230414" y="238053"/>
            <a:chExt cx="1790706" cy="1065769"/>
          </a:xfrm>
        </p:grpSpPr>
        <p:pic>
          <p:nvPicPr>
            <p:cNvPr id="27" name="Picture 26" descr="Vector graphics of shiny yellow document web icon | Free SVG">
              <a:extLst>
                <a:ext uri="{FF2B5EF4-FFF2-40B4-BE49-F238E27FC236}">
                  <a16:creationId xmlns:a16="http://schemas.microsoft.com/office/drawing/2014/main" id="{145DC1C8-CD85-0BE3-E9E8-2274C6358B9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23817" y="262521"/>
              <a:ext cx="714850" cy="669298"/>
            </a:xfrm>
            <a:prstGeom prst="rect">
              <a:avLst/>
            </a:prstGeom>
          </p:spPr>
        </p:pic>
        <p:sp>
          <p:nvSpPr>
            <p:cNvPr id="28" name="Graphic 16" descr="Badge with solid fill">
              <a:extLst>
                <a:ext uri="{FF2B5EF4-FFF2-40B4-BE49-F238E27FC236}">
                  <a16:creationId xmlns:a16="http://schemas.microsoft.com/office/drawing/2014/main" id="{FA031114-3F1C-54F2-5DC8-35614AA521B5}"/>
                </a:ext>
              </a:extLst>
            </p:cNvPr>
            <p:cNvSpPr>
              <a:spLocks/>
            </p:cNvSpPr>
            <p:nvPr/>
          </p:nvSpPr>
          <p:spPr>
            <a:xfrm>
              <a:off x="7230414" y="238053"/>
              <a:ext cx="393403" cy="393403"/>
            </a:xfrm>
            <a:custGeom>
              <a:avLst/>
              <a:gdLst>
                <a:gd name="connsiteX0" fmla="*/ 361750 w 723499"/>
                <a:gd name="connsiteY0" fmla="*/ 0 h 723499"/>
                <a:gd name="connsiteX1" fmla="*/ 0 w 723499"/>
                <a:gd name="connsiteY1" fmla="*/ 361750 h 723499"/>
                <a:gd name="connsiteX2" fmla="*/ 361750 w 723499"/>
                <a:gd name="connsiteY2" fmla="*/ 723500 h 723499"/>
                <a:gd name="connsiteX3" fmla="*/ 723500 w 723499"/>
                <a:gd name="connsiteY3" fmla="*/ 361750 h 723499"/>
                <a:gd name="connsiteX4" fmla="*/ 723500 w 723499"/>
                <a:gd name="connsiteY4" fmla="*/ 361721 h 723499"/>
                <a:gd name="connsiteX5" fmla="*/ 362026 w 723499"/>
                <a:gd name="connsiteY5" fmla="*/ 0 h 723499"/>
                <a:gd name="connsiteX6" fmla="*/ 361750 w 723499"/>
                <a:gd name="connsiteY6" fmla="*/ 0 h 723499"/>
                <a:gd name="connsiteX7" fmla="*/ 465172 w 723499"/>
                <a:gd name="connsiteY7" fmla="*/ 523961 h 723499"/>
                <a:gd name="connsiteX8" fmla="*/ 258337 w 723499"/>
                <a:gd name="connsiteY8" fmla="*/ 523961 h 723499"/>
                <a:gd name="connsiteX9" fmla="*/ 258337 w 723499"/>
                <a:gd name="connsiteY9" fmla="*/ 493605 h 723499"/>
                <a:gd name="connsiteX10" fmla="*/ 265290 w 723499"/>
                <a:gd name="connsiteY10" fmla="*/ 456457 h 723499"/>
                <a:gd name="connsiteX11" fmla="*/ 284417 w 723499"/>
                <a:gd name="connsiteY11" fmla="*/ 425977 h 723499"/>
                <a:gd name="connsiteX12" fmla="*/ 312734 w 723499"/>
                <a:gd name="connsiteY12" fmla="*/ 400050 h 723499"/>
                <a:gd name="connsiteX13" fmla="*/ 347520 w 723499"/>
                <a:gd name="connsiteY13" fmla="*/ 376647 h 723499"/>
                <a:gd name="connsiteX14" fmla="*/ 377047 w 723499"/>
                <a:gd name="connsiteY14" fmla="*/ 355454 h 723499"/>
                <a:gd name="connsiteX15" fmla="*/ 395421 w 723499"/>
                <a:gd name="connsiteY15" fmla="*/ 335280 h 723499"/>
                <a:gd name="connsiteX16" fmla="*/ 404765 w 723499"/>
                <a:gd name="connsiteY16" fmla="*/ 314877 h 723499"/>
                <a:gd name="connsiteX17" fmla="*/ 407289 w 723499"/>
                <a:gd name="connsiteY17" fmla="*/ 292103 h 723499"/>
                <a:gd name="connsiteX18" fmla="*/ 404127 w 723499"/>
                <a:gd name="connsiteY18" fmla="*/ 272501 h 723499"/>
                <a:gd name="connsiteX19" fmla="*/ 394792 w 723499"/>
                <a:gd name="connsiteY19" fmla="*/ 255899 h 723499"/>
                <a:gd name="connsiteX20" fmla="*/ 378981 w 723499"/>
                <a:gd name="connsiteY20" fmla="*/ 244469 h 723499"/>
                <a:gd name="connsiteX21" fmla="*/ 356692 w 723499"/>
                <a:gd name="connsiteY21" fmla="*/ 240201 h 723499"/>
                <a:gd name="connsiteX22" fmla="*/ 313677 w 723499"/>
                <a:gd name="connsiteY22" fmla="*/ 250327 h 723499"/>
                <a:gd name="connsiteX23" fmla="*/ 275415 w 723499"/>
                <a:gd name="connsiteY23" fmla="*/ 277520 h 723499"/>
                <a:gd name="connsiteX24" fmla="*/ 275415 w 723499"/>
                <a:gd name="connsiteY24" fmla="*/ 228181 h 723499"/>
                <a:gd name="connsiteX25" fmla="*/ 313830 w 723499"/>
                <a:gd name="connsiteY25" fmla="*/ 206045 h 723499"/>
                <a:gd name="connsiteX26" fmla="*/ 361455 w 723499"/>
                <a:gd name="connsiteY26" fmla="*/ 199377 h 723499"/>
                <a:gd name="connsiteX27" fmla="*/ 399402 w 723499"/>
                <a:gd name="connsiteY27" fmla="*/ 205092 h 723499"/>
                <a:gd name="connsiteX28" fmla="*/ 430397 w 723499"/>
                <a:gd name="connsiteY28" fmla="*/ 221694 h 723499"/>
                <a:gd name="connsiteX29" fmla="*/ 451275 w 723499"/>
                <a:gd name="connsiteY29" fmla="*/ 248888 h 723499"/>
                <a:gd name="connsiteX30" fmla="*/ 458895 w 723499"/>
                <a:gd name="connsiteY30" fmla="*/ 286036 h 723499"/>
                <a:gd name="connsiteX31" fmla="*/ 454924 w 723499"/>
                <a:gd name="connsiteY31" fmla="*/ 320183 h 723499"/>
                <a:gd name="connsiteX32" fmla="*/ 441893 w 723499"/>
                <a:gd name="connsiteY32" fmla="*/ 349701 h 723499"/>
                <a:gd name="connsiteX33" fmla="*/ 418348 w 723499"/>
                <a:gd name="connsiteY33" fmla="*/ 376590 h 723499"/>
                <a:gd name="connsiteX34" fmla="*/ 382924 w 723499"/>
                <a:gd name="connsiteY34" fmla="*/ 402831 h 723499"/>
                <a:gd name="connsiteX35" fmla="*/ 352558 w 723499"/>
                <a:gd name="connsiteY35" fmla="*/ 422758 h 723499"/>
                <a:gd name="connsiteX36" fmla="*/ 329936 w 723499"/>
                <a:gd name="connsiteY36" fmla="*/ 440941 h 723499"/>
                <a:gd name="connsiteX37" fmla="*/ 315878 w 723499"/>
                <a:gd name="connsiteY37" fmla="*/ 459600 h 723499"/>
                <a:gd name="connsiteX38" fmla="*/ 311115 w 723499"/>
                <a:gd name="connsiteY38" fmla="*/ 480955 h 723499"/>
                <a:gd name="connsiteX39" fmla="*/ 465134 w 723499"/>
                <a:gd name="connsiteY39" fmla="*/ 480955 h 72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723499" h="723499">
                  <a:moveTo>
                    <a:pt x="361750" y="0"/>
                  </a:moveTo>
                  <a:cubicBezTo>
                    <a:pt x="161961" y="0"/>
                    <a:pt x="0" y="161961"/>
                    <a:pt x="0" y="361750"/>
                  </a:cubicBezTo>
                  <a:cubicBezTo>
                    <a:pt x="0" y="561539"/>
                    <a:pt x="161961" y="723500"/>
                    <a:pt x="361750" y="723500"/>
                  </a:cubicBezTo>
                  <a:cubicBezTo>
                    <a:pt x="561539" y="723500"/>
                    <a:pt x="723500" y="561539"/>
                    <a:pt x="723500" y="361750"/>
                  </a:cubicBezTo>
                  <a:cubicBezTo>
                    <a:pt x="723500" y="361740"/>
                    <a:pt x="723500" y="361731"/>
                    <a:pt x="723500" y="361721"/>
                  </a:cubicBezTo>
                  <a:cubicBezTo>
                    <a:pt x="723569" y="162016"/>
                    <a:pt x="561731" y="69"/>
                    <a:pt x="362026" y="0"/>
                  </a:cubicBezTo>
                  <a:cubicBezTo>
                    <a:pt x="361934" y="0"/>
                    <a:pt x="361842" y="0"/>
                    <a:pt x="361750" y="0"/>
                  </a:cubicBezTo>
                  <a:close/>
                  <a:moveTo>
                    <a:pt x="465172" y="523961"/>
                  </a:moveTo>
                  <a:lnTo>
                    <a:pt x="258337" y="523961"/>
                  </a:lnTo>
                  <a:lnTo>
                    <a:pt x="258337" y="493605"/>
                  </a:lnTo>
                  <a:cubicBezTo>
                    <a:pt x="258148" y="480882"/>
                    <a:pt x="260513" y="468250"/>
                    <a:pt x="265290" y="456457"/>
                  </a:cubicBezTo>
                  <a:cubicBezTo>
                    <a:pt x="269973" y="445328"/>
                    <a:pt x="276432" y="435033"/>
                    <a:pt x="284417" y="425977"/>
                  </a:cubicBezTo>
                  <a:cubicBezTo>
                    <a:pt x="292914" y="416360"/>
                    <a:pt x="302406" y="407669"/>
                    <a:pt x="312734" y="400050"/>
                  </a:cubicBezTo>
                  <a:cubicBezTo>
                    <a:pt x="323491" y="392042"/>
                    <a:pt x="335087" y="384241"/>
                    <a:pt x="347520" y="376647"/>
                  </a:cubicBezTo>
                  <a:cubicBezTo>
                    <a:pt x="357931" y="370412"/>
                    <a:pt x="367808" y="363324"/>
                    <a:pt x="377047" y="355454"/>
                  </a:cubicBezTo>
                  <a:cubicBezTo>
                    <a:pt x="383994" y="349527"/>
                    <a:pt x="390167" y="342749"/>
                    <a:pt x="395421" y="335280"/>
                  </a:cubicBezTo>
                  <a:cubicBezTo>
                    <a:pt x="399745" y="329101"/>
                    <a:pt x="402911" y="322188"/>
                    <a:pt x="404765" y="314877"/>
                  </a:cubicBezTo>
                  <a:cubicBezTo>
                    <a:pt x="406502" y="307413"/>
                    <a:pt x="407350" y="299768"/>
                    <a:pt x="407289" y="292103"/>
                  </a:cubicBezTo>
                  <a:cubicBezTo>
                    <a:pt x="407300" y="285441"/>
                    <a:pt x="406233" y="278822"/>
                    <a:pt x="404127" y="272501"/>
                  </a:cubicBezTo>
                  <a:cubicBezTo>
                    <a:pt x="402144" y="266404"/>
                    <a:pt x="398971" y="260761"/>
                    <a:pt x="394792" y="255899"/>
                  </a:cubicBezTo>
                  <a:cubicBezTo>
                    <a:pt x="390438" y="250959"/>
                    <a:pt x="385037" y="247054"/>
                    <a:pt x="378981" y="244469"/>
                  </a:cubicBezTo>
                  <a:cubicBezTo>
                    <a:pt x="371932" y="241502"/>
                    <a:pt x="364339" y="240047"/>
                    <a:pt x="356692" y="240201"/>
                  </a:cubicBezTo>
                  <a:cubicBezTo>
                    <a:pt x="341757" y="240145"/>
                    <a:pt x="327019" y="243614"/>
                    <a:pt x="313677" y="250327"/>
                  </a:cubicBezTo>
                  <a:cubicBezTo>
                    <a:pt x="299647" y="257446"/>
                    <a:pt x="286752" y="266610"/>
                    <a:pt x="275415" y="277520"/>
                  </a:cubicBezTo>
                  <a:lnTo>
                    <a:pt x="275415" y="228181"/>
                  </a:lnTo>
                  <a:cubicBezTo>
                    <a:pt x="286370" y="217977"/>
                    <a:pt x="299508" y="210405"/>
                    <a:pt x="313830" y="206045"/>
                  </a:cubicBezTo>
                  <a:cubicBezTo>
                    <a:pt x="329284" y="201462"/>
                    <a:pt x="345336" y="199214"/>
                    <a:pt x="361455" y="199377"/>
                  </a:cubicBezTo>
                  <a:cubicBezTo>
                    <a:pt x="374325" y="199288"/>
                    <a:pt x="387129" y="201217"/>
                    <a:pt x="399402" y="205092"/>
                  </a:cubicBezTo>
                  <a:cubicBezTo>
                    <a:pt x="410695" y="208606"/>
                    <a:pt x="421215" y="214241"/>
                    <a:pt x="430397" y="221694"/>
                  </a:cubicBezTo>
                  <a:cubicBezTo>
                    <a:pt x="439324" y="229062"/>
                    <a:pt x="446463" y="238360"/>
                    <a:pt x="451275" y="248888"/>
                  </a:cubicBezTo>
                  <a:cubicBezTo>
                    <a:pt x="456514" y="260560"/>
                    <a:pt x="459115" y="273244"/>
                    <a:pt x="458895" y="286036"/>
                  </a:cubicBezTo>
                  <a:cubicBezTo>
                    <a:pt x="459007" y="297540"/>
                    <a:pt x="457672" y="309012"/>
                    <a:pt x="454924" y="320183"/>
                  </a:cubicBezTo>
                  <a:cubicBezTo>
                    <a:pt x="452230" y="330671"/>
                    <a:pt x="447828" y="340644"/>
                    <a:pt x="441893" y="349701"/>
                  </a:cubicBezTo>
                  <a:cubicBezTo>
                    <a:pt x="435278" y="359673"/>
                    <a:pt x="427359" y="368716"/>
                    <a:pt x="418348" y="376590"/>
                  </a:cubicBezTo>
                  <a:cubicBezTo>
                    <a:pt x="407255" y="386264"/>
                    <a:pt x="395409" y="395038"/>
                    <a:pt x="382924" y="402831"/>
                  </a:cubicBezTo>
                  <a:cubicBezTo>
                    <a:pt x="371532" y="410006"/>
                    <a:pt x="361410" y="416649"/>
                    <a:pt x="352558" y="422758"/>
                  </a:cubicBezTo>
                  <a:cubicBezTo>
                    <a:pt x="344540" y="428200"/>
                    <a:pt x="336975" y="434281"/>
                    <a:pt x="329936" y="440941"/>
                  </a:cubicBezTo>
                  <a:cubicBezTo>
                    <a:pt x="324212" y="446306"/>
                    <a:pt x="319456" y="452619"/>
                    <a:pt x="315878" y="459600"/>
                  </a:cubicBezTo>
                  <a:cubicBezTo>
                    <a:pt x="312659" y="466254"/>
                    <a:pt x="311029" y="473564"/>
                    <a:pt x="311115" y="480955"/>
                  </a:cubicBezTo>
                  <a:lnTo>
                    <a:pt x="465134" y="480955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966C10BA-D8B0-ECDA-5E81-E69E465C2790}"/>
                </a:ext>
              </a:extLst>
            </p:cNvPr>
            <p:cNvSpPr txBox="1"/>
            <p:nvPr/>
          </p:nvSpPr>
          <p:spPr>
            <a:xfrm>
              <a:off x="7249366" y="965268"/>
              <a:ext cx="1771754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600" dirty="0">
                  <a:effectLst/>
                  <a:latin typeface="Arial" panose="020B0604020202020204" pitchFamily="34" charset="0"/>
                  <a:ea typeface="SimSun" panose="02010600030101010101" pitchFamily="2" charset="-122"/>
                </a:rPr>
                <a:t>Mapquest_dir.py</a:t>
              </a:r>
              <a:endParaRPr lang="en-GB" sz="1600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B77C27E8-233A-7A27-07D7-43AF4F4A4A10}"/>
              </a:ext>
            </a:extLst>
          </p:cNvPr>
          <p:cNvGrpSpPr/>
          <p:nvPr/>
        </p:nvGrpSpPr>
        <p:grpSpPr>
          <a:xfrm>
            <a:off x="3194686" y="1998253"/>
            <a:ext cx="4339486" cy="534154"/>
            <a:chOff x="7311260" y="1109269"/>
            <a:chExt cx="4339486" cy="534154"/>
          </a:xfrm>
        </p:grpSpPr>
        <p:pic>
          <p:nvPicPr>
            <p:cNvPr id="43" name="Picture 42" descr="Berkas:Flowchart Line.svg - Wikipedia bahasa Indonesia ...">
              <a:extLst>
                <a:ext uri="{FF2B5EF4-FFF2-40B4-BE49-F238E27FC236}">
                  <a16:creationId xmlns:a16="http://schemas.microsoft.com/office/drawing/2014/main" id="{33A9734F-0B55-B129-FFF7-F9D9C283A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7311260" y="1260146"/>
              <a:ext cx="4339486" cy="383277"/>
            </a:xfrm>
            <a:prstGeom prst="rect">
              <a:avLst/>
            </a:prstGeom>
          </p:spPr>
        </p:pic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5FA43CC3-CECC-A93F-1EF7-74AE8FF13C8D}"/>
                </a:ext>
              </a:extLst>
            </p:cNvPr>
            <p:cNvSpPr>
              <a:spLocks/>
            </p:cNvSpPr>
            <p:nvPr/>
          </p:nvSpPr>
          <p:spPr>
            <a:xfrm>
              <a:off x="8890896" y="1109269"/>
              <a:ext cx="1487651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HTTP Request</a:t>
              </a:r>
            </a:p>
          </p:txBody>
        </p:sp>
      </p:grpSp>
      <p:sp>
        <p:nvSpPr>
          <p:cNvPr id="49" name="TextBox 48">
            <a:extLst>
              <a:ext uri="{FF2B5EF4-FFF2-40B4-BE49-F238E27FC236}">
                <a16:creationId xmlns:a16="http://schemas.microsoft.com/office/drawing/2014/main" id="{D3289307-B6E5-51D2-1F7C-B89892C5C639}"/>
              </a:ext>
            </a:extLst>
          </p:cNvPr>
          <p:cNvSpPr txBox="1"/>
          <p:nvPr/>
        </p:nvSpPr>
        <p:spPr>
          <a:xfrm>
            <a:off x="1261233" y="2457897"/>
            <a:ext cx="109307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https://www.mapquestapi.com/directions/v2/route?key=Mr10jQeogjS7dRHSL8up8CywI3MT4MU6&amp;from=Swansea%2C+UK&amp;to=London%2C+UK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180F8C34-9D0B-AD83-5EED-F8D2ACF1EF0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55485" y="1324570"/>
            <a:ext cx="4520859" cy="1093756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0E03E294-F1D2-163C-C078-24F61C876FEC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t="10365"/>
          <a:stretch/>
        </p:blipFill>
        <p:spPr>
          <a:xfrm>
            <a:off x="225534" y="2794736"/>
            <a:ext cx="8824258" cy="1631809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14B740F7-234A-A2ED-714F-E33EA4B9F42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75569" y="4201853"/>
            <a:ext cx="6200775" cy="1352550"/>
          </a:xfrm>
          <a:prstGeom prst="rect">
            <a:avLst/>
          </a:prstGeom>
        </p:spPr>
      </p:pic>
      <p:grpSp>
        <p:nvGrpSpPr>
          <p:cNvPr id="60" name="Group 59">
            <a:extLst>
              <a:ext uri="{FF2B5EF4-FFF2-40B4-BE49-F238E27FC236}">
                <a16:creationId xmlns:a16="http://schemas.microsoft.com/office/drawing/2014/main" id="{6ECB6414-3CDC-D408-1719-CE383DB041A0}"/>
              </a:ext>
            </a:extLst>
          </p:cNvPr>
          <p:cNvGrpSpPr/>
          <p:nvPr/>
        </p:nvGrpSpPr>
        <p:grpSpPr>
          <a:xfrm>
            <a:off x="648541" y="4531092"/>
            <a:ext cx="4417323" cy="676820"/>
            <a:chOff x="2394794" y="4510680"/>
            <a:chExt cx="4417323" cy="676820"/>
          </a:xfrm>
        </p:grpSpPr>
        <p:pic>
          <p:nvPicPr>
            <p:cNvPr id="57" name="Picture 56" descr="Berkas:Flowchart Line.svg - Wikipedia bahasa Indonesia ...">
              <a:extLst>
                <a:ext uri="{FF2B5EF4-FFF2-40B4-BE49-F238E27FC236}">
                  <a16:creationId xmlns:a16="http://schemas.microsoft.com/office/drawing/2014/main" id="{B7E4D9FC-D480-109B-DD87-A9EA606689B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72632" y="4804223"/>
              <a:ext cx="4339485" cy="383277"/>
            </a:xfrm>
            <a:prstGeom prst="rect">
              <a:avLst/>
            </a:prstGeom>
          </p:spPr>
        </p:pic>
        <p:sp>
          <p:nvSpPr>
            <p:cNvPr id="58" name="Graphic 18" descr="Badge 3 with solid fill">
              <a:extLst>
                <a:ext uri="{FF2B5EF4-FFF2-40B4-BE49-F238E27FC236}">
                  <a16:creationId xmlns:a16="http://schemas.microsoft.com/office/drawing/2014/main" id="{EF8741A5-B685-6A6C-3252-A2F93CB708DF}"/>
                </a:ext>
              </a:extLst>
            </p:cNvPr>
            <p:cNvSpPr>
              <a:spLocks/>
            </p:cNvSpPr>
            <p:nvPr/>
          </p:nvSpPr>
          <p:spPr>
            <a:xfrm>
              <a:off x="2394794" y="4510680"/>
              <a:ext cx="433783" cy="433784"/>
            </a:xfrm>
            <a:custGeom>
              <a:avLst/>
              <a:gdLst>
                <a:gd name="connsiteX0" fmla="*/ 361769 w 723518"/>
                <a:gd name="connsiteY0" fmla="*/ 0 h 723519"/>
                <a:gd name="connsiteX1" fmla="*/ 0 w 723518"/>
                <a:gd name="connsiteY1" fmla="*/ 361750 h 723519"/>
                <a:gd name="connsiteX2" fmla="*/ 361750 w 723518"/>
                <a:gd name="connsiteY2" fmla="*/ 723519 h 723519"/>
                <a:gd name="connsiteX3" fmla="*/ 723519 w 723518"/>
                <a:gd name="connsiteY3" fmla="*/ 361769 h 723519"/>
                <a:gd name="connsiteX4" fmla="*/ 723519 w 723518"/>
                <a:gd name="connsiteY4" fmla="*/ 361731 h 723519"/>
                <a:gd name="connsiteX5" fmla="*/ 362055 w 723518"/>
                <a:gd name="connsiteY5" fmla="*/ 0 h 723519"/>
                <a:gd name="connsiteX6" fmla="*/ 361769 w 723518"/>
                <a:gd name="connsiteY6" fmla="*/ 0 h 723519"/>
                <a:gd name="connsiteX7" fmla="*/ 457476 w 723518"/>
                <a:gd name="connsiteY7" fmla="*/ 471792 h 723519"/>
                <a:gd name="connsiteX8" fmla="*/ 430425 w 723518"/>
                <a:gd name="connsiteY8" fmla="*/ 501520 h 723519"/>
                <a:gd name="connsiteX9" fmla="*/ 390744 w 723518"/>
                <a:gd name="connsiteY9" fmla="*/ 519703 h 723519"/>
                <a:gd name="connsiteX10" fmla="*/ 343119 w 723518"/>
                <a:gd name="connsiteY10" fmla="*/ 525875 h 723519"/>
                <a:gd name="connsiteX11" fmla="*/ 294732 w 723518"/>
                <a:gd name="connsiteY11" fmla="*/ 521599 h 723519"/>
                <a:gd name="connsiteX12" fmla="*/ 256470 w 723518"/>
                <a:gd name="connsiteY12" fmla="*/ 508797 h 723519"/>
                <a:gd name="connsiteX13" fmla="*/ 256470 w 723518"/>
                <a:gd name="connsiteY13" fmla="*/ 460058 h 723519"/>
                <a:gd name="connsiteX14" fmla="*/ 298380 w 723518"/>
                <a:gd name="connsiteY14" fmla="*/ 479355 h 723519"/>
                <a:gd name="connsiteX15" fmla="*/ 344700 w 723518"/>
                <a:gd name="connsiteY15" fmla="*/ 485680 h 723519"/>
                <a:gd name="connsiteX16" fmla="*/ 367160 w 723518"/>
                <a:gd name="connsiteY16" fmla="*/ 483461 h 723519"/>
                <a:gd name="connsiteX17" fmla="*/ 389468 w 723518"/>
                <a:gd name="connsiteY17" fmla="*/ 475402 h 723519"/>
                <a:gd name="connsiteX18" fmla="*/ 406546 w 723518"/>
                <a:gd name="connsiteY18" fmla="*/ 459429 h 723519"/>
                <a:gd name="connsiteX19" fmla="*/ 413328 w 723518"/>
                <a:gd name="connsiteY19" fmla="*/ 433816 h 723519"/>
                <a:gd name="connsiteX20" fmla="*/ 406860 w 723518"/>
                <a:gd name="connsiteY20" fmla="*/ 407403 h 723519"/>
                <a:gd name="connsiteX21" fmla="*/ 388830 w 723518"/>
                <a:gd name="connsiteY21" fmla="*/ 389696 h 723519"/>
                <a:gd name="connsiteX22" fmla="*/ 361636 w 723518"/>
                <a:gd name="connsiteY22" fmla="*/ 379733 h 723519"/>
                <a:gd name="connsiteX23" fmla="*/ 327622 w 723518"/>
                <a:gd name="connsiteY23" fmla="*/ 376571 h 723519"/>
                <a:gd name="connsiteX24" fmla="*/ 298228 w 723518"/>
                <a:gd name="connsiteY24" fmla="*/ 376571 h 723519"/>
                <a:gd name="connsiteX25" fmla="*/ 298228 w 723518"/>
                <a:gd name="connsiteY25" fmla="*/ 336090 h 723519"/>
                <a:gd name="connsiteX26" fmla="*/ 326060 w 723518"/>
                <a:gd name="connsiteY26" fmla="*/ 336090 h 723519"/>
                <a:gd name="connsiteX27" fmla="*/ 356273 w 723518"/>
                <a:gd name="connsiteY27" fmla="*/ 333232 h 723519"/>
                <a:gd name="connsiteX28" fmla="*/ 379990 w 723518"/>
                <a:gd name="connsiteY28" fmla="*/ 323907 h 723519"/>
                <a:gd name="connsiteX29" fmla="*/ 395488 w 723518"/>
                <a:gd name="connsiteY29" fmla="*/ 307296 h 723519"/>
                <a:gd name="connsiteX30" fmla="*/ 401022 w 723518"/>
                <a:gd name="connsiteY30" fmla="*/ 282635 h 723519"/>
                <a:gd name="connsiteX31" fmla="*/ 395811 w 723518"/>
                <a:gd name="connsiteY31" fmla="*/ 260337 h 723519"/>
                <a:gd name="connsiteX32" fmla="*/ 382476 w 723518"/>
                <a:gd name="connsiteY32" fmla="*/ 246736 h 723519"/>
                <a:gd name="connsiteX33" fmla="*/ 364912 w 723518"/>
                <a:gd name="connsiteY33" fmla="*/ 239935 h 723519"/>
                <a:gd name="connsiteX34" fmla="*/ 346577 w 723518"/>
                <a:gd name="connsiteY34" fmla="*/ 238030 h 723519"/>
                <a:gd name="connsiteX35" fmla="*/ 307353 w 723518"/>
                <a:gd name="connsiteY35" fmla="*/ 243745 h 723519"/>
                <a:gd name="connsiteX36" fmla="*/ 270034 w 723518"/>
                <a:gd name="connsiteY36" fmla="*/ 260814 h 723519"/>
                <a:gd name="connsiteX37" fmla="*/ 270034 w 723518"/>
                <a:gd name="connsiteY37" fmla="*/ 215941 h 723519"/>
                <a:gd name="connsiteX38" fmla="*/ 307610 w 723518"/>
                <a:gd name="connsiteY38" fmla="*/ 202178 h 723519"/>
                <a:gd name="connsiteX39" fmla="*/ 351082 w 723518"/>
                <a:gd name="connsiteY39" fmla="*/ 197596 h 723519"/>
                <a:gd name="connsiteX40" fmla="*/ 389839 w 723518"/>
                <a:gd name="connsiteY40" fmla="*/ 202178 h 723519"/>
                <a:gd name="connsiteX41" fmla="*/ 423177 w 723518"/>
                <a:gd name="connsiteY41" fmla="*/ 216256 h 723519"/>
                <a:gd name="connsiteX42" fmla="*/ 446427 w 723518"/>
                <a:gd name="connsiteY42" fmla="*/ 240287 h 723519"/>
                <a:gd name="connsiteX43" fmla="*/ 455114 w 723518"/>
                <a:gd name="connsiteY43" fmla="*/ 274758 h 723519"/>
                <a:gd name="connsiteX44" fmla="*/ 436940 w 723518"/>
                <a:gd name="connsiteY44" fmla="*/ 326631 h 723519"/>
                <a:gd name="connsiteX45" fmla="*/ 387125 w 723518"/>
                <a:gd name="connsiteY45" fmla="*/ 354140 h 723519"/>
                <a:gd name="connsiteX46" fmla="*/ 417166 w 723518"/>
                <a:gd name="connsiteY46" fmla="*/ 361760 h 723519"/>
                <a:gd name="connsiteX47" fmla="*/ 442951 w 723518"/>
                <a:gd name="connsiteY47" fmla="*/ 377733 h 723519"/>
                <a:gd name="connsiteX48" fmla="*/ 460810 w 723518"/>
                <a:gd name="connsiteY48" fmla="*/ 401136 h 723519"/>
                <a:gd name="connsiteX49" fmla="*/ 467477 w 723518"/>
                <a:gd name="connsiteY49" fmla="*/ 430711 h 723519"/>
                <a:gd name="connsiteX50" fmla="*/ 457476 w 723518"/>
                <a:gd name="connsiteY50" fmla="*/ 471792 h 723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723518" h="723519">
                  <a:moveTo>
                    <a:pt x="361769" y="0"/>
                  </a:moveTo>
                  <a:cubicBezTo>
                    <a:pt x="161975" y="-5"/>
                    <a:pt x="6" y="161956"/>
                    <a:pt x="0" y="361750"/>
                  </a:cubicBezTo>
                  <a:cubicBezTo>
                    <a:pt x="-6" y="561545"/>
                    <a:pt x="161955" y="723513"/>
                    <a:pt x="361750" y="723519"/>
                  </a:cubicBezTo>
                  <a:cubicBezTo>
                    <a:pt x="561545" y="723524"/>
                    <a:pt x="723513" y="561564"/>
                    <a:pt x="723519" y="361769"/>
                  </a:cubicBezTo>
                  <a:cubicBezTo>
                    <a:pt x="723519" y="361757"/>
                    <a:pt x="723519" y="361743"/>
                    <a:pt x="723519" y="361731"/>
                  </a:cubicBezTo>
                  <a:cubicBezTo>
                    <a:pt x="723592" y="162026"/>
                    <a:pt x="561760" y="73"/>
                    <a:pt x="362055" y="0"/>
                  </a:cubicBezTo>
                  <a:cubicBezTo>
                    <a:pt x="361960" y="0"/>
                    <a:pt x="361864" y="0"/>
                    <a:pt x="361769" y="0"/>
                  </a:cubicBezTo>
                  <a:close/>
                  <a:moveTo>
                    <a:pt x="457476" y="471792"/>
                  </a:moveTo>
                  <a:cubicBezTo>
                    <a:pt x="450821" y="483618"/>
                    <a:pt x="441572" y="493782"/>
                    <a:pt x="430425" y="501520"/>
                  </a:cubicBezTo>
                  <a:cubicBezTo>
                    <a:pt x="418360" y="509849"/>
                    <a:pt x="404930" y="516002"/>
                    <a:pt x="390744" y="519703"/>
                  </a:cubicBezTo>
                  <a:cubicBezTo>
                    <a:pt x="375215" y="523877"/>
                    <a:pt x="359198" y="525953"/>
                    <a:pt x="343119" y="525875"/>
                  </a:cubicBezTo>
                  <a:cubicBezTo>
                    <a:pt x="326893" y="525932"/>
                    <a:pt x="310697" y="524500"/>
                    <a:pt x="294732" y="521599"/>
                  </a:cubicBezTo>
                  <a:cubicBezTo>
                    <a:pt x="281366" y="519445"/>
                    <a:pt x="268441" y="515121"/>
                    <a:pt x="256470" y="508797"/>
                  </a:cubicBezTo>
                  <a:lnTo>
                    <a:pt x="256470" y="460058"/>
                  </a:lnTo>
                  <a:cubicBezTo>
                    <a:pt x="269181" y="468931"/>
                    <a:pt x="283374" y="475466"/>
                    <a:pt x="298380" y="479355"/>
                  </a:cubicBezTo>
                  <a:cubicBezTo>
                    <a:pt x="313475" y="483490"/>
                    <a:pt x="329050" y="485617"/>
                    <a:pt x="344700" y="485680"/>
                  </a:cubicBezTo>
                  <a:cubicBezTo>
                    <a:pt x="352239" y="485627"/>
                    <a:pt x="359757" y="484884"/>
                    <a:pt x="367160" y="483461"/>
                  </a:cubicBezTo>
                  <a:cubicBezTo>
                    <a:pt x="374997" y="482052"/>
                    <a:pt x="382540" y="479328"/>
                    <a:pt x="389468" y="475402"/>
                  </a:cubicBezTo>
                  <a:cubicBezTo>
                    <a:pt x="396330" y="471486"/>
                    <a:pt x="402180" y="466015"/>
                    <a:pt x="406546" y="459429"/>
                  </a:cubicBezTo>
                  <a:cubicBezTo>
                    <a:pt x="411320" y="451763"/>
                    <a:pt x="413682" y="442840"/>
                    <a:pt x="413328" y="433816"/>
                  </a:cubicBezTo>
                  <a:cubicBezTo>
                    <a:pt x="413607" y="424588"/>
                    <a:pt x="411371" y="415459"/>
                    <a:pt x="406860" y="407403"/>
                  </a:cubicBezTo>
                  <a:cubicBezTo>
                    <a:pt x="402457" y="400061"/>
                    <a:pt x="396250" y="393965"/>
                    <a:pt x="388830" y="389696"/>
                  </a:cubicBezTo>
                  <a:cubicBezTo>
                    <a:pt x="380382" y="384887"/>
                    <a:pt x="371191" y="381520"/>
                    <a:pt x="361636" y="379733"/>
                  </a:cubicBezTo>
                  <a:cubicBezTo>
                    <a:pt x="350430" y="377554"/>
                    <a:pt x="339037" y="376495"/>
                    <a:pt x="327622" y="376571"/>
                  </a:cubicBezTo>
                  <a:lnTo>
                    <a:pt x="298228" y="376571"/>
                  </a:lnTo>
                  <a:lnTo>
                    <a:pt x="298228" y="336090"/>
                  </a:lnTo>
                  <a:lnTo>
                    <a:pt x="326060" y="336090"/>
                  </a:lnTo>
                  <a:cubicBezTo>
                    <a:pt x="336202" y="336164"/>
                    <a:pt x="346325" y="335207"/>
                    <a:pt x="356273" y="333232"/>
                  </a:cubicBezTo>
                  <a:cubicBezTo>
                    <a:pt x="364693" y="331638"/>
                    <a:pt x="372739" y="328474"/>
                    <a:pt x="379990" y="323907"/>
                  </a:cubicBezTo>
                  <a:cubicBezTo>
                    <a:pt x="386469" y="319759"/>
                    <a:pt x="391799" y="314047"/>
                    <a:pt x="395488" y="307296"/>
                  </a:cubicBezTo>
                  <a:cubicBezTo>
                    <a:pt x="399380" y="299673"/>
                    <a:pt x="401284" y="291191"/>
                    <a:pt x="401022" y="282635"/>
                  </a:cubicBezTo>
                  <a:cubicBezTo>
                    <a:pt x="401339" y="274868"/>
                    <a:pt x="399539" y="267160"/>
                    <a:pt x="395811" y="260337"/>
                  </a:cubicBezTo>
                  <a:cubicBezTo>
                    <a:pt x="392555" y="254774"/>
                    <a:pt x="387974" y="250102"/>
                    <a:pt x="382476" y="246736"/>
                  </a:cubicBezTo>
                  <a:cubicBezTo>
                    <a:pt x="377066" y="243456"/>
                    <a:pt x="371121" y="241154"/>
                    <a:pt x="364912" y="239935"/>
                  </a:cubicBezTo>
                  <a:cubicBezTo>
                    <a:pt x="358878" y="238697"/>
                    <a:pt x="352736" y="238058"/>
                    <a:pt x="346577" y="238030"/>
                  </a:cubicBezTo>
                  <a:cubicBezTo>
                    <a:pt x="333304" y="238153"/>
                    <a:pt x="320109" y="240076"/>
                    <a:pt x="307353" y="243745"/>
                  </a:cubicBezTo>
                  <a:cubicBezTo>
                    <a:pt x="294062" y="247351"/>
                    <a:pt x="281454" y="253117"/>
                    <a:pt x="270034" y="260814"/>
                  </a:cubicBezTo>
                  <a:lnTo>
                    <a:pt x="270034" y="215941"/>
                  </a:lnTo>
                  <a:cubicBezTo>
                    <a:pt x="281875" y="209666"/>
                    <a:pt x="294517" y="205036"/>
                    <a:pt x="307610" y="202178"/>
                  </a:cubicBezTo>
                  <a:cubicBezTo>
                    <a:pt x="321888" y="199054"/>
                    <a:pt x="336467" y="197518"/>
                    <a:pt x="351082" y="197596"/>
                  </a:cubicBezTo>
                  <a:cubicBezTo>
                    <a:pt x="364138" y="197572"/>
                    <a:pt x="377149" y="199111"/>
                    <a:pt x="389839" y="202178"/>
                  </a:cubicBezTo>
                  <a:cubicBezTo>
                    <a:pt x="401669" y="204946"/>
                    <a:pt x="412943" y="209706"/>
                    <a:pt x="423177" y="216256"/>
                  </a:cubicBezTo>
                  <a:cubicBezTo>
                    <a:pt x="432670" y="222374"/>
                    <a:pt x="440627" y="230597"/>
                    <a:pt x="446427" y="240287"/>
                  </a:cubicBezTo>
                  <a:cubicBezTo>
                    <a:pt x="452420" y="250768"/>
                    <a:pt x="455425" y="262690"/>
                    <a:pt x="455114" y="274758"/>
                  </a:cubicBezTo>
                  <a:cubicBezTo>
                    <a:pt x="455868" y="293730"/>
                    <a:pt x="449370" y="312278"/>
                    <a:pt x="436940" y="326631"/>
                  </a:cubicBezTo>
                  <a:cubicBezTo>
                    <a:pt x="423629" y="340796"/>
                    <a:pt x="406203" y="350419"/>
                    <a:pt x="387125" y="354140"/>
                  </a:cubicBezTo>
                  <a:cubicBezTo>
                    <a:pt x="397455" y="355207"/>
                    <a:pt x="407576" y="357774"/>
                    <a:pt x="417166" y="361760"/>
                  </a:cubicBezTo>
                  <a:cubicBezTo>
                    <a:pt x="426593" y="365607"/>
                    <a:pt x="435309" y="371005"/>
                    <a:pt x="442951" y="377733"/>
                  </a:cubicBezTo>
                  <a:cubicBezTo>
                    <a:pt x="450369" y="384299"/>
                    <a:pt x="456435" y="392248"/>
                    <a:pt x="460810" y="401136"/>
                  </a:cubicBezTo>
                  <a:cubicBezTo>
                    <a:pt x="465303" y="410341"/>
                    <a:pt x="467586" y="420468"/>
                    <a:pt x="467477" y="430711"/>
                  </a:cubicBezTo>
                  <a:cubicBezTo>
                    <a:pt x="467777" y="445042"/>
                    <a:pt x="464329" y="459202"/>
                    <a:pt x="457476" y="471792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7F72B7E2-33CC-F95E-1DC9-FB05398DA999}"/>
                </a:ext>
              </a:extLst>
            </p:cNvPr>
            <p:cNvSpPr>
              <a:spLocks/>
            </p:cNvSpPr>
            <p:nvPr/>
          </p:nvSpPr>
          <p:spPr>
            <a:xfrm>
              <a:off x="5310892" y="4650920"/>
              <a:ext cx="1081514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Response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137603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4" grpId="0" animBg="1"/>
      <p:bldP spid="26" grpId="0"/>
      <p:bldP spid="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65">
            <a:extLst>
              <a:ext uri="{FF2B5EF4-FFF2-40B4-BE49-F238E27FC236}">
                <a16:creationId xmlns:a16="http://schemas.microsoft.com/office/drawing/2014/main" id="{EA7B407A-46D0-8EEB-E219-487684391E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583" y="2371467"/>
            <a:ext cx="1438275" cy="8001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Using APIs</a:t>
            </a:r>
            <a:endParaRPr lang="en-US" sz="2400" b="1" dirty="0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14B740F7-234A-A2ED-714F-E33EA4B9F4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56" y="599095"/>
            <a:ext cx="6200775" cy="135255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86E5D7EC-D391-7635-B375-6F7D936A4248}"/>
              </a:ext>
            </a:extLst>
          </p:cNvPr>
          <p:cNvSpPr/>
          <p:nvPr/>
        </p:nvSpPr>
        <p:spPr>
          <a:xfrm>
            <a:off x="917481" y="2064383"/>
            <a:ext cx="183095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atin typeface="Arial" panose="020B0604020202020204" pitchFamily="34" charset="0"/>
                <a:ea typeface="SimSun" panose="02010600030101010101" pitchFamily="2" charset="-122"/>
              </a:rPr>
              <a:t>: </a:t>
            </a:r>
            <a:r>
              <a:rPr lang="en-US" sz="1600" dirty="0" err="1">
                <a:latin typeface="Arial" panose="020B0604020202020204" pitchFamily="34" charset="0"/>
                <a:ea typeface="SimSun" panose="02010600030101010101" pitchFamily="2" charset="-122"/>
              </a:rPr>
              <a:t>Json</a:t>
            </a:r>
            <a:r>
              <a:rPr lang="en-US" sz="1600" dirty="0">
                <a:latin typeface="Arial" panose="020B0604020202020204" pitchFamily="34" charset="0"/>
                <a:ea typeface="SimSun" panose="02010600030101010101" pitchFamily="2" charset="-122"/>
              </a:rPr>
              <a:t> data format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7F72B7E2-33CC-F95E-1DC9-FB05398DA999}"/>
              </a:ext>
            </a:extLst>
          </p:cNvPr>
          <p:cNvSpPr>
            <a:spLocks/>
          </p:cNvSpPr>
          <p:nvPr/>
        </p:nvSpPr>
        <p:spPr>
          <a:xfrm>
            <a:off x="0" y="2048994"/>
            <a:ext cx="108151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Response</a:t>
            </a:r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DED8DC6E-6AD4-8EBF-1EA0-2620DB78D3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5014" y="2958659"/>
            <a:ext cx="1524000" cy="266700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A6E88604-DE01-6928-C354-AFDE013D22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4670" y="306255"/>
            <a:ext cx="4495800" cy="1524000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9C15D43-364A-F883-D449-1AE5D4248AF0}"/>
              </a:ext>
            </a:extLst>
          </p:cNvPr>
          <p:cNvGrpSpPr/>
          <p:nvPr/>
        </p:nvGrpSpPr>
        <p:grpSpPr>
          <a:xfrm>
            <a:off x="5503543" y="2191586"/>
            <a:ext cx="6386927" cy="718305"/>
            <a:chOff x="5217879" y="2191586"/>
            <a:chExt cx="6386927" cy="718305"/>
          </a:xfrm>
        </p:grpSpPr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5A470A97-314B-8FEC-44C5-20AAAEC9751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t="21092"/>
            <a:stretch/>
          </p:blipFill>
          <p:spPr>
            <a:xfrm>
              <a:off x="5800870" y="2191586"/>
              <a:ext cx="5803936" cy="718305"/>
            </a:xfrm>
            <a:prstGeom prst="rect">
              <a:avLst/>
            </a:prstGeom>
          </p:spPr>
        </p:pic>
        <p:pic>
          <p:nvPicPr>
            <p:cNvPr id="2" name="Graphic 1" descr="Badge 4 with solid fill">
              <a:extLst>
                <a:ext uri="{FF2B5EF4-FFF2-40B4-BE49-F238E27FC236}">
                  <a16:creationId xmlns:a16="http://schemas.microsoft.com/office/drawing/2014/main" id="{EC632C72-EA4A-FFA6-1AC6-91C03B34983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217879" y="2233660"/>
              <a:ext cx="571328" cy="571328"/>
            </a:xfrm>
            <a:prstGeom prst="rect">
              <a:avLst/>
            </a:prstGeom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FE45EBE-181A-D8CE-C744-266D904029EC}"/>
              </a:ext>
            </a:extLst>
          </p:cNvPr>
          <p:cNvGrpSpPr/>
          <p:nvPr/>
        </p:nvGrpSpPr>
        <p:grpSpPr>
          <a:xfrm>
            <a:off x="2907692" y="2495495"/>
            <a:ext cx="3019582" cy="502681"/>
            <a:chOff x="2907692" y="2495495"/>
            <a:chExt cx="3019582" cy="502681"/>
          </a:xfrm>
        </p:grpSpPr>
        <p:pic>
          <p:nvPicPr>
            <p:cNvPr id="6" name="Picture 5" descr="Berkas:Flowchart Line.svg - Wikipedia bahasa Indonesia ...">
              <a:extLst>
                <a:ext uri="{FF2B5EF4-FFF2-40B4-BE49-F238E27FC236}">
                  <a16:creationId xmlns:a16="http://schemas.microsoft.com/office/drawing/2014/main" id="{4B8D7C98-6C78-6ACA-C559-76441690CF9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907692" y="2731477"/>
              <a:ext cx="3019582" cy="266699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110C2BE-7FE6-592E-F839-5D089E6A48A1}"/>
                </a:ext>
              </a:extLst>
            </p:cNvPr>
            <p:cNvSpPr>
              <a:spLocks/>
            </p:cNvSpPr>
            <p:nvPr/>
          </p:nvSpPr>
          <p:spPr>
            <a:xfrm>
              <a:off x="3181691" y="2495495"/>
              <a:ext cx="944296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Request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CB1A5D5-12F3-311A-D0D5-CD1B2757B4EA}"/>
              </a:ext>
            </a:extLst>
          </p:cNvPr>
          <p:cNvGrpSpPr/>
          <p:nvPr/>
        </p:nvGrpSpPr>
        <p:grpSpPr>
          <a:xfrm>
            <a:off x="1472453" y="2986901"/>
            <a:ext cx="3019582" cy="465638"/>
            <a:chOff x="1472453" y="2986901"/>
            <a:chExt cx="3019582" cy="465638"/>
          </a:xfrm>
        </p:grpSpPr>
        <p:pic>
          <p:nvPicPr>
            <p:cNvPr id="8" name="Picture 7" descr="Berkas:Flowchart Line.svg - Wikipedia bahasa Indonesia ...">
              <a:extLst>
                <a:ext uri="{FF2B5EF4-FFF2-40B4-BE49-F238E27FC236}">
                  <a16:creationId xmlns:a16="http://schemas.microsoft.com/office/drawing/2014/main" id="{59F2AD3D-F601-C990-A698-421C6E8BE273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72453" y="3185840"/>
              <a:ext cx="3019582" cy="266699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1A2FF94-22B5-01C8-55C7-7338E8F1C0E1}"/>
                </a:ext>
              </a:extLst>
            </p:cNvPr>
            <p:cNvSpPr>
              <a:spLocks/>
            </p:cNvSpPr>
            <p:nvPr/>
          </p:nvSpPr>
          <p:spPr>
            <a:xfrm>
              <a:off x="3113082" y="2986901"/>
              <a:ext cx="1081514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Response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544AE07-AA5A-7020-427A-A1C5E0EE29C2}"/>
              </a:ext>
            </a:extLst>
          </p:cNvPr>
          <p:cNvSpPr txBox="1"/>
          <p:nvPr/>
        </p:nvSpPr>
        <p:spPr>
          <a:xfrm>
            <a:off x="234121" y="3444077"/>
            <a:ext cx="53471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Status code 0 indicates that the API call was successful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DE915AB3-FE6C-3A24-3262-D5C3C43175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4638448"/>
              </p:ext>
            </p:extLst>
          </p:nvPr>
        </p:nvGraphicFramePr>
        <p:xfrm>
          <a:off x="135933" y="3890578"/>
          <a:ext cx="11582682" cy="1767207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7714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045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067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2877"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HTTP Status Code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Status Message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7141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Bad Request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will not be processed due to an error with the request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8883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401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Unauthorized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does not have valid authentication credentials to perform the request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3470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403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Forbidden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was understood but has been rejected by the server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6304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404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Found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cannot be fulfilled because the resource path of the request was not found on the server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80942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59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ueprint of style of a map">
            <a:extLst>
              <a:ext uri="{FF2B5EF4-FFF2-40B4-BE49-F238E27FC236}">
                <a16:creationId xmlns:a16="http://schemas.microsoft.com/office/drawing/2014/main" id="{AE92FAC6-815E-6006-E563-5238F165739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561" y="473431"/>
            <a:ext cx="10395952" cy="5197977"/>
          </a:xfrm>
          <a:prstGeom prst="rect">
            <a:avLst/>
          </a:prstGeom>
          <a:effectLst>
            <a:outerShdw blurRad="1270000" dist="50800" dir="5400000" sx="1000" sy="1000" algn="ctr" rotWithShape="0">
              <a:schemeClr val="bg2">
                <a:lumMod val="50000"/>
                <a:alpha val="0"/>
              </a:schemeClr>
            </a:outerShdw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API: Design &amp; Architecture Example</a:t>
            </a:r>
            <a:endParaRPr lang="en-US" sz="3600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953643-6D54-89C0-5A30-B9DC6C426CDF}"/>
              </a:ext>
            </a:extLst>
          </p:cNvPr>
          <p:cNvSpPr/>
          <p:nvPr/>
        </p:nvSpPr>
        <p:spPr>
          <a:xfrm>
            <a:off x="1641538" y="3795070"/>
            <a:ext cx="101053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What?</a:t>
            </a:r>
            <a:endParaRPr lang="en-US" sz="4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" name="Picture 1" descr="A picture containing icon&#10;&#10;Description automatically generated">
            <a:extLst>
              <a:ext uri="{FF2B5EF4-FFF2-40B4-BE49-F238E27FC236}">
                <a16:creationId xmlns:a16="http://schemas.microsoft.com/office/drawing/2014/main" id="{A6504981-49A9-02A1-8B97-D8FBC91F67A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-123028" y="569281"/>
            <a:ext cx="3635368" cy="1801022"/>
          </a:xfrm>
          <a:prstGeom prst="rect">
            <a:avLst/>
          </a:prstGeom>
        </p:spPr>
      </p:pic>
      <p:sp>
        <p:nvSpPr>
          <p:cNvPr id="16" name="Arrow: Striped Right 15">
            <a:extLst>
              <a:ext uri="{FF2B5EF4-FFF2-40B4-BE49-F238E27FC236}">
                <a16:creationId xmlns:a16="http://schemas.microsoft.com/office/drawing/2014/main" id="{CE4AB692-212E-DDEF-B7E2-2F9F68F11FC7}"/>
              </a:ext>
            </a:extLst>
          </p:cNvPr>
          <p:cNvSpPr/>
          <p:nvPr/>
        </p:nvSpPr>
        <p:spPr>
          <a:xfrm>
            <a:off x="2097476" y="4046560"/>
            <a:ext cx="841597" cy="441007"/>
          </a:xfrm>
          <a:prstGeom prst="striped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Graphic 12" descr="Man wearing hat and suit">
            <a:extLst>
              <a:ext uri="{FF2B5EF4-FFF2-40B4-BE49-F238E27FC236}">
                <a16:creationId xmlns:a16="http://schemas.microsoft.com/office/drawing/2014/main" id="{10AEA79C-2F38-D73C-3F2F-D1F905CA071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98480" y="3788589"/>
            <a:ext cx="643058" cy="1869261"/>
          </a:xfrm>
          <a:prstGeom prst="rect">
            <a:avLst/>
          </a:prstGeom>
        </p:spPr>
      </p:pic>
      <p:pic>
        <p:nvPicPr>
          <p:cNvPr id="22" name="Graphic 21" descr="House outline">
            <a:extLst>
              <a:ext uri="{FF2B5EF4-FFF2-40B4-BE49-F238E27FC236}">
                <a16:creationId xmlns:a16="http://schemas.microsoft.com/office/drawing/2014/main" id="{2BC46C24-950D-4CB9-4A98-7BDDE4D4144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386" y="4757008"/>
            <a:ext cx="914400" cy="914400"/>
          </a:xfrm>
          <a:prstGeom prst="rect">
            <a:avLst/>
          </a:prstGeom>
        </p:spPr>
      </p:pic>
      <p:pic>
        <p:nvPicPr>
          <p:cNvPr id="23" name="Graphic 22" descr="City with solid fill">
            <a:extLst>
              <a:ext uri="{FF2B5EF4-FFF2-40B4-BE49-F238E27FC236}">
                <a16:creationId xmlns:a16="http://schemas.microsoft.com/office/drawing/2014/main" id="{74611A31-29CD-FCD0-77CE-E2C18C8F05E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024474" y="257054"/>
            <a:ext cx="914400" cy="9144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3488387-BB84-D7E6-6611-97F48F7C9F20}"/>
              </a:ext>
            </a:extLst>
          </p:cNvPr>
          <p:cNvSpPr txBox="1"/>
          <p:nvPr/>
        </p:nvSpPr>
        <p:spPr>
          <a:xfrm>
            <a:off x="2730661" y="4502004"/>
            <a:ext cx="7679724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Directions (Swansea – London)</a:t>
            </a:r>
            <a:endParaRPr lang="en-US" dirty="0">
              <a:solidFill>
                <a:srgbClr val="002060"/>
              </a:solidFill>
            </a:endParaRPr>
          </a:p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Trip Details (Duration, Distance </a:t>
            </a:r>
            <a:r>
              <a:rPr lang="en-US" b="1" dirty="0" err="1">
                <a:solidFill>
                  <a:srgbClr val="002060"/>
                </a:solidFill>
              </a:rPr>
              <a:t>etc</a:t>
            </a:r>
            <a:r>
              <a:rPr lang="en-US" b="1" dirty="0">
                <a:solidFill>
                  <a:srgbClr val="002060"/>
                </a:solidFill>
              </a:rPr>
              <a:t>)</a:t>
            </a:r>
            <a:endParaRPr lang="en-US" dirty="0">
              <a:solidFill>
                <a:srgbClr val="002060"/>
              </a:solidFill>
            </a:endParaRPr>
          </a:p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Customized – Easy Approach</a:t>
            </a:r>
            <a:endParaRPr lang="en-US" sz="1400" dirty="0">
              <a:solidFill>
                <a:srgbClr val="00206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BB6C60F-160C-870E-47D3-11DDD7FA0B17}"/>
              </a:ext>
            </a:extLst>
          </p:cNvPr>
          <p:cNvSpPr txBox="1"/>
          <p:nvPr/>
        </p:nvSpPr>
        <p:spPr>
          <a:xfrm>
            <a:off x="8942373" y="4502003"/>
            <a:ext cx="2471850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indent="-355600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Automation tasks</a:t>
            </a:r>
          </a:p>
          <a:p>
            <a:pPr marL="0" lvl="2" indent="-355600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Data integration</a:t>
            </a:r>
          </a:p>
          <a:p>
            <a:pPr marL="0" lvl="2" indent="-355600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Functionality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2EE4BA7-3CBA-32C9-355C-E4FB29AD173F}"/>
              </a:ext>
            </a:extLst>
          </p:cNvPr>
          <p:cNvSpPr txBox="1"/>
          <p:nvPr/>
        </p:nvSpPr>
        <p:spPr>
          <a:xfrm>
            <a:off x="4059362" y="2859190"/>
            <a:ext cx="3340764" cy="10300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Synchronous Design. </a:t>
            </a:r>
          </a:p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Sends a request and wait for response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A58AEDF-B4A8-AF62-F21B-E90D50F8D9DE}"/>
              </a:ext>
            </a:extLst>
          </p:cNvPr>
          <p:cNvSpPr txBox="1"/>
          <p:nvPr/>
        </p:nvSpPr>
        <p:spPr>
          <a:xfrm>
            <a:off x="7363869" y="2926507"/>
            <a:ext cx="3046516" cy="753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Synchronous API design</a:t>
            </a:r>
            <a:endParaRPr lang="en-US" altLang="en-US" b="1" dirty="0">
              <a:ln/>
              <a:solidFill>
                <a:schemeClr val="accent2">
                  <a:lumMod val="50000"/>
                </a:schemeClr>
              </a:solidFill>
            </a:endParaRPr>
          </a:p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Asynchronous API design</a:t>
            </a:r>
            <a:endParaRPr lang="en-US" altLang="en-US" b="1" dirty="0">
              <a:ln/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CBEDDA0-F526-27FC-D1B7-69258005D529}"/>
              </a:ext>
            </a:extLst>
          </p:cNvPr>
          <p:cNvSpPr txBox="1"/>
          <p:nvPr/>
        </p:nvSpPr>
        <p:spPr>
          <a:xfrm>
            <a:off x="5677536" y="1144803"/>
            <a:ext cx="23156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RESTful API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D68BB8F-5DF7-BCC0-07E0-5C0A80C2F041}"/>
              </a:ext>
            </a:extLst>
          </p:cNvPr>
          <p:cNvSpPr/>
          <p:nvPr/>
        </p:nvSpPr>
        <p:spPr>
          <a:xfrm>
            <a:off x="4400836" y="300053"/>
            <a:ext cx="112562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Which?</a:t>
            </a:r>
            <a:endParaRPr lang="en-US" sz="4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23AA92C-2EAD-057C-6315-4AB3064915B0}"/>
              </a:ext>
            </a:extLst>
          </p:cNvPr>
          <p:cNvSpPr/>
          <p:nvPr/>
        </p:nvSpPr>
        <p:spPr>
          <a:xfrm>
            <a:off x="2809682" y="2228821"/>
            <a:ext cx="89999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How?</a:t>
            </a:r>
            <a:endParaRPr lang="en-US" sz="4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8B8068F-C0CB-D166-B3AF-50A7A0051553}"/>
              </a:ext>
            </a:extLst>
          </p:cNvPr>
          <p:cNvSpPr txBox="1"/>
          <p:nvPr/>
        </p:nvSpPr>
        <p:spPr>
          <a:xfrm>
            <a:off x="7879425" y="1336650"/>
            <a:ext cx="3046516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SOAP</a:t>
            </a:r>
          </a:p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REST</a:t>
            </a:r>
          </a:p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RPC</a:t>
            </a:r>
          </a:p>
        </p:txBody>
      </p:sp>
      <p:sp>
        <p:nvSpPr>
          <p:cNvPr id="32" name="Arrow: Striped Right 31">
            <a:extLst>
              <a:ext uri="{FF2B5EF4-FFF2-40B4-BE49-F238E27FC236}">
                <a16:creationId xmlns:a16="http://schemas.microsoft.com/office/drawing/2014/main" id="{79F05177-1741-3D43-BCA2-3681FB1C283F}"/>
              </a:ext>
            </a:extLst>
          </p:cNvPr>
          <p:cNvSpPr/>
          <p:nvPr/>
        </p:nvSpPr>
        <p:spPr>
          <a:xfrm>
            <a:off x="2974213" y="2535399"/>
            <a:ext cx="841597" cy="441007"/>
          </a:xfrm>
          <a:prstGeom prst="striped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Arrow: Striped Right 32">
            <a:extLst>
              <a:ext uri="{FF2B5EF4-FFF2-40B4-BE49-F238E27FC236}">
                <a16:creationId xmlns:a16="http://schemas.microsoft.com/office/drawing/2014/main" id="{841D8861-8C03-F449-AA6B-38C74A1D9450}"/>
              </a:ext>
            </a:extLst>
          </p:cNvPr>
          <p:cNvSpPr/>
          <p:nvPr/>
        </p:nvSpPr>
        <p:spPr>
          <a:xfrm>
            <a:off x="4542852" y="783932"/>
            <a:ext cx="841597" cy="441007"/>
          </a:xfrm>
          <a:prstGeom prst="striped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6449CDA4-4C71-4293-181E-479902B1C918}"/>
              </a:ext>
            </a:extLst>
          </p:cNvPr>
          <p:cNvSpPr/>
          <p:nvPr/>
        </p:nvSpPr>
        <p:spPr>
          <a:xfrm>
            <a:off x="1680519" y="889464"/>
            <a:ext cx="9391135" cy="3855647"/>
          </a:xfrm>
          <a:custGeom>
            <a:avLst/>
            <a:gdLst>
              <a:gd name="connsiteX0" fmla="*/ 0 w 9391135"/>
              <a:gd name="connsiteY0" fmla="*/ 3818460 h 3855647"/>
              <a:gd name="connsiteX1" fmla="*/ 345989 w 9391135"/>
              <a:gd name="connsiteY1" fmla="*/ 3855531 h 3855647"/>
              <a:gd name="connsiteX2" fmla="*/ 1099751 w 9391135"/>
              <a:gd name="connsiteY2" fmla="*/ 3806104 h 3855647"/>
              <a:gd name="connsiteX3" fmla="*/ 1334530 w 9391135"/>
              <a:gd name="connsiteY3" fmla="*/ 3707250 h 3855647"/>
              <a:gd name="connsiteX4" fmla="*/ 1643449 w 9391135"/>
              <a:gd name="connsiteY4" fmla="*/ 3534255 h 3855647"/>
              <a:gd name="connsiteX5" fmla="*/ 2162432 w 9391135"/>
              <a:gd name="connsiteY5" fmla="*/ 3299477 h 3855647"/>
              <a:gd name="connsiteX6" fmla="*/ 2533135 w 9391135"/>
              <a:gd name="connsiteY6" fmla="*/ 3138839 h 3855647"/>
              <a:gd name="connsiteX7" fmla="*/ 2891481 w 9391135"/>
              <a:gd name="connsiteY7" fmla="*/ 2990558 h 3855647"/>
              <a:gd name="connsiteX8" fmla="*/ 3286897 w 9391135"/>
              <a:gd name="connsiteY8" fmla="*/ 2768136 h 3855647"/>
              <a:gd name="connsiteX9" fmla="*/ 4114800 w 9391135"/>
              <a:gd name="connsiteY9" fmla="*/ 2224439 h 3855647"/>
              <a:gd name="connsiteX10" fmla="*/ 4646140 w 9391135"/>
              <a:gd name="connsiteY10" fmla="*/ 1903163 h 3855647"/>
              <a:gd name="connsiteX11" fmla="*/ 5523470 w 9391135"/>
              <a:gd name="connsiteY11" fmla="*/ 1544817 h 3855647"/>
              <a:gd name="connsiteX12" fmla="*/ 5869459 w 9391135"/>
              <a:gd name="connsiteY12" fmla="*/ 1445963 h 3855647"/>
              <a:gd name="connsiteX13" fmla="*/ 6141308 w 9391135"/>
              <a:gd name="connsiteY13" fmla="*/ 1359466 h 3855647"/>
              <a:gd name="connsiteX14" fmla="*/ 6993924 w 9391135"/>
              <a:gd name="connsiteY14" fmla="*/ 1075260 h 3855647"/>
              <a:gd name="connsiteX15" fmla="*/ 7154562 w 9391135"/>
              <a:gd name="connsiteY15" fmla="*/ 1001120 h 3855647"/>
              <a:gd name="connsiteX16" fmla="*/ 7562335 w 9391135"/>
              <a:gd name="connsiteY16" fmla="*/ 778698 h 3855647"/>
              <a:gd name="connsiteX17" fmla="*/ 7747686 w 9391135"/>
              <a:gd name="connsiteY17" fmla="*/ 679844 h 3855647"/>
              <a:gd name="connsiteX18" fmla="*/ 7933038 w 9391135"/>
              <a:gd name="connsiteY18" fmla="*/ 580990 h 3855647"/>
              <a:gd name="connsiteX19" fmla="*/ 8266670 w 9391135"/>
              <a:gd name="connsiteY19" fmla="*/ 420352 h 3855647"/>
              <a:gd name="connsiteX20" fmla="*/ 8427308 w 9391135"/>
              <a:gd name="connsiteY20" fmla="*/ 333855 h 3855647"/>
              <a:gd name="connsiteX21" fmla="*/ 8563232 w 9391135"/>
              <a:gd name="connsiteY21" fmla="*/ 247358 h 3855647"/>
              <a:gd name="connsiteX22" fmla="*/ 8674443 w 9391135"/>
              <a:gd name="connsiteY22" fmla="*/ 210287 h 3855647"/>
              <a:gd name="connsiteX23" fmla="*/ 8785654 w 9391135"/>
              <a:gd name="connsiteY23" fmla="*/ 160860 h 3855647"/>
              <a:gd name="connsiteX24" fmla="*/ 8859795 w 9391135"/>
              <a:gd name="connsiteY24" fmla="*/ 136147 h 3855647"/>
              <a:gd name="connsiteX25" fmla="*/ 9205784 w 9391135"/>
              <a:gd name="connsiteY25" fmla="*/ 24936 h 3855647"/>
              <a:gd name="connsiteX26" fmla="*/ 9242854 w 9391135"/>
              <a:gd name="connsiteY26" fmla="*/ 12579 h 3855647"/>
              <a:gd name="connsiteX27" fmla="*/ 9391135 w 9391135"/>
              <a:gd name="connsiteY27" fmla="*/ 222 h 3855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9391135" h="3855647">
                <a:moveTo>
                  <a:pt x="0" y="3818460"/>
                </a:moveTo>
                <a:cubicBezTo>
                  <a:pt x="103345" y="3833224"/>
                  <a:pt x="263850" y="3857534"/>
                  <a:pt x="345989" y="3855531"/>
                </a:cubicBezTo>
                <a:cubicBezTo>
                  <a:pt x="597708" y="3849392"/>
                  <a:pt x="848497" y="3822580"/>
                  <a:pt x="1099751" y="3806104"/>
                </a:cubicBezTo>
                <a:cubicBezTo>
                  <a:pt x="1178011" y="3773153"/>
                  <a:pt x="1258581" y="3745225"/>
                  <a:pt x="1334530" y="3707250"/>
                </a:cubicBezTo>
                <a:cubicBezTo>
                  <a:pt x="1440090" y="3654470"/>
                  <a:pt x="1535920" y="3582899"/>
                  <a:pt x="1643449" y="3534255"/>
                </a:cubicBezTo>
                <a:lnTo>
                  <a:pt x="2162432" y="3299477"/>
                </a:lnTo>
                <a:cubicBezTo>
                  <a:pt x="2285495" y="3244782"/>
                  <a:pt x="2409137" y="3191381"/>
                  <a:pt x="2533135" y="3138839"/>
                </a:cubicBezTo>
                <a:cubicBezTo>
                  <a:pt x="2652162" y="3088404"/>
                  <a:pt x="2778812" y="3053935"/>
                  <a:pt x="2891481" y="2990558"/>
                </a:cubicBezTo>
                <a:cubicBezTo>
                  <a:pt x="3023286" y="2916417"/>
                  <a:pt x="3157986" y="2847202"/>
                  <a:pt x="3286897" y="2768136"/>
                </a:cubicBezTo>
                <a:cubicBezTo>
                  <a:pt x="3604875" y="2573109"/>
                  <a:pt x="3818285" y="2418082"/>
                  <a:pt x="4114800" y="2224439"/>
                </a:cubicBezTo>
                <a:cubicBezTo>
                  <a:pt x="4315080" y="2093644"/>
                  <a:pt x="4441772" y="2007967"/>
                  <a:pt x="4646140" y="1903163"/>
                </a:cubicBezTo>
                <a:cubicBezTo>
                  <a:pt x="4902902" y="1771490"/>
                  <a:pt x="5279783" y="1614442"/>
                  <a:pt x="5523470" y="1544817"/>
                </a:cubicBezTo>
                <a:lnTo>
                  <a:pt x="5869459" y="1445963"/>
                </a:lnTo>
                <a:cubicBezTo>
                  <a:pt x="5960541" y="1418638"/>
                  <a:pt x="6049817" y="1385389"/>
                  <a:pt x="6141308" y="1359466"/>
                </a:cubicBezTo>
                <a:cubicBezTo>
                  <a:pt x="6665807" y="1210858"/>
                  <a:pt x="6529158" y="1289765"/>
                  <a:pt x="6993924" y="1075260"/>
                </a:cubicBezTo>
                <a:cubicBezTo>
                  <a:pt x="7047470" y="1050547"/>
                  <a:pt x="7102277" y="1028399"/>
                  <a:pt x="7154562" y="1001120"/>
                </a:cubicBezTo>
                <a:cubicBezTo>
                  <a:pt x="7291832" y="929501"/>
                  <a:pt x="7426194" y="852441"/>
                  <a:pt x="7562335" y="778698"/>
                </a:cubicBezTo>
                <a:lnTo>
                  <a:pt x="7747686" y="679844"/>
                </a:lnTo>
                <a:cubicBezTo>
                  <a:pt x="7809470" y="646893"/>
                  <a:pt x="7869948" y="611367"/>
                  <a:pt x="7933038" y="580990"/>
                </a:cubicBezTo>
                <a:lnTo>
                  <a:pt x="8266670" y="420352"/>
                </a:lnTo>
                <a:cubicBezTo>
                  <a:pt x="8321065" y="393155"/>
                  <a:pt x="8376001" y="366505"/>
                  <a:pt x="8427308" y="333855"/>
                </a:cubicBezTo>
                <a:cubicBezTo>
                  <a:pt x="8472616" y="305023"/>
                  <a:pt x="8515198" y="271375"/>
                  <a:pt x="8563232" y="247358"/>
                </a:cubicBezTo>
                <a:cubicBezTo>
                  <a:pt x="8598182" y="229883"/>
                  <a:pt x="8638024" y="224450"/>
                  <a:pt x="8674443" y="210287"/>
                </a:cubicBezTo>
                <a:cubicBezTo>
                  <a:pt x="8712251" y="195584"/>
                  <a:pt x="8747989" y="175926"/>
                  <a:pt x="8785654" y="160860"/>
                </a:cubicBezTo>
                <a:cubicBezTo>
                  <a:pt x="8809841" y="151185"/>
                  <a:pt x="8835313" y="145050"/>
                  <a:pt x="8859795" y="136147"/>
                </a:cubicBezTo>
                <a:cubicBezTo>
                  <a:pt x="9185403" y="17744"/>
                  <a:pt x="8931170" y="98167"/>
                  <a:pt x="9205784" y="24936"/>
                </a:cubicBezTo>
                <a:cubicBezTo>
                  <a:pt x="9218369" y="21580"/>
                  <a:pt x="9230082" y="15133"/>
                  <a:pt x="9242854" y="12579"/>
                </a:cubicBezTo>
                <a:cubicBezTo>
                  <a:pt x="9319200" y="-2691"/>
                  <a:pt x="9321820" y="222"/>
                  <a:pt x="9391135" y="222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0656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 animBg="1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 animBg="1"/>
      <p:bldP spid="33" grpId="0" animBg="1"/>
      <p:bldP spid="34" grpId="0" animBg="1"/>
      <p:bldP spid="3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Request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6750908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made up of four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Uniform Resource Identifier (URI)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Method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196AEB-6B20-047C-692C-D67C2F11F891}"/>
              </a:ext>
            </a:extLst>
          </p:cNvPr>
          <p:cNvSpPr txBox="1"/>
          <p:nvPr/>
        </p:nvSpPr>
        <p:spPr>
          <a:xfrm>
            <a:off x="4827850" y="1133222"/>
            <a:ext cx="720763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800" dirty="0"/>
              <a:t>The Uniform Resource Identifier (URI), also referred to as Uniform Resource Locator (URL), identifies which resource the client wants to manipulate.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9D67C1-CACA-A0D1-CFFC-082F629AE2E3}"/>
              </a:ext>
            </a:extLst>
          </p:cNvPr>
          <p:cNvSpPr txBox="1"/>
          <p:nvPr/>
        </p:nvSpPr>
        <p:spPr>
          <a:xfrm>
            <a:off x="4297637" y="1915239"/>
            <a:ext cx="720763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dirty="0"/>
              <a:t>REST APIs use the standard HTTP methods to communicate to the web services for which action is being requested for the given resource.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E47D8DB-52A4-7825-A1C6-D29CE16C8E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5119853"/>
              </p:ext>
            </p:extLst>
          </p:nvPr>
        </p:nvGraphicFramePr>
        <p:xfrm>
          <a:off x="4297637" y="2697256"/>
          <a:ext cx="6878267" cy="189244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15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339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287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5408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400" dirty="0">
                          <a:effectLst/>
                        </a:rPr>
                        <a:t>HTTP Method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400" dirty="0">
                          <a:effectLst/>
                        </a:rPr>
                        <a:t>Action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400" dirty="0">
                          <a:effectLst/>
                        </a:rPr>
                        <a:t>Description</a:t>
                      </a:r>
                    </a:p>
                  </a:txBody>
                  <a:tcPr marL="44802" marR="44802" marT="44802" marB="44802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5408"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POST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Create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Create a new object or resource.</a:t>
                      </a:r>
                    </a:p>
                  </a:txBody>
                  <a:tcPr marL="44802" marR="44802" marT="44802" marB="44802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5408"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GET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Read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Retrieve resource details from the system.</a:t>
                      </a:r>
                    </a:p>
                  </a:txBody>
                  <a:tcPr marL="44802" marR="44802" marT="44802" marB="44802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5408"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PUT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Update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Replace or update an existing resource.</a:t>
                      </a:r>
                    </a:p>
                  </a:txBody>
                  <a:tcPr marL="44802" marR="44802" marT="44802" marB="44802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5408"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PATCH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Partial Update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Update some details from an existing resource.</a:t>
                      </a:r>
                    </a:p>
                  </a:txBody>
                  <a:tcPr marL="44802" marR="44802" marT="44802" marB="44802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408"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DELETE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Delete</a:t>
                      </a:r>
                    </a:p>
                  </a:txBody>
                  <a:tcPr marL="44802" marR="44802" marT="44802" marB="44802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sz="1400" b="0" dirty="0">
                          <a:effectLst/>
                        </a:rPr>
                        <a:t>Remove a resource from the system.</a:t>
                      </a:r>
                    </a:p>
                  </a:txBody>
                  <a:tcPr marL="44802" marR="44802" marT="44802" marB="44802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6657AC21-D521-B6D3-BDC7-ADDD32346A3C}"/>
              </a:ext>
            </a:extLst>
          </p:cNvPr>
          <p:cNvSpPr txBox="1"/>
          <p:nvPr/>
        </p:nvSpPr>
        <p:spPr>
          <a:xfrm>
            <a:off x="3029669" y="4725390"/>
            <a:ext cx="7207632" cy="73494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lvl="1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dirty="0"/>
              <a:t>The body of the REST API request contains the data pertaining to the resource that the client wants to manipulate.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8496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Responses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8481"/>
            <a:ext cx="11878705" cy="2227976"/>
          </a:xfrm>
        </p:spPr>
        <p:txBody>
          <a:bodyPr/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</a:t>
            </a:r>
            <a:r>
              <a:rPr lang="en-US" sz="2000" b="1" dirty="0">
                <a:solidFill>
                  <a:srgbClr val="002060"/>
                </a:solidFill>
              </a:rPr>
              <a:t>HTTP responses that communicate the results of a client's </a:t>
            </a:r>
            <a:r>
              <a:rPr lang="en-US" sz="2000" dirty="0">
                <a:solidFill>
                  <a:srgbClr val="002060"/>
                </a:solidFill>
              </a:rPr>
              <a:t>HTTP request. 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made up of three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HTTP Status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B534EF-AF79-CB14-769D-627FEA0E5F6D}"/>
              </a:ext>
            </a:extLst>
          </p:cNvPr>
          <p:cNvSpPr txBox="1"/>
          <p:nvPr/>
        </p:nvSpPr>
        <p:spPr>
          <a:xfrm>
            <a:off x="2376616" y="1182850"/>
            <a:ext cx="9629776" cy="165789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IN" sz="2000" dirty="0">
                <a:solidFill>
                  <a:srgbClr val="002060"/>
                </a:solidFill>
              </a:rPr>
              <a:t>The HTTP status code help the client </a:t>
            </a:r>
            <a:r>
              <a:rPr lang="en-IN" sz="2000" b="1" dirty="0">
                <a:solidFill>
                  <a:srgbClr val="002060"/>
                </a:solidFill>
              </a:rPr>
              <a:t>determine the reason for the error and can sometimes provide suggestion</a:t>
            </a:r>
            <a:r>
              <a:rPr lang="en-IN" sz="2000" dirty="0">
                <a:solidFill>
                  <a:srgbClr val="002060"/>
                </a:solidFill>
              </a:rPr>
              <a:t>s for fixing the problem. </a:t>
            </a:r>
          </a:p>
          <a:p>
            <a:pPr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dirty="0">
                <a:solidFill>
                  <a:srgbClr val="002060"/>
                </a:solidFill>
              </a:rPr>
              <a:t>HTTP status codes consists of three digits, where the first digit is the response category, and the other two digits are assigned in numerical order.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80EF55-3978-8C90-70AA-AA2490D3272B}"/>
              </a:ext>
            </a:extLst>
          </p:cNvPr>
          <p:cNvSpPr txBox="1"/>
          <p:nvPr/>
        </p:nvSpPr>
        <p:spPr>
          <a:xfrm>
            <a:off x="127687" y="2884738"/>
            <a:ext cx="11878705" cy="2847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dirty="0">
                <a:solidFill>
                  <a:srgbClr val="002060"/>
                </a:solidFill>
              </a:rPr>
              <a:t>There are five different categories of HTTP status codes: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1xx – Informational –  for informational purposes, responses do not contain a body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2xx – Success – the server received and accepted the request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3xx – Redirection – the client has an additional action to take to get the request completed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4xx -- Client Error – the request contains an error such as bad syntax or invalid input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5xx -- Server Error – unable to fulfill the valid requests.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7828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Authentication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8560866" cy="2227976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REST APIs require authentication so that </a:t>
            </a:r>
            <a:r>
              <a:rPr lang="en-US" sz="2000" b="1" dirty="0">
                <a:solidFill>
                  <a:srgbClr val="002060"/>
                </a:solidFill>
              </a:rPr>
              <a:t>random users cannot access, create, update, or delete information </a:t>
            </a:r>
            <a:r>
              <a:rPr lang="en-US" sz="2000" dirty="0">
                <a:solidFill>
                  <a:srgbClr val="002060"/>
                </a:solidFill>
              </a:rPr>
              <a:t>incorrectly or maliciously. Authentication depends on the information dealt with. Uniform Resource Identifier (URI)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Authentication: </a:t>
            </a:r>
            <a:r>
              <a:rPr lang="en-US" sz="2000" dirty="0">
                <a:solidFill>
                  <a:srgbClr val="002060"/>
                </a:solidFill>
              </a:rPr>
              <a:t>to prove the user’s identity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b="1" dirty="0">
                <a:solidFill>
                  <a:srgbClr val="002060"/>
                </a:solidFill>
              </a:rPr>
              <a:t>Basic authentication: </a:t>
            </a:r>
            <a:r>
              <a:rPr lang="en-US" sz="2000" dirty="0">
                <a:solidFill>
                  <a:srgbClr val="002060"/>
                </a:solidFill>
              </a:rPr>
              <a:t>It transmits credentials as username/password pairs separated with a colon (:) and encoded using Base64.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b="1" dirty="0">
                <a:solidFill>
                  <a:srgbClr val="002060"/>
                </a:solidFill>
              </a:rPr>
              <a:t>Bearer authentication: </a:t>
            </a:r>
            <a:r>
              <a:rPr lang="en-US" sz="2000" dirty="0">
                <a:solidFill>
                  <a:srgbClr val="002060"/>
                </a:solidFill>
              </a:rPr>
              <a:t>It uses a bearer token, which is a string generated by an authentication server such as an Identity Service (</a:t>
            </a:r>
            <a:r>
              <a:rPr lang="en-US" sz="2000" dirty="0" err="1">
                <a:solidFill>
                  <a:srgbClr val="002060"/>
                </a:solidFill>
              </a:rPr>
              <a:t>IdS</a:t>
            </a:r>
            <a:r>
              <a:rPr lang="en-US" sz="2000" dirty="0">
                <a:solidFill>
                  <a:srgbClr val="002060"/>
                </a:solidFill>
              </a:rPr>
              <a:t>).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b="1" dirty="0">
                <a:solidFill>
                  <a:srgbClr val="002060"/>
                </a:solidFill>
              </a:rPr>
              <a:t>API Key: </a:t>
            </a:r>
            <a:r>
              <a:rPr lang="en-US" sz="2000" dirty="0">
                <a:solidFill>
                  <a:srgbClr val="002060"/>
                </a:solidFill>
              </a:rPr>
              <a:t>It is a unique alphanumeric string generated by the server and assigned to a user. The two types of API keys are public and private.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B43D05B-CE97-96E2-48F2-132327A6DFCC}"/>
              </a:ext>
            </a:extLst>
          </p:cNvPr>
          <p:cNvGrpSpPr/>
          <p:nvPr/>
        </p:nvGrpSpPr>
        <p:grpSpPr>
          <a:xfrm>
            <a:off x="8717231" y="161223"/>
            <a:ext cx="3206943" cy="2555772"/>
            <a:chOff x="8482453" y="346574"/>
            <a:chExt cx="3206943" cy="2555772"/>
          </a:xfrm>
        </p:grpSpPr>
        <p:pic>
          <p:nvPicPr>
            <p:cNvPr id="13" name="Picture 2">
              <a:extLst>
                <a:ext uri="{FF2B5EF4-FFF2-40B4-BE49-F238E27FC236}">
                  <a16:creationId xmlns:a16="http://schemas.microsoft.com/office/drawing/2014/main" id="{1044A5AC-FC61-2CF6-EECF-274A7848384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22945" y="674370"/>
              <a:ext cx="2566451" cy="2227976"/>
            </a:xfrm>
            <a:prstGeom prst="rect">
              <a:avLst/>
            </a:prstGeom>
            <a:noFill/>
            <a:ln w="3175">
              <a:solidFill>
                <a:schemeClr val="bg1">
                  <a:lumMod val="85000"/>
                </a:schemeClr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Graphic 5" descr="Employee badge with solid fill">
              <a:extLst>
                <a:ext uri="{FF2B5EF4-FFF2-40B4-BE49-F238E27FC236}">
                  <a16:creationId xmlns:a16="http://schemas.microsoft.com/office/drawing/2014/main" id="{A5F0F4C2-A24A-9F69-1022-0D6AEDE4FBD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482453" y="346574"/>
              <a:ext cx="1280984" cy="1280984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2880338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Authentication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12192000" cy="686509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REST APIs require authentication so that </a:t>
            </a:r>
            <a:r>
              <a:rPr lang="en-US" sz="2000" b="1" dirty="0">
                <a:solidFill>
                  <a:srgbClr val="002060"/>
                </a:solidFill>
              </a:rPr>
              <a:t>random users cannot access, create, update, or delete information </a:t>
            </a:r>
            <a:r>
              <a:rPr lang="en-US" sz="2000" dirty="0">
                <a:solidFill>
                  <a:srgbClr val="002060"/>
                </a:solidFill>
              </a:rPr>
              <a:t>incorrectly or maliciously. Authentication depends on the information dealt with. Uniform Resource Identifier (URI)</a:t>
            </a:r>
          </a:p>
        </p:txBody>
      </p:sp>
      <p:pic>
        <p:nvPicPr>
          <p:cNvPr id="8" name="Picture 7" descr="A person's hand removing a ticket from a machine">
            <a:extLst>
              <a:ext uri="{FF2B5EF4-FFF2-40B4-BE49-F238E27FC236}">
                <a16:creationId xmlns:a16="http://schemas.microsoft.com/office/drawing/2014/main" id="{70560A47-A313-B9C7-087D-02DFA50D376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1256" y="4473146"/>
            <a:ext cx="1643420" cy="1095613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9452F717-9BE0-BBFF-0DB2-D8A20D3CF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6430" y="1289241"/>
            <a:ext cx="1858246" cy="1884267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Graphic 11" descr="Label with solid fill">
            <a:extLst>
              <a:ext uri="{FF2B5EF4-FFF2-40B4-BE49-F238E27FC236}">
                <a16:creationId xmlns:a16="http://schemas.microsoft.com/office/drawing/2014/main" id="{07081627-5A68-AFA4-27C4-53CBCF94DB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81153" y="3284831"/>
            <a:ext cx="914400" cy="914400"/>
          </a:xfrm>
          <a:prstGeom prst="rect">
            <a:avLst/>
          </a:prstGeom>
        </p:spPr>
      </p:pic>
      <p:pic>
        <p:nvPicPr>
          <p:cNvPr id="10" name="Graphic 9" descr="Ticket with solid fill">
            <a:extLst>
              <a:ext uri="{FF2B5EF4-FFF2-40B4-BE49-F238E27FC236}">
                <a16:creationId xmlns:a16="http://schemas.microsoft.com/office/drawing/2014/main" id="{97F488F8-7D8C-BD71-CDEC-CF9213BBDF8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195553" y="3173508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B801EA-0232-BE55-59C9-B6207A6E5F02}"/>
              </a:ext>
            </a:extLst>
          </p:cNvPr>
          <p:cNvSpPr txBox="1"/>
          <p:nvPr/>
        </p:nvSpPr>
        <p:spPr>
          <a:xfrm>
            <a:off x="0" y="1417099"/>
            <a:ext cx="10266430" cy="43174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Authorization: </a:t>
            </a:r>
            <a:r>
              <a:rPr lang="en-US" sz="2000" dirty="0">
                <a:solidFill>
                  <a:srgbClr val="002060"/>
                </a:solidFill>
              </a:rPr>
              <a:t>to define user </a:t>
            </a:r>
            <a:r>
              <a:rPr lang="en-US" sz="2000" dirty="0" err="1">
                <a:solidFill>
                  <a:srgbClr val="002060"/>
                </a:solidFill>
              </a:rPr>
              <a:t>access.It</a:t>
            </a:r>
            <a:r>
              <a:rPr lang="en-US" sz="2000" dirty="0">
                <a:solidFill>
                  <a:srgbClr val="002060"/>
                </a:solidFill>
              </a:rPr>
              <a:t> is the act  where the user is proving to have permissions to perform the requested action on that resource.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b="1" dirty="0">
                <a:solidFill>
                  <a:srgbClr val="002060"/>
                </a:solidFill>
              </a:rPr>
              <a:t>Open Authorization (</a:t>
            </a:r>
            <a:r>
              <a:rPr lang="en-US" b="1" dirty="0" err="1">
                <a:solidFill>
                  <a:srgbClr val="002060"/>
                </a:solidFill>
              </a:rPr>
              <a:t>Oauth</a:t>
            </a:r>
            <a:r>
              <a:rPr lang="en-US" b="1" dirty="0">
                <a:solidFill>
                  <a:srgbClr val="002060"/>
                </a:solidFill>
              </a:rPr>
              <a:t>) </a:t>
            </a:r>
            <a:r>
              <a:rPr lang="en-US" dirty="0">
                <a:solidFill>
                  <a:srgbClr val="002060"/>
                </a:solidFill>
              </a:rPr>
              <a:t>combines authentication with authorization.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 err="1">
                <a:solidFill>
                  <a:srgbClr val="002060"/>
                </a:solidFill>
              </a:rPr>
              <a:t>Oauth</a:t>
            </a:r>
            <a:r>
              <a:rPr lang="en-US" dirty="0">
                <a:solidFill>
                  <a:srgbClr val="002060"/>
                </a:solidFill>
              </a:rPr>
              <a:t> has increased security as compared to other options.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There are two versions of </a:t>
            </a:r>
            <a:r>
              <a:rPr lang="en-US" dirty="0" err="1">
                <a:solidFill>
                  <a:srgbClr val="002060"/>
                </a:solidFill>
              </a:rPr>
              <a:t>Oauth</a:t>
            </a:r>
            <a:r>
              <a:rPr lang="en-US" dirty="0">
                <a:solidFill>
                  <a:srgbClr val="002060"/>
                </a:solidFill>
              </a:rPr>
              <a:t> - </a:t>
            </a:r>
            <a:r>
              <a:rPr lang="en-US" b="1" dirty="0">
                <a:solidFill>
                  <a:srgbClr val="002060"/>
                </a:solidFill>
              </a:rPr>
              <a:t>OAuth 1.0 and OAuth 2.0</a:t>
            </a:r>
            <a:r>
              <a:rPr lang="en-US" dirty="0">
                <a:solidFill>
                  <a:srgbClr val="002060"/>
                </a:solidFill>
              </a:rPr>
              <a:t>, where OAuth 2.0 is not backwards compatible.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OAuth 2.0 authorization framework </a:t>
            </a:r>
            <a:r>
              <a:rPr lang="en-US" b="1" dirty="0">
                <a:solidFill>
                  <a:srgbClr val="002060"/>
                </a:solidFill>
              </a:rPr>
              <a:t>enables a third-party application to obtain limited access </a:t>
            </a:r>
            <a:r>
              <a:rPr lang="en-US" dirty="0">
                <a:solidFill>
                  <a:srgbClr val="002060"/>
                </a:solidFill>
              </a:rPr>
              <a:t>to an HTTP service.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OAuth </a:t>
            </a:r>
            <a:r>
              <a:rPr lang="en-US" b="1" dirty="0">
                <a:solidFill>
                  <a:srgbClr val="002060"/>
                </a:solidFill>
              </a:rPr>
              <a:t>allows the user to provide credentials directly to the authorization server </a:t>
            </a:r>
            <a:r>
              <a:rPr lang="en-US" dirty="0">
                <a:solidFill>
                  <a:srgbClr val="002060"/>
                </a:solidFill>
              </a:rPr>
              <a:t>[Identity Provider (IdP) or an Identity Service (</a:t>
            </a:r>
            <a:r>
              <a:rPr lang="en-US" dirty="0" err="1">
                <a:solidFill>
                  <a:srgbClr val="002060"/>
                </a:solidFill>
              </a:rPr>
              <a:t>IdS</a:t>
            </a:r>
            <a:r>
              <a:rPr lang="en-US" dirty="0">
                <a:solidFill>
                  <a:srgbClr val="002060"/>
                </a:solidFill>
              </a:rPr>
              <a:t>)], to obtain an access token to share with the application.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The </a:t>
            </a:r>
            <a:r>
              <a:rPr lang="en-US" b="1" dirty="0">
                <a:solidFill>
                  <a:srgbClr val="002060"/>
                </a:solidFill>
              </a:rPr>
              <a:t>process of obtaining the token is called a flow</a:t>
            </a:r>
            <a:r>
              <a:rPr lang="en-US" dirty="0">
                <a:solidFill>
                  <a:srgbClr val="002060"/>
                </a:solidFill>
              </a:rPr>
              <a:t>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3664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API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491490"/>
            <a:ext cx="12192000" cy="4455952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An </a:t>
            </a:r>
            <a:r>
              <a:rPr lang="en-US" b="1" dirty="0">
                <a:solidFill>
                  <a:srgbClr val="002060"/>
                </a:solidFill>
              </a:rPr>
              <a:t>Application Programming Interface </a:t>
            </a:r>
            <a:r>
              <a:rPr lang="en-US" dirty="0">
                <a:solidFill>
                  <a:srgbClr val="002060"/>
                </a:solidFill>
              </a:rPr>
              <a:t>(API) allows </a:t>
            </a:r>
            <a:r>
              <a:rPr lang="en-US" b="1" dirty="0">
                <a:solidFill>
                  <a:srgbClr val="002060"/>
                </a:solidFill>
              </a:rPr>
              <a:t>one piece of software talk to another</a:t>
            </a:r>
            <a:r>
              <a:rPr lang="en-US" dirty="0">
                <a:solidFill>
                  <a:srgbClr val="002060"/>
                </a:solidFill>
              </a:rPr>
              <a:t>. 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It uses common web-based interactions or communication protocols and its own proprietary standards.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An </a:t>
            </a:r>
            <a:r>
              <a:rPr lang="en-US" b="1" dirty="0">
                <a:solidFill>
                  <a:srgbClr val="002060"/>
                </a:solidFill>
              </a:rPr>
              <a:t>API determines </a:t>
            </a:r>
            <a:r>
              <a:rPr lang="en-US" dirty="0">
                <a:solidFill>
                  <a:srgbClr val="002060"/>
                </a:solidFill>
              </a:rPr>
              <a:t>what </a:t>
            </a:r>
            <a:r>
              <a:rPr lang="en-US" b="1" dirty="0">
                <a:solidFill>
                  <a:srgbClr val="002060"/>
                </a:solidFill>
              </a:rPr>
              <a:t>type of data, services, and functionality </a:t>
            </a:r>
            <a:r>
              <a:rPr lang="en-US" dirty="0">
                <a:solidFill>
                  <a:srgbClr val="002060"/>
                </a:solidFill>
              </a:rPr>
              <a:t>the application exposes to third parties.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By providing APIs, applications can control what they expose in a secure way.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IN" altLang="en-US" sz="2000" dirty="0">
              <a:solidFill>
                <a:srgbClr val="002060"/>
              </a:solidFill>
            </a:endParaRPr>
          </a:p>
        </p:txBody>
      </p:sp>
      <p:pic>
        <p:nvPicPr>
          <p:cNvPr id="2" name="Picture" descr="A close up of a map&#10;&#10;Description automatically generated">
            <a:extLst>
              <a:ext uri="{FF2B5EF4-FFF2-40B4-BE49-F238E27FC236}">
                <a16:creationId xmlns:a16="http://schemas.microsoft.com/office/drawing/2014/main" id="{1B8ED3B9-F471-EABE-5DA5-C9BD2C5A5B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765" y="2325850"/>
            <a:ext cx="7204324" cy="2954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6838B3-2B1A-1DCA-493B-C9D04CAA4F4F}"/>
              </a:ext>
            </a:extLst>
          </p:cNvPr>
          <p:cNvSpPr txBox="1"/>
          <p:nvPr/>
        </p:nvSpPr>
        <p:spPr>
          <a:xfrm>
            <a:off x="7412088" y="2168142"/>
            <a:ext cx="4662835" cy="3395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APIs have existed for decades, but </a:t>
            </a:r>
            <a:r>
              <a:rPr lang="en-US" sz="2000" b="1" dirty="0">
                <a:solidFill>
                  <a:srgbClr val="002060"/>
                </a:solidFill>
              </a:rPr>
              <a:t>exposure and consumption of APIs has grown exponentially</a:t>
            </a:r>
            <a:r>
              <a:rPr lang="en-US" sz="2000" dirty="0">
                <a:solidFill>
                  <a:srgbClr val="002060"/>
                </a:solidFill>
              </a:rPr>
              <a:t> in the last 10 years or so.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Most modern APIs are designed into the product and are thoroughly tested.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Simplified </a:t>
            </a:r>
            <a:r>
              <a:rPr lang="en-US" sz="2000" b="1" dirty="0">
                <a:solidFill>
                  <a:srgbClr val="002060"/>
                </a:solidFill>
              </a:rPr>
              <a:t>coding languages such as Python have made it possible for non-software engineers to build applications and consume APIs</a:t>
            </a:r>
            <a:r>
              <a:rPr lang="en-US" sz="2000" dirty="0">
                <a:solidFill>
                  <a:srgbClr val="002060"/>
                </a:solidFill>
              </a:rPr>
              <a:t>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27533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E88FFA-DAF0-787D-6893-8D44E887BCD9}"/>
              </a:ext>
            </a:extLst>
          </p:cNvPr>
          <p:cNvSpPr txBox="1">
            <a:spLocks/>
          </p:cNvSpPr>
          <p:nvPr/>
        </p:nvSpPr>
        <p:spPr>
          <a:xfrm>
            <a:off x="7105359" y="114749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Complete Lab 6</a:t>
            </a:r>
          </a:p>
          <a:p>
            <a:endParaRPr lang="en-GB" b="1" dirty="0"/>
          </a:p>
          <a:p>
            <a:r>
              <a:rPr lang="en-GB" b="1" i="1" dirty="0"/>
              <a:t>Network Programmability</a:t>
            </a:r>
          </a:p>
          <a:p>
            <a:r>
              <a:rPr lang="en-GB" i="1" dirty="0"/>
              <a:t>(ACCB5029)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41C0C2-F5F1-4B28-B166-BFFEC8B89FE5}">
  <ds:schemaRefs>
    <ds:schemaRef ds:uri="9902240c-f584-4322-946e-7b0be23bca91"/>
    <ds:schemaRef ds:uri="d2ec016d-25cf-4c07-aa6b-c53e267faa6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9902240c-f584-4322-946e-7b0be23bca91"/>
    <ds:schemaRef ds:uri="d2ec016d-25cf-4c07-aa6b-c53e267faa6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2272</TotalTime>
  <Words>1393</Words>
  <Application>Microsoft Office PowerPoint</Application>
  <PresentationFormat>Widescreen</PresentationFormat>
  <Paragraphs>210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13</vt:i4>
      </vt:variant>
    </vt:vector>
  </HeadingPairs>
  <TitlesOfParts>
    <vt:vector size="25" baseType="lpstr">
      <vt:lpstr>Söhne</vt:lpstr>
      <vt:lpstr>Arial</vt:lpstr>
      <vt:lpstr>Calibri</vt:lpstr>
      <vt:lpstr>Calibri Light</vt:lpstr>
      <vt:lpstr>Courier New</vt:lpstr>
      <vt:lpstr>Raleway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Using APIs</vt:lpstr>
      <vt:lpstr>Using APIs</vt:lpstr>
      <vt:lpstr>Using APIs</vt:lpstr>
      <vt:lpstr>API: Design &amp; Architecture Example</vt:lpstr>
      <vt:lpstr>REST APIs - Request</vt:lpstr>
      <vt:lpstr>REST APIs - Responses</vt:lpstr>
      <vt:lpstr>REST APIs - Authentication</vt:lpstr>
      <vt:lpstr>REST APIs - Authentication</vt:lpstr>
      <vt:lpstr>API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4</cp:revision>
  <dcterms:created xsi:type="dcterms:W3CDTF">2021-03-05T06:07:01Z</dcterms:created>
  <dcterms:modified xsi:type="dcterms:W3CDTF">2023-03-15T09:03:25Z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