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9" r:id="rId4"/>
    <p:sldId id="258" r:id="rId5"/>
    <p:sldId id="259" r:id="rId6"/>
    <p:sldId id="260" r:id="rId7"/>
    <p:sldId id="271" r:id="rId8"/>
    <p:sldId id="261" r:id="rId9"/>
    <p:sldId id="262" r:id="rId10"/>
    <p:sldId id="277" r:id="rId11"/>
    <p:sldId id="263" r:id="rId12"/>
    <p:sldId id="282" r:id="rId13"/>
    <p:sldId id="283" r:id="rId14"/>
    <p:sldId id="280" r:id="rId15"/>
    <p:sldId id="281" r:id="rId16"/>
    <p:sldId id="264" r:id="rId17"/>
    <p:sldId id="284" r:id="rId18"/>
    <p:sldId id="265" r:id="rId19"/>
    <p:sldId id="272" r:id="rId20"/>
    <p:sldId id="273" r:id="rId21"/>
    <p:sldId id="274" r:id="rId22"/>
    <p:sldId id="275" r:id="rId23"/>
    <p:sldId id="276" r:id="rId24"/>
    <p:sldId id="266" r:id="rId25"/>
    <p:sldId id="268" r:id="rId26"/>
    <p:sldId id="270" r:id="rId27"/>
    <p:sldId id="285"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Objects="1">
      <p:cViewPr>
        <p:scale>
          <a:sx n="81" d="100"/>
          <a:sy n="81" d="100"/>
        </p:scale>
        <p:origin x="-1104" y="-8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3F5136A-604B-194A-B897-2367D7CEA96C}" type="datetimeFigureOut">
              <a:rPr lang="en-US" smtClean="0"/>
              <a:pPr/>
              <a:t>30/03/2017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A59264-1EAE-0B45-88E6-543B0F4B50C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F5136A-604B-194A-B897-2367D7CEA96C}" type="datetimeFigureOut">
              <a:rPr lang="en-US" smtClean="0"/>
              <a:pPr/>
              <a:t>30/03/2017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A59264-1EAE-0B45-88E6-543B0F4B50C2}"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6"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 Id="rId3" Type="http://schemas.openxmlformats.org/officeDocument/2006/relationships/image" Target="../media/image1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jpeg"/><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Jews and </a:t>
            </a:r>
            <a:r>
              <a:rPr lang="en-US" dirty="0" smtClean="0"/>
              <a:t>Christians in Conflict and Dialogue</a:t>
            </a:r>
            <a:endParaRPr lang="en-US" dirty="0"/>
          </a:p>
        </p:txBody>
      </p:sp>
      <p:sp>
        <p:nvSpPr>
          <p:cNvPr id="3" name="Subtitle 2"/>
          <p:cNvSpPr>
            <a:spLocks noGrp="1"/>
          </p:cNvSpPr>
          <p:nvPr>
            <p:ph type="subTitle" idx="1"/>
          </p:nvPr>
        </p:nvSpPr>
        <p:spPr/>
        <p:txBody>
          <a:bodyPr/>
          <a:lstStyle/>
          <a:p>
            <a:r>
              <a:rPr lang="en-US" dirty="0" smtClean="0"/>
              <a:t>Zionism and the State of Israel</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Crisis and Conflict</a:t>
            </a:r>
            <a:endParaRPr lang="en-US" dirty="0"/>
          </a:p>
        </p:txBody>
      </p:sp>
      <p:pic>
        <p:nvPicPr>
          <p:cNvPr id="4" name="Content Placeholder 3" descr="images-1.jpeg"/>
          <p:cNvPicPr>
            <a:picLocks noGrp="1" noChangeAspect="1"/>
          </p:cNvPicPr>
          <p:nvPr>
            <p:ph idx="1"/>
          </p:nvPr>
        </p:nvPicPr>
        <p:blipFill>
          <a:blip r:embed="rId2"/>
          <a:stretch>
            <a:fillRect/>
          </a:stretch>
        </p:blipFill>
        <p:spPr>
          <a:xfrm>
            <a:off x="2362200" y="3048000"/>
            <a:ext cx="4218214" cy="2362200"/>
          </a:xfrm>
        </p:spPr>
      </p:pic>
      <p:pic>
        <p:nvPicPr>
          <p:cNvPr id="5" name="Picture 4" descr="images-4.jpeg"/>
          <p:cNvPicPr>
            <a:picLocks noChangeAspect="1"/>
          </p:cNvPicPr>
          <p:nvPr/>
        </p:nvPicPr>
        <p:blipFill>
          <a:blip r:embed="rId3"/>
          <a:stretch>
            <a:fillRect/>
          </a:stretch>
        </p:blipFill>
        <p:spPr>
          <a:xfrm>
            <a:off x="457200" y="1437481"/>
            <a:ext cx="2984500" cy="2717800"/>
          </a:xfrm>
          <a:prstGeom prst="rect">
            <a:avLst/>
          </a:prstGeom>
        </p:spPr>
      </p:pic>
      <p:pic>
        <p:nvPicPr>
          <p:cNvPr id="6" name="Picture 5" descr="images-3.jpeg"/>
          <p:cNvPicPr>
            <a:picLocks noChangeAspect="1"/>
          </p:cNvPicPr>
          <p:nvPr/>
        </p:nvPicPr>
        <p:blipFill>
          <a:blip r:embed="rId4"/>
          <a:stretch>
            <a:fillRect/>
          </a:stretch>
        </p:blipFill>
        <p:spPr>
          <a:xfrm>
            <a:off x="4343400" y="1437481"/>
            <a:ext cx="3810000" cy="2133600"/>
          </a:xfrm>
          <a:prstGeom prst="rect">
            <a:avLst/>
          </a:prstGeom>
        </p:spPr>
      </p:pic>
      <p:pic>
        <p:nvPicPr>
          <p:cNvPr id="7" name="Picture 6" descr="images.jpeg"/>
          <p:cNvPicPr>
            <a:picLocks noChangeAspect="1"/>
          </p:cNvPicPr>
          <p:nvPr/>
        </p:nvPicPr>
        <p:blipFill>
          <a:blip r:embed="rId5"/>
          <a:stretch>
            <a:fillRect/>
          </a:stretch>
        </p:blipFill>
        <p:spPr>
          <a:xfrm>
            <a:off x="4965700" y="4155281"/>
            <a:ext cx="3492500" cy="2324100"/>
          </a:xfrm>
          <a:prstGeom prst="rect">
            <a:avLst/>
          </a:prstGeom>
        </p:spPr>
      </p:pic>
      <p:pic>
        <p:nvPicPr>
          <p:cNvPr id="8" name="Picture 7" descr="DownloadedFile.jpeg"/>
          <p:cNvPicPr>
            <a:picLocks noChangeAspect="1"/>
          </p:cNvPicPr>
          <p:nvPr/>
        </p:nvPicPr>
        <p:blipFill>
          <a:blip r:embed="rId6"/>
          <a:stretch>
            <a:fillRect/>
          </a:stretch>
        </p:blipFill>
        <p:spPr>
          <a:xfrm>
            <a:off x="615950" y="4248150"/>
            <a:ext cx="3492500" cy="23241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 Palestine</a:t>
            </a:r>
            <a:endParaRPr lang="en-US" dirty="0"/>
          </a:p>
        </p:txBody>
      </p:sp>
      <p:pic>
        <p:nvPicPr>
          <p:cNvPr id="4" name="Content Placeholder 3" descr="images.jpeg"/>
          <p:cNvPicPr>
            <a:picLocks noGrp="1" noChangeAspect="1"/>
          </p:cNvPicPr>
          <p:nvPr>
            <p:ph idx="1"/>
          </p:nvPr>
        </p:nvPicPr>
        <p:blipFill>
          <a:blip r:embed="rId2"/>
          <a:stretch>
            <a:fillRect/>
          </a:stretch>
        </p:blipFill>
        <p:spPr>
          <a:xfrm>
            <a:off x="1752600" y="1905000"/>
            <a:ext cx="5638800" cy="38862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State of </a:t>
            </a:r>
            <a:r>
              <a:rPr lang="en-US" dirty="0" smtClean="0"/>
              <a:t>Israel </a:t>
            </a:r>
            <a:br>
              <a:rPr lang="en-US" dirty="0" smtClean="0"/>
            </a:br>
            <a:r>
              <a:rPr lang="en-US" dirty="0" smtClean="0"/>
              <a:t>and Palestinian Territories</a:t>
            </a:r>
            <a:endParaRPr lang="en-US" dirty="0"/>
          </a:p>
        </p:txBody>
      </p:sp>
      <p:pic>
        <p:nvPicPr>
          <p:cNvPr id="4" name="Content Placeholder 3" descr="Israel-Palestine_maps.jpg"/>
          <p:cNvPicPr>
            <a:picLocks noGrp="1" noChangeAspect="1"/>
          </p:cNvPicPr>
          <p:nvPr>
            <p:ph idx="1"/>
          </p:nvPr>
        </p:nvPicPr>
        <p:blipFill>
          <a:blip r:embed="rId2"/>
          <a:stretch>
            <a:fillRect/>
          </a:stretch>
        </p:blipFill>
        <p:spPr>
          <a:xfrm>
            <a:off x="1082821" y="1772816"/>
            <a:ext cx="6978357" cy="452596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Israel-Palestine</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a:t>
            </a:r>
            <a:r>
              <a:rPr lang="en-US" sz="2400" dirty="0" smtClean="0"/>
              <a:t>A story is told about an Israeli and a Palestinian leader meeting with God and asking whether there will ever be peace in the Middle East in their lifetime. ‘Of course there will be peace’, God tells them. They look relieved. ‘However’, God continues, ‘not in my lifetime’.</a:t>
            </a:r>
          </a:p>
          <a:p>
            <a:pPr>
              <a:buNone/>
            </a:pPr>
            <a:endParaRPr lang="en-US" sz="2400" dirty="0" smtClean="0"/>
          </a:p>
          <a:p>
            <a:pPr>
              <a:buNone/>
            </a:pPr>
            <a:r>
              <a:rPr lang="en-US" sz="2400" dirty="0" smtClean="0">
                <a:solidFill>
                  <a:srgbClr val="FFFF00"/>
                </a:solidFill>
              </a:rPr>
              <a:t>	Attitudes towards the Land and state of Israel continue to be difficult, making a Christian re-orientation to Israel problematic. Simply put, it has been easier for Christians to condemn anti-Semitism as a misunderstanding of Christian teaching than to come to terms with the re-establishment of the Jewish state (Edward Kessler).</a:t>
            </a:r>
            <a:endParaRPr lang="en-US" sz="2400" dirty="0">
              <a:solidFill>
                <a:srgbClr val="FFFF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Israel, the Jews and the land of Israel</a:t>
            </a:r>
            <a:endParaRPr lang="en-US" dirty="0"/>
          </a:p>
        </p:txBody>
      </p:sp>
      <p:sp>
        <p:nvSpPr>
          <p:cNvPr id="3" name="Content Placeholder 2"/>
          <p:cNvSpPr>
            <a:spLocks noGrp="1"/>
          </p:cNvSpPr>
          <p:nvPr>
            <p:ph idx="1"/>
          </p:nvPr>
        </p:nvSpPr>
        <p:spPr/>
        <p:txBody>
          <a:bodyPr>
            <a:normAutofit fontScale="92500"/>
          </a:bodyPr>
          <a:lstStyle/>
          <a:p>
            <a:pPr>
              <a:buNone/>
            </a:pPr>
            <a:r>
              <a:rPr lang="en-US" dirty="0" smtClean="0"/>
              <a:t>	‘I will establish a covenant with you and with your descendants over the generations … And I will you the land in which you wander, the land of Canaan, as an eternal inheritance to you and to your descendants’ (Genesis 17:7-8).</a:t>
            </a:r>
          </a:p>
          <a:p>
            <a:pPr>
              <a:buNone/>
            </a:pPr>
            <a:endParaRPr lang="en-US" dirty="0" smtClean="0"/>
          </a:p>
          <a:p>
            <a:pPr>
              <a:buNone/>
            </a:pPr>
            <a:r>
              <a:rPr lang="en-US" dirty="0" smtClean="0"/>
              <a:t>	‘By the rivers of Babylon we sat down and wept as we remembered Zion ….. How can we sing the song of the Lord in a foreign land?’ (Psalm 137).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 the Jews and their Land </a:t>
            </a:r>
            <a:endParaRPr lang="en-US" dirty="0"/>
          </a:p>
        </p:txBody>
      </p:sp>
      <p:sp>
        <p:nvSpPr>
          <p:cNvPr id="3" name="Content Placeholder 2"/>
          <p:cNvSpPr>
            <a:spLocks noGrp="1"/>
          </p:cNvSpPr>
          <p:nvPr>
            <p:ph idx="1"/>
          </p:nvPr>
        </p:nvSpPr>
        <p:spPr/>
        <p:txBody>
          <a:bodyPr>
            <a:normAutofit/>
          </a:bodyPr>
          <a:lstStyle/>
          <a:p>
            <a:r>
              <a:rPr lang="en-US" dirty="0" smtClean="0"/>
              <a:t>Destruction of the Temple in 70 CE (Hadrian builds a temple dedicated to Jupiter)</a:t>
            </a:r>
          </a:p>
          <a:p>
            <a:r>
              <a:rPr lang="en-US" dirty="0" smtClean="0"/>
              <a:t>God has been cast out with his people?</a:t>
            </a:r>
          </a:p>
          <a:p>
            <a:r>
              <a:rPr lang="en-US" dirty="0" smtClean="0"/>
              <a:t>A sign of divine punishment?</a:t>
            </a:r>
          </a:p>
          <a:p>
            <a:r>
              <a:rPr lang="en-US" dirty="0" smtClean="0"/>
              <a:t>The hope of the rabbis (Mishnah and Talmud): messianic deliverance for the people. Emphasis on the land of Israel as a symbol of Jewish identity.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Christians, Israel and the land</a:t>
            </a:r>
            <a:endParaRPr lang="en-US" dirty="0"/>
          </a:p>
        </p:txBody>
      </p:sp>
      <p:sp>
        <p:nvSpPr>
          <p:cNvPr id="3" name="Content Placeholder 2"/>
          <p:cNvSpPr>
            <a:spLocks noGrp="1"/>
          </p:cNvSpPr>
          <p:nvPr>
            <p:ph idx="1"/>
          </p:nvPr>
        </p:nvSpPr>
        <p:spPr/>
        <p:txBody>
          <a:bodyPr>
            <a:normAutofit lnSpcReduction="10000"/>
          </a:bodyPr>
          <a:lstStyle/>
          <a:p>
            <a:r>
              <a:rPr lang="en-US" sz="2400" dirty="0" smtClean="0"/>
              <a:t>Queen Helena (250-330), the mother of Constantine,</a:t>
            </a:r>
          </a:p>
          <a:p>
            <a:pPr marL="0" indent="0">
              <a:buNone/>
            </a:pPr>
            <a:r>
              <a:rPr lang="en-US" sz="2400" dirty="0"/>
              <a:t> </a:t>
            </a:r>
            <a:r>
              <a:rPr lang="en-US" sz="2400" dirty="0" smtClean="0"/>
              <a:t>	</a:t>
            </a:r>
            <a:r>
              <a:rPr lang="en-US" sz="2400" dirty="0" smtClean="0"/>
              <a:t>goes </a:t>
            </a:r>
            <a:r>
              <a:rPr lang="en-US" sz="2400" dirty="0" smtClean="0"/>
              <a:t>on pilgrimage to Jerusalem. </a:t>
            </a:r>
          </a:p>
          <a:p>
            <a:pPr marL="0" indent="0">
              <a:buNone/>
            </a:pPr>
            <a:r>
              <a:rPr lang="en-US" sz="2400" dirty="0"/>
              <a:t>	</a:t>
            </a:r>
            <a:r>
              <a:rPr lang="en-US" sz="2400" dirty="0" smtClean="0"/>
              <a:t>They claim to have discovered the cross</a:t>
            </a:r>
          </a:p>
          <a:p>
            <a:pPr marL="0" indent="0">
              <a:buNone/>
            </a:pPr>
            <a:r>
              <a:rPr lang="en-US" sz="2400" dirty="0"/>
              <a:t>	</a:t>
            </a:r>
            <a:r>
              <a:rPr lang="en-US" sz="2400" dirty="0" smtClean="0"/>
              <a:t>and </a:t>
            </a:r>
            <a:r>
              <a:rPr lang="en-US" sz="2400" dirty="0" smtClean="0"/>
              <a:t>the grave of </a:t>
            </a:r>
            <a:r>
              <a:rPr lang="en-US" sz="2400" dirty="0" smtClean="0"/>
              <a:t>Jesus </a:t>
            </a:r>
            <a:r>
              <a:rPr lang="en-US" sz="2400" dirty="0" smtClean="0"/>
              <a:t>in Golgotha.</a:t>
            </a:r>
          </a:p>
          <a:p>
            <a:r>
              <a:rPr lang="en-US" sz="2400" dirty="0" smtClean="0"/>
              <a:t>The Holy Land is transformed into a </a:t>
            </a:r>
          </a:p>
          <a:p>
            <a:pPr marL="0" indent="0">
              <a:buNone/>
            </a:pPr>
            <a:r>
              <a:rPr lang="en-US" sz="2400" dirty="0"/>
              <a:t>	</a:t>
            </a:r>
            <a:r>
              <a:rPr lang="en-US" sz="2400" dirty="0" smtClean="0"/>
              <a:t>Christian territory with many churches </a:t>
            </a:r>
          </a:p>
          <a:p>
            <a:pPr marL="0" indent="0">
              <a:buNone/>
            </a:pPr>
            <a:r>
              <a:rPr lang="en-US" sz="2400" dirty="0" smtClean="0"/>
              <a:t>	</a:t>
            </a:r>
            <a:r>
              <a:rPr lang="en-US" sz="2400" dirty="0" smtClean="0"/>
              <a:t>during a period of Moslem </a:t>
            </a:r>
            <a:r>
              <a:rPr lang="en-US" sz="2400" dirty="0" smtClean="0"/>
              <a:t>and </a:t>
            </a:r>
            <a:r>
              <a:rPr lang="en-US" sz="2400" dirty="0" smtClean="0"/>
              <a:t>Persian</a:t>
            </a:r>
          </a:p>
          <a:p>
            <a:pPr marL="0" indent="0">
              <a:buNone/>
            </a:pPr>
            <a:r>
              <a:rPr lang="en-US" sz="2400" dirty="0" smtClean="0"/>
              <a:t> 	influence</a:t>
            </a:r>
            <a:r>
              <a:rPr lang="en-US" sz="2400" dirty="0" smtClean="0"/>
              <a:t>.</a:t>
            </a:r>
          </a:p>
          <a:p>
            <a:r>
              <a:rPr lang="en-US" sz="2400" dirty="0" smtClean="0"/>
              <a:t>Crusades (1095 onwards) = the </a:t>
            </a:r>
          </a:p>
          <a:p>
            <a:pPr marL="0" indent="0">
              <a:buNone/>
            </a:pPr>
            <a:r>
              <a:rPr lang="en-US" sz="2400" dirty="0"/>
              <a:t>	</a:t>
            </a:r>
            <a:r>
              <a:rPr lang="en-US" sz="2400" dirty="0" smtClean="0"/>
              <a:t>establishment of the Latin State of Israel </a:t>
            </a:r>
          </a:p>
          <a:p>
            <a:r>
              <a:rPr lang="en-US" sz="2400" dirty="0" smtClean="0"/>
              <a:t>Jerusalem conquered by </a:t>
            </a:r>
            <a:r>
              <a:rPr lang="en-US" sz="2400" dirty="0" err="1" smtClean="0"/>
              <a:t>Saladdin</a:t>
            </a:r>
            <a:r>
              <a:rPr lang="en-US" sz="2400" dirty="0" smtClean="0"/>
              <a:t> in 1187.</a:t>
            </a:r>
          </a:p>
        </p:txBody>
      </p:sp>
      <p:pic>
        <p:nvPicPr>
          <p:cNvPr id="5" name="Picture 4" descr="DownloadedFile.jpeg"/>
          <p:cNvPicPr>
            <a:picLocks noChangeAspect="1"/>
          </p:cNvPicPr>
          <p:nvPr/>
        </p:nvPicPr>
        <p:blipFill>
          <a:blip r:embed="rId2"/>
          <a:stretch>
            <a:fillRect/>
          </a:stretch>
        </p:blipFill>
        <p:spPr>
          <a:xfrm>
            <a:off x="6108700" y="2286000"/>
            <a:ext cx="2578100" cy="31496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Desire to Return to the Land</a:t>
            </a:r>
            <a:endParaRPr lang="en-US" dirty="0"/>
          </a:p>
        </p:txBody>
      </p:sp>
      <p:sp>
        <p:nvSpPr>
          <p:cNvPr id="3" name="Content Placeholder 2"/>
          <p:cNvSpPr>
            <a:spLocks noGrp="1"/>
          </p:cNvSpPr>
          <p:nvPr>
            <p:ph idx="1"/>
          </p:nvPr>
        </p:nvSpPr>
        <p:spPr>
          <a:xfrm>
            <a:off x="457200" y="1417638"/>
            <a:ext cx="8229600" cy="4708525"/>
          </a:xfrm>
        </p:spPr>
        <p:txBody>
          <a:bodyPr>
            <a:normAutofit fontScale="85000" lnSpcReduction="20000"/>
          </a:bodyPr>
          <a:lstStyle/>
          <a:p>
            <a:r>
              <a:rPr lang="en-US" dirty="0" smtClean="0"/>
              <a:t>Some evidence of this in the </a:t>
            </a:r>
            <a:r>
              <a:rPr lang="en-US" i="1" dirty="0" err="1" smtClean="0"/>
              <a:t>Adversus</a:t>
            </a:r>
            <a:r>
              <a:rPr lang="en-US" i="1" dirty="0" smtClean="0"/>
              <a:t> </a:t>
            </a:r>
            <a:r>
              <a:rPr lang="en-US" i="1" dirty="0" err="1" smtClean="0"/>
              <a:t>Iudaeos</a:t>
            </a:r>
            <a:r>
              <a:rPr lang="en-US" i="1" dirty="0" smtClean="0"/>
              <a:t>.</a:t>
            </a:r>
          </a:p>
          <a:p>
            <a:r>
              <a:rPr lang="en-US" dirty="0" smtClean="0"/>
              <a:t>Judah ha-Levi (Middle Ages): ‘longing for Zion’ and expresses hope that the land will be saved.</a:t>
            </a:r>
          </a:p>
          <a:p>
            <a:r>
              <a:rPr lang="en-US" dirty="0" smtClean="0"/>
              <a:t>Isaac Luria (1534-72) moves to Safed (Galilee) in order to re-establish the Sanhedrin.</a:t>
            </a:r>
          </a:p>
          <a:p>
            <a:r>
              <a:rPr lang="en-US" dirty="0" err="1" smtClean="0"/>
              <a:t>Shabbetai</a:t>
            </a:r>
            <a:r>
              <a:rPr lang="en-US" dirty="0" smtClean="0"/>
              <a:t> </a:t>
            </a:r>
            <a:r>
              <a:rPr lang="en-US" dirty="0" err="1" smtClean="0"/>
              <a:t>Zvi</a:t>
            </a:r>
            <a:r>
              <a:rPr lang="en-US" dirty="0" smtClean="0"/>
              <a:t> (1626-76) claims to be a messianic figure; some Christians view him as the predecessor of the </a:t>
            </a:r>
            <a:r>
              <a:rPr lang="en-US" dirty="0" smtClean="0"/>
              <a:t>second-coming </a:t>
            </a:r>
            <a:r>
              <a:rPr lang="en-US" dirty="0" smtClean="0"/>
              <a:t>of Crist, while many Jews seek to return with him to return to </a:t>
            </a:r>
            <a:r>
              <a:rPr lang="en-US" dirty="0" smtClean="0"/>
              <a:t>Israel. </a:t>
            </a:r>
            <a:r>
              <a:rPr lang="en-US" dirty="0" smtClean="0"/>
              <a:t>Enforced conversion to Islam (1666).</a:t>
            </a:r>
          </a:p>
          <a:p>
            <a:r>
              <a:rPr lang="en-US" dirty="0" smtClean="0">
                <a:solidFill>
                  <a:srgbClr val="FFFF00"/>
                </a:solidFill>
              </a:rPr>
              <a:t>Some evidence of Jewish intervention rather than accepting their fate as wanderers.</a:t>
            </a:r>
            <a:endParaRPr lang="en-US" dirty="0">
              <a:solidFill>
                <a:srgbClr val="FFFF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Zionism?</a:t>
            </a:r>
            <a:endParaRPr lang="en-US" dirty="0"/>
          </a:p>
        </p:txBody>
      </p:sp>
      <p:sp>
        <p:nvSpPr>
          <p:cNvPr id="3" name="Content Placeholder 2"/>
          <p:cNvSpPr>
            <a:spLocks noGrp="1"/>
          </p:cNvSpPr>
          <p:nvPr>
            <p:ph idx="1"/>
          </p:nvPr>
        </p:nvSpPr>
        <p:spPr>
          <a:xfrm>
            <a:off x="457200" y="1417638"/>
            <a:ext cx="8229600" cy="4708525"/>
          </a:xfrm>
        </p:spPr>
        <p:txBody>
          <a:bodyPr>
            <a:normAutofit fontScale="85000" lnSpcReduction="20000"/>
          </a:bodyPr>
          <a:lstStyle/>
          <a:p>
            <a:r>
              <a:rPr lang="en-US" dirty="0" smtClean="0"/>
              <a:t>A Jewish movement that argues, based on scripture and tradition, that Jews had the right to return to the land of Israel.</a:t>
            </a:r>
          </a:p>
          <a:p>
            <a:r>
              <a:rPr lang="en-US" dirty="0" smtClean="0"/>
              <a:t>Religious ideal and political movement.</a:t>
            </a:r>
          </a:p>
          <a:p>
            <a:r>
              <a:rPr lang="en-US" dirty="0" smtClean="0"/>
              <a:t>Response to the lack of freedom in the ghettos in Western Europe (anti-Jewish laws still in force).</a:t>
            </a:r>
          </a:p>
          <a:p>
            <a:r>
              <a:rPr lang="en-US" dirty="0" smtClean="0"/>
              <a:t>Many European Jews (around 250,000) became Christians in the 19</a:t>
            </a:r>
            <a:r>
              <a:rPr lang="en-US" baseline="30000" dirty="0" smtClean="0"/>
              <a:t>th</a:t>
            </a:r>
            <a:r>
              <a:rPr lang="en-US" dirty="0" smtClean="0"/>
              <a:t> century (e.g. Karl Marx, Benjamin Disraeli).</a:t>
            </a:r>
          </a:p>
          <a:p>
            <a:r>
              <a:rPr lang="en-US" dirty="0" smtClean="0"/>
              <a:t>Religious and cultural threat to Judaism.</a:t>
            </a:r>
          </a:p>
          <a:p>
            <a:r>
              <a:rPr lang="en-US" dirty="0" smtClean="0"/>
              <a:t>Importance of the Enlightenment: emphasis on human rights within society.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Modern Zionism</a:t>
            </a:r>
            <a:endParaRPr lang="en-US" dirty="0"/>
          </a:p>
        </p:txBody>
      </p:sp>
      <p:sp>
        <p:nvSpPr>
          <p:cNvPr id="3" name="Content Placeholder 2"/>
          <p:cNvSpPr>
            <a:spLocks noGrp="1"/>
          </p:cNvSpPr>
          <p:nvPr>
            <p:ph idx="1"/>
          </p:nvPr>
        </p:nvSpPr>
        <p:spPr>
          <a:xfrm>
            <a:off x="457200" y="1268760"/>
            <a:ext cx="8229600" cy="4857403"/>
          </a:xfrm>
        </p:spPr>
        <p:txBody>
          <a:bodyPr>
            <a:normAutofit/>
          </a:bodyPr>
          <a:lstStyle/>
          <a:p>
            <a:r>
              <a:rPr lang="en-US" sz="2400" dirty="0" smtClean="0"/>
              <a:t>Moses Hess composes  </a:t>
            </a:r>
            <a:r>
              <a:rPr lang="en-US" sz="2400" i="1" dirty="0" smtClean="0"/>
              <a:t>Rome and Jerusalem</a:t>
            </a:r>
            <a:r>
              <a:rPr lang="en-US" sz="2400" dirty="0" smtClean="0"/>
              <a:t>(1862) </a:t>
            </a:r>
            <a:r>
              <a:rPr lang="en-US" sz="2400" i="1" dirty="0" smtClean="0"/>
              <a:t>– </a:t>
            </a:r>
            <a:r>
              <a:rPr lang="en-US" sz="2400" dirty="0" smtClean="0"/>
              <a:t>call for Jewish national renewal</a:t>
            </a:r>
          </a:p>
          <a:p>
            <a:r>
              <a:rPr lang="en-US" sz="2400" dirty="0" smtClean="0"/>
              <a:t>Theodor Herzl (1860-1904), journalist from Vienna.</a:t>
            </a:r>
          </a:p>
          <a:p>
            <a:r>
              <a:rPr lang="en-US" sz="2400" i="1" dirty="0" smtClean="0"/>
              <a:t>The Jewish State </a:t>
            </a:r>
            <a:r>
              <a:rPr lang="en-US" sz="2400" dirty="0" smtClean="0"/>
              <a:t>(1896), call for a Jewish state in the face of growing anti-Semitism.</a:t>
            </a:r>
          </a:p>
          <a:p>
            <a:r>
              <a:rPr lang="en-US" sz="2400" dirty="0" smtClean="0"/>
              <a:t>Early Zionists emphasized self-rule (political</a:t>
            </a:r>
          </a:p>
          <a:p>
            <a:pPr marL="0" indent="0">
              <a:buNone/>
            </a:pPr>
            <a:r>
              <a:rPr lang="en-US" sz="2400" dirty="0"/>
              <a:t>	</a:t>
            </a:r>
            <a:r>
              <a:rPr lang="en-US" sz="2400" dirty="0" smtClean="0"/>
              <a:t>and secular); the nation is to be rooted</a:t>
            </a:r>
          </a:p>
          <a:p>
            <a:pPr marL="0" indent="0">
              <a:buNone/>
            </a:pPr>
            <a:r>
              <a:rPr lang="en-US" sz="2400" dirty="0"/>
              <a:t>	</a:t>
            </a:r>
            <a:r>
              <a:rPr lang="en-US" sz="2400" dirty="0" smtClean="0"/>
              <a:t>in one land.	 </a:t>
            </a:r>
            <a:endParaRPr lang="en-US" sz="2400" dirty="0"/>
          </a:p>
          <a:p>
            <a:r>
              <a:rPr lang="en-US" sz="2400" dirty="0" smtClean="0"/>
              <a:t>Jewish self-determination</a:t>
            </a:r>
          </a:p>
          <a:p>
            <a:r>
              <a:rPr lang="en-US" sz="2400" dirty="0" smtClean="0"/>
              <a:t>Religious Zionism also popular in Eastern </a:t>
            </a:r>
          </a:p>
          <a:p>
            <a:pPr marL="0" indent="0">
              <a:buNone/>
            </a:pPr>
            <a:r>
              <a:rPr lang="en-US" sz="2400" dirty="0"/>
              <a:t>	</a:t>
            </a:r>
            <a:r>
              <a:rPr lang="en-US" sz="2400" dirty="0" smtClean="0"/>
              <a:t>Europe.</a:t>
            </a:r>
          </a:p>
          <a:p>
            <a:endParaRPr lang="en-US" dirty="0"/>
          </a:p>
        </p:txBody>
      </p:sp>
      <p:pic>
        <p:nvPicPr>
          <p:cNvPr id="5" name="Picture 4" descr="200px-Herzl_retouched.jpg"/>
          <p:cNvPicPr>
            <a:picLocks noChangeAspect="1"/>
          </p:cNvPicPr>
          <p:nvPr/>
        </p:nvPicPr>
        <p:blipFill>
          <a:blip r:embed="rId2"/>
          <a:stretch>
            <a:fillRect/>
          </a:stretch>
        </p:blipFill>
        <p:spPr>
          <a:xfrm>
            <a:off x="6146800" y="3733800"/>
            <a:ext cx="2540000" cy="2667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Theodor Herzl and his Zionist Dream</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a:t>
            </a:r>
          </a:p>
          <a:p>
            <a:pPr>
              <a:buNone/>
            </a:pPr>
            <a:r>
              <a:rPr lang="en-US" dirty="0" smtClean="0"/>
              <a:t>	‘”Today, I established the Jewish state”. If I were to say that today, people would despise me. But in five years’ time – certainly within half a century – it will be seen that I am right’ (31 August 1897, in his diary).</a:t>
            </a:r>
          </a:p>
          <a:p>
            <a:pPr>
              <a:buNone/>
            </a:pPr>
            <a:r>
              <a:rPr lang="en-US" dirty="0" smtClean="0"/>
              <a:t>	On 28 November 1947 the United Nations agreed to allow the Jewish to establish the state of Israel.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Arab Nationalism </a:t>
            </a:r>
            <a:endParaRPr lang="en-US" dirty="0"/>
          </a:p>
        </p:txBody>
      </p:sp>
      <p:sp>
        <p:nvSpPr>
          <p:cNvPr id="3" name="Content Placeholder 2"/>
          <p:cNvSpPr>
            <a:spLocks noGrp="1"/>
          </p:cNvSpPr>
          <p:nvPr>
            <p:ph idx="1"/>
          </p:nvPr>
        </p:nvSpPr>
        <p:spPr/>
        <p:txBody>
          <a:bodyPr/>
          <a:lstStyle/>
          <a:p>
            <a:r>
              <a:rPr lang="en-US" dirty="0" smtClean="0"/>
              <a:t>Arabs were eager to escape from the Ottoman Empire (rule of Arabian states since 1517).</a:t>
            </a:r>
          </a:p>
          <a:p>
            <a:r>
              <a:rPr lang="en-US" dirty="0" smtClean="0"/>
              <a:t>Not a change of land, but a change of master.</a:t>
            </a:r>
          </a:p>
          <a:p>
            <a:r>
              <a:rPr lang="en-US" dirty="0" smtClean="0"/>
              <a:t>Zionists agree to support the Turks rather than the Arabs.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Internal Jewish Opposition</a:t>
            </a:r>
            <a:endParaRPr lang="en-US" dirty="0"/>
          </a:p>
        </p:txBody>
      </p:sp>
      <p:sp>
        <p:nvSpPr>
          <p:cNvPr id="3" name="Content Placeholder 2"/>
          <p:cNvSpPr>
            <a:spLocks noGrp="1"/>
          </p:cNvSpPr>
          <p:nvPr>
            <p:ph idx="1"/>
          </p:nvPr>
        </p:nvSpPr>
        <p:spPr/>
        <p:txBody>
          <a:bodyPr>
            <a:normAutofit/>
          </a:bodyPr>
          <a:lstStyle/>
          <a:p>
            <a:r>
              <a:rPr lang="en-US" dirty="0" smtClean="0"/>
              <a:t>Zionism could be a way of promoting anti-Semitism; lack of allegiance to adopted home.</a:t>
            </a:r>
          </a:p>
          <a:p>
            <a:r>
              <a:rPr lang="en-US" dirty="0" smtClean="0"/>
              <a:t>Orthodox Jews: rejection of Israel for only God alone can create a land for his people. Movements of this kind still object to the existence of Israel. God will intervene in the future by means of the Messiah.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‘Messianic Zionism’</a:t>
            </a:r>
            <a:endParaRPr lang="en-US" dirty="0"/>
          </a:p>
        </p:txBody>
      </p:sp>
      <p:pic>
        <p:nvPicPr>
          <p:cNvPr id="4" name="Content Placeholder 3" descr="images-4.jpeg"/>
          <p:cNvPicPr>
            <a:picLocks noGrp="1" noChangeAspect="1"/>
          </p:cNvPicPr>
          <p:nvPr>
            <p:ph idx="1"/>
          </p:nvPr>
        </p:nvPicPr>
        <p:blipFill>
          <a:blip r:embed="rId2"/>
          <a:stretch>
            <a:fillRect/>
          </a:stretch>
        </p:blipFill>
        <p:spPr>
          <a:xfrm>
            <a:off x="5105400" y="1828800"/>
            <a:ext cx="3581400" cy="4191000"/>
          </a:xfrm>
        </p:spPr>
      </p:pic>
      <p:pic>
        <p:nvPicPr>
          <p:cNvPr id="5" name="Picture 4" descr="DownloadedFile-1.jpeg"/>
          <p:cNvPicPr>
            <a:picLocks noChangeAspect="1"/>
          </p:cNvPicPr>
          <p:nvPr/>
        </p:nvPicPr>
        <p:blipFill>
          <a:blip r:embed="rId3"/>
          <a:stretch>
            <a:fillRect/>
          </a:stretch>
        </p:blipFill>
        <p:spPr>
          <a:xfrm>
            <a:off x="1079500" y="2057400"/>
            <a:ext cx="4025900" cy="33528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556" dirty="0" smtClean="0"/>
              <a:t>The Vatican and Israel</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Pope Pius X (1903-14) refused to support Theodor Herzl because the Jews did not ‘acknowledge the Lord’.</a:t>
            </a:r>
          </a:p>
          <a:p>
            <a:pPr>
              <a:buNone/>
            </a:pPr>
            <a:endParaRPr lang="en-US" dirty="0" smtClean="0"/>
          </a:p>
          <a:p>
            <a:pPr>
              <a:buNone/>
            </a:pPr>
            <a:r>
              <a:rPr lang="en-US" dirty="0" smtClean="0"/>
              <a:t>	The land of Jerusalem has been consecrated through the life of Jesus Christ. The Jews have not acknowledged our Lord, therefore we cannot acknowledge the Jewish nation </a:t>
            </a:r>
            <a:r>
              <a:rPr lang="en-US" dirty="0" smtClean="0">
                <a:solidFill>
                  <a:srgbClr val="FFFF00"/>
                </a:solidFill>
              </a:rPr>
              <a:t>. </a:t>
            </a:r>
          </a:p>
          <a:p>
            <a:pPr>
              <a:buNone/>
            </a:pPr>
            <a:r>
              <a:rPr lang="en-US" dirty="0" smtClean="0">
                <a:solidFill>
                  <a:srgbClr val="FFFF00"/>
                </a:solidFill>
              </a:rPr>
              <a:t>	The Jewish faith was the foundation of our own. But it was replaced by Christ’s teaching, and we can no longer view it as a valid religion. </a:t>
            </a:r>
          </a:p>
          <a:p>
            <a:pPr>
              <a:buNone/>
            </a:pPr>
            <a:r>
              <a:rPr lang="en-US" dirty="0" smtClean="0">
                <a:solidFill>
                  <a:srgbClr val="FFFF00"/>
                </a:solidFill>
              </a:rPr>
              <a:t>	… If you go to Palestine and establish your nation there, we will be waiting with churches and priests to baptize each one of you (Pope Pius X, 1904).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556" dirty="0" smtClean="0"/>
              <a:t/>
            </a:r>
            <a:br>
              <a:rPr lang="en-US" sz="3556" dirty="0" smtClean="0"/>
            </a:br>
            <a:r>
              <a:rPr lang="en-US" sz="3556" dirty="0" smtClean="0"/>
              <a:t>The Vatican and Israe</a:t>
            </a:r>
            <a:r>
              <a:rPr lang="en-US" sz="3556" dirty="0"/>
              <a:t>l</a:t>
            </a:r>
            <a:r>
              <a:rPr lang="en-US" sz="3556" dirty="0" smtClean="0"/>
              <a:t/>
            </a:r>
            <a:br>
              <a:rPr lang="en-US" sz="3556" dirty="0" smtClean="0"/>
            </a:b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Change of attitude: Vatican Council II and the </a:t>
            </a:r>
            <a:r>
              <a:rPr lang="en-US" i="1" dirty="0" smtClean="0"/>
              <a:t>Nostra </a:t>
            </a:r>
            <a:r>
              <a:rPr lang="en-US" i="1" dirty="0" err="1" smtClean="0"/>
              <a:t>Aetate</a:t>
            </a:r>
            <a:r>
              <a:rPr lang="en-US" i="1" dirty="0" smtClean="0"/>
              <a:t> </a:t>
            </a:r>
            <a:r>
              <a:rPr lang="en-US" dirty="0" smtClean="0"/>
              <a:t>(1965).</a:t>
            </a:r>
          </a:p>
          <a:p>
            <a:r>
              <a:rPr lang="en-US" dirty="0" smtClean="0"/>
              <a:t>References to the religious link between the Jews and their land; rejection of the idea that Jews deserved eternal punishment.</a:t>
            </a:r>
          </a:p>
          <a:p>
            <a:r>
              <a:rPr lang="en-US" dirty="0" smtClean="0"/>
              <a:t>The Vatican recognizes the state of Israel in 1994.</a:t>
            </a:r>
          </a:p>
          <a:p>
            <a:r>
              <a:rPr lang="en-US" dirty="0" smtClean="0"/>
              <a:t>Pope John Paul II appoints a papal ambassador to Israel. </a:t>
            </a:r>
          </a:p>
          <a:p>
            <a:r>
              <a:rPr lang="en-US" dirty="0" smtClean="0"/>
              <a:t>Pilgrimage to Israel in 2000.</a:t>
            </a:r>
          </a:p>
          <a:p>
            <a:r>
              <a:rPr lang="en-US" dirty="0" smtClean="0"/>
              <a:t>Pope Benedict visited Israel in 2009.</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524000"/>
          </a:xfrm>
        </p:spPr>
        <p:txBody>
          <a:bodyPr>
            <a:noAutofit/>
          </a:bodyPr>
          <a:lstStyle/>
          <a:p>
            <a:pPr algn="just"/>
            <a:r>
              <a:rPr lang="en-US" sz="2000" dirty="0" smtClean="0"/>
              <a:t>‘God of our fathers, you chose Abraham and his descendants to bring your name to the Gentiles. We were saddened by the </a:t>
            </a:r>
            <a:r>
              <a:rPr lang="en-US" sz="2000" dirty="0" err="1" smtClean="0"/>
              <a:t>behaviour</a:t>
            </a:r>
            <a:r>
              <a:rPr lang="en-US" sz="2000" dirty="0" smtClean="0"/>
              <a:t> of those who – in the course of history – has made your children suffer, and we ask for you forgiveness  and we commit ourselves to fellowship with the people of your Covenant’ (letter by the Pope placed in the Western Wall in 2000).</a:t>
            </a:r>
            <a:endParaRPr lang="en-US" sz="2000" dirty="0"/>
          </a:p>
        </p:txBody>
      </p:sp>
      <p:pic>
        <p:nvPicPr>
          <p:cNvPr id="4" name="Content Placeholder 3" descr="Klagemauer.jpg"/>
          <p:cNvPicPr>
            <a:picLocks noGrp="1" noChangeAspect="1"/>
          </p:cNvPicPr>
          <p:nvPr>
            <p:ph idx="1"/>
          </p:nvPr>
        </p:nvPicPr>
        <p:blipFill>
          <a:blip r:embed="rId2"/>
          <a:stretch>
            <a:fillRect/>
          </a:stretch>
        </p:blipFill>
        <p:spPr>
          <a:xfrm>
            <a:off x="1981200" y="2514600"/>
            <a:ext cx="5080000" cy="3810000"/>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Jerusalem</a:t>
            </a:r>
            <a:endParaRPr lang="en-US" dirty="0"/>
          </a:p>
        </p:txBody>
      </p:sp>
      <p:sp>
        <p:nvSpPr>
          <p:cNvPr id="3" name="Content Placeholder 2"/>
          <p:cNvSpPr>
            <a:spLocks noGrp="1"/>
          </p:cNvSpPr>
          <p:nvPr>
            <p:ph idx="1"/>
          </p:nvPr>
        </p:nvSpPr>
        <p:spPr/>
        <p:txBody>
          <a:bodyPr>
            <a:normAutofit lnSpcReduction="10000"/>
          </a:bodyPr>
          <a:lstStyle/>
          <a:p>
            <a:r>
              <a:rPr lang="en-US" dirty="0" smtClean="0"/>
              <a:t>City elected by God but destroyed twice (587 BCE, 70 CE).</a:t>
            </a:r>
          </a:p>
          <a:p>
            <a:r>
              <a:rPr lang="en-US" dirty="0" smtClean="0"/>
              <a:t>Jewish hope that the city would be rebuilt in the future.</a:t>
            </a:r>
          </a:p>
          <a:p>
            <a:r>
              <a:rPr lang="en-US" dirty="0" smtClean="0"/>
              <a:t>For Moslems, Jerusalem (Al-Quds) is the most sacred city after Mecca and Medina (for Muhammad ascended to heaven from Al-Aqsa and met Musa (Moses), Isa (Jesus) and the divine himself.</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Jerusalem</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 1099 the city was conquered by the Crusaders; the Rock was turned into a church and the mosque was renamed the Temple of Solomon. </a:t>
            </a:r>
          </a:p>
          <a:p>
            <a:r>
              <a:rPr lang="en-US" dirty="0" err="1" smtClean="0"/>
              <a:t>Saladdin</a:t>
            </a:r>
            <a:r>
              <a:rPr lang="en-US" dirty="0" smtClean="0"/>
              <a:t> captured the city in 1187 (Jews encouraged to establish themselves in a Jewish quarter).</a:t>
            </a:r>
          </a:p>
          <a:p>
            <a:r>
              <a:rPr lang="en-US" dirty="0" smtClean="0"/>
              <a:t>Cotemporary debates about the control of Jerusalem (and the use of Jerusalem as the Palestinian capital). No progress since the death of Yitzhak Rabin </a:t>
            </a:r>
            <a:r>
              <a:rPr lang="en-US" dirty="0"/>
              <a:t>i</a:t>
            </a:r>
            <a:r>
              <a:rPr lang="en-US" dirty="0" smtClean="0"/>
              <a:t>n 1995.</a:t>
            </a:r>
          </a:p>
          <a:p>
            <a:r>
              <a:rPr lang="en-US" dirty="0" smtClean="0"/>
              <a:t>Building of a huge wall in the last ten years.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images.jpeg"/>
          <p:cNvPicPr>
            <a:picLocks noGrp="1" noChangeAspect="1"/>
          </p:cNvPicPr>
          <p:nvPr>
            <p:ph idx="1"/>
          </p:nvPr>
        </p:nvPicPr>
        <p:blipFill>
          <a:blip r:embed="rId2"/>
          <a:stretch>
            <a:fillRect/>
          </a:stretch>
        </p:blipFill>
        <p:spPr>
          <a:xfrm>
            <a:off x="1371600" y="685800"/>
            <a:ext cx="6172200" cy="5257800"/>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ownloadedFile.jpeg"/>
          <p:cNvPicPr>
            <a:picLocks noGrp="1" noChangeAspect="1"/>
          </p:cNvPicPr>
          <p:nvPr>
            <p:ph idx="1"/>
          </p:nvPr>
        </p:nvPicPr>
        <p:blipFill>
          <a:blip r:embed="rId2"/>
          <a:stretch>
            <a:fillRect/>
          </a:stretch>
        </p:blipFill>
        <p:spPr>
          <a:xfrm>
            <a:off x="457200" y="444500"/>
            <a:ext cx="4114800" cy="2908300"/>
          </a:xfrm>
        </p:spPr>
      </p:pic>
      <p:pic>
        <p:nvPicPr>
          <p:cNvPr id="5" name="Picture 4" descr="images-1.jpeg"/>
          <p:cNvPicPr>
            <a:picLocks noChangeAspect="1"/>
          </p:cNvPicPr>
          <p:nvPr/>
        </p:nvPicPr>
        <p:blipFill>
          <a:blip r:embed="rId3"/>
          <a:stretch>
            <a:fillRect/>
          </a:stretch>
        </p:blipFill>
        <p:spPr>
          <a:xfrm>
            <a:off x="1905000" y="3352800"/>
            <a:ext cx="3733800" cy="2895600"/>
          </a:xfrm>
          <a:prstGeom prst="rect">
            <a:avLst/>
          </a:prstGeom>
        </p:spPr>
      </p:pic>
      <p:pic>
        <p:nvPicPr>
          <p:cNvPr id="7" name="Picture 6" descr="images-3.jpeg"/>
          <p:cNvPicPr>
            <a:picLocks noChangeAspect="1"/>
          </p:cNvPicPr>
          <p:nvPr/>
        </p:nvPicPr>
        <p:blipFill>
          <a:blip r:embed="rId4"/>
          <a:stretch>
            <a:fillRect/>
          </a:stretch>
        </p:blipFill>
        <p:spPr>
          <a:xfrm>
            <a:off x="4572000" y="762000"/>
            <a:ext cx="3644900" cy="32004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allabudis.jpg"/>
          <p:cNvPicPr>
            <a:picLocks noGrp="1" noChangeAspect="1"/>
          </p:cNvPicPr>
          <p:nvPr>
            <p:ph idx="1"/>
          </p:nvPr>
        </p:nvPicPr>
        <p:blipFill>
          <a:blip r:embed="rId2"/>
          <a:stretch>
            <a:fillRect/>
          </a:stretch>
        </p:blipFill>
        <p:spPr>
          <a:xfrm>
            <a:off x="1371600" y="838200"/>
            <a:ext cx="6172200" cy="510540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 Zionism</a:t>
            </a:r>
            <a:endParaRPr lang="en-US" dirty="0"/>
          </a:p>
        </p:txBody>
      </p:sp>
      <p:sp>
        <p:nvSpPr>
          <p:cNvPr id="3" name="Content Placeholder 2"/>
          <p:cNvSpPr>
            <a:spLocks noGrp="1"/>
          </p:cNvSpPr>
          <p:nvPr>
            <p:ph idx="1"/>
          </p:nvPr>
        </p:nvSpPr>
        <p:spPr/>
        <p:txBody>
          <a:bodyPr>
            <a:normAutofit/>
          </a:bodyPr>
          <a:lstStyle/>
          <a:p>
            <a:r>
              <a:rPr lang="en-US" sz="2400" dirty="0" smtClean="0"/>
              <a:t>Christian fundamentalist support for the state of Israel :</a:t>
            </a:r>
          </a:p>
          <a:p>
            <a:pPr>
              <a:buNone/>
            </a:pPr>
            <a:r>
              <a:rPr lang="en-US" sz="2400" dirty="0" smtClean="0"/>
              <a:t>	- </a:t>
            </a:r>
            <a:r>
              <a:rPr lang="en-US" sz="2400" dirty="0" smtClean="0">
                <a:solidFill>
                  <a:srgbClr val="FFFF00"/>
                </a:solidFill>
              </a:rPr>
              <a:t>roots of the Church as the people of Israel, and the branches are the faithful remnant of Israel.</a:t>
            </a:r>
          </a:p>
          <a:p>
            <a:pPr>
              <a:buNone/>
            </a:pPr>
            <a:r>
              <a:rPr lang="en-US" sz="2400" dirty="0" smtClean="0">
                <a:solidFill>
                  <a:srgbClr val="FFFF00"/>
                </a:solidFill>
              </a:rPr>
              <a:t>	- God’s promises to Abraham (Genesis 12)</a:t>
            </a:r>
          </a:p>
          <a:p>
            <a:pPr>
              <a:buNone/>
            </a:pPr>
            <a:r>
              <a:rPr lang="en-US" sz="2400" dirty="0" smtClean="0">
                <a:solidFill>
                  <a:srgbClr val="FFFF00"/>
                </a:solidFill>
              </a:rPr>
              <a:t>	- letters of Paul: Judaism is the foundation of Christianity.</a:t>
            </a:r>
          </a:p>
          <a:p>
            <a:r>
              <a:rPr lang="en-US" sz="2400" dirty="0" smtClean="0"/>
              <a:t>Roots among the Puritans (17</a:t>
            </a:r>
            <a:r>
              <a:rPr lang="en-US" sz="2400" baseline="30000" dirty="0" smtClean="0"/>
              <a:t>th</a:t>
            </a:r>
            <a:r>
              <a:rPr lang="en-US" sz="2400" dirty="0" smtClean="0"/>
              <a:t> century): God’s covenant with </a:t>
            </a:r>
            <a:r>
              <a:rPr lang="en-US" sz="2400" dirty="0"/>
              <a:t>I</a:t>
            </a:r>
            <a:r>
              <a:rPr lang="en-US" sz="2400" dirty="0" smtClean="0"/>
              <a:t>srael was an eternal covenant; Palestine is the land of the Jews.</a:t>
            </a:r>
          </a:p>
          <a:p>
            <a:r>
              <a:rPr lang="en-US" sz="2400" dirty="0" smtClean="0"/>
              <a:t>Millenarian Christians: hope for the return of Jesus when all the promises of God to Israel will be fulfilled. </a:t>
            </a:r>
            <a:endParaRPr 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 Zionism</a:t>
            </a:r>
            <a:endParaRPr lang="en-US" dirty="0"/>
          </a:p>
        </p:txBody>
      </p:sp>
      <p:sp>
        <p:nvSpPr>
          <p:cNvPr id="5" name="Content Placeholder 4"/>
          <p:cNvSpPr>
            <a:spLocks noGrp="1"/>
          </p:cNvSpPr>
          <p:nvPr>
            <p:ph idx="1"/>
          </p:nvPr>
        </p:nvSpPr>
        <p:spPr/>
        <p:txBody>
          <a:bodyPr>
            <a:normAutofit/>
          </a:bodyPr>
          <a:lstStyle/>
          <a:p>
            <a:pPr>
              <a:buNone/>
            </a:pPr>
            <a:r>
              <a:rPr lang="en-US" sz="2400" dirty="0" smtClean="0"/>
              <a:t>	Literal interpretations of the biblical texts (renewal of Israel before the end of the world). The Messiah will return to earth before the beginning of the period of a thousand years; one clear sign of the second-coming of Christ will be the return of the Jews to Israel and their subsequent conversion.</a:t>
            </a:r>
            <a:endParaRPr lang="en-US" sz="2800" dirty="0"/>
          </a:p>
        </p:txBody>
      </p:sp>
      <p:pic>
        <p:nvPicPr>
          <p:cNvPr id="6" name="Picture 5" descr="DownloadedFile-1.jpeg"/>
          <p:cNvPicPr>
            <a:picLocks noChangeAspect="1"/>
          </p:cNvPicPr>
          <p:nvPr/>
        </p:nvPicPr>
        <p:blipFill>
          <a:blip r:embed="rId2"/>
          <a:stretch>
            <a:fillRect/>
          </a:stretch>
        </p:blipFill>
        <p:spPr>
          <a:xfrm>
            <a:off x="2590800" y="3611563"/>
            <a:ext cx="3962400" cy="25146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Some Liberal Attitudes </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a:t>
            </a:r>
            <a:r>
              <a:rPr lang="en-US" dirty="0" smtClean="0">
                <a:solidFill>
                  <a:srgbClr val="FFFF00"/>
                </a:solidFill>
              </a:rPr>
              <a:t>We do not see consensus in the United Church of Christ or among our panel on the covenantal significance of the state of Israel. We appreciate the compelling moral argument for the creation of modern Israel as a vehicle for self-determination and as a haven for victimized people; we also recognize that this event has entailed the dispossession of Palestinians from their homes and the denial of human rights (Theological Panel on Jewish-Christian Relations, the United Church of Christ, 1990). </a:t>
            </a:r>
            <a:endParaRPr lang="en-US" dirty="0">
              <a:solidFill>
                <a:srgbClr val="FFFF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Contribution of Reinhold Niebuhr</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	</a:t>
            </a:r>
          </a:p>
          <a:p>
            <a:pPr>
              <a:buNone/>
            </a:pPr>
            <a:r>
              <a:rPr lang="en-US" dirty="0" smtClean="0"/>
              <a:t>	‘The homeless Jews must find a home; and Christians owe their Jewish brethren something more than verbal sympathy as they face the most tragic plight which has ever faced a people’ (Reinhold Niebuhr, 3 April 1944).</a:t>
            </a:r>
          </a:p>
          <a:p>
            <a:pPr>
              <a:buNone/>
            </a:pPr>
            <a:endParaRPr lang="en-US" dirty="0" smtClean="0"/>
          </a:p>
          <a:p>
            <a:pPr>
              <a:buNone/>
            </a:pPr>
            <a:r>
              <a:rPr lang="en-US" dirty="0" smtClean="0"/>
              <a:t>	‘The state of Israel is, whatever its limitations, a heartening adventure in nationhood. It has gathered Jews of all nations, the remnants of the victims of Hitlerism and other forms of nationalistic persecution and given them a land of their own. Whatever our political or religious positions may be, it is not possible to withhold admiration, sympathy and respect for such an achievement’ (Niebuhr, 28 May 1956).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350</TotalTime>
  <Words>868</Words>
  <Application>Microsoft Macintosh PowerPoint</Application>
  <PresentationFormat>On-screen Show (4:3)</PresentationFormat>
  <Paragraphs>104</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Jews and Christians in Conflict and Dialogue</vt:lpstr>
      <vt:lpstr>Crisis and Conflict</vt:lpstr>
      <vt:lpstr>Israel / Palestine</vt:lpstr>
      <vt:lpstr>The State of Israel  and Palestinian Territories</vt:lpstr>
      <vt:lpstr>Israel-Palestine</vt:lpstr>
      <vt:lpstr>Israel, the Jews and the land of Israel</vt:lpstr>
      <vt:lpstr>Israel, the Jews and their Land </vt:lpstr>
      <vt:lpstr>Christians, Israel and the land</vt:lpstr>
      <vt:lpstr>Desire to Return to the Land</vt:lpstr>
      <vt:lpstr>What is Zionism?</vt:lpstr>
      <vt:lpstr>Modern Zionism</vt:lpstr>
      <vt:lpstr> Theodor Herzl and his Zionist Dream</vt:lpstr>
      <vt:lpstr>Arab Nationalism </vt:lpstr>
      <vt:lpstr>Internal Jewish Opposition</vt:lpstr>
      <vt:lpstr>‘Messianic Zionism’</vt:lpstr>
      <vt:lpstr>The Vatican and Israel</vt:lpstr>
      <vt:lpstr> The Vatican and Israel </vt:lpstr>
      <vt:lpstr>‘God of our fathers, you chose Abraham and his descendants to bring your name to the Gentiles. We were saddened by the behaviour of those who – in the course of history – has made your children suffer, and we ask for you forgiveness  and we commit ourselves to fellowship with the people of your Covenant’ (letter by the Pope placed in the Western Wall in 2000).</vt:lpstr>
      <vt:lpstr>Jerusalem</vt:lpstr>
      <vt:lpstr>Jerusalem</vt:lpstr>
      <vt:lpstr>PowerPoint Presentation</vt:lpstr>
      <vt:lpstr>PowerPoint Presentation</vt:lpstr>
      <vt:lpstr>PowerPoint Presentation</vt:lpstr>
      <vt:lpstr>Christian Zionism</vt:lpstr>
      <vt:lpstr>Christian Zionism</vt:lpstr>
      <vt:lpstr>Some Liberal Attitudes </vt:lpstr>
      <vt:lpstr>The Contribution of Reinhold Niebuhr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Haf Williams</cp:lastModifiedBy>
  <cp:revision>52</cp:revision>
  <dcterms:created xsi:type="dcterms:W3CDTF">2015-03-10T21:12:10Z</dcterms:created>
  <dcterms:modified xsi:type="dcterms:W3CDTF">2017-03-30T09:17:26Z</dcterms:modified>
</cp:coreProperties>
</file>