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7D000D5D-DF34-4871-87E1-5C1009B99DF1}">
          <p14:sldIdLst>
            <p14:sldId id="256"/>
            <p14:sldId id="257"/>
            <p14:sldId id="258"/>
            <p14:sldId id="259"/>
            <p14:sldId id="260"/>
            <p14:sldId id="262"/>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1841861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2361675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281735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770930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649164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2073187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3947000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960635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4108272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3939934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81507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22892198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14258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35551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27902001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2273EA-1C65-46A7-B5A2-B1F74A658093}" type="datetimeFigureOut">
              <a:rPr lang="en-GB" smtClean="0"/>
              <a:t>09/07/2026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24A8647-2142-4B58-800F-132B728B9311}" type="slidenum">
              <a:rPr lang="en-GB" smtClean="0"/>
              <a:t>‹#›</a:t>
            </a:fld>
            <a:endParaRPr lang="en-GB" dirty="0"/>
          </a:p>
        </p:txBody>
      </p:sp>
    </p:spTree>
    <p:extLst>
      <p:ext uri="{BB962C8B-B14F-4D97-AF65-F5344CB8AC3E}">
        <p14:creationId xmlns:p14="http://schemas.microsoft.com/office/powerpoint/2010/main" val="1311454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E2273EA-1C65-46A7-B5A2-B1F74A658093}" type="datetimeFigureOut">
              <a:rPr lang="en-GB" smtClean="0"/>
              <a:t>09/07/2026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24A8647-2142-4B58-800F-132B728B9311}" type="slidenum">
              <a:rPr lang="en-GB" smtClean="0"/>
              <a:t>‹#›</a:t>
            </a:fld>
            <a:endParaRPr lang="en-GB" dirty="0"/>
          </a:p>
        </p:txBody>
      </p:sp>
    </p:spTree>
    <p:extLst>
      <p:ext uri="{BB962C8B-B14F-4D97-AF65-F5344CB8AC3E}">
        <p14:creationId xmlns:p14="http://schemas.microsoft.com/office/powerpoint/2010/main" val="30826819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EE543-7093-5130-7AD2-25AB9BF283F5}"/>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Digital Skills portfolio</a:t>
            </a:r>
          </a:p>
        </p:txBody>
      </p:sp>
      <p:sp>
        <p:nvSpPr>
          <p:cNvPr id="3" name="Subtitle 2">
            <a:extLst>
              <a:ext uri="{FF2B5EF4-FFF2-40B4-BE49-F238E27FC236}">
                <a16:creationId xmlns:a16="http://schemas.microsoft.com/office/drawing/2014/main" id="{E7579FAF-C09E-3D67-8039-2E5A178BB594}"/>
              </a:ext>
            </a:extLst>
          </p:cNvPr>
          <p:cNvSpPr>
            <a:spLocks noGrp="1"/>
          </p:cNvSpPr>
          <p:nvPr>
            <p:ph type="body" idx="1"/>
          </p:nvPr>
        </p:nvSpPr>
        <p:spPr>
          <a:xfrm>
            <a:off x="6096000" y="450058"/>
            <a:ext cx="5157787" cy="823912"/>
          </a:xfrm>
        </p:spPr>
        <p:txBody>
          <a:bodyPr>
            <a:normAutofit/>
          </a:bodyPr>
          <a:lstStyle/>
          <a:p>
            <a:r>
              <a:rPr lang="en-GB" b="0" dirty="0"/>
              <a:t>Ashlee Benson 2536958</a:t>
            </a:r>
            <a:br>
              <a:rPr lang="en-GB" b="0" dirty="0"/>
            </a:br>
            <a:r>
              <a:rPr lang="en-GB" b="0" dirty="0"/>
              <a:t>Digital skills module </a:t>
            </a:r>
          </a:p>
        </p:txBody>
      </p:sp>
      <p:sp>
        <p:nvSpPr>
          <p:cNvPr id="4" name="Content Placeholder 3">
            <a:extLst>
              <a:ext uri="{FF2B5EF4-FFF2-40B4-BE49-F238E27FC236}">
                <a16:creationId xmlns:a16="http://schemas.microsoft.com/office/drawing/2014/main" id="{3BD1489B-FDF3-120F-E2A2-2614927BBE3F}"/>
              </a:ext>
            </a:extLst>
          </p:cNvPr>
          <p:cNvSpPr>
            <a:spLocks noGrp="1"/>
          </p:cNvSpPr>
          <p:nvPr>
            <p:ph sz="half" idx="2"/>
          </p:nvPr>
        </p:nvSpPr>
        <p:spPr>
          <a:xfrm>
            <a:off x="836612" y="2452110"/>
            <a:ext cx="4185623" cy="3304117"/>
          </a:xfrm>
        </p:spPr>
        <p:txBody>
          <a:bodyPr/>
          <a:lstStyle/>
          <a:p>
            <a:r>
              <a:rPr lang="en-GB" dirty="0"/>
              <a:t>Examples of work completed during this module</a:t>
            </a:r>
          </a:p>
          <a:p>
            <a:r>
              <a:rPr lang="en-GB" dirty="0"/>
              <a:t>Skills developed and improved</a:t>
            </a:r>
          </a:p>
          <a:p>
            <a:r>
              <a:rPr lang="en-GB" dirty="0"/>
              <a:t>Reflection on my digital learning journal</a:t>
            </a: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DD108051-9501-4C24-23A3-A520348E3E17}"/>
              </a:ext>
            </a:extLst>
          </p:cNvPr>
          <p:cNvSpPr>
            <a:spLocks noGrp="1"/>
          </p:cNvSpPr>
          <p:nvPr>
            <p:ph type="body" sz="quarter" idx="3"/>
          </p:nvPr>
        </p:nvSpPr>
        <p:spPr>
          <a:xfrm>
            <a:off x="836612" y="1516127"/>
            <a:ext cx="5183188" cy="823912"/>
          </a:xfrm>
        </p:spPr>
        <p:txBody>
          <a:bodyPr>
            <a:normAutofit/>
          </a:bodyPr>
          <a:lstStyle/>
          <a:p>
            <a:r>
              <a:rPr lang="en-GB" sz="3600" dirty="0">
                <a:latin typeface="Arial" panose="020B0604020202020204" pitchFamily="34" charset="0"/>
                <a:cs typeface="Arial" panose="020B0604020202020204" pitchFamily="34" charset="0"/>
              </a:rPr>
              <a:t>Portfolio overview</a:t>
            </a:r>
          </a:p>
        </p:txBody>
      </p:sp>
    </p:spTree>
    <p:extLst>
      <p:ext uri="{BB962C8B-B14F-4D97-AF65-F5344CB8AC3E}">
        <p14:creationId xmlns:p14="http://schemas.microsoft.com/office/powerpoint/2010/main" val="584841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DDCD6-E558-95E2-8943-8A19619F656C}"/>
              </a:ext>
            </a:extLst>
          </p:cNvPr>
          <p:cNvSpPr>
            <a:spLocks noGrp="1"/>
          </p:cNvSpPr>
          <p:nvPr>
            <p:ph type="title"/>
          </p:nvPr>
        </p:nvSpPr>
        <p:spPr>
          <a:xfrm>
            <a:off x="563034" y="393290"/>
            <a:ext cx="8596668" cy="980112"/>
          </a:xfrm>
        </p:spPr>
        <p:txBody>
          <a:bodyPr/>
          <a:lstStyle/>
          <a:p>
            <a:r>
              <a:rPr lang="en-GB" dirty="0"/>
              <a:t>My Digital life </a:t>
            </a:r>
          </a:p>
        </p:txBody>
      </p:sp>
      <p:sp>
        <p:nvSpPr>
          <p:cNvPr id="3" name="Text Placeholder 2">
            <a:extLst>
              <a:ext uri="{FF2B5EF4-FFF2-40B4-BE49-F238E27FC236}">
                <a16:creationId xmlns:a16="http://schemas.microsoft.com/office/drawing/2014/main" id="{0CC3081D-57D7-24C3-147D-8977E8EBCC49}"/>
              </a:ext>
            </a:extLst>
          </p:cNvPr>
          <p:cNvSpPr>
            <a:spLocks noGrp="1"/>
          </p:cNvSpPr>
          <p:nvPr>
            <p:ph type="body" idx="1"/>
          </p:nvPr>
        </p:nvSpPr>
        <p:spPr>
          <a:xfrm>
            <a:off x="339843" y="1302548"/>
            <a:ext cx="4185623" cy="576262"/>
          </a:xfrm>
        </p:spPr>
        <p:txBody>
          <a:bodyPr/>
          <a:lstStyle/>
          <a:p>
            <a:r>
              <a:rPr lang="en-GB" b="1" dirty="0"/>
              <a:t>What the work is </a:t>
            </a:r>
          </a:p>
        </p:txBody>
      </p:sp>
      <p:sp>
        <p:nvSpPr>
          <p:cNvPr id="4" name="Content Placeholder 3">
            <a:extLst>
              <a:ext uri="{FF2B5EF4-FFF2-40B4-BE49-F238E27FC236}">
                <a16:creationId xmlns:a16="http://schemas.microsoft.com/office/drawing/2014/main" id="{061DC9E8-D23A-6644-5286-DC70E90ACDE6}"/>
              </a:ext>
            </a:extLst>
          </p:cNvPr>
          <p:cNvSpPr>
            <a:spLocks noGrp="1"/>
          </p:cNvSpPr>
          <p:nvPr>
            <p:ph sz="half" idx="2"/>
          </p:nvPr>
        </p:nvSpPr>
        <p:spPr>
          <a:xfrm>
            <a:off x="339842" y="1944163"/>
            <a:ext cx="4185623" cy="1662700"/>
          </a:xfrm>
        </p:spPr>
        <p:txBody>
          <a:bodyPr>
            <a:normAutofit/>
          </a:bodyPr>
          <a:lstStyle/>
          <a:p>
            <a:r>
              <a:rPr lang="en-GB" dirty="0">
                <a:latin typeface="Arial" panose="020B0604020202020204" pitchFamily="34" charset="0"/>
                <a:cs typeface="Arial" panose="020B0604020202020204" pitchFamily="34" charset="0"/>
              </a:rPr>
              <a:t>A reflection on the digital tools I use in everyday life</a:t>
            </a:r>
          </a:p>
          <a:p>
            <a:r>
              <a:rPr lang="en-GB" dirty="0">
                <a:latin typeface="Arial" panose="020B0604020202020204" pitchFamily="34" charset="0"/>
                <a:cs typeface="Arial" panose="020B0604020202020204" pitchFamily="34" charset="0"/>
              </a:rPr>
              <a:t>Included Outlook calendar, email, WhatsApp, Banking apps, amazon and TikTok</a:t>
            </a:r>
          </a:p>
        </p:txBody>
      </p:sp>
      <p:sp>
        <p:nvSpPr>
          <p:cNvPr id="5" name="Text Placeholder 4">
            <a:extLst>
              <a:ext uri="{FF2B5EF4-FFF2-40B4-BE49-F238E27FC236}">
                <a16:creationId xmlns:a16="http://schemas.microsoft.com/office/drawing/2014/main" id="{EECC2EE4-A6FD-1C5D-C64F-1D64346D9C07}"/>
              </a:ext>
            </a:extLst>
          </p:cNvPr>
          <p:cNvSpPr>
            <a:spLocks noGrp="1"/>
          </p:cNvSpPr>
          <p:nvPr>
            <p:ph type="body" idx="3"/>
          </p:nvPr>
        </p:nvSpPr>
        <p:spPr>
          <a:xfrm>
            <a:off x="370944" y="3813041"/>
            <a:ext cx="4185618" cy="576262"/>
          </a:xfrm>
        </p:spPr>
        <p:txBody>
          <a:bodyPr/>
          <a:lstStyle/>
          <a:p>
            <a:r>
              <a:rPr lang="en-GB" sz="2800" b="1" dirty="0"/>
              <a:t>Skills Demonstrated</a:t>
            </a:r>
          </a:p>
        </p:txBody>
      </p:sp>
      <p:sp>
        <p:nvSpPr>
          <p:cNvPr id="6" name="Content Placeholder 5">
            <a:extLst>
              <a:ext uri="{FF2B5EF4-FFF2-40B4-BE49-F238E27FC236}">
                <a16:creationId xmlns:a16="http://schemas.microsoft.com/office/drawing/2014/main" id="{19994DF6-0CCE-E3B6-E318-A1F3D9A063E2}"/>
              </a:ext>
            </a:extLst>
          </p:cNvPr>
          <p:cNvSpPr>
            <a:spLocks noGrp="1"/>
          </p:cNvSpPr>
          <p:nvPr>
            <p:ph sz="quarter" idx="4"/>
          </p:nvPr>
        </p:nvSpPr>
        <p:spPr>
          <a:xfrm>
            <a:off x="370944" y="4453419"/>
            <a:ext cx="4185617" cy="2204065"/>
          </a:xfrm>
        </p:spPr>
        <p:txBody>
          <a:bodyPr/>
          <a:lstStyle/>
          <a:p>
            <a:r>
              <a:rPr lang="en-GB" dirty="0">
                <a:latin typeface="Arial" panose="020B0604020202020204" pitchFamily="34" charset="0"/>
                <a:cs typeface="Arial" panose="020B0604020202020204" pitchFamily="34" charset="0"/>
              </a:rPr>
              <a:t>Digital communication</a:t>
            </a:r>
          </a:p>
          <a:p>
            <a:r>
              <a:rPr lang="en-GB" dirty="0">
                <a:latin typeface="Arial" panose="020B0604020202020204" pitchFamily="34" charset="0"/>
                <a:cs typeface="Arial" panose="020B0604020202020204" pitchFamily="34" charset="0"/>
              </a:rPr>
              <a:t>Time management</a:t>
            </a:r>
          </a:p>
          <a:p>
            <a:r>
              <a:rPr lang="en-GB" dirty="0">
                <a:latin typeface="Arial" panose="020B0604020202020204" pitchFamily="34" charset="0"/>
                <a:cs typeface="Arial" panose="020B0604020202020204" pitchFamily="34" charset="0"/>
              </a:rPr>
              <a:t>Online shopping </a:t>
            </a:r>
          </a:p>
          <a:p>
            <a:r>
              <a:rPr lang="en-GB" dirty="0">
                <a:latin typeface="Arial" panose="020B0604020202020204" pitchFamily="34" charset="0"/>
                <a:cs typeface="Arial" panose="020B0604020202020204" pitchFamily="34" charset="0"/>
              </a:rPr>
              <a:t>Financial management</a:t>
            </a:r>
          </a:p>
          <a:p>
            <a:r>
              <a:rPr lang="en-GB" dirty="0">
                <a:latin typeface="Arial" panose="020B0604020202020204" pitchFamily="34" charset="0"/>
                <a:cs typeface="Arial" panose="020B0604020202020204" pitchFamily="34" charset="0"/>
              </a:rPr>
              <a:t>Digital organisation </a:t>
            </a:r>
          </a:p>
        </p:txBody>
      </p:sp>
      <p:sp>
        <p:nvSpPr>
          <p:cNvPr id="8" name="Content Placeholder 5">
            <a:extLst>
              <a:ext uri="{FF2B5EF4-FFF2-40B4-BE49-F238E27FC236}">
                <a16:creationId xmlns:a16="http://schemas.microsoft.com/office/drawing/2014/main" id="{524EB3DA-31FD-2D52-E010-C720FAF3C787}"/>
              </a:ext>
            </a:extLst>
          </p:cNvPr>
          <p:cNvSpPr txBox="1">
            <a:spLocks/>
          </p:cNvSpPr>
          <p:nvPr/>
        </p:nvSpPr>
        <p:spPr>
          <a:xfrm>
            <a:off x="6528392" y="969552"/>
            <a:ext cx="4185617" cy="380501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While completing this activity I realised how dependant I am on digital technologies for studying, communication and everyday tasks. I learned that digital tools could improve productivity and organisation when used effectively. I also became more aware of online safety and the importance of protecting personal information, this reflection helped me understand how digital skills support both academic success and everyday life.</a:t>
            </a:r>
          </a:p>
        </p:txBody>
      </p:sp>
      <p:sp>
        <p:nvSpPr>
          <p:cNvPr id="9" name="Text Placeholder 2">
            <a:extLst>
              <a:ext uri="{FF2B5EF4-FFF2-40B4-BE49-F238E27FC236}">
                <a16:creationId xmlns:a16="http://schemas.microsoft.com/office/drawing/2014/main" id="{7891FDB2-1A6D-F425-DB2D-B0890B455B8A}"/>
              </a:ext>
            </a:extLst>
          </p:cNvPr>
          <p:cNvSpPr txBox="1">
            <a:spLocks/>
          </p:cNvSpPr>
          <p:nvPr/>
        </p:nvSpPr>
        <p:spPr>
          <a:xfrm>
            <a:off x="6625564" y="291485"/>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t>What I learned </a:t>
            </a:r>
          </a:p>
        </p:txBody>
      </p:sp>
      <p:pic>
        <p:nvPicPr>
          <p:cNvPr id="22" name="Picture 21" descr="shows banking App">
            <a:extLst>
              <a:ext uri="{FF2B5EF4-FFF2-40B4-BE49-F238E27FC236}">
                <a16:creationId xmlns:a16="http://schemas.microsoft.com/office/drawing/2014/main" id="{D078C727-945B-58C1-1288-EEC8CB70DE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5579" y="258567"/>
            <a:ext cx="1831257" cy="2269552"/>
          </a:xfrm>
          <a:prstGeom prst="rect">
            <a:avLst/>
          </a:prstGeom>
        </p:spPr>
      </p:pic>
      <p:pic>
        <p:nvPicPr>
          <p:cNvPr id="24" name="Picture 23" descr="shows Outlook calender ">
            <a:extLst>
              <a:ext uri="{FF2B5EF4-FFF2-40B4-BE49-F238E27FC236}">
                <a16:creationId xmlns:a16="http://schemas.microsoft.com/office/drawing/2014/main" id="{9D8E5F92-78AB-FB9E-BA61-D0D09681E9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22057" y="2664200"/>
            <a:ext cx="1831257" cy="1789219"/>
          </a:xfrm>
          <a:prstGeom prst="rect">
            <a:avLst/>
          </a:prstGeom>
        </p:spPr>
      </p:pic>
      <p:pic>
        <p:nvPicPr>
          <p:cNvPr id="26" name="Picture 25" descr="shows Outlook email">
            <a:extLst>
              <a:ext uri="{FF2B5EF4-FFF2-40B4-BE49-F238E27FC236}">
                <a16:creationId xmlns:a16="http://schemas.microsoft.com/office/drawing/2014/main" id="{971AB490-DB6A-6B3A-A331-AB979142235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22058" y="4589500"/>
            <a:ext cx="1831257" cy="1875210"/>
          </a:xfrm>
          <a:prstGeom prst="rect">
            <a:avLst/>
          </a:prstGeom>
        </p:spPr>
      </p:pic>
      <p:sp>
        <p:nvSpPr>
          <p:cNvPr id="10" name="Text Placeholder 2">
            <a:extLst>
              <a:ext uri="{FF2B5EF4-FFF2-40B4-BE49-F238E27FC236}">
                <a16:creationId xmlns:a16="http://schemas.microsoft.com/office/drawing/2014/main" id="{E62CEE78-31DC-1223-C94F-50930AF70767}"/>
              </a:ext>
            </a:extLst>
          </p:cNvPr>
          <p:cNvSpPr txBox="1">
            <a:spLocks/>
          </p:cNvSpPr>
          <p:nvPr/>
        </p:nvSpPr>
        <p:spPr>
          <a:xfrm>
            <a:off x="6648033" y="4486436"/>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t>Why this is important</a:t>
            </a:r>
          </a:p>
        </p:txBody>
      </p:sp>
      <p:sp>
        <p:nvSpPr>
          <p:cNvPr id="11" name="Content Placeholder 3">
            <a:extLst>
              <a:ext uri="{FF2B5EF4-FFF2-40B4-BE49-F238E27FC236}">
                <a16:creationId xmlns:a16="http://schemas.microsoft.com/office/drawing/2014/main" id="{4AC50BA5-F2F8-087E-9623-529332CB6D6A}"/>
              </a:ext>
            </a:extLst>
          </p:cNvPr>
          <p:cNvSpPr txBox="1">
            <a:spLocks/>
          </p:cNvSpPr>
          <p:nvPr/>
        </p:nvSpPr>
        <p:spPr>
          <a:xfrm>
            <a:off x="6480830" y="5062698"/>
            <a:ext cx="4185623" cy="16627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This activity helped me recognise the value and the importance of digital skills and how technology supports my independence as a university student. </a:t>
            </a:r>
          </a:p>
        </p:txBody>
      </p:sp>
    </p:spTree>
    <p:extLst>
      <p:ext uri="{BB962C8B-B14F-4D97-AF65-F5344CB8AC3E}">
        <p14:creationId xmlns:p14="http://schemas.microsoft.com/office/powerpoint/2010/main" val="3144364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E58E5-3043-85A3-429A-D95FE2CC058F}"/>
              </a:ext>
            </a:extLst>
          </p:cNvPr>
          <p:cNvSpPr>
            <a:spLocks noGrp="1"/>
          </p:cNvSpPr>
          <p:nvPr>
            <p:ph type="title"/>
          </p:nvPr>
        </p:nvSpPr>
        <p:spPr/>
        <p:txBody>
          <a:bodyPr/>
          <a:lstStyle/>
          <a:p>
            <a:r>
              <a:rPr lang="en-GB" dirty="0"/>
              <a:t>Accessibility and Track changes (worksheet 2 )</a:t>
            </a:r>
          </a:p>
        </p:txBody>
      </p:sp>
      <p:sp>
        <p:nvSpPr>
          <p:cNvPr id="3" name="Text Placeholder 2">
            <a:extLst>
              <a:ext uri="{FF2B5EF4-FFF2-40B4-BE49-F238E27FC236}">
                <a16:creationId xmlns:a16="http://schemas.microsoft.com/office/drawing/2014/main" id="{3986A17A-090C-7A04-DBFC-507BE4426ADF}"/>
              </a:ext>
            </a:extLst>
          </p:cNvPr>
          <p:cNvSpPr>
            <a:spLocks noGrp="1"/>
          </p:cNvSpPr>
          <p:nvPr>
            <p:ph type="body" idx="1"/>
          </p:nvPr>
        </p:nvSpPr>
        <p:spPr>
          <a:xfrm>
            <a:off x="588157" y="2124791"/>
            <a:ext cx="4185623" cy="576262"/>
          </a:xfrm>
        </p:spPr>
        <p:txBody>
          <a:bodyPr/>
          <a:lstStyle/>
          <a:p>
            <a:r>
              <a:rPr lang="en-GB" b="1" dirty="0"/>
              <a:t>What the work is</a:t>
            </a:r>
          </a:p>
        </p:txBody>
      </p:sp>
      <p:sp>
        <p:nvSpPr>
          <p:cNvPr id="4" name="Content Placeholder 3">
            <a:extLst>
              <a:ext uri="{FF2B5EF4-FFF2-40B4-BE49-F238E27FC236}">
                <a16:creationId xmlns:a16="http://schemas.microsoft.com/office/drawing/2014/main" id="{B3FF5357-56AB-5657-34D7-417AE7DA896B}"/>
              </a:ext>
            </a:extLst>
          </p:cNvPr>
          <p:cNvSpPr>
            <a:spLocks noGrp="1"/>
          </p:cNvSpPr>
          <p:nvPr>
            <p:ph sz="half" idx="2"/>
          </p:nvPr>
        </p:nvSpPr>
        <p:spPr>
          <a:xfrm>
            <a:off x="588157" y="2699281"/>
            <a:ext cx="4185623" cy="1088306"/>
          </a:xfrm>
        </p:spPr>
        <p:txBody>
          <a:bodyPr/>
          <a:lstStyle/>
          <a:p>
            <a:r>
              <a:rPr lang="en-GB" dirty="0">
                <a:latin typeface="Arial" panose="020B0604020202020204" pitchFamily="34" charset="0"/>
                <a:cs typeface="Arial" panose="020B0604020202020204" pitchFamily="34" charset="0"/>
              </a:rPr>
              <a:t>A Microsoft word activity focused on accessibility features and document editing tools.</a:t>
            </a:r>
          </a:p>
        </p:txBody>
      </p:sp>
      <p:sp>
        <p:nvSpPr>
          <p:cNvPr id="5" name="Text Placeholder 4">
            <a:extLst>
              <a:ext uri="{FF2B5EF4-FFF2-40B4-BE49-F238E27FC236}">
                <a16:creationId xmlns:a16="http://schemas.microsoft.com/office/drawing/2014/main" id="{B93132B9-A9F1-6A9A-CFB4-4BD4E6C84CA3}"/>
              </a:ext>
            </a:extLst>
          </p:cNvPr>
          <p:cNvSpPr>
            <a:spLocks noGrp="1"/>
          </p:cNvSpPr>
          <p:nvPr>
            <p:ph type="body" sz="quarter" idx="3"/>
          </p:nvPr>
        </p:nvSpPr>
        <p:spPr/>
        <p:txBody>
          <a:bodyPr/>
          <a:lstStyle/>
          <a:p>
            <a:r>
              <a:rPr lang="en-GB" b="1" dirty="0"/>
              <a:t>Skills demonstrated </a:t>
            </a:r>
          </a:p>
        </p:txBody>
      </p:sp>
      <p:sp>
        <p:nvSpPr>
          <p:cNvPr id="6" name="Content Placeholder 5">
            <a:extLst>
              <a:ext uri="{FF2B5EF4-FFF2-40B4-BE49-F238E27FC236}">
                <a16:creationId xmlns:a16="http://schemas.microsoft.com/office/drawing/2014/main" id="{0BCEAE4E-14C1-5FC7-975B-21125B396BF8}"/>
              </a:ext>
            </a:extLst>
          </p:cNvPr>
          <p:cNvSpPr>
            <a:spLocks noGrp="1"/>
          </p:cNvSpPr>
          <p:nvPr>
            <p:ph sz="quarter" idx="4"/>
          </p:nvPr>
        </p:nvSpPr>
        <p:spPr>
          <a:xfrm>
            <a:off x="5088384" y="2737246"/>
            <a:ext cx="4185617" cy="2040028"/>
          </a:xfrm>
        </p:spPr>
        <p:txBody>
          <a:bodyPr/>
          <a:lstStyle/>
          <a:p>
            <a:r>
              <a:rPr lang="en-GB" dirty="0">
                <a:latin typeface="Arial" panose="020B0604020202020204" pitchFamily="34" charset="0"/>
                <a:cs typeface="Arial" panose="020B0604020202020204" pitchFamily="34" charset="0"/>
              </a:rPr>
              <a:t>Using accessibility tools </a:t>
            </a:r>
          </a:p>
          <a:p>
            <a:r>
              <a:rPr lang="en-GB" dirty="0">
                <a:latin typeface="Arial" panose="020B0604020202020204" pitchFamily="34" charset="0"/>
                <a:cs typeface="Arial" panose="020B0604020202020204" pitchFamily="34" charset="0"/>
              </a:rPr>
              <a:t>Document formatting </a:t>
            </a:r>
          </a:p>
          <a:p>
            <a:r>
              <a:rPr lang="en-GB" dirty="0">
                <a:latin typeface="Arial" panose="020B0604020202020204" pitchFamily="34" charset="0"/>
                <a:cs typeface="Arial" panose="020B0604020202020204" pitchFamily="34" charset="0"/>
              </a:rPr>
              <a:t>Reviewing and editing work</a:t>
            </a:r>
          </a:p>
          <a:p>
            <a:r>
              <a:rPr lang="en-GB" dirty="0">
                <a:latin typeface="Arial" panose="020B0604020202020204" pitchFamily="34" charset="0"/>
                <a:cs typeface="Arial" panose="020B0604020202020204" pitchFamily="34" charset="0"/>
              </a:rPr>
              <a:t>Improving document readability</a:t>
            </a:r>
          </a:p>
          <a:p>
            <a:r>
              <a:rPr lang="en-GB" dirty="0">
                <a:latin typeface="Arial" panose="020B0604020202020204" pitchFamily="34" charset="0"/>
                <a:cs typeface="Arial" panose="020B0604020202020204" pitchFamily="34" charset="0"/>
              </a:rPr>
              <a:t>Professional document preparation</a:t>
            </a:r>
          </a:p>
        </p:txBody>
      </p:sp>
      <p:sp>
        <p:nvSpPr>
          <p:cNvPr id="7" name="Text Placeholder 2">
            <a:extLst>
              <a:ext uri="{FF2B5EF4-FFF2-40B4-BE49-F238E27FC236}">
                <a16:creationId xmlns:a16="http://schemas.microsoft.com/office/drawing/2014/main" id="{28AB549A-9DF0-1FDB-C7D2-BD1CA561E644}"/>
              </a:ext>
            </a:extLst>
          </p:cNvPr>
          <p:cNvSpPr txBox="1">
            <a:spLocks/>
          </p:cNvSpPr>
          <p:nvPr/>
        </p:nvSpPr>
        <p:spPr>
          <a:xfrm>
            <a:off x="474647" y="3582457"/>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t>What I learned </a:t>
            </a:r>
          </a:p>
        </p:txBody>
      </p:sp>
      <p:sp>
        <p:nvSpPr>
          <p:cNvPr id="8" name="Content Placeholder 5">
            <a:extLst>
              <a:ext uri="{FF2B5EF4-FFF2-40B4-BE49-F238E27FC236}">
                <a16:creationId xmlns:a16="http://schemas.microsoft.com/office/drawing/2014/main" id="{80C801D1-0D4B-3177-DE2E-7AC5F45323A4}"/>
              </a:ext>
            </a:extLst>
          </p:cNvPr>
          <p:cNvSpPr txBox="1">
            <a:spLocks/>
          </p:cNvSpPr>
          <p:nvPr/>
        </p:nvSpPr>
        <p:spPr>
          <a:xfrm>
            <a:off x="447869" y="4158719"/>
            <a:ext cx="4413497"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At the beginning of the task, I had limited knowledge of accessibility features. When completing the activity, I learned how to add alternative text, use headings correctly and review documents using Track changes, these skills improved my understanding and showed me how technology can make documents accessible to a wider audience.</a:t>
            </a:r>
          </a:p>
        </p:txBody>
      </p:sp>
      <p:sp>
        <p:nvSpPr>
          <p:cNvPr id="10" name="Text Placeholder 2">
            <a:extLst>
              <a:ext uri="{FF2B5EF4-FFF2-40B4-BE49-F238E27FC236}">
                <a16:creationId xmlns:a16="http://schemas.microsoft.com/office/drawing/2014/main" id="{8FB42AF9-5728-15B7-1C6A-4AA3DA03AAB1}"/>
              </a:ext>
            </a:extLst>
          </p:cNvPr>
          <p:cNvSpPr txBox="1">
            <a:spLocks/>
          </p:cNvSpPr>
          <p:nvPr/>
        </p:nvSpPr>
        <p:spPr>
          <a:xfrm>
            <a:off x="5088377" y="4639470"/>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t>Why this is important</a:t>
            </a:r>
          </a:p>
        </p:txBody>
      </p:sp>
      <p:sp>
        <p:nvSpPr>
          <p:cNvPr id="11" name="Content Placeholder 3">
            <a:extLst>
              <a:ext uri="{FF2B5EF4-FFF2-40B4-BE49-F238E27FC236}">
                <a16:creationId xmlns:a16="http://schemas.microsoft.com/office/drawing/2014/main" id="{CF15FF87-567D-B1C9-C69B-B06B51FDC56B}"/>
              </a:ext>
            </a:extLst>
          </p:cNvPr>
          <p:cNvSpPr txBox="1">
            <a:spLocks/>
          </p:cNvSpPr>
          <p:nvPr/>
        </p:nvSpPr>
        <p:spPr>
          <a:xfrm>
            <a:off x="5088376" y="5308663"/>
            <a:ext cx="4185623" cy="1088306"/>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This activity increased my confidence in producing professional and accessible documents which will be valuable in bother higher education and future employment. </a:t>
            </a:r>
          </a:p>
        </p:txBody>
      </p:sp>
      <p:pic>
        <p:nvPicPr>
          <p:cNvPr id="13" name="Picture 12" descr="Shows worksheet ">
            <a:extLst>
              <a:ext uri="{FF2B5EF4-FFF2-40B4-BE49-F238E27FC236}">
                <a16:creationId xmlns:a16="http://schemas.microsoft.com/office/drawing/2014/main" id="{65C8FA79-1053-6AB7-0DA9-122E173B03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44799" y="158082"/>
            <a:ext cx="3357554" cy="2737362"/>
          </a:xfrm>
          <a:prstGeom prst="rect">
            <a:avLst/>
          </a:prstGeom>
        </p:spPr>
      </p:pic>
    </p:spTree>
    <p:extLst>
      <p:ext uri="{BB962C8B-B14F-4D97-AF65-F5344CB8AC3E}">
        <p14:creationId xmlns:p14="http://schemas.microsoft.com/office/powerpoint/2010/main" val="604578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E8283-FBC2-581B-B6DC-1B3E4412F72D}"/>
              </a:ext>
            </a:extLst>
          </p:cNvPr>
          <p:cNvSpPr>
            <a:spLocks noGrp="1"/>
          </p:cNvSpPr>
          <p:nvPr>
            <p:ph type="title"/>
          </p:nvPr>
        </p:nvSpPr>
        <p:spPr/>
        <p:txBody>
          <a:bodyPr/>
          <a:lstStyle/>
          <a:p>
            <a:r>
              <a:rPr lang="en-GB" dirty="0"/>
              <a:t>Adobe express digital menu (DS2)</a:t>
            </a:r>
          </a:p>
        </p:txBody>
      </p:sp>
      <p:sp>
        <p:nvSpPr>
          <p:cNvPr id="3" name="Text Placeholder 2">
            <a:extLst>
              <a:ext uri="{FF2B5EF4-FFF2-40B4-BE49-F238E27FC236}">
                <a16:creationId xmlns:a16="http://schemas.microsoft.com/office/drawing/2014/main" id="{071C1ADD-D25B-5829-1D8C-B504044EEE4C}"/>
              </a:ext>
            </a:extLst>
          </p:cNvPr>
          <p:cNvSpPr>
            <a:spLocks noGrp="1"/>
          </p:cNvSpPr>
          <p:nvPr>
            <p:ph type="body" idx="1"/>
          </p:nvPr>
        </p:nvSpPr>
        <p:spPr>
          <a:xfrm>
            <a:off x="675743" y="1581002"/>
            <a:ext cx="4185623" cy="576262"/>
          </a:xfrm>
        </p:spPr>
        <p:txBody>
          <a:bodyPr/>
          <a:lstStyle/>
          <a:p>
            <a:r>
              <a:rPr lang="en-GB" b="1" dirty="0">
                <a:latin typeface="Arial" panose="020B0604020202020204" pitchFamily="34" charset="0"/>
                <a:cs typeface="Arial" panose="020B0604020202020204" pitchFamily="34" charset="0"/>
              </a:rPr>
              <a:t>What the work is </a:t>
            </a:r>
          </a:p>
        </p:txBody>
      </p:sp>
      <p:sp>
        <p:nvSpPr>
          <p:cNvPr id="4" name="Content Placeholder 3">
            <a:extLst>
              <a:ext uri="{FF2B5EF4-FFF2-40B4-BE49-F238E27FC236}">
                <a16:creationId xmlns:a16="http://schemas.microsoft.com/office/drawing/2014/main" id="{9D8C63DF-1A8E-0F6B-0BDC-67489AB202E1}"/>
              </a:ext>
            </a:extLst>
          </p:cNvPr>
          <p:cNvSpPr>
            <a:spLocks noGrp="1"/>
          </p:cNvSpPr>
          <p:nvPr>
            <p:ph sz="half" idx="2"/>
          </p:nvPr>
        </p:nvSpPr>
        <p:spPr>
          <a:xfrm>
            <a:off x="462138" y="2157264"/>
            <a:ext cx="4185623" cy="691755"/>
          </a:xfrm>
        </p:spPr>
        <p:txBody>
          <a:bodyPr/>
          <a:lstStyle/>
          <a:p>
            <a:r>
              <a:rPr lang="en-GB" dirty="0">
                <a:latin typeface="Arial" panose="020B0604020202020204" pitchFamily="34" charset="0"/>
                <a:cs typeface="Arial" panose="020B0604020202020204" pitchFamily="34" charset="0"/>
              </a:rPr>
              <a:t>A restaurant menu created using adobe express </a:t>
            </a:r>
          </a:p>
        </p:txBody>
      </p:sp>
      <p:sp>
        <p:nvSpPr>
          <p:cNvPr id="5" name="Text Placeholder 4">
            <a:extLst>
              <a:ext uri="{FF2B5EF4-FFF2-40B4-BE49-F238E27FC236}">
                <a16:creationId xmlns:a16="http://schemas.microsoft.com/office/drawing/2014/main" id="{F711CE65-F5D0-F443-C65B-86302E6F53D7}"/>
              </a:ext>
            </a:extLst>
          </p:cNvPr>
          <p:cNvSpPr>
            <a:spLocks noGrp="1"/>
          </p:cNvSpPr>
          <p:nvPr>
            <p:ph type="body" sz="quarter" idx="3"/>
          </p:nvPr>
        </p:nvSpPr>
        <p:spPr>
          <a:xfrm>
            <a:off x="5088380" y="1736023"/>
            <a:ext cx="4185618" cy="576262"/>
          </a:xfrm>
        </p:spPr>
        <p:txBody>
          <a:bodyPr/>
          <a:lstStyle/>
          <a:p>
            <a:r>
              <a:rPr lang="en-GB" b="1" dirty="0">
                <a:latin typeface="Arial" panose="020B0604020202020204" pitchFamily="34" charset="0"/>
                <a:cs typeface="Arial" panose="020B0604020202020204" pitchFamily="34" charset="0"/>
              </a:rPr>
              <a:t>Skills demonstrated </a:t>
            </a:r>
          </a:p>
        </p:txBody>
      </p:sp>
      <p:sp>
        <p:nvSpPr>
          <p:cNvPr id="6" name="Content Placeholder 5">
            <a:extLst>
              <a:ext uri="{FF2B5EF4-FFF2-40B4-BE49-F238E27FC236}">
                <a16:creationId xmlns:a16="http://schemas.microsoft.com/office/drawing/2014/main" id="{2DD954E6-BDB1-3EAA-6363-54E51F8AACD7}"/>
              </a:ext>
            </a:extLst>
          </p:cNvPr>
          <p:cNvSpPr>
            <a:spLocks noGrp="1"/>
          </p:cNvSpPr>
          <p:nvPr>
            <p:ph sz="quarter" idx="4"/>
          </p:nvPr>
        </p:nvSpPr>
        <p:spPr>
          <a:xfrm>
            <a:off x="5119482" y="2338069"/>
            <a:ext cx="4185617" cy="1946722"/>
          </a:xfrm>
        </p:spPr>
        <p:txBody>
          <a:bodyPr/>
          <a:lstStyle/>
          <a:p>
            <a:r>
              <a:rPr lang="en-GB" dirty="0">
                <a:latin typeface="Arial" panose="020B0604020202020204" pitchFamily="34" charset="0"/>
                <a:cs typeface="Arial" panose="020B0604020202020204" pitchFamily="34" charset="0"/>
              </a:rPr>
              <a:t>Graphic design </a:t>
            </a:r>
          </a:p>
          <a:p>
            <a:r>
              <a:rPr lang="en-GB" dirty="0">
                <a:latin typeface="Arial" panose="020B0604020202020204" pitchFamily="34" charset="0"/>
                <a:cs typeface="Arial" panose="020B0604020202020204" pitchFamily="34" charset="0"/>
              </a:rPr>
              <a:t>Layout and formatting</a:t>
            </a:r>
          </a:p>
          <a:p>
            <a:r>
              <a:rPr lang="en-GB" dirty="0">
                <a:latin typeface="Arial" panose="020B0604020202020204" pitchFamily="34" charset="0"/>
                <a:cs typeface="Arial" panose="020B0604020202020204" pitchFamily="34" charset="0"/>
              </a:rPr>
              <a:t>Digital creativity</a:t>
            </a:r>
          </a:p>
          <a:p>
            <a:r>
              <a:rPr lang="en-GB" dirty="0">
                <a:latin typeface="Arial" panose="020B0604020202020204" pitchFamily="34" charset="0"/>
                <a:cs typeface="Arial" panose="020B0604020202020204" pitchFamily="34" charset="0"/>
              </a:rPr>
              <a:t>Reviewing and improving work</a:t>
            </a:r>
          </a:p>
        </p:txBody>
      </p:sp>
      <p:sp>
        <p:nvSpPr>
          <p:cNvPr id="8" name="Text Placeholder 2">
            <a:extLst>
              <a:ext uri="{FF2B5EF4-FFF2-40B4-BE49-F238E27FC236}">
                <a16:creationId xmlns:a16="http://schemas.microsoft.com/office/drawing/2014/main" id="{4BD206A5-4276-8FA5-42B5-C5CDAFA9A176}"/>
              </a:ext>
            </a:extLst>
          </p:cNvPr>
          <p:cNvSpPr txBox="1">
            <a:spLocks/>
          </p:cNvSpPr>
          <p:nvPr/>
        </p:nvSpPr>
        <p:spPr>
          <a:xfrm>
            <a:off x="493241" y="2787752"/>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What I learned </a:t>
            </a:r>
          </a:p>
        </p:txBody>
      </p:sp>
      <p:sp>
        <p:nvSpPr>
          <p:cNvPr id="9" name="Content Placeholder 5">
            <a:extLst>
              <a:ext uri="{FF2B5EF4-FFF2-40B4-BE49-F238E27FC236}">
                <a16:creationId xmlns:a16="http://schemas.microsoft.com/office/drawing/2014/main" id="{B24B9B94-1092-3E46-8C7E-9FEDA20561F2}"/>
              </a:ext>
            </a:extLst>
          </p:cNvPr>
          <p:cNvSpPr txBox="1">
            <a:spLocks/>
          </p:cNvSpPr>
          <p:nvPr/>
        </p:nvSpPr>
        <p:spPr>
          <a:xfrm>
            <a:off x="461352" y="3364014"/>
            <a:ext cx="4185617" cy="194672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Before this activity I had never used adobe express. Initially I found it challenging to select suitable layouts and create a professional design. By experimenting with templates, colours and images, I developed my confidence in creating appealing digital content. This task improved both my creativity and my ability to communicate information effectively through design.</a:t>
            </a:r>
          </a:p>
        </p:txBody>
      </p:sp>
      <p:sp>
        <p:nvSpPr>
          <p:cNvPr id="10" name="Text Placeholder 4">
            <a:extLst>
              <a:ext uri="{FF2B5EF4-FFF2-40B4-BE49-F238E27FC236}">
                <a16:creationId xmlns:a16="http://schemas.microsoft.com/office/drawing/2014/main" id="{7D2E83E7-CB2B-17CD-F826-07297C0ADA4D}"/>
              </a:ext>
            </a:extLst>
          </p:cNvPr>
          <p:cNvSpPr txBox="1">
            <a:spLocks/>
          </p:cNvSpPr>
          <p:nvPr/>
        </p:nvSpPr>
        <p:spPr>
          <a:xfrm>
            <a:off x="5088379" y="4033138"/>
            <a:ext cx="4185618"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Why this is important </a:t>
            </a:r>
          </a:p>
        </p:txBody>
      </p:sp>
      <p:sp>
        <p:nvSpPr>
          <p:cNvPr id="11" name="Content Placeholder 5">
            <a:extLst>
              <a:ext uri="{FF2B5EF4-FFF2-40B4-BE49-F238E27FC236}">
                <a16:creationId xmlns:a16="http://schemas.microsoft.com/office/drawing/2014/main" id="{104E8E48-9B57-5C7E-CEF5-A5D1C0D4F9A4}"/>
              </a:ext>
            </a:extLst>
          </p:cNvPr>
          <p:cNvSpPr txBox="1">
            <a:spLocks/>
          </p:cNvSpPr>
          <p:nvPr/>
        </p:nvSpPr>
        <p:spPr>
          <a:xfrm>
            <a:off x="5088380" y="4532477"/>
            <a:ext cx="4185617" cy="19467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This activity demonstrates how my digital creativity developed throughout the module and shows my willingness to learn new software independently.</a:t>
            </a:r>
          </a:p>
        </p:txBody>
      </p:sp>
      <p:pic>
        <p:nvPicPr>
          <p:cNvPr id="13" name="Picture 12" descr="shows a preview of my menu">
            <a:extLst>
              <a:ext uri="{FF2B5EF4-FFF2-40B4-BE49-F238E27FC236}">
                <a16:creationId xmlns:a16="http://schemas.microsoft.com/office/drawing/2014/main" id="{FFF2EDB1-7BF7-BD0B-C105-961FBA4302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18189" y="378801"/>
            <a:ext cx="2896477" cy="3310813"/>
          </a:xfrm>
          <a:prstGeom prst="rect">
            <a:avLst/>
          </a:prstGeom>
        </p:spPr>
      </p:pic>
    </p:spTree>
    <p:extLst>
      <p:ext uri="{BB962C8B-B14F-4D97-AF65-F5344CB8AC3E}">
        <p14:creationId xmlns:p14="http://schemas.microsoft.com/office/powerpoint/2010/main" val="469941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DE68A-8DB2-ED41-0B6F-43C2F9839103}"/>
              </a:ext>
            </a:extLst>
          </p:cNvPr>
          <p:cNvSpPr>
            <a:spLocks noGrp="1"/>
          </p:cNvSpPr>
          <p:nvPr>
            <p:ph type="title"/>
          </p:nvPr>
        </p:nvSpPr>
        <p:spPr/>
        <p:txBody>
          <a:bodyPr/>
          <a:lstStyle/>
          <a:p>
            <a:r>
              <a:rPr lang="en-GB" dirty="0"/>
              <a:t>JISC Digital capability report</a:t>
            </a:r>
          </a:p>
        </p:txBody>
      </p:sp>
      <p:sp>
        <p:nvSpPr>
          <p:cNvPr id="3" name="Text Placeholder 2">
            <a:extLst>
              <a:ext uri="{FF2B5EF4-FFF2-40B4-BE49-F238E27FC236}">
                <a16:creationId xmlns:a16="http://schemas.microsoft.com/office/drawing/2014/main" id="{8AAB2012-AF65-E6CF-F650-48CE432A14F0}"/>
              </a:ext>
            </a:extLst>
          </p:cNvPr>
          <p:cNvSpPr>
            <a:spLocks noGrp="1"/>
          </p:cNvSpPr>
          <p:nvPr>
            <p:ph type="body" idx="1"/>
          </p:nvPr>
        </p:nvSpPr>
        <p:spPr>
          <a:xfrm>
            <a:off x="476510" y="1388483"/>
            <a:ext cx="4185623" cy="576262"/>
          </a:xfrm>
        </p:spPr>
        <p:txBody>
          <a:bodyPr/>
          <a:lstStyle/>
          <a:p>
            <a:r>
              <a:rPr lang="en-GB" b="1" dirty="0">
                <a:latin typeface="Arial" panose="020B0604020202020204" pitchFamily="34" charset="0"/>
                <a:cs typeface="Arial" panose="020B0604020202020204" pitchFamily="34" charset="0"/>
              </a:rPr>
              <a:t>What the work is </a:t>
            </a:r>
          </a:p>
        </p:txBody>
      </p:sp>
      <p:sp>
        <p:nvSpPr>
          <p:cNvPr id="4" name="Content Placeholder 3">
            <a:extLst>
              <a:ext uri="{FF2B5EF4-FFF2-40B4-BE49-F238E27FC236}">
                <a16:creationId xmlns:a16="http://schemas.microsoft.com/office/drawing/2014/main" id="{07CDFE57-2636-5730-B66A-FFCD253B65AC}"/>
              </a:ext>
            </a:extLst>
          </p:cNvPr>
          <p:cNvSpPr>
            <a:spLocks noGrp="1"/>
          </p:cNvSpPr>
          <p:nvPr>
            <p:ph sz="half" idx="2"/>
          </p:nvPr>
        </p:nvSpPr>
        <p:spPr>
          <a:xfrm>
            <a:off x="441369" y="1964745"/>
            <a:ext cx="4185623" cy="845710"/>
          </a:xfrm>
        </p:spPr>
        <p:txBody>
          <a:bodyPr>
            <a:noAutofit/>
          </a:bodyPr>
          <a:lstStyle/>
          <a:p>
            <a:r>
              <a:rPr lang="en-GB" dirty="0">
                <a:latin typeface="Arial" panose="020B0604020202020204" pitchFamily="34" charset="0"/>
                <a:cs typeface="Arial" panose="020B0604020202020204" pitchFamily="34" charset="0"/>
              </a:rPr>
              <a:t>A self assessment used to evaluate my digital capabilities and identify areas for development.</a:t>
            </a:r>
          </a:p>
        </p:txBody>
      </p:sp>
      <p:sp>
        <p:nvSpPr>
          <p:cNvPr id="5" name="Text Placeholder 4">
            <a:extLst>
              <a:ext uri="{FF2B5EF4-FFF2-40B4-BE49-F238E27FC236}">
                <a16:creationId xmlns:a16="http://schemas.microsoft.com/office/drawing/2014/main" id="{D9FA5AF2-A63C-597C-AB71-CB73F7027616}"/>
              </a:ext>
            </a:extLst>
          </p:cNvPr>
          <p:cNvSpPr>
            <a:spLocks noGrp="1"/>
          </p:cNvSpPr>
          <p:nvPr>
            <p:ph type="body" sz="quarter" idx="3"/>
          </p:nvPr>
        </p:nvSpPr>
        <p:spPr>
          <a:xfrm>
            <a:off x="4827816" y="1410224"/>
            <a:ext cx="4185618" cy="576262"/>
          </a:xfrm>
        </p:spPr>
        <p:txBody>
          <a:bodyPr/>
          <a:lstStyle/>
          <a:p>
            <a:r>
              <a:rPr lang="en-GB" b="1" dirty="0">
                <a:latin typeface="Arial" panose="020B0604020202020204" pitchFamily="34" charset="0"/>
                <a:cs typeface="Arial" panose="020B0604020202020204" pitchFamily="34" charset="0"/>
              </a:rPr>
              <a:t>Skills demonstrated </a:t>
            </a:r>
          </a:p>
        </p:txBody>
      </p:sp>
      <p:pic>
        <p:nvPicPr>
          <p:cNvPr id="12" name="Picture 11" descr="shows JISC report">
            <a:extLst>
              <a:ext uri="{FF2B5EF4-FFF2-40B4-BE49-F238E27FC236}">
                <a16:creationId xmlns:a16="http://schemas.microsoft.com/office/drawing/2014/main" id="{05F6D6AA-760B-5184-DE5C-F800E17C1B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20121" y="3280658"/>
            <a:ext cx="3671879" cy="3287940"/>
          </a:xfrm>
          <a:prstGeom prst="rect">
            <a:avLst/>
          </a:prstGeom>
        </p:spPr>
      </p:pic>
      <p:sp>
        <p:nvSpPr>
          <p:cNvPr id="6" name="Content Placeholder 5">
            <a:extLst>
              <a:ext uri="{FF2B5EF4-FFF2-40B4-BE49-F238E27FC236}">
                <a16:creationId xmlns:a16="http://schemas.microsoft.com/office/drawing/2014/main" id="{5511C56A-2C7E-D9E9-6B67-DDB9CA2E74D0}"/>
              </a:ext>
            </a:extLst>
          </p:cNvPr>
          <p:cNvSpPr>
            <a:spLocks noGrp="1"/>
          </p:cNvSpPr>
          <p:nvPr>
            <p:ph sz="quarter" idx="4"/>
          </p:nvPr>
        </p:nvSpPr>
        <p:spPr>
          <a:xfrm>
            <a:off x="4697275" y="1986486"/>
            <a:ext cx="4351300" cy="1760110"/>
          </a:xfrm>
        </p:spPr>
        <p:txBody>
          <a:bodyPr>
            <a:noAutofit/>
          </a:bodyPr>
          <a:lstStyle/>
          <a:p>
            <a:r>
              <a:rPr lang="en-GB" dirty="0">
                <a:latin typeface="Arial" panose="020B0604020202020204" pitchFamily="34" charset="0"/>
                <a:cs typeface="Arial" panose="020B0604020202020204" pitchFamily="34" charset="0"/>
              </a:rPr>
              <a:t>Digital communication</a:t>
            </a:r>
          </a:p>
          <a:p>
            <a:r>
              <a:rPr lang="en-GB" dirty="0">
                <a:latin typeface="Arial" panose="020B0604020202020204" pitchFamily="34" charset="0"/>
                <a:cs typeface="Arial" panose="020B0604020202020204" pitchFamily="34" charset="0"/>
              </a:rPr>
              <a:t>Managing digital learning</a:t>
            </a:r>
          </a:p>
          <a:p>
            <a:r>
              <a:rPr lang="en-GB" dirty="0">
                <a:latin typeface="Arial" panose="020B0604020202020204" pitchFamily="34" charset="0"/>
                <a:cs typeface="Arial" panose="020B0604020202020204" pitchFamily="34" charset="0"/>
              </a:rPr>
              <a:t>Using digital tools</a:t>
            </a:r>
          </a:p>
          <a:p>
            <a:r>
              <a:rPr lang="en-GB" dirty="0">
                <a:latin typeface="Arial" panose="020B0604020202020204" pitchFamily="34" charset="0"/>
                <a:cs typeface="Arial" panose="020B0604020202020204" pitchFamily="34" charset="0"/>
              </a:rPr>
              <a:t>Digital wellbeing and online identity</a:t>
            </a:r>
          </a:p>
          <a:p>
            <a:r>
              <a:rPr lang="en-GB" dirty="0">
                <a:latin typeface="Arial" panose="020B0604020202020204" pitchFamily="34" charset="0"/>
                <a:cs typeface="Arial" panose="020B0604020202020204" pitchFamily="34" charset="0"/>
              </a:rPr>
              <a:t>Self evaluation </a:t>
            </a:r>
          </a:p>
        </p:txBody>
      </p:sp>
      <p:pic>
        <p:nvPicPr>
          <p:cNvPr id="10" name="Picture 9" descr="shows a description of my report">
            <a:extLst>
              <a:ext uri="{FF2B5EF4-FFF2-40B4-BE49-F238E27FC236}">
                <a16:creationId xmlns:a16="http://schemas.microsoft.com/office/drawing/2014/main" id="{835F36CC-5253-ED48-11E9-1320A7B412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20120" y="86873"/>
            <a:ext cx="3671879" cy="3083461"/>
          </a:xfrm>
          <a:prstGeom prst="rect">
            <a:avLst/>
          </a:prstGeom>
        </p:spPr>
      </p:pic>
      <p:sp>
        <p:nvSpPr>
          <p:cNvPr id="7" name="Text Placeholder 2">
            <a:extLst>
              <a:ext uri="{FF2B5EF4-FFF2-40B4-BE49-F238E27FC236}">
                <a16:creationId xmlns:a16="http://schemas.microsoft.com/office/drawing/2014/main" id="{B052F6B7-D8F6-2B8C-60D4-5B2F500E4823}"/>
              </a:ext>
            </a:extLst>
          </p:cNvPr>
          <p:cNvSpPr txBox="1">
            <a:spLocks/>
          </p:cNvSpPr>
          <p:nvPr/>
        </p:nvSpPr>
        <p:spPr>
          <a:xfrm>
            <a:off x="476510" y="2664246"/>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What I learned </a:t>
            </a:r>
          </a:p>
        </p:txBody>
      </p:sp>
      <p:sp>
        <p:nvSpPr>
          <p:cNvPr id="8" name="Content Placeholder 5">
            <a:extLst>
              <a:ext uri="{FF2B5EF4-FFF2-40B4-BE49-F238E27FC236}">
                <a16:creationId xmlns:a16="http://schemas.microsoft.com/office/drawing/2014/main" id="{ABC718D5-723D-C8CD-D35C-5367DC000D3F}"/>
              </a:ext>
            </a:extLst>
          </p:cNvPr>
          <p:cNvSpPr txBox="1">
            <a:spLocks/>
          </p:cNvSpPr>
          <p:nvPr/>
        </p:nvSpPr>
        <p:spPr>
          <a:xfrm>
            <a:off x="476510" y="3280658"/>
            <a:ext cx="4185617" cy="1760110"/>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The report highlighted strengths in communication, digital learning and digital awareness. It also identified areas where I could continue improving, such as digital creativity and problem solving. Revieing the results encouraged me to reflect honestly on my abilities and set goals for future development. </a:t>
            </a:r>
          </a:p>
        </p:txBody>
      </p:sp>
      <p:sp>
        <p:nvSpPr>
          <p:cNvPr id="11" name="Text Placeholder 2">
            <a:extLst>
              <a:ext uri="{FF2B5EF4-FFF2-40B4-BE49-F238E27FC236}">
                <a16:creationId xmlns:a16="http://schemas.microsoft.com/office/drawing/2014/main" id="{ED0E4ADC-F83B-EADD-EF19-C993DC4DBA92}"/>
              </a:ext>
            </a:extLst>
          </p:cNvPr>
          <p:cNvSpPr txBox="1">
            <a:spLocks/>
          </p:cNvSpPr>
          <p:nvPr/>
        </p:nvSpPr>
        <p:spPr>
          <a:xfrm>
            <a:off x="4780113" y="3879961"/>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Why this is important </a:t>
            </a:r>
          </a:p>
        </p:txBody>
      </p:sp>
      <p:sp>
        <p:nvSpPr>
          <p:cNvPr id="14" name="Content Placeholder 5">
            <a:extLst>
              <a:ext uri="{FF2B5EF4-FFF2-40B4-BE49-F238E27FC236}">
                <a16:creationId xmlns:a16="http://schemas.microsoft.com/office/drawing/2014/main" id="{ED9712EE-B27F-6D7C-AD30-6FEDFF2985F7}"/>
              </a:ext>
            </a:extLst>
          </p:cNvPr>
          <p:cNvSpPr txBox="1">
            <a:spLocks/>
          </p:cNvSpPr>
          <p:nvPr/>
        </p:nvSpPr>
        <p:spPr>
          <a:xfrm>
            <a:off x="4827816" y="4488290"/>
            <a:ext cx="4185617" cy="176011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Understanding my strengths and weaknesses has helped me become a more reflective learner and has encouraged  improvement in my digital skills.</a:t>
            </a:r>
          </a:p>
        </p:txBody>
      </p:sp>
    </p:spTree>
    <p:extLst>
      <p:ext uri="{BB962C8B-B14F-4D97-AF65-F5344CB8AC3E}">
        <p14:creationId xmlns:p14="http://schemas.microsoft.com/office/powerpoint/2010/main" val="2945201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13BA-FE21-4E94-B243-C9DD1211C65B}"/>
              </a:ext>
            </a:extLst>
          </p:cNvPr>
          <p:cNvSpPr>
            <a:spLocks noGrp="1"/>
          </p:cNvSpPr>
          <p:nvPr>
            <p:ph type="title"/>
          </p:nvPr>
        </p:nvSpPr>
        <p:spPr>
          <a:xfrm>
            <a:off x="135575" y="296362"/>
            <a:ext cx="8596668" cy="796413"/>
          </a:xfrm>
        </p:spPr>
        <p:txBody>
          <a:bodyPr>
            <a:normAutofit/>
          </a:bodyPr>
          <a:lstStyle/>
          <a:p>
            <a:r>
              <a:rPr lang="en-GB" dirty="0">
                <a:latin typeface="Arial" panose="020B0604020202020204" pitchFamily="34" charset="0"/>
                <a:cs typeface="Arial" panose="020B0604020202020204" pitchFamily="34" charset="0"/>
              </a:rPr>
              <a:t>Reflection space activity </a:t>
            </a:r>
          </a:p>
        </p:txBody>
      </p:sp>
      <p:sp>
        <p:nvSpPr>
          <p:cNvPr id="3" name="Text Placeholder 2">
            <a:extLst>
              <a:ext uri="{FF2B5EF4-FFF2-40B4-BE49-F238E27FC236}">
                <a16:creationId xmlns:a16="http://schemas.microsoft.com/office/drawing/2014/main" id="{9E39A6FE-153C-2465-9047-64D81428E1B3}"/>
              </a:ext>
            </a:extLst>
          </p:cNvPr>
          <p:cNvSpPr>
            <a:spLocks noGrp="1"/>
          </p:cNvSpPr>
          <p:nvPr>
            <p:ph type="body" idx="1"/>
          </p:nvPr>
        </p:nvSpPr>
        <p:spPr>
          <a:xfrm>
            <a:off x="248286" y="939921"/>
            <a:ext cx="4185623" cy="576262"/>
          </a:xfrm>
        </p:spPr>
        <p:txBody>
          <a:bodyPr/>
          <a:lstStyle/>
          <a:p>
            <a:r>
              <a:rPr lang="en-GB" b="1" dirty="0">
                <a:latin typeface="Arial" panose="020B0604020202020204" pitchFamily="34" charset="0"/>
                <a:cs typeface="Arial" panose="020B0604020202020204" pitchFamily="34" charset="0"/>
              </a:rPr>
              <a:t>What is this work</a:t>
            </a:r>
          </a:p>
        </p:txBody>
      </p:sp>
      <p:sp>
        <p:nvSpPr>
          <p:cNvPr id="4" name="Content Placeholder 3">
            <a:extLst>
              <a:ext uri="{FF2B5EF4-FFF2-40B4-BE49-F238E27FC236}">
                <a16:creationId xmlns:a16="http://schemas.microsoft.com/office/drawing/2014/main" id="{CE33A38E-7DE2-0F56-8067-A5C65A23E75C}"/>
              </a:ext>
            </a:extLst>
          </p:cNvPr>
          <p:cNvSpPr>
            <a:spLocks noGrp="1"/>
          </p:cNvSpPr>
          <p:nvPr>
            <p:ph sz="half" idx="2"/>
          </p:nvPr>
        </p:nvSpPr>
        <p:spPr>
          <a:xfrm>
            <a:off x="210361" y="1535539"/>
            <a:ext cx="4185623" cy="831865"/>
          </a:xfrm>
        </p:spPr>
        <p:txBody>
          <a:bodyPr>
            <a:noAutofit/>
          </a:bodyPr>
          <a:lstStyle/>
          <a:p>
            <a:r>
              <a:rPr lang="en-GB" dirty="0">
                <a:latin typeface="Arial" panose="020B0604020202020204" pitchFamily="34" charset="0"/>
                <a:cs typeface="Arial" panose="020B0604020202020204" pitchFamily="34" charset="0"/>
              </a:rPr>
              <a:t>A reflection activity completed during the module to evaluate my progress and learning </a:t>
            </a:r>
          </a:p>
        </p:txBody>
      </p:sp>
      <p:sp>
        <p:nvSpPr>
          <p:cNvPr id="5" name="Text Placeholder 4">
            <a:extLst>
              <a:ext uri="{FF2B5EF4-FFF2-40B4-BE49-F238E27FC236}">
                <a16:creationId xmlns:a16="http://schemas.microsoft.com/office/drawing/2014/main" id="{F73276B0-AA8E-525B-13B5-45B1FEE89889}"/>
              </a:ext>
            </a:extLst>
          </p:cNvPr>
          <p:cNvSpPr>
            <a:spLocks noGrp="1"/>
          </p:cNvSpPr>
          <p:nvPr>
            <p:ph type="body" sz="quarter" idx="3"/>
          </p:nvPr>
        </p:nvSpPr>
        <p:spPr>
          <a:xfrm>
            <a:off x="236835" y="2298006"/>
            <a:ext cx="4185618" cy="576262"/>
          </a:xfrm>
        </p:spPr>
        <p:txBody>
          <a:bodyPr/>
          <a:lstStyle/>
          <a:p>
            <a:r>
              <a:rPr lang="en-GB" b="1" dirty="0">
                <a:latin typeface="Arial" panose="020B0604020202020204" pitchFamily="34" charset="0"/>
                <a:cs typeface="Arial" panose="020B0604020202020204" pitchFamily="34" charset="0"/>
              </a:rPr>
              <a:t>Skills demonstrated </a:t>
            </a:r>
          </a:p>
        </p:txBody>
      </p:sp>
      <p:pic>
        <p:nvPicPr>
          <p:cNvPr id="10" name="Picture 9" descr="shows reflection space on moodle">
            <a:extLst>
              <a:ext uri="{FF2B5EF4-FFF2-40B4-BE49-F238E27FC236}">
                <a16:creationId xmlns:a16="http://schemas.microsoft.com/office/drawing/2014/main" id="{E6C711C8-BB36-7E25-D582-CEC36D696E4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32243" y="234929"/>
            <a:ext cx="3326971" cy="3418134"/>
          </a:xfrm>
          <a:prstGeom prst="rect">
            <a:avLst/>
          </a:prstGeom>
        </p:spPr>
      </p:pic>
      <p:sp>
        <p:nvSpPr>
          <p:cNvPr id="6" name="Content Placeholder 5">
            <a:extLst>
              <a:ext uri="{FF2B5EF4-FFF2-40B4-BE49-F238E27FC236}">
                <a16:creationId xmlns:a16="http://schemas.microsoft.com/office/drawing/2014/main" id="{77A82C73-C9E7-C624-8ED5-53FC1AB0E76B}"/>
              </a:ext>
            </a:extLst>
          </p:cNvPr>
          <p:cNvSpPr>
            <a:spLocks noGrp="1"/>
          </p:cNvSpPr>
          <p:nvPr>
            <p:ph sz="quarter" idx="4"/>
          </p:nvPr>
        </p:nvSpPr>
        <p:spPr>
          <a:xfrm>
            <a:off x="248286" y="2786676"/>
            <a:ext cx="4185617" cy="1264484"/>
          </a:xfrm>
        </p:spPr>
        <p:txBody>
          <a:bodyPr>
            <a:noAutofit/>
          </a:bodyPr>
          <a:lstStyle/>
          <a:p>
            <a:r>
              <a:rPr lang="en-GB" dirty="0">
                <a:latin typeface="Arial" panose="020B0604020202020204" pitchFamily="34" charset="0"/>
                <a:cs typeface="Arial" panose="020B0604020202020204" pitchFamily="34" charset="0"/>
              </a:rPr>
              <a:t>Reflective thinking</a:t>
            </a:r>
          </a:p>
          <a:p>
            <a:r>
              <a:rPr lang="en-GB" dirty="0">
                <a:latin typeface="Arial" panose="020B0604020202020204" pitchFamily="34" charset="0"/>
                <a:cs typeface="Arial" panose="020B0604020202020204" pitchFamily="34" charset="0"/>
              </a:rPr>
              <a:t>Digital communication</a:t>
            </a:r>
          </a:p>
          <a:p>
            <a:r>
              <a:rPr lang="en-GB" dirty="0">
                <a:latin typeface="Arial" panose="020B0604020202020204" pitchFamily="34" charset="0"/>
                <a:cs typeface="Arial" panose="020B0604020202020204" pitchFamily="34" charset="0"/>
              </a:rPr>
              <a:t>Recording evidence of my learning</a:t>
            </a:r>
          </a:p>
          <a:p>
            <a:r>
              <a:rPr lang="en-GB" dirty="0">
                <a:latin typeface="Arial" panose="020B0604020202020204" pitchFamily="34" charset="0"/>
                <a:cs typeface="Arial" panose="020B0604020202020204" pitchFamily="34" charset="0"/>
              </a:rPr>
              <a:t>Self evaluation </a:t>
            </a:r>
          </a:p>
        </p:txBody>
      </p:sp>
      <p:sp>
        <p:nvSpPr>
          <p:cNvPr id="7" name="Text Placeholder 2">
            <a:extLst>
              <a:ext uri="{FF2B5EF4-FFF2-40B4-BE49-F238E27FC236}">
                <a16:creationId xmlns:a16="http://schemas.microsoft.com/office/drawing/2014/main" id="{7DDB9EB8-8E76-F548-FD51-ACAADCBDE214}"/>
              </a:ext>
            </a:extLst>
          </p:cNvPr>
          <p:cNvSpPr txBox="1">
            <a:spLocks/>
          </p:cNvSpPr>
          <p:nvPr/>
        </p:nvSpPr>
        <p:spPr>
          <a:xfrm>
            <a:off x="248280" y="4232352"/>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What have I learned </a:t>
            </a:r>
          </a:p>
        </p:txBody>
      </p:sp>
      <p:sp>
        <p:nvSpPr>
          <p:cNvPr id="8" name="Content Placeholder 5">
            <a:extLst>
              <a:ext uri="{FF2B5EF4-FFF2-40B4-BE49-F238E27FC236}">
                <a16:creationId xmlns:a16="http://schemas.microsoft.com/office/drawing/2014/main" id="{4E275F7B-6445-5C1A-0F21-82E1A9600D38}"/>
              </a:ext>
            </a:extLst>
          </p:cNvPr>
          <p:cNvSpPr txBox="1">
            <a:spLocks/>
          </p:cNvSpPr>
          <p:nvPr/>
        </p:nvSpPr>
        <p:spPr>
          <a:xfrm>
            <a:off x="236835" y="4808614"/>
            <a:ext cx="5090630" cy="210302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This activity helped me identify both my strengths and the areas that required improvement. I reflected on how organisation, file management and digital tolls effect productivity. I also learned that using keyboard shortcuts and other digital techniques can improve efficiency and save time while studying. </a:t>
            </a:r>
          </a:p>
        </p:txBody>
      </p:sp>
      <p:sp>
        <p:nvSpPr>
          <p:cNvPr id="11" name="Text Placeholder 2">
            <a:extLst>
              <a:ext uri="{FF2B5EF4-FFF2-40B4-BE49-F238E27FC236}">
                <a16:creationId xmlns:a16="http://schemas.microsoft.com/office/drawing/2014/main" id="{0B39C2DD-553A-049B-F436-31315116981E}"/>
              </a:ext>
            </a:extLst>
          </p:cNvPr>
          <p:cNvSpPr txBox="1">
            <a:spLocks/>
          </p:cNvSpPr>
          <p:nvPr/>
        </p:nvSpPr>
        <p:spPr>
          <a:xfrm>
            <a:off x="4817503" y="939921"/>
            <a:ext cx="4185623"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Why this is important </a:t>
            </a:r>
          </a:p>
        </p:txBody>
      </p:sp>
      <p:sp>
        <p:nvSpPr>
          <p:cNvPr id="13" name="Content Placeholder 5">
            <a:extLst>
              <a:ext uri="{FF2B5EF4-FFF2-40B4-BE49-F238E27FC236}">
                <a16:creationId xmlns:a16="http://schemas.microsoft.com/office/drawing/2014/main" id="{67388E8B-C45B-83B0-FF08-FC8CEB6CD205}"/>
              </a:ext>
            </a:extLst>
          </p:cNvPr>
          <p:cNvSpPr txBox="1">
            <a:spLocks/>
          </p:cNvSpPr>
          <p:nvPr/>
        </p:nvSpPr>
        <p:spPr>
          <a:xfrm>
            <a:off x="4817503" y="1566961"/>
            <a:ext cx="4185617" cy="210302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Reflection allows me to evaluate my progress and make informed decisions about future development.</a:t>
            </a:r>
          </a:p>
        </p:txBody>
      </p:sp>
    </p:spTree>
    <p:extLst>
      <p:ext uri="{BB962C8B-B14F-4D97-AF65-F5344CB8AC3E}">
        <p14:creationId xmlns:p14="http://schemas.microsoft.com/office/powerpoint/2010/main" val="2180176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4486-30BD-D1A1-F35E-720A5B6C25D9}"/>
              </a:ext>
            </a:extLst>
          </p:cNvPr>
          <p:cNvSpPr>
            <a:spLocks noGrp="1"/>
          </p:cNvSpPr>
          <p:nvPr>
            <p:ph type="title"/>
          </p:nvPr>
        </p:nvSpPr>
        <p:spPr>
          <a:xfrm>
            <a:off x="96083" y="111719"/>
            <a:ext cx="5116551" cy="576262"/>
          </a:xfrm>
        </p:spPr>
        <p:txBody>
          <a:bodyPr>
            <a:normAutofit fontScale="90000"/>
          </a:bodyPr>
          <a:lstStyle/>
          <a:p>
            <a:r>
              <a:rPr lang="en-GB" dirty="0">
                <a:latin typeface="Arial" panose="020B0604020202020204" pitchFamily="34" charset="0"/>
                <a:cs typeface="Arial" panose="020B0604020202020204" pitchFamily="34" charset="0"/>
              </a:rPr>
              <a:t>Reflection and progress</a:t>
            </a:r>
          </a:p>
        </p:txBody>
      </p:sp>
      <p:sp>
        <p:nvSpPr>
          <p:cNvPr id="3" name="Text Placeholder 2">
            <a:extLst>
              <a:ext uri="{FF2B5EF4-FFF2-40B4-BE49-F238E27FC236}">
                <a16:creationId xmlns:a16="http://schemas.microsoft.com/office/drawing/2014/main" id="{986D375D-6652-3C25-1DAD-B9578A78FC77}"/>
              </a:ext>
            </a:extLst>
          </p:cNvPr>
          <p:cNvSpPr>
            <a:spLocks noGrp="1"/>
          </p:cNvSpPr>
          <p:nvPr>
            <p:ph type="body" idx="1"/>
          </p:nvPr>
        </p:nvSpPr>
        <p:spPr>
          <a:xfrm>
            <a:off x="175354" y="753169"/>
            <a:ext cx="4979026" cy="403694"/>
          </a:xfrm>
        </p:spPr>
        <p:txBody>
          <a:bodyPr/>
          <a:lstStyle/>
          <a:p>
            <a:r>
              <a:rPr lang="en-GB" b="1" dirty="0">
                <a:latin typeface="Arial" panose="020B0604020202020204" pitchFamily="34" charset="0"/>
                <a:cs typeface="Arial" panose="020B0604020202020204" pitchFamily="34" charset="0"/>
              </a:rPr>
              <a:t>What my portfolio demonstrates </a:t>
            </a:r>
          </a:p>
        </p:txBody>
      </p:sp>
      <p:sp>
        <p:nvSpPr>
          <p:cNvPr id="4" name="Content Placeholder 3">
            <a:extLst>
              <a:ext uri="{FF2B5EF4-FFF2-40B4-BE49-F238E27FC236}">
                <a16:creationId xmlns:a16="http://schemas.microsoft.com/office/drawing/2014/main" id="{C46E53D4-8A16-35E5-D0AE-3A19DC604D67}"/>
              </a:ext>
            </a:extLst>
          </p:cNvPr>
          <p:cNvSpPr>
            <a:spLocks noGrp="1"/>
          </p:cNvSpPr>
          <p:nvPr>
            <p:ph sz="half" idx="2"/>
          </p:nvPr>
        </p:nvSpPr>
        <p:spPr>
          <a:xfrm>
            <a:off x="232018" y="1104358"/>
            <a:ext cx="4979026" cy="1217130"/>
          </a:xfrm>
        </p:spPr>
        <p:txBody>
          <a:bodyPr>
            <a:normAutofit/>
          </a:bodyPr>
          <a:lstStyle/>
          <a:p>
            <a:pPr marL="0" indent="0">
              <a:buNone/>
            </a:pPr>
            <a:r>
              <a:rPr lang="en-GB" dirty="0">
                <a:latin typeface="Arial" panose="020B0604020202020204" pitchFamily="34" charset="0"/>
                <a:cs typeface="Arial" panose="020B0604020202020204" pitchFamily="34" charset="0"/>
              </a:rPr>
              <a:t>This portfolio shows the development of a range of digital skills throughout the module. It demonstrates increased confidence, independence using digital technologies.</a:t>
            </a:r>
          </a:p>
        </p:txBody>
      </p:sp>
      <p:sp>
        <p:nvSpPr>
          <p:cNvPr id="5" name="Text Placeholder 4">
            <a:extLst>
              <a:ext uri="{FF2B5EF4-FFF2-40B4-BE49-F238E27FC236}">
                <a16:creationId xmlns:a16="http://schemas.microsoft.com/office/drawing/2014/main" id="{1631147F-67BA-6C41-13CF-68EBF1F06D73}"/>
              </a:ext>
            </a:extLst>
          </p:cNvPr>
          <p:cNvSpPr>
            <a:spLocks noGrp="1"/>
          </p:cNvSpPr>
          <p:nvPr>
            <p:ph type="body" sz="quarter" idx="3"/>
          </p:nvPr>
        </p:nvSpPr>
        <p:spPr>
          <a:xfrm>
            <a:off x="6320324" y="282472"/>
            <a:ext cx="5621978" cy="576262"/>
          </a:xfrm>
        </p:spPr>
        <p:txBody>
          <a:bodyPr/>
          <a:lstStyle/>
          <a:p>
            <a:r>
              <a:rPr lang="en-GB" b="1" dirty="0">
                <a:latin typeface="Arial" panose="020B0604020202020204" pitchFamily="34" charset="0"/>
                <a:cs typeface="Arial" panose="020B0604020202020204" pitchFamily="34" charset="0"/>
              </a:rPr>
              <a:t>What skills I have developed </a:t>
            </a:r>
          </a:p>
        </p:txBody>
      </p:sp>
      <p:sp>
        <p:nvSpPr>
          <p:cNvPr id="6" name="Content Placeholder 5">
            <a:extLst>
              <a:ext uri="{FF2B5EF4-FFF2-40B4-BE49-F238E27FC236}">
                <a16:creationId xmlns:a16="http://schemas.microsoft.com/office/drawing/2014/main" id="{5A14B339-5F90-750C-723C-CEC2DA70E552}"/>
              </a:ext>
            </a:extLst>
          </p:cNvPr>
          <p:cNvSpPr>
            <a:spLocks noGrp="1"/>
          </p:cNvSpPr>
          <p:nvPr>
            <p:ph sz="quarter" idx="4"/>
          </p:nvPr>
        </p:nvSpPr>
        <p:spPr>
          <a:xfrm>
            <a:off x="6451332" y="818251"/>
            <a:ext cx="4185617" cy="2079622"/>
          </a:xfrm>
        </p:spPr>
        <p:txBody>
          <a:bodyPr>
            <a:noAutofit/>
          </a:bodyPr>
          <a:lstStyle/>
          <a:p>
            <a:r>
              <a:rPr lang="en-GB" dirty="0">
                <a:latin typeface="Arial" panose="020B0604020202020204" pitchFamily="34" charset="0"/>
                <a:cs typeface="Arial" panose="020B0604020202020204" pitchFamily="34" charset="0"/>
              </a:rPr>
              <a:t>Communication</a:t>
            </a:r>
          </a:p>
          <a:p>
            <a:r>
              <a:rPr lang="en-GB" dirty="0">
                <a:latin typeface="Arial" panose="020B0604020202020204" pitchFamily="34" charset="0"/>
                <a:cs typeface="Arial" panose="020B0604020202020204" pitchFamily="34" charset="0"/>
              </a:rPr>
              <a:t>Organisation</a:t>
            </a:r>
          </a:p>
          <a:p>
            <a:r>
              <a:rPr lang="en-GB" dirty="0">
                <a:latin typeface="Arial" panose="020B0604020202020204" pitchFamily="34" charset="0"/>
                <a:cs typeface="Arial" panose="020B0604020202020204" pitchFamily="34" charset="0"/>
              </a:rPr>
              <a:t>Digital content creation</a:t>
            </a:r>
          </a:p>
          <a:p>
            <a:r>
              <a:rPr lang="en-GB" dirty="0">
                <a:latin typeface="Arial" panose="020B0604020202020204" pitchFamily="34" charset="0"/>
                <a:cs typeface="Arial" panose="020B0604020202020204" pitchFamily="34" charset="0"/>
              </a:rPr>
              <a:t>Problem solving</a:t>
            </a:r>
          </a:p>
          <a:p>
            <a:r>
              <a:rPr lang="en-GB" dirty="0">
                <a:latin typeface="Arial" panose="020B0604020202020204" pitchFamily="34" charset="0"/>
                <a:cs typeface="Arial" panose="020B0604020202020204" pitchFamily="34" charset="0"/>
              </a:rPr>
              <a:t>Accessibility awareness</a:t>
            </a:r>
          </a:p>
          <a:p>
            <a:r>
              <a:rPr lang="en-GB" dirty="0">
                <a:latin typeface="Arial" panose="020B0604020202020204" pitchFamily="34" charset="0"/>
                <a:cs typeface="Arial" panose="020B0604020202020204" pitchFamily="34" charset="0"/>
              </a:rPr>
              <a:t>Reflective practise</a:t>
            </a:r>
          </a:p>
        </p:txBody>
      </p:sp>
      <p:sp>
        <p:nvSpPr>
          <p:cNvPr id="7" name="Text Placeholder 4">
            <a:extLst>
              <a:ext uri="{FF2B5EF4-FFF2-40B4-BE49-F238E27FC236}">
                <a16:creationId xmlns:a16="http://schemas.microsoft.com/office/drawing/2014/main" id="{71A1981B-24B3-C28C-871E-65B712DAF459}"/>
              </a:ext>
            </a:extLst>
          </p:cNvPr>
          <p:cNvSpPr txBox="1">
            <a:spLocks/>
          </p:cNvSpPr>
          <p:nvPr/>
        </p:nvSpPr>
        <p:spPr>
          <a:xfrm>
            <a:off x="208792" y="2223887"/>
            <a:ext cx="4658169" cy="423541"/>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What tools I can use well now</a:t>
            </a:r>
          </a:p>
        </p:txBody>
      </p:sp>
      <p:sp>
        <p:nvSpPr>
          <p:cNvPr id="8" name="Content Placeholder 5">
            <a:extLst>
              <a:ext uri="{FF2B5EF4-FFF2-40B4-BE49-F238E27FC236}">
                <a16:creationId xmlns:a16="http://schemas.microsoft.com/office/drawing/2014/main" id="{D8B374E6-09A6-3923-F95E-2115526047E8}"/>
              </a:ext>
            </a:extLst>
          </p:cNvPr>
          <p:cNvSpPr txBox="1">
            <a:spLocks/>
          </p:cNvSpPr>
          <p:nvPr/>
        </p:nvSpPr>
        <p:spPr>
          <a:xfrm>
            <a:off x="175354" y="2615489"/>
            <a:ext cx="5519342" cy="195143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latin typeface="Arial" panose="020B0604020202020204" pitchFamily="34" charset="0"/>
                <a:cs typeface="Arial" panose="020B0604020202020204" pitchFamily="34" charset="0"/>
              </a:rPr>
              <a:t>Outlook calendar</a:t>
            </a:r>
          </a:p>
          <a:p>
            <a:r>
              <a:rPr lang="en-GB" dirty="0">
                <a:latin typeface="Arial" panose="020B0604020202020204" pitchFamily="34" charset="0"/>
                <a:cs typeface="Arial" panose="020B0604020202020204" pitchFamily="34" charset="0"/>
              </a:rPr>
              <a:t>Outlook email</a:t>
            </a:r>
          </a:p>
          <a:p>
            <a:r>
              <a:rPr lang="en-GB" dirty="0">
                <a:latin typeface="Arial" panose="020B0604020202020204" pitchFamily="34" charset="0"/>
                <a:cs typeface="Arial" panose="020B0604020202020204" pitchFamily="34" charset="0"/>
              </a:rPr>
              <a:t>WhatsApp</a:t>
            </a:r>
          </a:p>
          <a:p>
            <a:r>
              <a:rPr lang="en-GB" dirty="0">
                <a:latin typeface="Arial" panose="020B0604020202020204" pitchFamily="34" charset="0"/>
                <a:cs typeface="Arial" panose="020B0604020202020204" pitchFamily="34" charset="0"/>
              </a:rPr>
              <a:t>Adobe express </a:t>
            </a:r>
          </a:p>
          <a:p>
            <a:r>
              <a:rPr lang="en-GB" dirty="0">
                <a:latin typeface="Arial" panose="020B0604020202020204" pitchFamily="34" charset="0"/>
                <a:cs typeface="Arial" panose="020B0604020202020204" pitchFamily="34" charset="0"/>
              </a:rPr>
              <a:t>Microsoft word accessibility features </a:t>
            </a:r>
          </a:p>
          <a:p>
            <a:r>
              <a:rPr lang="en-GB" dirty="0">
                <a:latin typeface="Arial" panose="020B0604020202020204" pitchFamily="34" charset="0"/>
                <a:cs typeface="Arial" panose="020B0604020202020204" pitchFamily="34" charset="0"/>
              </a:rPr>
              <a:t>Online banking apps </a:t>
            </a:r>
          </a:p>
        </p:txBody>
      </p:sp>
      <p:sp>
        <p:nvSpPr>
          <p:cNvPr id="9" name="Text Placeholder 4">
            <a:extLst>
              <a:ext uri="{FF2B5EF4-FFF2-40B4-BE49-F238E27FC236}">
                <a16:creationId xmlns:a16="http://schemas.microsoft.com/office/drawing/2014/main" id="{5E7B35E1-5D71-C1E3-25CB-941F186E5F28}"/>
              </a:ext>
            </a:extLst>
          </p:cNvPr>
          <p:cNvSpPr txBox="1">
            <a:spLocks/>
          </p:cNvSpPr>
          <p:nvPr/>
        </p:nvSpPr>
        <p:spPr>
          <a:xfrm>
            <a:off x="6320324" y="3031974"/>
            <a:ext cx="4185618"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What was hard at the start </a:t>
            </a:r>
          </a:p>
        </p:txBody>
      </p:sp>
      <p:sp>
        <p:nvSpPr>
          <p:cNvPr id="10" name="Content Placeholder 5">
            <a:extLst>
              <a:ext uri="{FF2B5EF4-FFF2-40B4-BE49-F238E27FC236}">
                <a16:creationId xmlns:a16="http://schemas.microsoft.com/office/drawing/2014/main" id="{AC621BB1-931B-EDD1-4ACC-F940E8922BD5}"/>
              </a:ext>
            </a:extLst>
          </p:cNvPr>
          <p:cNvSpPr txBox="1">
            <a:spLocks/>
          </p:cNvSpPr>
          <p:nvPr/>
        </p:nvSpPr>
        <p:spPr>
          <a:xfrm>
            <a:off x="6320325" y="3527270"/>
            <a:ext cx="4185617" cy="2079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At the beginning I lacked confidence with unfamiliar software and accessibility tools. Through completing practical activates and reflecting on my learning I developed greater confidence and independence.</a:t>
            </a:r>
          </a:p>
        </p:txBody>
      </p:sp>
      <p:sp>
        <p:nvSpPr>
          <p:cNvPr id="12" name="Text Placeholder 4">
            <a:extLst>
              <a:ext uri="{FF2B5EF4-FFF2-40B4-BE49-F238E27FC236}">
                <a16:creationId xmlns:a16="http://schemas.microsoft.com/office/drawing/2014/main" id="{36F01C42-B2B5-E20C-AC80-515A862A4FC8}"/>
              </a:ext>
            </a:extLst>
          </p:cNvPr>
          <p:cNvSpPr txBox="1">
            <a:spLocks/>
          </p:cNvSpPr>
          <p:nvPr/>
        </p:nvSpPr>
        <p:spPr>
          <a:xfrm>
            <a:off x="6320325" y="5025247"/>
            <a:ext cx="4185618"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sz="1800" b="1" dirty="0">
                <a:latin typeface="Arial" panose="020B0604020202020204" pitchFamily="34" charset="0"/>
                <a:cs typeface="Arial" panose="020B0604020202020204" pitchFamily="34" charset="0"/>
              </a:rPr>
              <a:t>What I can now do alone </a:t>
            </a:r>
          </a:p>
        </p:txBody>
      </p:sp>
      <p:sp>
        <p:nvSpPr>
          <p:cNvPr id="14" name="Content Placeholder 5">
            <a:extLst>
              <a:ext uri="{FF2B5EF4-FFF2-40B4-BE49-F238E27FC236}">
                <a16:creationId xmlns:a16="http://schemas.microsoft.com/office/drawing/2014/main" id="{2FC3ECF8-09F7-6445-2998-8A7355B703FE}"/>
              </a:ext>
            </a:extLst>
          </p:cNvPr>
          <p:cNvSpPr txBox="1">
            <a:spLocks/>
          </p:cNvSpPr>
          <p:nvPr/>
        </p:nvSpPr>
        <p:spPr>
          <a:xfrm>
            <a:off x="6320325" y="5536040"/>
            <a:ext cx="5215995" cy="915316"/>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I can now create professional documents use accessibility features, manage my learning effectively and create digital content using a range of tools. </a:t>
            </a:r>
          </a:p>
        </p:txBody>
      </p:sp>
      <p:sp>
        <p:nvSpPr>
          <p:cNvPr id="16" name="Text Placeholder 4">
            <a:extLst>
              <a:ext uri="{FF2B5EF4-FFF2-40B4-BE49-F238E27FC236}">
                <a16:creationId xmlns:a16="http://schemas.microsoft.com/office/drawing/2014/main" id="{8FB0FD2F-6C46-501D-9D57-EE08F4D89455}"/>
              </a:ext>
            </a:extLst>
          </p:cNvPr>
          <p:cNvSpPr txBox="1">
            <a:spLocks/>
          </p:cNvSpPr>
          <p:nvPr/>
        </p:nvSpPr>
        <p:spPr>
          <a:xfrm>
            <a:off x="232018" y="4952399"/>
            <a:ext cx="4658169" cy="423541"/>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en-GB" b="1" dirty="0">
                <a:latin typeface="Arial" panose="020B0604020202020204" pitchFamily="34" charset="0"/>
                <a:cs typeface="Arial" panose="020B0604020202020204" pitchFamily="34" charset="0"/>
              </a:rPr>
              <a:t>How these skills help me </a:t>
            </a:r>
          </a:p>
        </p:txBody>
      </p:sp>
      <p:sp>
        <p:nvSpPr>
          <p:cNvPr id="18" name="Content Placeholder 5">
            <a:extLst>
              <a:ext uri="{FF2B5EF4-FFF2-40B4-BE49-F238E27FC236}">
                <a16:creationId xmlns:a16="http://schemas.microsoft.com/office/drawing/2014/main" id="{EBBB66E7-4C31-1196-1721-1A7EC98D917B}"/>
              </a:ext>
            </a:extLst>
          </p:cNvPr>
          <p:cNvSpPr txBox="1">
            <a:spLocks/>
          </p:cNvSpPr>
          <p:nvPr/>
        </p:nvSpPr>
        <p:spPr>
          <a:xfrm>
            <a:off x="232017" y="5349676"/>
            <a:ext cx="5765659" cy="139660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dirty="0">
                <a:latin typeface="Arial" panose="020B0604020202020204" pitchFamily="34" charset="0"/>
                <a:cs typeface="Arial" panose="020B0604020202020204" pitchFamily="34" charset="0"/>
              </a:rPr>
              <a:t>These skills will support my university studies, improve my professional communication and prepare me for my future employment. They have also increased my confidence in adapting to new technologies and continuing to develop my digital capabilities.</a:t>
            </a:r>
          </a:p>
        </p:txBody>
      </p:sp>
    </p:spTree>
    <p:extLst>
      <p:ext uri="{BB962C8B-B14F-4D97-AF65-F5344CB8AC3E}">
        <p14:creationId xmlns:p14="http://schemas.microsoft.com/office/powerpoint/2010/main" val="12156249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263</TotalTime>
  <Words>820</Words>
  <Application>Microsoft Office PowerPoint</Application>
  <PresentationFormat>Widescreen</PresentationFormat>
  <Paragraphs>94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Digital Skills portfolio</vt:lpstr>
      <vt:lpstr>My Digital life </vt:lpstr>
      <vt:lpstr>Accessibility and Track changes (worksheet 2 )</vt:lpstr>
      <vt:lpstr>Adobe express digital menu (DS2)</vt:lpstr>
      <vt:lpstr>JISC Digital capability report</vt:lpstr>
      <vt:lpstr>Reflection space activity </vt:lpstr>
      <vt:lpstr>Reflection and progress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Ashlee Diana Joan Benson (2536958)</dc:creator>
  <cp:lastModifiedBy>Ashlee Diana Joan Benson (2536958)</cp:lastModifiedBy>
  <cp:revision>5</cp:revision>
  <dcterms:created xsi:type="dcterms:W3CDTF">2026-07-07T08:16:34Z</dcterms:created>
  <dcterms:modified xsi:type="dcterms:W3CDTF">2026-07-09T19:33:36Z</dcterms:modified>
</cp:coreProperties>
</file>