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DFBAAC-DE75-4CFD-8A57-18C78E3E39CA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B8EEE-4359-4414-B3D3-5A7BA9F7D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160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F610B04-839D-4815-84BA-8DFB66E18021}" type="slidenum">
              <a:rPr lang="en-GB" altLang="en-US" sz="1200"/>
              <a:pPr/>
              <a:t>1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008415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425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01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59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63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98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670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053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077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92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18728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491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9508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911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5288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59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40ED3-B311-4B11-854A-DA4BFBE036B1}" type="datetimeFigureOut">
              <a:rPr lang="en-GB" smtClean="0"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B60180B-841A-4E1D-8249-CE9A6615E2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02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fb.org.u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1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 dirty="0" smtClean="0"/>
              <a:t>Enterprise </a:t>
            </a:r>
            <a:r>
              <a:rPr lang="en-GB" altLang="en-US" sz="1400" dirty="0"/>
              <a:t>Concepts and Issues  © </a:t>
            </a:r>
            <a:r>
              <a:rPr lang="en-GB" altLang="en-US" sz="1400" dirty="0" err="1"/>
              <a:t>Goodfellow</a:t>
            </a:r>
            <a:r>
              <a:rPr lang="en-GB" altLang="en-US" sz="1400" dirty="0"/>
              <a:t> Publishers 2016</a:t>
            </a:r>
          </a:p>
        </p:txBody>
      </p:sp>
      <p:sp>
        <p:nvSpPr>
          <p:cNvPr id="6041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5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fld id="{5A96AB3D-6690-487C-A0DD-633D3D7C53C6}" type="slidenum">
              <a:rPr lang="en-US" altLang="en-US" sz="1200">
                <a:ea typeface="ＭＳ Ｐゴシック" panose="020B0600070205080204" pitchFamily="34" charset="-128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0419" name="Text Box 4"/>
          <p:cNvSpPr txBox="1">
            <a:spLocks noChangeArrowheads="1"/>
          </p:cNvSpPr>
          <p:nvPr/>
        </p:nvSpPr>
        <p:spPr bwMode="auto">
          <a:xfrm>
            <a:off x="1689101" y="2455863"/>
            <a:ext cx="8596313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000" b="1">
                <a:cs typeface="Arial" panose="020B0604020202020204" pitchFamily="34" charset="0"/>
              </a:rPr>
              <a:t>Family Business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4000" b="1">
              <a:cs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4000" b="1">
              <a:cs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4000" b="1">
              <a:cs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4000" b="1">
              <a:cs typeface="Arial" panose="020B0604020202020204" pitchFamily="34" charset="0"/>
            </a:endParaRPr>
          </a:p>
        </p:txBody>
      </p:sp>
      <p:sp>
        <p:nvSpPr>
          <p:cNvPr id="60420" name="TextBox 4"/>
          <p:cNvSpPr txBox="1">
            <a:spLocks noChangeArrowheads="1"/>
          </p:cNvSpPr>
          <p:nvPr/>
        </p:nvSpPr>
        <p:spPr bwMode="auto">
          <a:xfrm>
            <a:off x="8556625" y="1233488"/>
            <a:ext cx="1944688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</a:pPr>
            <a:endParaRPr lang="en-MY" altLang="en-US" sz="2800" b="1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54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Lecture Overview</a:t>
            </a:r>
          </a:p>
        </p:txBody>
      </p:sp>
      <p:sp>
        <p:nvSpPr>
          <p:cNvPr id="819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</a:rPr>
              <a:t>Introduction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</a:rPr>
              <a:t>Definition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</a:rPr>
              <a:t>Global significance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</a:rPr>
              <a:t>Essential characteristics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  <a:cs typeface="+mn-cs"/>
              </a:rPr>
              <a:t>Family relationships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  <a:cs typeface="+mn-cs"/>
              </a:rPr>
              <a:t>Company culture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  <a:cs typeface="+mn-cs"/>
              </a:rPr>
              <a:t>Succession planning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dirty="0" smtClean="0">
                <a:ea typeface="ＭＳ Ｐゴシック" charset="0"/>
              </a:rPr>
              <a:t>Family </a:t>
            </a:r>
            <a:r>
              <a:rPr lang="en-US" dirty="0">
                <a:ea typeface="ＭＳ Ｐゴシック" charset="0"/>
              </a:rPr>
              <a:t>b</a:t>
            </a:r>
            <a:r>
              <a:rPr lang="en-US" dirty="0" smtClean="0">
                <a:ea typeface="ＭＳ Ｐゴシック" charset="0"/>
              </a:rPr>
              <a:t>usiness research</a:t>
            </a:r>
          </a:p>
        </p:txBody>
      </p:sp>
      <p:sp>
        <p:nvSpPr>
          <p:cNvPr id="62468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2469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32E4B2A-0461-4329-857C-8A3FF615E9C3}" type="slidenum">
              <a:rPr lang="en-GB" altLang="en-US" sz="1400"/>
              <a:pPr/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3371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255914" y="1734579"/>
            <a:ext cx="9802485" cy="4502604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Constitute between 60 and 70% of small firms across most countries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Even higher in developing countries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Great variety of types and business models employed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Key characteristic is their endurance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However, just a small number survive to the 2</a:t>
            </a:r>
            <a:r>
              <a:rPr lang="en-US" sz="2400" baseline="30000" dirty="0" smtClean="0">
                <a:ea typeface="ＭＳ Ｐゴシック" charset="0"/>
              </a:rPr>
              <a:t>nd</a:t>
            </a:r>
            <a:r>
              <a:rPr lang="en-US" sz="2400" dirty="0" smtClean="0">
                <a:ea typeface="ＭＳ Ｐゴシック" charset="0"/>
              </a:rPr>
              <a:t> generation and beyond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Exemplary examples become multinationals</a:t>
            </a:r>
            <a:endParaRPr lang="en-US" sz="2400" dirty="0">
              <a:ea typeface="ＭＳ Ｐゴシック" charset="0"/>
            </a:endParaRPr>
          </a:p>
        </p:txBody>
      </p:sp>
      <p:sp>
        <p:nvSpPr>
          <p:cNvPr id="63492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3493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B2FCF0F-7DA0-4A8E-AC03-C8A7B86B1085}" type="slidenum">
              <a:rPr lang="en-GB" altLang="en-US" sz="1400"/>
              <a:pPr/>
              <a:t>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63543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Definition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99038" y="1556290"/>
            <a:ext cx="9913804" cy="4637776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No universal definition!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Definitions are crucial for conducting research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  <a:cs typeface="+mn-cs"/>
              </a:rPr>
              <a:t>To compare </a:t>
            </a:r>
            <a:r>
              <a:rPr lang="en-US" sz="1800" dirty="0">
                <a:ea typeface="ＭＳ Ｐゴシック" charset="0"/>
                <a:cs typeface="+mn-cs"/>
              </a:rPr>
              <a:t>studies particularly between </a:t>
            </a:r>
            <a:r>
              <a:rPr lang="en-US" sz="1800" dirty="0" smtClean="0">
                <a:ea typeface="ＭＳ Ｐゴシック" charset="0"/>
                <a:cs typeface="+mn-cs"/>
              </a:rPr>
              <a:t>countries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  <a:cs typeface="+mn-cs"/>
              </a:rPr>
              <a:t>Important to governments, so they can support the growth and development of family businesses given their economic contribution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  <a:cs typeface="+mn-cs"/>
              </a:rPr>
              <a:t>Research with clear goals attracts funding  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Consensus that a universal definition difficult to achieve particularly across countries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  <a:cs typeface="+mn-cs"/>
              </a:rPr>
              <a:t>Due to country differences like laws &amp; regulations</a:t>
            </a:r>
          </a:p>
        </p:txBody>
      </p:sp>
      <p:sp>
        <p:nvSpPr>
          <p:cNvPr id="64516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4517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15DC4D0-D25A-44EB-A4C7-6F3A90A02321}" type="slidenum">
              <a:rPr lang="en-GB" altLang="en-US" sz="1400"/>
              <a:pPr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87690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158" y="1444972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General </a:t>
            </a:r>
            <a:r>
              <a:rPr lang="en-US" sz="2400" dirty="0">
                <a:ea typeface="ＭＳ Ｐゴシック" charset="0"/>
              </a:rPr>
              <a:t>agreement that the following dimensions set family businesses apart from nonfamily </a:t>
            </a:r>
            <a:r>
              <a:rPr lang="en-US" sz="2400" dirty="0" smtClean="0">
                <a:ea typeface="ＭＳ Ｐゴシック" charset="0"/>
              </a:rPr>
              <a:t>businesses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Ownership (major stakeholders)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Management (TMT)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Board-membership (family control board membership)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Family can be an all-embracing term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Immediate family, extended family and family by marriage</a:t>
            </a:r>
            <a:endParaRPr lang="en-US" sz="2000" dirty="0">
              <a:ea typeface="ＭＳ Ｐゴシック" charset="0"/>
            </a:endParaRPr>
          </a:p>
          <a:p>
            <a:pPr marL="0" indent="0">
              <a:buNone/>
              <a:defRPr/>
            </a:pPr>
            <a:endParaRPr lang="en-US" sz="2400" dirty="0">
              <a:ea typeface="ＭＳ Ｐゴシック" charset="0"/>
            </a:endParaRPr>
          </a:p>
        </p:txBody>
      </p:sp>
      <p:sp>
        <p:nvSpPr>
          <p:cNvPr id="65540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554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78C3BC2-A2AB-4F82-B1A6-0E9D12CFF23A}" type="slidenum">
              <a:rPr lang="en-GB" altLang="en-US" sz="1400"/>
              <a:pPr/>
              <a:t>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6057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Global significance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664" y="1556290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Many multinationals began or still are family businesses!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Entrepreneurial flair and innovation facilitated growth and global expansion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For example Bosch, BMW, Hyundai, Samsung, Fiat, Tata etc.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University of St. </a:t>
            </a:r>
            <a:r>
              <a:rPr lang="en-US" altLang="en-US" sz="2400" dirty="0" err="1" smtClean="0"/>
              <a:t>Gallen</a:t>
            </a:r>
            <a:r>
              <a:rPr lang="en-US" altLang="en-US" sz="2400" dirty="0" smtClean="0"/>
              <a:t>, Switzerland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Global Family Index – Largest 500 family businesses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Account for $U.S. 6.5 trillion in annual sales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000" dirty="0" smtClean="0"/>
          </a:p>
        </p:txBody>
      </p:sp>
      <p:sp>
        <p:nvSpPr>
          <p:cNvPr id="66564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656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5F74F25-C7CB-45F7-9674-86134E68537D}" type="slidenum">
              <a:rPr lang="en-GB" altLang="en-US" sz="1400"/>
              <a:pPr/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8681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Essential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918" y="1619901"/>
            <a:ext cx="8927842" cy="4582116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Possess unique merits and disadvantages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Merits: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</a:rPr>
              <a:t>Family reliance when first established common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</a:rPr>
              <a:t>Business advice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</a:rPr>
              <a:t>Low or zero interest rates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Disadvantages: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1800" dirty="0" smtClean="0">
                <a:ea typeface="ＭＳ Ｐゴシック" charset="0"/>
              </a:rPr>
              <a:t>Family interference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</a:rPr>
              <a:t>Most significant issues faced are family relationships, company culture and succession planning </a:t>
            </a:r>
          </a:p>
        </p:txBody>
      </p:sp>
      <p:sp>
        <p:nvSpPr>
          <p:cNvPr id="67588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758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B49AF7F-DE6E-4090-80A8-7098489A96A6}" type="slidenum">
              <a:rPr lang="en-GB" altLang="en-US" sz="1400"/>
              <a:pPr/>
              <a:t>7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68266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Family Relationships</a:t>
            </a:r>
          </a:p>
        </p:txBody>
      </p:sp>
      <p:sp>
        <p:nvSpPr>
          <p:cNvPr id="68611" name="Content Placeholder 2"/>
          <p:cNvSpPr>
            <a:spLocks noGrp="1"/>
          </p:cNvSpPr>
          <p:nvPr>
            <p:ph idx="1"/>
          </p:nvPr>
        </p:nvSpPr>
        <p:spPr>
          <a:xfrm>
            <a:off x="534209" y="1643754"/>
            <a:ext cx="9309505" cy="4478750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altLang="en-US" sz="2600" dirty="0"/>
              <a:t>“</a:t>
            </a:r>
            <a:r>
              <a:rPr lang="en-US" altLang="ja-JP" sz="2600" dirty="0">
                <a:ea typeface="ＭＳ Ｐゴシック" panose="020B0600070205080204" pitchFamily="34" charset="-128"/>
              </a:rPr>
              <a:t>[b]</a:t>
            </a:r>
            <a:r>
              <a:rPr lang="en-US" altLang="ja-JP" sz="2600" dirty="0" err="1">
                <a:ea typeface="ＭＳ Ｐゴシック" panose="020B0600070205080204" pitchFamily="34" charset="-128"/>
              </a:rPr>
              <a:t>eing</a:t>
            </a:r>
            <a:r>
              <a:rPr lang="en-US" altLang="ja-JP" sz="2600" dirty="0">
                <a:ea typeface="ＭＳ Ｐゴシック" panose="020B0600070205080204" pitchFamily="34" charset="-128"/>
              </a:rPr>
              <a:t> part of a family is a universal human experience, at once suffocating, infuriating, comforting and supportive</a:t>
            </a:r>
            <a:r>
              <a:rPr lang="en-US" altLang="en-US" sz="2600" dirty="0"/>
              <a:t>”</a:t>
            </a:r>
            <a:r>
              <a:rPr lang="en-GB" altLang="ja-JP" sz="2600" dirty="0">
                <a:ea typeface="ＭＳ Ｐゴシック" panose="020B0600070205080204" pitchFamily="34" charset="-128"/>
              </a:rPr>
              <a:t> (</a:t>
            </a:r>
            <a:r>
              <a:rPr lang="en-US" altLang="ja-JP" sz="2600" dirty="0">
                <a:ea typeface="ＭＳ Ｐゴシック" panose="020B0600070205080204" pitchFamily="34" charset="-128"/>
              </a:rPr>
              <a:t>Kennedy, 2000, p.1).</a:t>
            </a:r>
          </a:p>
          <a:p>
            <a:pPr marL="0" indent="0">
              <a:lnSpc>
                <a:spcPct val="80000"/>
              </a:lnSpc>
            </a:pPr>
            <a:r>
              <a:rPr lang="en-US" altLang="en-US" sz="2600" dirty="0"/>
              <a:t>The influence of family relationships on family businesses</a:t>
            </a:r>
          </a:p>
          <a:p>
            <a:pPr marL="0" indent="0">
              <a:lnSpc>
                <a:spcPct val="80000"/>
              </a:lnSpc>
            </a:pPr>
            <a:r>
              <a:rPr lang="en-US" altLang="en-US" sz="2600" dirty="0"/>
              <a:t>Nepotism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Nonfamily dissatisfaction and go elsewhere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Link between performance and compensation lost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Incompetent family members are not dismissed!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6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600" dirty="0"/>
              <a:t> </a:t>
            </a:r>
          </a:p>
        </p:txBody>
      </p:sp>
      <p:sp>
        <p:nvSpPr>
          <p:cNvPr id="68612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8613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823B888-47AF-473C-835A-5CF0DE661CD4}" type="slidenum">
              <a:rPr lang="en-GB" altLang="en-US" sz="1400"/>
              <a:pPr/>
              <a:t>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03009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Family relationship</a:t>
            </a:r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581919" y="1667608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Family rivalry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Glass ceiling for female family members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Difficulty to management multiple roles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Parent vs Professional manager roles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Different styles of </a:t>
            </a:r>
            <a:r>
              <a:rPr lang="en-US" altLang="en-US" sz="2000" dirty="0" err="1" smtClean="0">
                <a:ea typeface="ＭＳ Ｐゴシック" panose="020B0600070205080204" pitchFamily="34" charset="-128"/>
              </a:rPr>
              <a:t>behaviour</a:t>
            </a:r>
            <a:r>
              <a:rPr lang="en-US" altLang="en-US" sz="2000" dirty="0" smtClean="0">
                <a:ea typeface="ＭＳ Ｐゴシック" panose="020B0600070205080204" pitchFamily="34" charset="-128"/>
              </a:rPr>
              <a:t> required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Too much family involvement!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Increases the probability of disagreements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Succession delays</a:t>
            </a:r>
          </a:p>
        </p:txBody>
      </p:sp>
      <p:sp>
        <p:nvSpPr>
          <p:cNvPr id="69636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69637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E2C4101-8B14-440B-B51C-01B1E166B788}" type="slidenum">
              <a:rPr lang="en-GB" altLang="en-US" sz="1400"/>
              <a:pPr/>
              <a:t>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22494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Family relationship</a:t>
            </a:r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534210" y="1611949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Husband and wife rivalries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Ownership and control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Over time family ownership can reduce and nonfamily management control can increase as family firms grow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Despite diminishing family ownership and control overtime it is common for the family name and key individuals to be retained.</a:t>
            </a:r>
          </a:p>
        </p:txBody>
      </p:sp>
      <p:sp>
        <p:nvSpPr>
          <p:cNvPr id="70660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0661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2902818-CBC2-47EF-844B-CC44F0B26C6D}" type="slidenum">
              <a:rPr lang="en-GB" altLang="en-US" sz="1400"/>
              <a:pPr/>
              <a:t>10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744111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Company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57" y="1627852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Common values and principles that positively guide management and employee </a:t>
            </a:r>
            <a:r>
              <a:rPr lang="en-US" altLang="en-US" sz="2400" dirty="0" err="1" smtClean="0"/>
              <a:t>behaviour</a:t>
            </a:r>
            <a:endParaRPr lang="en-US" altLang="en-US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Endows family firms with key advantages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“Sense of future”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Judicious and long-term view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Often better prepared to survive downturns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Founder’s entrepreneurial flair inspires and motivates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Base of knowledge, skills and contacts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000" dirty="0" smtClean="0"/>
              <a:t>Reputation</a:t>
            </a:r>
          </a:p>
        </p:txBody>
      </p:sp>
      <p:sp>
        <p:nvSpPr>
          <p:cNvPr id="71684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168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4CEFE4B-B716-4AC1-8807-A916E9215EAD}" type="slidenum">
              <a:rPr lang="en-GB" altLang="en-US" sz="1400"/>
              <a:pPr/>
              <a:t>11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59447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255915" y="1484729"/>
            <a:ext cx="8596668" cy="3880773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Identifying and developing potential candidates to fill important positions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Increase the availability of experienced &amp; skilled employees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Caused by retirement, death, ill-health or the pursuit of other opportunities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Critical to all businesses, not just family businesses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endParaRPr lang="en-US" altLang="en-US" sz="20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72708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2709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378624F-604C-4106-8396-D090EEF087CF}" type="slidenum">
              <a:rPr lang="en-GB" altLang="en-US" sz="1400"/>
              <a:pPr/>
              <a:t>12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62439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3731" name="Content Placeholder 2"/>
          <p:cNvSpPr>
            <a:spLocks noGrp="1"/>
          </p:cNvSpPr>
          <p:nvPr>
            <p:ph idx="1"/>
          </p:nvPr>
        </p:nvSpPr>
        <p:spPr>
          <a:xfrm>
            <a:off x="518308" y="1556290"/>
            <a:ext cx="9492384" cy="4757046"/>
          </a:xfrm>
        </p:spPr>
        <p:txBody>
          <a:bodyPr/>
          <a:lstStyle/>
          <a:p>
            <a:pPr eaLnBrk="1" hangingPunct="1"/>
            <a:r>
              <a:rPr lang="en-US" altLang="en-US" sz="2400" dirty="0" smtClean="0"/>
              <a:t>Approaches for ensuring the transfer of ownership between generations (Harvey, 2004)</a:t>
            </a:r>
          </a:p>
          <a:p>
            <a:pPr lvl="1" eaLnBrk="1" hangingPunct="1"/>
            <a:r>
              <a:rPr lang="en-US" altLang="en-US" sz="2000" dirty="0" smtClean="0"/>
              <a:t>Appointment of a single heir – “the crown prince”</a:t>
            </a:r>
          </a:p>
          <a:p>
            <a:pPr lvl="1" eaLnBrk="1" hangingPunct="1"/>
            <a:r>
              <a:rPr lang="en-US" altLang="en-US" sz="2000" dirty="0" smtClean="0"/>
              <a:t>“Sibling partnership”</a:t>
            </a:r>
          </a:p>
          <a:p>
            <a:pPr lvl="1" eaLnBrk="1" hangingPunct="1"/>
            <a:r>
              <a:rPr lang="en-US" altLang="en-US" sz="2000" dirty="0" smtClean="0"/>
              <a:t>“Cousin consortium”</a:t>
            </a:r>
          </a:p>
          <a:p>
            <a:pPr lvl="1" eaLnBrk="1" hangingPunct="1"/>
            <a:r>
              <a:rPr lang="en-US" altLang="en-US" sz="2000" dirty="0" smtClean="0"/>
              <a:t>“Stop-gap manager”</a:t>
            </a:r>
          </a:p>
          <a:p>
            <a:pPr lvl="1" eaLnBrk="1" hangingPunct="1"/>
            <a:r>
              <a:rPr lang="en-US" altLang="en-US" sz="2000" dirty="0" smtClean="0"/>
              <a:t>Appointment of professional management</a:t>
            </a:r>
          </a:p>
          <a:p>
            <a:pPr lvl="1" eaLnBrk="1" hangingPunct="1"/>
            <a:r>
              <a:rPr lang="en-US" altLang="en-US" sz="2000" dirty="0" smtClean="0"/>
              <a:t>Management buyout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 smtClean="0"/>
          </a:p>
        </p:txBody>
      </p:sp>
      <p:sp>
        <p:nvSpPr>
          <p:cNvPr id="73732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3733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4BA3BC-DCDB-47FF-8EFB-D7FCEFA07300}" type="slidenum">
              <a:rPr lang="en-GB" altLang="en-US" sz="1400"/>
              <a:pPr/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227948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>
          <a:xfrm>
            <a:off x="550112" y="1556290"/>
            <a:ext cx="9786583" cy="492402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800" dirty="0" smtClean="0">
                <a:ea typeface="ＭＳ Ｐゴシック" panose="020B0600070205080204" pitchFamily="34" charset="-128"/>
              </a:rPr>
              <a:t>Succession difficulties 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Next generation have different ambitions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No capable heir apparent exists within the family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Founder / owners does not want to relinquish control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Sibling rivalry (News Corporation)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Owners ignore the need for a successor</a:t>
            </a:r>
          </a:p>
          <a:p>
            <a:pPr lvl="2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This is a widespread problem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Successor fails to make decisions or take responsibility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endParaRPr lang="en-US" altLang="en-US" sz="2000" dirty="0" smtClean="0">
              <a:ea typeface="ＭＳ Ｐゴシック" panose="020B0600070205080204" pitchFamily="34" charset="-128"/>
            </a:endParaRPr>
          </a:p>
          <a:p>
            <a:pPr lvl="1" eaLnBrk="1" hangingPunct="1">
              <a:buFont typeface="Wingdings" panose="05000000000000000000" pitchFamily="2" charset="2"/>
              <a:buChar char=""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lvl="1" eaLnBrk="1" hangingPunct="1">
              <a:buFont typeface="Wingdings" panose="05000000000000000000" pitchFamily="2" charset="2"/>
              <a:buChar char=""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lvl="1" eaLnBrk="1" hangingPunct="1">
              <a:buFont typeface="Wingdings" panose="05000000000000000000" pitchFamily="2" charset="2"/>
              <a:buChar char=""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lvl="1" eaLnBrk="1" hangingPunct="1">
              <a:buFont typeface="Wingdings" panose="05000000000000000000" pitchFamily="2" charset="2"/>
              <a:buChar char=""/>
            </a:pPr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74756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4757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6BCD7DA-5325-425A-A996-37DF357EC5F6}" type="slidenum">
              <a:rPr lang="en-GB" altLang="en-US" sz="1400"/>
              <a:pPr/>
              <a:t>14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034690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5779" name="Content Placeholder 2"/>
          <p:cNvSpPr>
            <a:spLocks noGrp="1"/>
          </p:cNvSpPr>
          <p:nvPr>
            <p:ph idx="1"/>
          </p:nvPr>
        </p:nvSpPr>
        <p:spPr>
          <a:xfrm>
            <a:off x="677334" y="1651706"/>
            <a:ext cx="8596668" cy="388077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/>
              <a:t>Practical considerations</a:t>
            </a:r>
          </a:p>
          <a:p>
            <a:pPr lvl="1" eaLnBrk="1" hangingPunct="1"/>
            <a:r>
              <a:rPr lang="en-US" altLang="en-US" sz="2400" dirty="0" smtClean="0"/>
              <a:t>Experienced mentors are useful to guide the successor</a:t>
            </a:r>
          </a:p>
          <a:p>
            <a:pPr lvl="1" eaLnBrk="1" hangingPunct="1"/>
            <a:r>
              <a:rPr lang="en-US" altLang="en-US" sz="2400" dirty="0" smtClean="0"/>
              <a:t>Successor needs to stay close to the firm’s customer base</a:t>
            </a:r>
          </a:p>
          <a:p>
            <a:pPr lvl="1" eaLnBrk="1" hangingPunct="1"/>
            <a:r>
              <a:rPr lang="en-US" altLang="en-US" sz="2400" dirty="0" smtClean="0"/>
              <a:t>Successor requires relevant training and experience</a:t>
            </a:r>
          </a:p>
          <a:p>
            <a:pPr lvl="1" eaLnBrk="1" hangingPunct="1"/>
            <a:r>
              <a:rPr lang="en-US" altLang="en-US" sz="2400" dirty="0" smtClean="0"/>
              <a:t>Succession planning guides are available from:</a:t>
            </a:r>
          </a:p>
          <a:p>
            <a:pPr lvl="2" eaLnBrk="1" hangingPunct="1"/>
            <a:r>
              <a:rPr lang="en-US" altLang="en-US" sz="2000" dirty="0" smtClean="0"/>
              <a:t>Government agencies such as Scotland’s “Business Gateway” service</a:t>
            </a:r>
          </a:p>
        </p:txBody>
      </p:sp>
      <p:sp>
        <p:nvSpPr>
          <p:cNvPr id="75780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5781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F9AEB59-2F1A-4DA2-A7B1-16422B344D80}" type="slidenum">
              <a:rPr lang="en-GB" altLang="en-US" sz="1400"/>
              <a:pPr/>
              <a:t>15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83916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6803" name="Content Placeholder 2"/>
          <p:cNvSpPr>
            <a:spLocks noGrp="1"/>
          </p:cNvSpPr>
          <p:nvPr>
            <p:ph idx="1"/>
          </p:nvPr>
        </p:nvSpPr>
        <p:spPr>
          <a:xfrm>
            <a:off x="160499" y="1540387"/>
            <a:ext cx="8596668" cy="3880773"/>
          </a:xfrm>
        </p:spPr>
        <p:txBody>
          <a:bodyPr>
            <a:normAutofit/>
          </a:bodyPr>
          <a:lstStyle/>
          <a:p>
            <a:pPr lvl="2" eaLnBrk="1" hangingPunct="1"/>
            <a:r>
              <a:rPr lang="en-US" altLang="en-US" sz="2000" dirty="0" smtClean="0"/>
              <a:t>The United Kingdom’s Institute for Family Business is another useful source of information</a:t>
            </a:r>
          </a:p>
          <a:p>
            <a:pPr lvl="3" eaLnBrk="1" hangingPunct="1"/>
            <a:r>
              <a:rPr lang="en-US" altLang="en-US" sz="1800" dirty="0" smtClean="0">
                <a:hlinkClick r:id="rId2"/>
              </a:rPr>
              <a:t>http://www.ifb.org.uk</a:t>
            </a:r>
            <a:r>
              <a:rPr lang="en-US" altLang="en-US" sz="1800" dirty="0" smtClean="0"/>
              <a:t> </a:t>
            </a:r>
          </a:p>
          <a:p>
            <a:pPr lvl="2" eaLnBrk="1" hangingPunct="1"/>
            <a:r>
              <a:rPr lang="en-US" altLang="en-US" sz="2000" dirty="0" smtClean="0"/>
              <a:t>Banks, accountancy firms and consultancies also provide advice and information, but may incur costs</a:t>
            </a:r>
          </a:p>
          <a:p>
            <a:pPr eaLnBrk="1" hangingPunct="1"/>
            <a:r>
              <a:rPr lang="en-US" altLang="en-US" sz="2400" dirty="0" smtClean="0"/>
              <a:t>Typical succession advice</a:t>
            </a:r>
          </a:p>
          <a:p>
            <a:pPr lvl="1" eaLnBrk="1" hangingPunct="1"/>
            <a:r>
              <a:rPr lang="en-US" altLang="en-US" sz="2000" dirty="0" smtClean="0"/>
              <a:t>Do not underestimate the time and effort required</a:t>
            </a:r>
          </a:p>
          <a:p>
            <a:pPr lvl="1" eaLnBrk="1" hangingPunct="1"/>
            <a:r>
              <a:rPr lang="en-US" altLang="en-US" sz="2000" dirty="0" smtClean="0"/>
              <a:t>Plan proactively and early</a:t>
            </a:r>
          </a:p>
          <a:p>
            <a:pPr lvl="1" eaLnBrk="1" hangingPunct="1"/>
            <a:r>
              <a:rPr lang="en-US" altLang="en-US" sz="2000" dirty="0" smtClean="0"/>
              <a:t>Involve appropriate family and business colleagues</a:t>
            </a:r>
          </a:p>
          <a:p>
            <a:pPr lvl="2" eaLnBrk="1" hangingPunct="1"/>
            <a:endParaRPr lang="en-US" altLang="en-US" sz="1800" dirty="0" smtClean="0"/>
          </a:p>
        </p:txBody>
      </p:sp>
      <p:sp>
        <p:nvSpPr>
          <p:cNvPr id="76804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6805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3AFAD55-2151-46F3-9360-3A30121C0804}" type="slidenum">
              <a:rPr lang="en-GB" altLang="en-US" sz="1400"/>
              <a:pPr/>
              <a:t>16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3197454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Succession planning</a:t>
            </a:r>
          </a:p>
        </p:txBody>
      </p:sp>
      <p:sp>
        <p:nvSpPr>
          <p:cNvPr id="77827" name="Content Placeholder 2"/>
          <p:cNvSpPr>
            <a:spLocks noGrp="1"/>
          </p:cNvSpPr>
          <p:nvPr>
            <p:ph idx="1"/>
          </p:nvPr>
        </p:nvSpPr>
        <p:spPr>
          <a:xfrm>
            <a:off x="438795" y="1476777"/>
            <a:ext cx="8596668" cy="3880773"/>
          </a:xfrm>
        </p:spPr>
        <p:txBody>
          <a:bodyPr>
            <a:normAutofit/>
          </a:bodyPr>
          <a:lstStyle/>
          <a:p>
            <a:pPr lvl="1" eaLnBrk="1" hangingPunct="1"/>
            <a:r>
              <a:rPr lang="en-US" altLang="en-US" sz="2400" dirty="0" smtClean="0"/>
              <a:t>Make use of external assistance offered by government agencies such as Scotland’s Business Gateway</a:t>
            </a:r>
          </a:p>
          <a:p>
            <a:pPr lvl="1" eaLnBrk="1" hangingPunct="1"/>
            <a:r>
              <a:rPr lang="en-US" altLang="en-US" sz="2400" dirty="0" smtClean="0"/>
              <a:t>Establish a training process for the Next Generation</a:t>
            </a:r>
          </a:p>
          <a:p>
            <a:pPr eaLnBrk="1" hangingPunct="1"/>
            <a:r>
              <a:rPr lang="en-US" altLang="en-US" sz="2400" dirty="0" smtClean="0"/>
              <a:t>Succession planning is particularly important for family businesses with investors</a:t>
            </a:r>
          </a:p>
          <a:p>
            <a:pPr lvl="1" eaLnBrk="1" hangingPunct="1"/>
            <a:r>
              <a:rPr lang="en-US" altLang="en-US" sz="2000" dirty="0" smtClean="0"/>
              <a:t>Investors don’t like uncertainty</a:t>
            </a:r>
          </a:p>
          <a:p>
            <a:pPr lvl="1" eaLnBrk="1" hangingPunct="1"/>
            <a:r>
              <a:rPr lang="en-US" altLang="en-US" sz="2000" dirty="0" smtClean="0"/>
              <a:t>Investors want a clear understanding of where the family business is going</a:t>
            </a:r>
          </a:p>
          <a:p>
            <a:pPr lvl="1" eaLnBrk="1" hangingPunct="1"/>
            <a:endParaRPr lang="en-US" altLang="en-US" sz="2000" dirty="0" smtClean="0"/>
          </a:p>
        </p:txBody>
      </p:sp>
      <p:sp>
        <p:nvSpPr>
          <p:cNvPr id="77828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7829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072696-1588-4C9A-8A10-2152BE5861D6}" type="slidenum">
              <a:rPr lang="en-GB" altLang="en-US" sz="1400"/>
              <a:pPr/>
              <a:t>17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2343959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anose="020B0600070205080204" pitchFamily="34" charset="-128"/>
              </a:rPr>
              <a:t>Family business research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>
          <a:xfrm>
            <a:off x="605772" y="1437020"/>
            <a:ext cx="9540092" cy="4725241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Underdeveloped area of research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Popular press in the ascendancy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Many case studies and entrepreneurial profiles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Sharp increase since the 2000s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Most popular areas are: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Succession, corporate governance, application of </a:t>
            </a:r>
            <a:r>
              <a:rPr lang="en-US" altLang="en-US" sz="2000" dirty="0" err="1" smtClean="0">
                <a:ea typeface="ＭＳ Ｐゴシック" panose="020B0600070205080204" pitchFamily="34" charset="-128"/>
              </a:rPr>
              <a:t>organisational</a:t>
            </a:r>
            <a:r>
              <a:rPr lang="en-US" altLang="en-US" sz="2000" dirty="0" smtClean="0">
                <a:ea typeface="ＭＳ Ｐゴシック" panose="020B0600070205080204" pitchFamily="34" charset="-128"/>
              </a:rPr>
              <a:t> theory and company culture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Areas of research scarcity</a:t>
            </a:r>
          </a:p>
          <a:p>
            <a:pPr lvl="1" eaLnBrk="1" hangingPunct="1">
              <a:buFont typeface="Wingdings" panose="05000000000000000000" pitchFamily="2" charset="2"/>
              <a:buChar char=""/>
            </a:pPr>
            <a:r>
              <a:rPr lang="en-US" altLang="en-US" sz="2000" dirty="0" smtClean="0">
                <a:ea typeface="ＭＳ Ｐゴシック" panose="020B0600070205080204" pitchFamily="34" charset="-128"/>
              </a:rPr>
              <a:t>Gender and ethnicity</a:t>
            </a:r>
          </a:p>
          <a:p>
            <a:pPr eaLnBrk="1" hangingPunct="1">
              <a:buFont typeface="Wingdings" panose="05000000000000000000" pitchFamily="2" charset="2"/>
              <a:buChar char=""/>
            </a:pPr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78852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8853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8286B42-70D2-4946-97C7-B397656AC91D}" type="slidenum">
              <a:rPr lang="en-GB" altLang="en-US" sz="1400"/>
              <a:pPr/>
              <a:t>18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317815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3988" cy="15240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002057"/>
                </a:solidFill>
              </a:rPr>
              <a:t>What you should have learned…</a:t>
            </a:r>
          </a:p>
        </p:txBody>
      </p:sp>
      <p:sp>
        <p:nvSpPr>
          <p:cNvPr id="11267" name="Content Placeholder 1"/>
          <p:cNvSpPr>
            <a:spLocks noGrp="1"/>
          </p:cNvSpPr>
          <p:nvPr>
            <p:ph idx="1"/>
          </p:nvPr>
        </p:nvSpPr>
        <p:spPr>
          <a:xfrm>
            <a:off x="1015517" y="1577312"/>
            <a:ext cx="7772400" cy="4464050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Family businesses are economically significant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Take care no universal definition exists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  <a:cs typeface="+mn-cs"/>
              </a:rPr>
              <a:t>General agreement that ownership, management and board membership mark them out as different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Key characteristics that differ between family and nonfamily businesses </a:t>
            </a:r>
          </a:p>
          <a:p>
            <a:pPr lvl="1" eaLnBrk="1" hangingPunct="1">
              <a:buFont typeface="Wingdings" charset="0"/>
              <a:buChar char=""/>
              <a:defRPr/>
            </a:pPr>
            <a:r>
              <a:rPr lang="en-US" sz="2000" dirty="0" smtClean="0">
                <a:ea typeface="ＭＳ Ｐゴシック" charset="0"/>
                <a:cs typeface="+mn-cs"/>
              </a:rPr>
              <a:t>Family relationships, company culture &amp; succession planning</a:t>
            </a:r>
          </a:p>
          <a:p>
            <a:pPr eaLnBrk="1" hangingPunct="1">
              <a:buFont typeface="Wingdings" charset="0"/>
              <a:buChar char=""/>
              <a:defRPr/>
            </a:pPr>
            <a:r>
              <a:rPr lang="en-US" sz="2400" dirty="0" smtClean="0">
                <a:ea typeface="ＭＳ Ｐゴシック" charset="0"/>
              </a:rPr>
              <a:t>Underdeveloped area of research</a:t>
            </a:r>
            <a:endParaRPr lang="en-US" sz="2400" dirty="0">
              <a:ea typeface="ＭＳ Ｐゴシック" charset="0"/>
            </a:endParaRPr>
          </a:p>
        </p:txBody>
      </p:sp>
      <p:sp>
        <p:nvSpPr>
          <p:cNvPr id="79876" name="Footer Placeholder 1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Enterprise Concepts and Issues  © Goodfellow Publishers 2016</a:t>
            </a:r>
          </a:p>
        </p:txBody>
      </p:sp>
      <p:sp>
        <p:nvSpPr>
          <p:cNvPr id="79877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8BCB6B3-7AF1-45E7-946D-4EC7C380E2FA}" type="slidenum">
              <a:rPr lang="en-GB" altLang="en-US" sz="1400"/>
              <a:pPr/>
              <a:t>19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58625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</TotalTime>
  <Words>1021</Words>
  <Application>Microsoft Office PowerPoint</Application>
  <PresentationFormat>Widescreen</PresentationFormat>
  <Paragraphs>183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ＭＳ Ｐゴシック</vt:lpstr>
      <vt:lpstr>Arial</vt:lpstr>
      <vt:lpstr>Calibri</vt:lpstr>
      <vt:lpstr>Times New Roman</vt:lpstr>
      <vt:lpstr>Trebuchet MS</vt:lpstr>
      <vt:lpstr>Wingdings</vt:lpstr>
      <vt:lpstr>Wingdings 3</vt:lpstr>
      <vt:lpstr>Facet</vt:lpstr>
      <vt:lpstr>PowerPoint Presentation</vt:lpstr>
      <vt:lpstr>Lecture Overview</vt:lpstr>
      <vt:lpstr>Introduction</vt:lpstr>
      <vt:lpstr>Definition</vt:lpstr>
      <vt:lpstr>Definition</vt:lpstr>
      <vt:lpstr>Global significance</vt:lpstr>
      <vt:lpstr>Essential characteristics</vt:lpstr>
      <vt:lpstr>Family Relationships</vt:lpstr>
      <vt:lpstr>Family relationship</vt:lpstr>
      <vt:lpstr>Family relationship</vt:lpstr>
      <vt:lpstr>Company culture</vt:lpstr>
      <vt:lpstr>Succession planning</vt:lpstr>
      <vt:lpstr>Succession planning</vt:lpstr>
      <vt:lpstr>Succession planning</vt:lpstr>
      <vt:lpstr>Succession planning</vt:lpstr>
      <vt:lpstr>Succession planning</vt:lpstr>
      <vt:lpstr>Succession planning</vt:lpstr>
      <vt:lpstr>Family business research</vt:lpstr>
      <vt:lpstr>What you should have learned…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Gladius David Kulothungan</dc:creator>
  <cp:lastModifiedBy>Gladius David Kulothungan</cp:lastModifiedBy>
  <cp:revision>4</cp:revision>
  <dcterms:created xsi:type="dcterms:W3CDTF">2019-08-05T14:09:24Z</dcterms:created>
  <dcterms:modified xsi:type="dcterms:W3CDTF">2019-08-05T14:19:20Z</dcterms:modified>
</cp:coreProperties>
</file>