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620"/>
    <p:restoredTop sz="94660"/>
  </p:normalViewPr>
  <p:slideViewPr>
    <p:cSldViewPr>
      <p:cViewPr varScale="1">
        <p:scale>
          <a:sx n="83" d="100"/>
          <a:sy n="83" d="100"/>
        </p:scale>
        <p:origin x="-1426" y="-77"/>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1D8BD707-D9CF-40AE-B4C6-C98DA3205C09}" type="datetimeFigureOut">
              <a:rPr lang="en-US" smtClean="0"/>
              <a:pPr/>
              <a:t>11/12/2023</a:t>
            </a:fld>
            <a:endParaRPr lang="en-US"/>
          </a:p>
        </p:txBody>
      </p:sp>
      <p:sp>
        <p:nvSpPr>
          <p:cNvPr id="17" name="Footer Placeholder 16"/>
          <p:cNvSpPr>
            <a:spLocks noGrp="1"/>
          </p:cNvSpPr>
          <p:nvPr>
            <p:ph type="ftr" sz="quarter" idx="11"/>
          </p:nvPr>
        </p:nvSpPr>
        <p:spPr/>
        <p:txBody>
          <a:bodyPr/>
          <a:lstStyle/>
          <a:p>
            <a:endParaRPr lang="en-US"/>
          </a:p>
        </p:txBody>
      </p:sp>
      <p:sp>
        <p:nvSpPr>
          <p:cNvPr id="29" name="Slide Number Placeholder 28"/>
          <p:cNvSpPr>
            <a:spLocks noGrp="1"/>
          </p:cNvSpPr>
          <p:nvPr>
            <p:ph type="sldNum" sz="quarter" idx="12"/>
          </p:nvPr>
        </p:nvSpPr>
        <p:spPr/>
        <p:txBody>
          <a:bodyPr/>
          <a:lstStyle/>
          <a:p>
            <a:fld id="{B6F15528-21DE-4FAA-801E-634DDDAF4B2B}" type="slidenum">
              <a:rPr lang="en-US" smtClean="0"/>
              <a:pPr/>
              <a:t>‹#›</a:t>
            </a:fld>
            <a:endParaRPr lang="en-US"/>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cSld>
  <p:clrMapOvr>
    <a:masterClrMapping/>
  </p:clrMapOvr>
  <p:transition spd="slow">
    <p:fade thruBlk="1"/>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11/12/2023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transition spd="slow">
    <p:fade thruBlk="1"/>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7924800" y="6416675"/>
            <a:ext cx="762000" cy="365125"/>
          </a:xfrm>
        </p:spPr>
        <p:txBody>
          <a:bodyPr/>
          <a:lstStyle/>
          <a:p>
            <a:fld id="{B6F15528-21DE-4FAA-801E-634DDDAF4B2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transition spd="slow">
    <p:fade thruBlk="1"/>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11/12/2023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transition spd="slow">
    <p:fade thruBlk="1"/>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1D8BD707-D9CF-40AE-B4C6-C98DA3205C09}" type="datetimeFigureOut">
              <a:rPr lang="en-US" smtClean="0"/>
              <a:pPr/>
              <a:t>11/12/2023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transition spd="slow">
    <p:fade thruBlk="1"/>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1D8BD707-D9CF-40AE-B4C6-C98DA3205C09}" type="datetimeFigureOut">
              <a:rPr lang="en-US" smtClean="0"/>
              <a:pPr/>
              <a:t>11/12/2023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transition spd="slow">
    <p:fade thruBlk="1"/>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11/12/2023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transition spd="slow">
    <p:fade thruBlk="1"/>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11/12/2023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transition spd="slow">
    <p:fade thruBlk="1"/>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transition spd="slow">
    <p:fade thruBlk="1"/>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11/12/2023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transition spd="slow">
    <p:fade thruBlk="1"/>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11/12/2023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transition spd="slow">
    <p:fade thruBlk="1"/>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1D8BD707-D9CF-40AE-B4C6-C98DA3205C09}" type="datetimeFigureOut">
              <a:rPr lang="en-US" smtClean="0"/>
              <a:pPr/>
              <a:t>11/12/2023</a:t>
            </a:fld>
            <a:endParaRPr lang="en-US"/>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US"/>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B6F15528-21DE-4FAA-801E-634DDDAF4B2B}" type="slidenum">
              <a:rPr lang="en-US" smtClean="0"/>
              <a:pPr/>
              <a:t>‹#›</a:t>
            </a:fld>
            <a:endParaRPr lang="en-US"/>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spd="slow">
    <p:fade thruBlk="1"/>
  </p:transition>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mediacentre.britishairways.com/pressrelease/details/86/2017-228/8421"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8600" y="304800"/>
            <a:ext cx="8686800" cy="2895600"/>
          </a:xfrm>
        </p:spPr>
        <p:txBody>
          <a:bodyPr>
            <a:noAutofit/>
          </a:bodyPr>
          <a:lstStyle/>
          <a:p>
            <a:r>
              <a:rPr lang="en-US" sz="2800" dirty="0" smtClean="0">
                <a:latin typeface="Arial" pitchFamily="34" charset="0"/>
                <a:cs typeface="Arial" pitchFamily="34" charset="0"/>
              </a:rPr>
              <a:t>Module name: BMSW5106 – Knowledge and Information Management Skills for the Workplace</a:t>
            </a:r>
            <a:br>
              <a:rPr lang="en-US" sz="2800" dirty="0" smtClean="0">
                <a:latin typeface="Arial" pitchFamily="34" charset="0"/>
                <a:cs typeface="Arial" pitchFamily="34" charset="0"/>
              </a:rPr>
            </a:br>
            <a:r>
              <a:rPr lang="en-US" sz="2800" dirty="0" smtClean="0">
                <a:latin typeface="Arial" pitchFamily="34" charset="0"/>
                <a:cs typeface="Arial" pitchFamily="34" charset="0"/>
              </a:rPr>
              <a:t>Assignment title: Case Study – British Airways Vs. Emirates</a:t>
            </a:r>
            <a:r>
              <a:rPr lang="en-US" sz="2000" dirty="0" smtClean="0">
                <a:latin typeface="Arial" pitchFamily="34" charset="0"/>
                <a:cs typeface="Arial" pitchFamily="34" charset="0"/>
              </a:rPr>
              <a:t/>
            </a:r>
            <a:br>
              <a:rPr lang="en-US" sz="2000" dirty="0" smtClean="0">
                <a:latin typeface="Arial" pitchFamily="34" charset="0"/>
                <a:cs typeface="Arial" pitchFamily="34" charset="0"/>
              </a:rPr>
            </a:br>
            <a:endParaRPr lang="en-US" sz="2000" dirty="0">
              <a:latin typeface="Arial" pitchFamily="34" charset="0"/>
              <a:cs typeface="Arial" pitchFamily="34" charset="0"/>
            </a:endParaRPr>
          </a:p>
        </p:txBody>
      </p:sp>
      <p:sp>
        <p:nvSpPr>
          <p:cNvPr id="3" name="Subtitle 2"/>
          <p:cNvSpPr>
            <a:spLocks noGrp="1"/>
          </p:cNvSpPr>
          <p:nvPr>
            <p:ph type="subTitle" idx="1"/>
          </p:nvPr>
        </p:nvSpPr>
        <p:spPr/>
        <p:txBody>
          <a:bodyPr/>
          <a:lstStyle/>
          <a:p>
            <a:r>
              <a:rPr lang="en-US" dirty="0" smtClean="0">
                <a:latin typeface="Arial" pitchFamily="34" charset="0"/>
                <a:cs typeface="Arial" pitchFamily="34" charset="0"/>
              </a:rPr>
              <a:t>Module tutor: </a:t>
            </a:r>
            <a:r>
              <a:rPr lang="en-US" dirty="0" err="1" smtClean="0">
                <a:latin typeface="Arial" pitchFamily="34" charset="0"/>
                <a:cs typeface="Arial" pitchFamily="34" charset="0"/>
              </a:rPr>
              <a:t>Oluwaseun</a:t>
            </a:r>
            <a:r>
              <a:rPr lang="en-US" dirty="0" smtClean="0">
                <a:latin typeface="Arial" pitchFamily="34" charset="0"/>
                <a:cs typeface="Arial" pitchFamily="34" charset="0"/>
              </a:rPr>
              <a:t> </a:t>
            </a:r>
            <a:r>
              <a:rPr lang="en-US" dirty="0" err="1" smtClean="0">
                <a:latin typeface="Arial" pitchFamily="34" charset="0"/>
                <a:cs typeface="Arial" pitchFamily="34" charset="0"/>
              </a:rPr>
              <a:t>Adegbite</a:t>
            </a:r>
            <a:r>
              <a:rPr lang="en-US" dirty="0" smtClean="0">
                <a:latin typeface="Arial" pitchFamily="34" charset="0"/>
                <a:cs typeface="Arial" pitchFamily="34" charset="0"/>
              </a:rPr>
              <a:t/>
            </a:r>
            <a:br>
              <a:rPr lang="en-US" dirty="0" smtClean="0">
                <a:latin typeface="Arial" pitchFamily="34" charset="0"/>
                <a:cs typeface="Arial" pitchFamily="34" charset="0"/>
              </a:rPr>
            </a:br>
            <a:r>
              <a:rPr lang="en-US" dirty="0" smtClean="0">
                <a:latin typeface="Arial" pitchFamily="34" charset="0"/>
                <a:cs typeface="Arial" pitchFamily="34" charset="0"/>
              </a:rPr>
              <a:t>Student: Maria Francisca </a:t>
            </a:r>
            <a:r>
              <a:rPr lang="en-US" dirty="0" err="1" smtClean="0">
                <a:latin typeface="Arial" pitchFamily="34" charset="0"/>
                <a:cs typeface="Arial" pitchFamily="34" charset="0"/>
              </a:rPr>
              <a:t>Dumitru</a:t>
            </a:r>
            <a:r>
              <a:rPr lang="en-US" dirty="0" smtClean="0">
                <a:latin typeface="Arial" pitchFamily="34" charset="0"/>
                <a:cs typeface="Arial" pitchFamily="34" charset="0"/>
              </a:rPr>
              <a:t/>
            </a:r>
            <a:br>
              <a:rPr lang="en-US" dirty="0" smtClean="0">
                <a:latin typeface="Arial" pitchFamily="34" charset="0"/>
                <a:cs typeface="Arial" pitchFamily="34" charset="0"/>
              </a:rPr>
            </a:br>
            <a:r>
              <a:rPr lang="en-US" dirty="0" smtClean="0">
                <a:latin typeface="Arial" pitchFamily="34" charset="0"/>
                <a:cs typeface="Arial" pitchFamily="34" charset="0"/>
              </a:rPr>
              <a:t>Student ID: 2121820</a:t>
            </a:r>
            <a:endParaRPr lang="en-US" dirty="0"/>
          </a:p>
        </p:txBody>
      </p:sp>
    </p:spTree>
  </p:cSld>
  <p:clrMapOvr>
    <a:masterClrMapping/>
  </p:clrMapOvr>
  <p:transition spd="slow">
    <p:fade thruBlk="1"/>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Introduction</a:t>
            </a:r>
            <a:endParaRPr lang="en-US" dirty="0"/>
          </a:p>
        </p:txBody>
      </p:sp>
      <p:sp>
        <p:nvSpPr>
          <p:cNvPr id="3" name="Content Placeholder 2"/>
          <p:cNvSpPr>
            <a:spLocks noGrp="1"/>
          </p:cNvSpPr>
          <p:nvPr>
            <p:ph idx="1"/>
          </p:nvPr>
        </p:nvSpPr>
        <p:spPr/>
        <p:txBody>
          <a:bodyPr/>
          <a:lstStyle/>
          <a:p>
            <a:pPr algn="just">
              <a:buNone/>
            </a:pPr>
            <a:r>
              <a:rPr lang="en-US" dirty="0" smtClean="0">
                <a:latin typeface="Arial" pitchFamily="34" charset="0"/>
                <a:cs typeface="Arial" pitchFamily="34" charset="0"/>
              </a:rPr>
              <a:t>		The </a:t>
            </a:r>
            <a:r>
              <a:rPr lang="en-US" dirty="0" smtClean="0">
                <a:latin typeface="Arial" pitchFamily="34" charset="0"/>
                <a:cs typeface="Arial" pitchFamily="34" charset="0"/>
              </a:rPr>
              <a:t>following demonstration supplies a summary of the businesses British Airways and Emirates, and undertakes both an internal and external analysis of the corporation. To identify possible strategic alternatives for the corporation, such as market expansion and broadening, the TOWS framework analysis was employed.</a:t>
            </a:r>
            <a:endParaRPr lang="en-US" dirty="0">
              <a:latin typeface="Arial" pitchFamily="34" charset="0"/>
              <a:cs typeface="Arial" pitchFamily="34" charset="0"/>
            </a:endParaRPr>
          </a:p>
        </p:txBody>
      </p:sp>
    </p:spTree>
  </p:cSld>
  <p:clrMapOvr>
    <a:masterClrMapping/>
  </p:clrMapOvr>
  <p:transition spd="slow">
    <p:fade thruBlk="1"/>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Arial" pitchFamily="34" charset="0"/>
                <a:cs typeface="Arial" pitchFamily="34" charset="0"/>
              </a:rPr>
              <a:t>Company overview</a:t>
            </a:r>
            <a:endParaRPr lang="en-US" dirty="0">
              <a:latin typeface="Arial" pitchFamily="34" charset="0"/>
              <a:cs typeface="Arial" pitchFamily="34" charset="0"/>
            </a:endParaRPr>
          </a:p>
        </p:txBody>
      </p:sp>
      <p:sp>
        <p:nvSpPr>
          <p:cNvPr id="3" name="Content Placeholder 2"/>
          <p:cNvSpPr>
            <a:spLocks noGrp="1"/>
          </p:cNvSpPr>
          <p:nvPr>
            <p:ph idx="1"/>
          </p:nvPr>
        </p:nvSpPr>
        <p:spPr>
          <a:xfrm>
            <a:off x="304800" y="1600200"/>
            <a:ext cx="5105400" cy="4709160"/>
          </a:xfrm>
        </p:spPr>
        <p:txBody>
          <a:bodyPr>
            <a:normAutofit fontScale="77500" lnSpcReduction="20000"/>
          </a:bodyPr>
          <a:lstStyle/>
          <a:p>
            <a:pPr algn="ctr">
              <a:buNone/>
            </a:pPr>
            <a:r>
              <a:rPr lang="en-US" b="1" dirty="0" smtClean="0">
                <a:latin typeface="Arial" pitchFamily="34" charset="0"/>
                <a:cs typeface="Arial" pitchFamily="34" charset="0"/>
              </a:rPr>
              <a:t>British Airways</a:t>
            </a:r>
          </a:p>
          <a:p>
            <a:pPr algn="ctr">
              <a:buNone/>
            </a:pPr>
            <a:endParaRPr lang="en-US" dirty="0" smtClean="0">
              <a:latin typeface="Arial" pitchFamily="34" charset="0"/>
              <a:cs typeface="Arial" pitchFamily="34" charset="0"/>
            </a:endParaRPr>
          </a:p>
          <a:p>
            <a:pPr algn="just">
              <a:buNone/>
            </a:pPr>
            <a:r>
              <a:rPr lang="en-US" dirty="0" smtClean="0">
                <a:latin typeface="Arial" pitchFamily="34" charset="0"/>
                <a:cs typeface="Arial" pitchFamily="34" charset="0"/>
              </a:rPr>
              <a:t>		According </a:t>
            </a:r>
            <a:r>
              <a:rPr lang="en-US" dirty="0" smtClean="0">
                <a:latin typeface="Arial" pitchFamily="34" charset="0"/>
                <a:cs typeface="Arial" pitchFamily="34" charset="0"/>
              </a:rPr>
              <a:t>to British Airways (2017), it is a distinguished international airline based in the United Kingdom with the largest fleet of operational aircraft in the country. The airline has a reputation for delivering unparalleled customer service, implementing cutting-edge business strategies, and introducing innovative technologies that enrich the overall air travel experience for its customers.</a:t>
            </a:r>
            <a:endParaRPr lang="en-US" dirty="0">
              <a:latin typeface="Arial" pitchFamily="34" charset="0"/>
              <a:cs typeface="Arial" pitchFamily="34" charset="0"/>
            </a:endParaRPr>
          </a:p>
        </p:txBody>
      </p:sp>
      <p:pic>
        <p:nvPicPr>
          <p:cNvPr id="25602" name="Picture 2" descr="https://tse2.mm.bing.net/th?id=OIP.x5CeO0eoNM7ADUHJdVg_ywHaEK&amp;pid=Api&amp;P=0&amp;h=180"/>
          <p:cNvPicPr>
            <a:picLocks noChangeAspect="1" noChangeArrowheads="1"/>
          </p:cNvPicPr>
          <p:nvPr/>
        </p:nvPicPr>
        <p:blipFill>
          <a:blip r:embed="rId2"/>
          <a:srcRect/>
          <a:stretch>
            <a:fillRect/>
          </a:stretch>
        </p:blipFill>
        <p:spPr bwMode="auto">
          <a:xfrm>
            <a:off x="5638800" y="2438400"/>
            <a:ext cx="3048000" cy="1714500"/>
          </a:xfrm>
          <a:prstGeom prst="rect">
            <a:avLst/>
          </a:prstGeom>
          <a:noFill/>
        </p:spPr>
      </p:pic>
      <p:pic>
        <p:nvPicPr>
          <p:cNvPr id="25604" name="Picture 4" descr="https://tse3.mm.bing.net/th?id=OIP.pyx7H0ikGDPwG59EoCzBHgHaD4&amp;pid=Api&amp;P=0&amp;h=180"/>
          <p:cNvPicPr>
            <a:picLocks noChangeAspect="1" noChangeArrowheads="1"/>
          </p:cNvPicPr>
          <p:nvPr/>
        </p:nvPicPr>
        <p:blipFill>
          <a:blip r:embed="rId3"/>
          <a:srcRect/>
          <a:stretch>
            <a:fillRect/>
          </a:stretch>
        </p:blipFill>
        <p:spPr bwMode="auto">
          <a:xfrm>
            <a:off x="5562600" y="4648200"/>
            <a:ext cx="3276600" cy="1714500"/>
          </a:xfrm>
          <a:prstGeom prst="rect">
            <a:avLst/>
          </a:prstGeom>
          <a:noFill/>
        </p:spPr>
      </p:pic>
    </p:spTree>
  </p:cSld>
  <p:clrMapOvr>
    <a:masterClrMapping/>
  </p:clrMapOvr>
  <p:transition spd="slow">
    <p:fade thruBlk="1"/>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28600" y="685800"/>
            <a:ext cx="5257800" cy="5623560"/>
          </a:xfrm>
        </p:spPr>
        <p:txBody>
          <a:bodyPr>
            <a:normAutofit fontScale="77500" lnSpcReduction="20000"/>
          </a:bodyPr>
          <a:lstStyle/>
          <a:p>
            <a:pPr algn="ctr">
              <a:buNone/>
            </a:pPr>
            <a:r>
              <a:rPr lang="en-US" b="1" dirty="0" smtClean="0">
                <a:latin typeface="Arial" pitchFamily="34" charset="0"/>
                <a:cs typeface="Arial" pitchFamily="34" charset="0"/>
              </a:rPr>
              <a:t>Emirates</a:t>
            </a:r>
          </a:p>
          <a:p>
            <a:pPr algn="ctr">
              <a:buNone/>
            </a:pPr>
            <a:endParaRPr lang="en-US" b="1" dirty="0" smtClean="0">
              <a:latin typeface="Arial" pitchFamily="34" charset="0"/>
              <a:cs typeface="Arial" pitchFamily="34" charset="0"/>
            </a:endParaRPr>
          </a:p>
          <a:p>
            <a:pPr algn="just">
              <a:buNone/>
            </a:pPr>
            <a:r>
              <a:rPr lang="en-US" dirty="0" smtClean="0">
                <a:latin typeface="Arial" pitchFamily="34" charset="0"/>
                <a:cs typeface="Arial" pitchFamily="34" charset="0"/>
              </a:rPr>
              <a:t>		The </a:t>
            </a:r>
            <a:r>
              <a:rPr lang="en-US" dirty="0" smtClean="0">
                <a:latin typeface="Arial" pitchFamily="34" charset="0"/>
                <a:cs typeface="Arial" pitchFamily="34" charset="0"/>
              </a:rPr>
              <a:t>Emirates Group's subsidiary Emirates Airline is a prominent airline in the Middle East. As stated in The Emirates Story (2010), the airline company initially started with only two planes: the Airbus 300 B4 and the Boeing 737. Its first flight was from Dubai on October 25, 1985. Presently, Emirates Airlines operates a fleet of 137 aircraft and provides services to over 100 major cities in 60 countries globally. The airline departs from Dubai, the largest emirate of UAE (United Arab Emirates), almost 700 times a week to different destinations on six continents, making it a significant player in the airline industry.</a:t>
            </a:r>
            <a:endParaRPr lang="en-US" b="1" dirty="0">
              <a:latin typeface="Arial" pitchFamily="34" charset="0"/>
              <a:cs typeface="Arial" pitchFamily="34" charset="0"/>
            </a:endParaRPr>
          </a:p>
        </p:txBody>
      </p:sp>
      <p:pic>
        <p:nvPicPr>
          <p:cNvPr id="24578" name="Picture 2" descr="https://tse3.mm.bing.net/th?id=OIP.hm8Iy7nMCtCHxBkWV2_9TgHaFI&amp;pid=Api&amp;P=0&amp;h=180"/>
          <p:cNvPicPr>
            <a:picLocks noChangeAspect="1" noChangeArrowheads="1"/>
          </p:cNvPicPr>
          <p:nvPr/>
        </p:nvPicPr>
        <p:blipFill>
          <a:blip r:embed="rId2"/>
          <a:srcRect/>
          <a:stretch>
            <a:fillRect/>
          </a:stretch>
        </p:blipFill>
        <p:spPr bwMode="auto">
          <a:xfrm>
            <a:off x="5867400" y="1905000"/>
            <a:ext cx="2628900" cy="1714500"/>
          </a:xfrm>
          <a:prstGeom prst="rect">
            <a:avLst/>
          </a:prstGeom>
          <a:noFill/>
        </p:spPr>
      </p:pic>
      <p:pic>
        <p:nvPicPr>
          <p:cNvPr id="24580" name="Picture 4" descr="https://tse4.mm.bing.net/th?id=OIP.1VSgDMwrcV3LA6UqgzeWEQHaE0&amp;pid=Api&amp;P=0&amp;h=180"/>
          <p:cNvPicPr>
            <a:picLocks noChangeAspect="1" noChangeArrowheads="1"/>
          </p:cNvPicPr>
          <p:nvPr/>
        </p:nvPicPr>
        <p:blipFill>
          <a:blip r:embed="rId3"/>
          <a:srcRect/>
          <a:stretch>
            <a:fillRect/>
          </a:stretch>
        </p:blipFill>
        <p:spPr bwMode="auto">
          <a:xfrm>
            <a:off x="5867400" y="4038600"/>
            <a:ext cx="2638425" cy="1714500"/>
          </a:xfrm>
          <a:prstGeom prst="rect">
            <a:avLst/>
          </a:prstGeom>
          <a:noFill/>
        </p:spPr>
      </p:pic>
    </p:spTree>
  </p:cSld>
  <p:clrMapOvr>
    <a:masterClrMapping/>
  </p:clrMapOvr>
  <p:transition spd="slow">
    <p:fade thruBlk="1"/>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15962"/>
          </a:xfrm>
        </p:spPr>
        <p:txBody>
          <a:bodyPr>
            <a:normAutofit fontScale="90000"/>
          </a:bodyPr>
          <a:lstStyle/>
          <a:p>
            <a:r>
              <a:rPr lang="en-US" dirty="0" smtClean="0">
                <a:latin typeface="Arial" pitchFamily="34" charset="0"/>
                <a:cs typeface="Arial" pitchFamily="34" charset="0"/>
              </a:rPr>
              <a:t>TOWS Matrix</a:t>
            </a:r>
            <a:endParaRPr lang="en-US" dirty="0">
              <a:latin typeface="Arial" pitchFamily="34" charset="0"/>
              <a:cs typeface="Arial" pitchFamily="34" charset="0"/>
            </a:endParaRPr>
          </a:p>
        </p:txBody>
      </p:sp>
      <p:sp>
        <p:nvSpPr>
          <p:cNvPr id="3" name="Content Placeholder 2"/>
          <p:cNvSpPr>
            <a:spLocks noGrp="1"/>
          </p:cNvSpPr>
          <p:nvPr>
            <p:ph idx="1"/>
          </p:nvPr>
        </p:nvSpPr>
        <p:spPr>
          <a:xfrm>
            <a:off x="457200" y="1066800"/>
            <a:ext cx="8229600" cy="5562600"/>
          </a:xfrm>
        </p:spPr>
        <p:txBody>
          <a:bodyPr/>
          <a:lstStyle/>
          <a:p>
            <a:pPr algn="ctr">
              <a:buNone/>
            </a:pPr>
            <a:r>
              <a:rPr lang="en-US" dirty="0" smtClean="0">
                <a:latin typeface="Arial" pitchFamily="34" charset="0"/>
                <a:cs typeface="Arial" pitchFamily="34" charset="0"/>
              </a:rPr>
              <a:t>British Airways</a:t>
            </a:r>
            <a:endParaRPr lang="en-US" dirty="0">
              <a:latin typeface="Arial" pitchFamily="34" charset="0"/>
              <a:cs typeface="Arial" pitchFamily="34" charset="0"/>
            </a:endParaRPr>
          </a:p>
        </p:txBody>
      </p:sp>
      <p:pic>
        <p:nvPicPr>
          <p:cNvPr id="23553" name="Picture 1"/>
          <p:cNvPicPr>
            <a:picLocks noChangeAspect="1" noChangeArrowheads="1"/>
          </p:cNvPicPr>
          <p:nvPr/>
        </p:nvPicPr>
        <p:blipFill>
          <a:blip r:embed="rId2"/>
          <a:srcRect/>
          <a:stretch>
            <a:fillRect/>
          </a:stretch>
        </p:blipFill>
        <p:spPr bwMode="auto">
          <a:xfrm>
            <a:off x="838200" y="1600200"/>
            <a:ext cx="7554913" cy="4476750"/>
          </a:xfrm>
          <a:prstGeom prst="rect">
            <a:avLst/>
          </a:prstGeom>
          <a:noFill/>
          <a:ln w="9525">
            <a:noFill/>
            <a:miter lim="800000"/>
            <a:headEnd/>
            <a:tailEnd/>
          </a:ln>
          <a:effectLst/>
        </p:spPr>
      </p:pic>
    </p:spTree>
  </p:cSld>
  <p:clrMapOvr>
    <a:masterClrMapping/>
  </p:clrMapOvr>
  <p:transition spd="slow">
    <p:fade thruBlk="1"/>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29" name="Picture 1"/>
          <p:cNvPicPr>
            <a:picLocks noChangeAspect="1" noChangeArrowheads="1"/>
          </p:cNvPicPr>
          <p:nvPr/>
        </p:nvPicPr>
        <p:blipFill>
          <a:blip r:embed="rId2"/>
          <a:srcRect/>
          <a:stretch>
            <a:fillRect/>
          </a:stretch>
        </p:blipFill>
        <p:spPr bwMode="auto">
          <a:xfrm>
            <a:off x="793750" y="1046163"/>
            <a:ext cx="7554913" cy="4772025"/>
          </a:xfrm>
          <a:prstGeom prst="rect">
            <a:avLst/>
          </a:prstGeom>
          <a:noFill/>
          <a:ln w="9525">
            <a:noFill/>
            <a:miter lim="800000"/>
            <a:headEnd/>
            <a:tailEnd/>
          </a:ln>
          <a:effectLst/>
        </p:spPr>
      </p:pic>
    </p:spTree>
  </p:cSld>
  <p:clrMapOvr>
    <a:masterClrMapping/>
  </p:clrMapOvr>
  <p:transition spd="slow">
    <p:fade thruBlk="1"/>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304800"/>
            <a:ext cx="8229600" cy="838200"/>
          </a:xfrm>
        </p:spPr>
        <p:txBody>
          <a:bodyPr/>
          <a:lstStyle/>
          <a:p>
            <a:pPr algn="ctr">
              <a:buNone/>
            </a:pPr>
            <a:r>
              <a:rPr lang="en-US" b="1" dirty="0" smtClean="0">
                <a:latin typeface="Arial" pitchFamily="34" charset="0"/>
                <a:cs typeface="Arial" pitchFamily="34" charset="0"/>
              </a:rPr>
              <a:t>Emirates</a:t>
            </a:r>
            <a:endParaRPr lang="en-US" dirty="0">
              <a:latin typeface="Arial" pitchFamily="34" charset="0"/>
              <a:cs typeface="Arial" pitchFamily="34" charset="0"/>
            </a:endParaRPr>
          </a:p>
        </p:txBody>
      </p:sp>
      <p:pic>
        <p:nvPicPr>
          <p:cNvPr id="21505" name="Picture 1"/>
          <p:cNvPicPr>
            <a:picLocks noChangeAspect="1" noChangeArrowheads="1"/>
          </p:cNvPicPr>
          <p:nvPr/>
        </p:nvPicPr>
        <p:blipFill>
          <a:blip r:embed="rId2"/>
          <a:srcRect/>
          <a:stretch>
            <a:fillRect/>
          </a:stretch>
        </p:blipFill>
        <p:spPr bwMode="auto">
          <a:xfrm>
            <a:off x="838200" y="762000"/>
            <a:ext cx="7610475" cy="5867400"/>
          </a:xfrm>
          <a:prstGeom prst="rect">
            <a:avLst/>
          </a:prstGeom>
          <a:noFill/>
          <a:ln w="9525">
            <a:noFill/>
            <a:miter lim="800000"/>
            <a:headEnd/>
            <a:tailEnd/>
          </a:ln>
          <a:effectLst/>
        </p:spPr>
      </p:pic>
    </p:spTree>
  </p:cSld>
  <p:clrMapOvr>
    <a:masterClrMapping/>
  </p:clrMapOvr>
  <p:transition spd="slow">
    <p:fade thruBlk="1"/>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1" name="Picture 1"/>
          <p:cNvPicPr>
            <a:picLocks noChangeAspect="1" noChangeArrowheads="1"/>
          </p:cNvPicPr>
          <p:nvPr/>
        </p:nvPicPr>
        <p:blipFill>
          <a:blip r:embed="rId2"/>
          <a:srcRect/>
          <a:stretch>
            <a:fillRect/>
          </a:stretch>
        </p:blipFill>
        <p:spPr bwMode="auto">
          <a:xfrm>
            <a:off x="969963" y="1074738"/>
            <a:ext cx="7202487" cy="4714875"/>
          </a:xfrm>
          <a:prstGeom prst="rect">
            <a:avLst/>
          </a:prstGeom>
          <a:noFill/>
          <a:ln w="9525">
            <a:noFill/>
            <a:miter lim="800000"/>
            <a:headEnd/>
            <a:tailEnd/>
          </a:ln>
          <a:effectLst/>
        </p:spPr>
      </p:pic>
    </p:spTree>
  </p:cSld>
  <p:clrMapOvr>
    <a:masterClrMapping/>
  </p:clrMapOvr>
  <p:transition spd="slow">
    <p:fade thruBlk="1"/>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lvl="0"/>
            <a:r>
              <a:rPr lang="en-US" dirty="0" smtClean="0">
                <a:latin typeface="Arial" pitchFamily="34" charset="0"/>
                <a:cs typeface="Arial" pitchFamily="34" charset="0"/>
              </a:rPr>
              <a:t>Knowledge </a:t>
            </a:r>
            <a:r>
              <a:rPr lang="en-US" dirty="0" smtClean="0">
                <a:latin typeface="Arial" pitchFamily="34" charset="0"/>
                <a:cs typeface="Arial" pitchFamily="34" charset="0"/>
              </a:rPr>
              <a:t>Management</a:t>
            </a:r>
            <a:endParaRPr lang="en-US" dirty="0">
              <a:latin typeface="Arial" pitchFamily="34" charset="0"/>
              <a:cs typeface="Arial" pitchFamily="34" charset="0"/>
            </a:endParaRPr>
          </a:p>
        </p:txBody>
      </p:sp>
      <p:sp>
        <p:nvSpPr>
          <p:cNvPr id="3" name="Content Placeholder 2"/>
          <p:cNvSpPr>
            <a:spLocks noGrp="1"/>
          </p:cNvSpPr>
          <p:nvPr>
            <p:ph idx="1"/>
          </p:nvPr>
        </p:nvSpPr>
        <p:spPr/>
        <p:txBody>
          <a:bodyPr>
            <a:normAutofit fontScale="85000" lnSpcReduction="20000"/>
          </a:bodyPr>
          <a:lstStyle/>
          <a:p>
            <a:pPr algn="ctr">
              <a:buNone/>
            </a:pPr>
            <a:r>
              <a:rPr lang="en-US" dirty="0" smtClean="0">
                <a:latin typeface="Arial" pitchFamily="34" charset="0"/>
                <a:cs typeface="Arial" pitchFamily="34" charset="0"/>
              </a:rPr>
              <a:t>British Airways</a:t>
            </a:r>
          </a:p>
          <a:p>
            <a:pPr algn="ctr">
              <a:buNone/>
            </a:pPr>
            <a:endParaRPr lang="en-US" dirty="0" smtClean="0">
              <a:latin typeface="Arial" pitchFamily="34" charset="0"/>
              <a:cs typeface="Arial" pitchFamily="34" charset="0"/>
            </a:endParaRPr>
          </a:p>
          <a:p>
            <a:pPr algn="just">
              <a:buNone/>
            </a:pPr>
            <a:r>
              <a:rPr lang="en-US" dirty="0" smtClean="0">
                <a:latin typeface="Arial" pitchFamily="34" charset="0"/>
                <a:cs typeface="Arial" pitchFamily="34" charset="0"/>
              </a:rPr>
              <a:t>		During </a:t>
            </a:r>
            <a:r>
              <a:rPr lang="en-US" dirty="0" smtClean="0">
                <a:latin typeface="Arial" pitchFamily="34" charset="0"/>
                <a:cs typeface="Arial" pitchFamily="34" charset="0"/>
              </a:rPr>
              <a:t>the late 1990s, specialists had a keen interest in predicting events and outcomes for the upcoming decade (</a:t>
            </a:r>
            <a:r>
              <a:rPr lang="en-US" dirty="0" err="1" smtClean="0">
                <a:latin typeface="Arial" pitchFamily="34" charset="0"/>
                <a:cs typeface="Arial" pitchFamily="34" charset="0"/>
              </a:rPr>
              <a:t>Ringland</a:t>
            </a:r>
            <a:r>
              <a:rPr lang="en-US" dirty="0" smtClean="0">
                <a:latin typeface="Arial" pitchFamily="34" charset="0"/>
                <a:cs typeface="Arial" pitchFamily="34" charset="0"/>
              </a:rPr>
              <a:t>, 1998). Two methods were employed for this purpose: rich pictures and story writing. Story writing is an effective technique that promotes the transmission of values and norms in an organization, strengthens trust, facilitates the sharing of tacit knowledge, and fosters emotional connections </a:t>
            </a:r>
            <a:r>
              <a:rPr lang="en-US" dirty="0" smtClean="0">
                <a:latin typeface="Arial" pitchFamily="34" charset="0"/>
                <a:cs typeface="Arial" pitchFamily="34" charset="0"/>
              </a:rPr>
              <a:t>(Johnson et al, 2014</a:t>
            </a:r>
            <a:r>
              <a:rPr lang="en-US" dirty="0" smtClean="0">
                <a:latin typeface="Arial" pitchFamily="34" charset="0"/>
                <a:cs typeface="Arial" pitchFamily="34" charset="0"/>
              </a:rPr>
              <a:t>)</a:t>
            </a:r>
            <a:r>
              <a:rPr lang="en-US" dirty="0" smtClean="0">
                <a:latin typeface="Arial" pitchFamily="34" charset="0"/>
                <a:cs typeface="Arial" pitchFamily="34" charset="0"/>
              </a:rPr>
              <a:t>. </a:t>
            </a:r>
            <a:r>
              <a:rPr lang="en-US" dirty="0" smtClean="0">
                <a:latin typeface="Arial" pitchFamily="34" charset="0"/>
                <a:cs typeface="Arial" pitchFamily="34" charset="0"/>
              </a:rPr>
              <a:t>The sharing of stories allows tacit knowledge to be transferred while promoting innovation through a more humane approach to the sharing of knowledge and emotions.</a:t>
            </a:r>
            <a:endParaRPr lang="en-US" dirty="0">
              <a:latin typeface="Arial" pitchFamily="34" charset="0"/>
              <a:cs typeface="Arial" pitchFamily="34" charset="0"/>
            </a:endParaRPr>
          </a:p>
        </p:txBody>
      </p:sp>
    </p:spTree>
  </p:cSld>
  <p:clrMapOvr>
    <a:masterClrMapping/>
  </p:clrMapOvr>
  <p:transition spd="slow">
    <p:fade thruBlk="1"/>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lgn="just">
              <a:buNone/>
            </a:pPr>
            <a:r>
              <a:rPr lang="en-US" dirty="0" smtClean="0">
                <a:latin typeface="Arial" pitchFamily="34" charset="0"/>
                <a:cs typeface="Arial" pitchFamily="34" charset="0"/>
              </a:rPr>
              <a:t>		The </a:t>
            </a:r>
            <a:r>
              <a:rPr lang="en-US" dirty="0" smtClean="0">
                <a:latin typeface="Arial" pitchFamily="34" charset="0"/>
                <a:cs typeface="Arial" pitchFamily="34" charset="0"/>
              </a:rPr>
              <a:t>importance of successful collaboration with stakeholders cannot be overstated. Monk and </a:t>
            </a:r>
            <a:r>
              <a:rPr lang="en-US" dirty="0" smtClean="0">
                <a:latin typeface="Arial" pitchFamily="34" charset="0"/>
                <a:cs typeface="Arial" pitchFamily="34" charset="0"/>
              </a:rPr>
              <a:t>Williamson, Jenkins, </a:t>
            </a:r>
            <a:r>
              <a:rPr lang="en-US" dirty="0" err="1" smtClean="0">
                <a:latin typeface="Arial" pitchFamily="34" charset="0"/>
                <a:cs typeface="Arial" pitchFamily="34" charset="0"/>
              </a:rPr>
              <a:t>Coole</a:t>
            </a:r>
            <a:r>
              <a:rPr lang="en-US" dirty="0" smtClean="0">
                <a:latin typeface="Arial" pitchFamily="34" charset="0"/>
                <a:cs typeface="Arial" pitchFamily="34" charset="0"/>
              </a:rPr>
              <a:t>, </a:t>
            </a:r>
            <a:r>
              <a:rPr lang="en-US" dirty="0" err="1" smtClean="0">
                <a:latin typeface="Arial" pitchFamily="34" charset="0"/>
                <a:cs typeface="Arial" pitchFamily="34" charset="0"/>
              </a:rPr>
              <a:t>Moreton</a:t>
            </a:r>
            <a:r>
              <a:rPr lang="en-US" dirty="0" smtClean="0">
                <a:latin typeface="Arial" pitchFamily="34" charset="0"/>
                <a:cs typeface="Arial" pitchFamily="34" charset="0"/>
              </a:rPr>
              <a:t> </a:t>
            </a:r>
            <a:r>
              <a:rPr lang="en-US" dirty="0" smtClean="0">
                <a:latin typeface="Arial" pitchFamily="34" charset="0"/>
                <a:cs typeface="Arial" pitchFamily="34" charset="0"/>
              </a:rPr>
              <a:t>(2004) </a:t>
            </a:r>
            <a:r>
              <a:rPr lang="en-US" dirty="0" smtClean="0">
                <a:latin typeface="Arial" pitchFamily="34" charset="0"/>
                <a:cs typeface="Arial" pitchFamily="34" charset="0"/>
              </a:rPr>
              <a:t>have </a:t>
            </a:r>
            <a:r>
              <a:rPr lang="en-US" dirty="0" smtClean="0">
                <a:latin typeface="Arial" pitchFamily="34" charset="0"/>
                <a:cs typeface="Arial" pitchFamily="34" charset="0"/>
              </a:rPr>
              <a:t>observed that the rich picture technique is a simple and adaptable approach for communicating information. Business analysis (BA) has created several models, such as the Driving Forces scenario, which depict possible future developments that could affect the aviation sector.</a:t>
            </a:r>
            <a:endParaRPr lang="en-US" dirty="0">
              <a:latin typeface="Arial" pitchFamily="34" charset="0"/>
              <a:cs typeface="Arial" pitchFamily="34" charset="0"/>
            </a:endParaRPr>
          </a:p>
        </p:txBody>
      </p:sp>
    </p:spTree>
  </p:cSld>
  <p:clrMapOvr>
    <a:masterClrMapping/>
  </p:clrMapOvr>
  <p:transition spd="slow">
    <p:fade thruBlk="1"/>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762000"/>
            <a:ext cx="8229600" cy="5547360"/>
          </a:xfrm>
        </p:spPr>
        <p:txBody>
          <a:bodyPr/>
          <a:lstStyle/>
          <a:p>
            <a:pPr algn="ctr">
              <a:buNone/>
            </a:pPr>
            <a:r>
              <a:rPr lang="en-US" b="1" dirty="0" smtClean="0">
                <a:latin typeface="Arial" pitchFamily="34" charset="0"/>
                <a:cs typeface="Arial" pitchFamily="34" charset="0"/>
              </a:rPr>
              <a:t>Emirates</a:t>
            </a:r>
          </a:p>
          <a:p>
            <a:pPr algn="ctr">
              <a:buNone/>
            </a:pPr>
            <a:endParaRPr lang="en-US" b="1" dirty="0" smtClean="0">
              <a:latin typeface="Arial" pitchFamily="34" charset="0"/>
              <a:cs typeface="Arial" pitchFamily="34" charset="0"/>
            </a:endParaRPr>
          </a:p>
          <a:p>
            <a:pPr algn="just">
              <a:buNone/>
            </a:pPr>
            <a:r>
              <a:rPr lang="en-US" dirty="0" smtClean="0">
                <a:latin typeface="Arial" pitchFamily="34" charset="0"/>
                <a:cs typeface="Arial" pitchFamily="34" charset="0"/>
              </a:rPr>
              <a:t>		One </a:t>
            </a:r>
            <a:r>
              <a:rPr lang="en-US" dirty="0" smtClean="0">
                <a:latin typeface="Arial" pitchFamily="34" charset="0"/>
                <a:cs typeface="Arial" pitchFamily="34" charset="0"/>
              </a:rPr>
              <a:t>of the primary strategic goals in Emirates is to increase yearly profits. To achieve this objective, middle-level managers are responsible for making tactical choices regarding the optimal utilization of intermediary processes. To make these decisions, managers rely on condensed summaries of routine transactions, including categorization and sales orders from the subsequent level.</a:t>
            </a:r>
            <a:endParaRPr lang="en-US" dirty="0">
              <a:latin typeface="Arial" pitchFamily="34" charset="0"/>
              <a:cs typeface="Arial" pitchFamily="34" charset="0"/>
            </a:endParaRPr>
          </a:p>
        </p:txBody>
      </p:sp>
    </p:spTree>
  </p:cSld>
  <p:clrMapOvr>
    <a:masterClrMapping/>
  </p:clrMapOvr>
  <p:transition spd="slow">
    <p:fade thruBlk="1"/>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10000"/>
          </a:bodyPr>
          <a:lstStyle/>
          <a:p>
            <a:pPr algn="just">
              <a:buNone/>
            </a:pPr>
            <a:r>
              <a:rPr lang="en-US" dirty="0" smtClean="0">
                <a:latin typeface="Arial" pitchFamily="34" charset="0"/>
                <a:cs typeface="Arial" pitchFamily="34" charset="0"/>
              </a:rPr>
              <a:t>		The </a:t>
            </a:r>
            <a:r>
              <a:rPr lang="en-US" dirty="0" smtClean="0">
                <a:latin typeface="Arial" pitchFamily="34" charset="0"/>
                <a:cs typeface="Arial" pitchFamily="34" charset="0"/>
              </a:rPr>
              <a:t>central objective of Knowledge Management systems is to manage knowledge efficiently. These systems are developed to gather documents that contain implicit knowledge, such as reports, articles, memos, and presentations, and store them in a central repository, making retrieval easy and straightforward. A perfect illustration of a Knowledge Management system is the Competitive Intelligent System, which follows a detailed business model to identify the information it needs to collect (</a:t>
            </a:r>
            <a:r>
              <a:rPr lang="en-US" dirty="0" err="1" smtClean="0">
                <a:latin typeface="Arial" pitchFamily="34" charset="0"/>
                <a:cs typeface="Arial" pitchFamily="34" charset="0"/>
              </a:rPr>
              <a:t>Kock</a:t>
            </a:r>
            <a:r>
              <a:rPr lang="en-US" dirty="0" smtClean="0">
                <a:latin typeface="Arial" pitchFamily="34" charset="0"/>
                <a:cs typeface="Arial" pitchFamily="34" charset="0"/>
              </a:rPr>
              <a:t>, McQueen, and Corner, 1997).</a:t>
            </a:r>
            <a:endParaRPr lang="en-US" dirty="0">
              <a:latin typeface="Arial" pitchFamily="34" charset="0"/>
              <a:cs typeface="Arial" pitchFamily="34" charset="0"/>
            </a:endParaRPr>
          </a:p>
        </p:txBody>
      </p:sp>
    </p:spTree>
  </p:cSld>
  <p:clrMapOvr>
    <a:masterClrMapping/>
  </p:clrMapOvr>
  <p:transition spd="slow">
    <p:fade thruBlk="1"/>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Arial" pitchFamily="34" charset="0"/>
                <a:cs typeface="Arial" pitchFamily="34" charset="0"/>
              </a:rPr>
              <a:t>Recommendations</a:t>
            </a:r>
            <a:endParaRPr lang="en-US" dirty="0">
              <a:latin typeface="Arial" pitchFamily="34" charset="0"/>
              <a:cs typeface="Arial" pitchFamily="34" charset="0"/>
            </a:endParaRPr>
          </a:p>
        </p:txBody>
      </p:sp>
      <p:sp>
        <p:nvSpPr>
          <p:cNvPr id="3" name="Content Placeholder 2"/>
          <p:cNvSpPr>
            <a:spLocks noGrp="1"/>
          </p:cNvSpPr>
          <p:nvPr>
            <p:ph idx="1"/>
          </p:nvPr>
        </p:nvSpPr>
        <p:spPr/>
        <p:txBody>
          <a:bodyPr/>
          <a:lstStyle/>
          <a:p>
            <a:pPr algn="just">
              <a:buNone/>
            </a:pPr>
            <a:r>
              <a:rPr lang="en-US" dirty="0" smtClean="0">
                <a:latin typeface="Arial" pitchFamily="34" charset="0"/>
                <a:cs typeface="Arial" pitchFamily="34" charset="0"/>
              </a:rPr>
              <a:t>		While </a:t>
            </a:r>
            <a:r>
              <a:rPr lang="en-US" dirty="0" smtClean="0">
                <a:latin typeface="Arial" pitchFamily="34" charset="0"/>
                <a:cs typeface="Arial" pitchFamily="34" charset="0"/>
              </a:rPr>
              <a:t>British Airways (BA) may already have an effective knowledge management system in place, there is still opportunity for enhancement, particularly when it comes to customer knowledge. By examining the knowledge management methodologies implemented by other airline corporations, BA could potentially refine their own approach even further.</a:t>
            </a:r>
            <a:endParaRPr lang="en-US" dirty="0">
              <a:latin typeface="Arial" pitchFamily="34" charset="0"/>
              <a:cs typeface="Arial" pitchFamily="34" charset="0"/>
            </a:endParaRPr>
          </a:p>
        </p:txBody>
      </p:sp>
    </p:spTree>
  </p:cSld>
  <p:clrMapOvr>
    <a:masterClrMapping/>
  </p:clrMapOvr>
  <p:transition spd="slow">
    <p:fade thruBlk="1"/>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lgn="just">
              <a:buNone/>
            </a:pPr>
            <a:r>
              <a:rPr lang="en-US" dirty="0" smtClean="0">
                <a:latin typeface="Arial" pitchFamily="34" charset="0"/>
                <a:cs typeface="Arial" pitchFamily="34" charset="0"/>
              </a:rPr>
              <a:t>		The </a:t>
            </a:r>
            <a:r>
              <a:rPr lang="en-US" dirty="0" smtClean="0">
                <a:latin typeface="Arial" pitchFamily="34" charset="0"/>
                <a:cs typeface="Arial" pitchFamily="34" charset="0"/>
              </a:rPr>
              <a:t>management of Emirates Airlines is recommended to prioritize the diversity of their stakeholders, with a particular focus on their customers. This is because diversified management systems play a crucial role in delivering exceptional products and services to clients, thanks to the commitment and passion of their well-trained staff and employees.</a:t>
            </a:r>
            <a:endParaRPr lang="en-US" dirty="0">
              <a:latin typeface="Arial" pitchFamily="34" charset="0"/>
              <a:cs typeface="Arial" pitchFamily="34" charset="0"/>
            </a:endParaRPr>
          </a:p>
        </p:txBody>
      </p:sp>
    </p:spTree>
  </p:cSld>
  <p:clrMapOvr>
    <a:masterClrMapping/>
  </p:clrMapOvr>
  <p:transition spd="slow">
    <p:fade thruBlk="1"/>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Arial" pitchFamily="34" charset="0"/>
                <a:cs typeface="Arial" pitchFamily="34" charset="0"/>
              </a:rPr>
              <a:t>Conclusion</a:t>
            </a:r>
            <a:endParaRPr lang="en-US" dirty="0">
              <a:latin typeface="Arial" pitchFamily="34" charset="0"/>
              <a:cs typeface="Arial" pitchFamily="34" charset="0"/>
            </a:endParaRPr>
          </a:p>
        </p:txBody>
      </p:sp>
      <p:sp>
        <p:nvSpPr>
          <p:cNvPr id="3" name="Content Placeholder 2"/>
          <p:cNvSpPr>
            <a:spLocks noGrp="1"/>
          </p:cNvSpPr>
          <p:nvPr>
            <p:ph idx="1"/>
          </p:nvPr>
        </p:nvSpPr>
        <p:spPr/>
        <p:txBody>
          <a:bodyPr/>
          <a:lstStyle/>
          <a:p>
            <a:pPr algn="just">
              <a:buNone/>
            </a:pPr>
            <a:r>
              <a:rPr lang="en-US" dirty="0" smtClean="0">
                <a:latin typeface="Arial" pitchFamily="34" charset="0"/>
                <a:cs typeface="Arial" pitchFamily="34" charset="0"/>
              </a:rPr>
              <a:t>		BA </a:t>
            </a:r>
            <a:r>
              <a:rPr lang="en-US" dirty="0" smtClean="0">
                <a:latin typeface="Arial" pitchFamily="34" charset="0"/>
                <a:cs typeface="Arial" pitchFamily="34" charset="0"/>
              </a:rPr>
              <a:t>has implemented a variety of knowledge management programs that have proved to be fruitful in enhancing customer service, strategic planning, operational research, and internal communication. To summarize, this study has effectively evaluated the different constituents of the Management Information Systems utilized by Emirates Airlines.</a:t>
            </a:r>
            <a:endParaRPr lang="en-US" dirty="0">
              <a:latin typeface="Arial" pitchFamily="34" charset="0"/>
              <a:cs typeface="Arial" pitchFamily="34" charset="0"/>
            </a:endParaRPr>
          </a:p>
        </p:txBody>
      </p:sp>
    </p:spTree>
  </p:cSld>
  <p:clrMapOvr>
    <a:masterClrMapping/>
  </p:clrMapOvr>
  <p:transition spd="slow">
    <p:fade thruBlk="1"/>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Arial" pitchFamily="34" charset="0"/>
                <a:cs typeface="Arial" pitchFamily="34" charset="0"/>
              </a:rPr>
              <a:t>References</a:t>
            </a:r>
            <a:endParaRPr lang="en-US" dirty="0">
              <a:latin typeface="Arial" pitchFamily="34" charset="0"/>
              <a:cs typeface="Arial" pitchFamily="34" charset="0"/>
            </a:endParaRPr>
          </a:p>
        </p:txBody>
      </p:sp>
      <p:sp>
        <p:nvSpPr>
          <p:cNvPr id="3" name="Content Placeholder 2"/>
          <p:cNvSpPr>
            <a:spLocks noGrp="1"/>
          </p:cNvSpPr>
          <p:nvPr>
            <p:ph idx="1"/>
          </p:nvPr>
        </p:nvSpPr>
        <p:spPr/>
        <p:txBody>
          <a:bodyPr>
            <a:normAutofit fontScale="92500" lnSpcReduction="10000"/>
          </a:bodyPr>
          <a:lstStyle/>
          <a:p>
            <a:pPr algn="just"/>
            <a:r>
              <a:rPr lang="en-US" sz="2000" dirty="0" smtClean="0">
                <a:latin typeface="Arial" pitchFamily="34" charset="0"/>
                <a:cs typeface="Arial" pitchFamily="34" charset="0"/>
              </a:rPr>
              <a:t>British Airways (2017) British Airways Invests to Boost Customer Experience for all. Available at: </a:t>
            </a:r>
            <a:r>
              <a:rPr lang="en-US" sz="2000" dirty="0" smtClean="0">
                <a:latin typeface="Arial" pitchFamily="34" charset="0"/>
                <a:cs typeface="Arial" pitchFamily="34" charset="0"/>
                <a:hlinkClick r:id="rId2"/>
              </a:rPr>
              <a:t>https://mediacentre.britishairways.com/pressrelease/details/86/2017-228/8421</a:t>
            </a:r>
            <a:r>
              <a:rPr lang="en-US" sz="2000" dirty="0" smtClean="0">
                <a:latin typeface="Arial" pitchFamily="34" charset="0"/>
                <a:cs typeface="Arial" pitchFamily="34" charset="0"/>
              </a:rPr>
              <a:t> </a:t>
            </a:r>
          </a:p>
          <a:p>
            <a:pPr algn="just"/>
            <a:r>
              <a:rPr lang="en-US" sz="2000" dirty="0" smtClean="0">
                <a:latin typeface="Arial" pitchFamily="34" charset="0"/>
                <a:cs typeface="Arial" pitchFamily="34" charset="0"/>
              </a:rPr>
              <a:t>Johnson, G., Whittington, R., </a:t>
            </a:r>
            <a:r>
              <a:rPr lang="en-US" sz="2000" dirty="0" err="1" smtClean="0">
                <a:latin typeface="Arial" pitchFamily="34" charset="0"/>
                <a:cs typeface="Arial" pitchFamily="34" charset="0"/>
              </a:rPr>
              <a:t>Angwin</a:t>
            </a:r>
            <a:r>
              <a:rPr lang="en-US" sz="2000" dirty="0" smtClean="0">
                <a:latin typeface="Arial" pitchFamily="34" charset="0"/>
                <a:cs typeface="Arial" pitchFamily="34" charset="0"/>
              </a:rPr>
              <a:t>, D., </a:t>
            </a:r>
            <a:r>
              <a:rPr lang="en-US" sz="2000" dirty="0" err="1" smtClean="0">
                <a:latin typeface="Arial" pitchFamily="34" charset="0"/>
                <a:cs typeface="Arial" pitchFamily="34" charset="0"/>
              </a:rPr>
              <a:t>Regner</a:t>
            </a:r>
            <a:r>
              <a:rPr lang="en-US" sz="2000" dirty="0" smtClean="0">
                <a:latin typeface="Arial" pitchFamily="34" charset="0"/>
                <a:cs typeface="Arial" pitchFamily="34" charset="0"/>
              </a:rPr>
              <a:t>, P. &amp; </a:t>
            </a:r>
            <a:r>
              <a:rPr lang="en-US" sz="2000" dirty="0" err="1" smtClean="0">
                <a:latin typeface="Arial" pitchFamily="34" charset="0"/>
                <a:cs typeface="Arial" pitchFamily="34" charset="0"/>
              </a:rPr>
              <a:t>Scholes</a:t>
            </a:r>
            <a:r>
              <a:rPr lang="en-US" sz="2000" dirty="0" smtClean="0">
                <a:latin typeface="Arial" pitchFamily="34" charset="0"/>
                <a:cs typeface="Arial" pitchFamily="34" charset="0"/>
              </a:rPr>
              <a:t>, K. </a:t>
            </a:r>
            <a:r>
              <a:rPr lang="en-US" sz="2000" dirty="0" smtClean="0">
                <a:latin typeface="Arial" pitchFamily="34" charset="0"/>
                <a:cs typeface="Arial" pitchFamily="34" charset="0"/>
              </a:rPr>
              <a:t>(2014) </a:t>
            </a:r>
            <a:r>
              <a:rPr lang="en-US" sz="2000" dirty="0" smtClean="0">
                <a:latin typeface="Arial" pitchFamily="34" charset="0"/>
                <a:cs typeface="Arial" pitchFamily="34" charset="0"/>
              </a:rPr>
              <a:t>Exploring Strategy: Text &amp; Cases (10</a:t>
            </a:r>
            <a:r>
              <a:rPr lang="en-US" sz="2000" baseline="30000" dirty="0" smtClean="0">
                <a:latin typeface="Arial" pitchFamily="34" charset="0"/>
                <a:cs typeface="Arial" pitchFamily="34" charset="0"/>
              </a:rPr>
              <a:t>th</a:t>
            </a:r>
            <a:r>
              <a:rPr lang="en-US" sz="2000" dirty="0" smtClean="0">
                <a:latin typeface="Arial" pitchFamily="34" charset="0"/>
                <a:cs typeface="Arial" pitchFamily="34" charset="0"/>
              </a:rPr>
              <a:t> </a:t>
            </a:r>
            <a:r>
              <a:rPr lang="en-US" sz="2000" dirty="0" err="1" smtClean="0">
                <a:latin typeface="Arial" pitchFamily="34" charset="0"/>
                <a:cs typeface="Arial" pitchFamily="34" charset="0"/>
              </a:rPr>
              <a:t>ed</a:t>
            </a:r>
            <a:r>
              <a:rPr lang="en-US" sz="2000" dirty="0" smtClean="0">
                <a:latin typeface="Arial" pitchFamily="34" charset="0"/>
                <a:cs typeface="Arial" pitchFamily="34" charset="0"/>
              </a:rPr>
              <a:t>), Harlow: Pearson Education</a:t>
            </a:r>
            <a:endParaRPr lang="en-US" sz="2000" dirty="0" smtClean="0">
              <a:latin typeface="Arial" pitchFamily="34" charset="0"/>
              <a:cs typeface="Arial" pitchFamily="34" charset="0"/>
            </a:endParaRPr>
          </a:p>
          <a:p>
            <a:pPr algn="just"/>
            <a:r>
              <a:rPr lang="en-US" sz="2000" dirty="0" err="1" smtClean="0">
                <a:latin typeface="Arial" pitchFamily="34" charset="0"/>
                <a:cs typeface="Arial" pitchFamily="34" charset="0"/>
              </a:rPr>
              <a:t>Kock</a:t>
            </a:r>
            <a:r>
              <a:rPr lang="en-US" sz="2000" dirty="0" smtClean="0">
                <a:latin typeface="Arial" pitchFamily="34" charset="0"/>
                <a:cs typeface="Arial" pitchFamily="34" charset="0"/>
              </a:rPr>
              <a:t>, N. F., McQueen, R. J., Corner, L. J. (1997) The nature of data, information and knowledge exchanges in business processes: implications for process improvement and organizational learning. The Learning Organization, 4(2), 70-80</a:t>
            </a:r>
          </a:p>
          <a:p>
            <a:pPr algn="just"/>
            <a:r>
              <a:rPr lang="en-US" sz="2000" dirty="0" err="1" smtClean="0">
                <a:latin typeface="Arial" pitchFamily="34" charset="0"/>
                <a:cs typeface="Arial" pitchFamily="34" charset="0"/>
              </a:rPr>
              <a:t>Ringland</a:t>
            </a:r>
            <a:r>
              <a:rPr lang="en-US" sz="2000" dirty="0" smtClean="0">
                <a:latin typeface="Arial" pitchFamily="34" charset="0"/>
                <a:cs typeface="Arial" pitchFamily="34" charset="0"/>
              </a:rPr>
              <a:t>, G. (1998) Scenario planning: managing for the future. </a:t>
            </a:r>
            <a:r>
              <a:rPr lang="en-US" sz="2000" dirty="0" err="1" smtClean="0">
                <a:latin typeface="Arial" pitchFamily="34" charset="0"/>
                <a:cs typeface="Arial" pitchFamily="34" charset="0"/>
              </a:rPr>
              <a:t>Chichester</a:t>
            </a:r>
            <a:r>
              <a:rPr lang="en-US" sz="2000" dirty="0" smtClean="0">
                <a:latin typeface="Arial" pitchFamily="34" charset="0"/>
                <a:cs typeface="Arial" pitchFamily="34" charset="0"/>
              </a:rPr>
              <a:t>: John Wiley &amp; Sons Ltd</a:t>
            </a:r>
          </a:p>
          <a:p>
            <a:pPr algn="just"/>
            <a:r>
              <a:rPr lang="en-US" sz="2000" dirty="0" smtClean="0">
                <a:latin typeface="Arial" pitchFamily="34" charset="0"/>
                <a:cs typeface="Arial" pitchFamily="34" charset="0"/>
              </a:rPr>
              <a:t>Williamson, D., Jenkins, W., </a:t>
            </a:r>
            <a:r>
              <a:rPr lang="en-US" sz="2000" dirty="0" err="1" smtClean="0">
                <a:latin typeface="Arial" pitchFamily="34" charset="0"/>
                <a:cs typeface="Arial" pitchFamily="34" charset="0"/>
              </a:rPr>
              <a:t>Coole</a:t>
            </a:r>
            <a:r>
              <a:rPr lang="en-US" sz="2000" dirty="0" smtClean="0">
                <a:latin typeface="Arial" pitchFamily="34" charset="0"/>
                <a:cs typeface="Arial" pitchFamily="34" charset="0"/>
              </a:rPr>
              <a:t>, P., </a:t>
            </a:r>
            <a:r>
              <a:rPr lang="en-US" sz="2000" dirty="0" err="1" smtClean="0">
                <a:latin typeface="Arial" pitchFamily="34" charset="0"/>
                <a:cs typeface="Arial" pitchFamily="34" charset="0"/>
              </a:rPr>
              <a:t>Moreton</a:t>
            </a:r>
            <a:r>
              <a:rPr lang="en-US" sz="2000" dirty="0" smtClean="0">
                <a:latin typeface="Arial" pitchFamily="34" charset="0"/>
                <a:cs typeface="Arial" pitchFamily="34" charset="0"/>
              </a:rPr>
              <a:t>, M. (2004) Strategic Management and Business Analysis, 1</a:t>
            </a:r>
            <a:r>
              <a:rPr lang="en-US" sz="2000" baseline="30000" dirty="0" smtClean="0">
                <a:latin typeface="Arial" pitchFamily="34" charset="0"/>
                <a:cs typeface="Arial" pitchFamily="34" charset="0"/>
              </a:rPr>
              <a:t>st</a:t>
            </a:r>
            <a:r>
              <a:rPr lang="en-US" sz="2000" dirty="0" smtClean="0">
                <a:latin typeface="Arial" pitchFamily="34" charset="0"/>
                <a:cs typeface="Arial" pitchFamily="34" charset="0"/>
              </a:rPr>
              <a:t> edition, Elsevier Butterworth-</a:t>
            </a:r>
            <a:r>
              <a:rPr lang="en-US" sz="2000" dirty="0" err="1" smtClean="0">
                <a:latin typeface="Arial" pitchFamily="34" charset="0"/>
                <a:cs typeface="Arial" pitchFamily="34" charset="0"/>
              </a:rPr>
              <a:t>Heinermann</a:t>
            </a:r>
            <a:endParaRPr lang="en-US" sz="2000" dirty="0" smtClean="0">
              <a:latin typeface="Arial" pitchFamily="34" charset="0"/>
              <a:cs typeface="Arial" pitchFamily="34" charset="0"/>
            </a:endParaRPr>
          </a:p>
          <a:p>
            <a:pPr algn="just"/>
            <a:endParaRPr lang="en-US" sz="2000" dirty="0">
              <a:latin typeface="Arial" pitchFamily="34" charset="0"/>
              <a:cs typeface="Arial" pitchFamily="34" charset="0"/>
            </a:endParaRPr>
          </a:p>
        </p:txBody>
      </p:sp>
    </p:spTree>
  </p:cSld>
  <p:clrMapOvr>
    <a:masterClrMapping/>
  </p:clrMapOvr>
  <p:transition spd="slow">
    <p:fade thruBlk="1"/>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Opulent">
      <a:dk1>
        <a:sysClr val="windowText" lastClr="000000"/>
      </a:dk1>
      <a:lt1>
        <a:sysClr val="window" lastClr="FFFFFF"/>
      </a:lt1>
      <a:dk2>
        <a:srgbClr val="B13F9A"/>
      </a:dk2>
      <a:lt2>
        <a:srgbClr val="F4E7ED"/>
      </a:lt2>
      <a:accent1>
        <a:srgbClr val="B83D68"/>
      </a:accent1>
      <a:accent2>
        <a:srgbClr val="AC66BB"/>
      </a:accent2>
      <a:accent3>
        <a:srgbClr val="DE6C36"/>
      </a:accent3>
      <a:accent4>
        <a:srgbClr val="F9B639"/>
      </a:accent4>
      <a:accent5>
        <a:srgbClr val="CF6DA4"/>
      </a:accent5>
      <a:accent6>
        <a:srgbClr val="FA8D3D"/>
      </a:accent6>
      <a:hlink>
        <a:srgbClr val="FFDE66"/>
      </a:hlink>
      <a:folHlink>
        <a:srgbClr val="D490C5"/>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31</TotalTime>
  <Words>197</Words>
  <Application>Microsoft Office PowerPoint</Application>
  <PresentationFormat>On-screen Show (4:3)</PresentationFormat>
  <Paragraphs>34</Paragraphs>
  <Slides>16</Slides>
  <Notes>0</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Apex</vt:lpstr>
      <vt:lpstr>Module name: BMSW5106 – Knowledge and Information Management Skills for the Workplace Assignment title: Case Study – British Airways Vs. Emirates </vt:lpstr>
      <vt:lpstr>Introduction</vt:lpstr>
      <vt:lpstr>Company overview</vt:lpstr>
      <vt:lpstr>Slide 4</vt:lpstr>
      <vt:lpstr>TOWS Matrix</vt:lpstr>
      <vt:lpstr>Slide 6</vt:lpstr>
      <vt:lpstr>Slide 7</vt:lpstr>
      <vt:lpstr>Slide 8</vt:lpstr>
      <vt:lpstr>Knowledge Management</vt:lpstr>
      <vt:lpstr>Slide 10</vt:lpstr>
      <vt:lpstr>Slide 11</vt:lpstr>
      <vt:lpstr>Slide 12</vt:lpstr>
      <vt:lpstr>Recommendations</vt:lpstr>
      <vt:lpstr>Slide 14</vt:lpstr>
      <vt:lpstr>Conclusion</vt:lpstr>
      <vt:lpstr>References</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name: BMSW5106 – Knowledge and Information Management Skills for the Workplace Assignment title: Case Study – British Airways Vs. Emirates </dc:title>
  <dc:creator>Diana Cutova</dc:creator>
  <cp:lastModifiedBy>George Lovin</cp:lastModifiedBy>
  <cp:revision>9</cp:revision>
  <dcterms:created xsi:type="dcterms:W3CDTF">2006-08-16T00:00:00Z</dcterms:created>
  <dcterms:modified xsi:type="dcterms:W3CDTF">2023-11-12T23:36:28Z</dcterms:modified>
</cp:coreProperties>
</file>